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7"/>
  </p:notesMasterIdLst>
  <p:sldIdLst>
    <p:sldId id="256" r:id="rId2"/>
    <p:sldId id="307" r:id="rId3"/>
    <p:sldId id="258" r:id="rId4"/>
    <p:sldId id="301" r:id="rId5"/>
    <p:sldId id="306" r:id="rId6"/>
    <p:sldId id="300" r:id="rId7"/>
    <p:sldId id="257" r:id="rId8"/>
    <p:sldId id="297" r:id="rId9"/>
    <p:sldId id="303" r:id="rId10"/>
    <p:sldId id="305" r:id="rId11"/>
    <p:sldId id="261" r:id="rId12"/>
    <p:sldId id="309" r:id="rId13"/>
    <p:sldId id="295" r:id="rId14"/>
    <p:sldId id="264" r:id="rId15"/>
    <p:sldId id="284" r:id="rId16"/>
    <p:sldId id="286" r:id="rId17"/>
    <p:sldId id="260" r:id="rId18"/>
    <p:sldId id="293" r:id="rId19"/>
    <p:sldId id="294" r:id="rId20"/>
    <p:sldId id="296" r:id="rId21"/>
    <p:sldId id="308" r:id="rId22"/>
    <p:sldId id="291" r:id="rId23"/>
    <p:sldId id="263" r:id="rId24"/>
    <p:sldId id="292" r:id="rId25"/>
    <p:sldId id="299" r:id="rId26"/>
  </p:sldIdLst>
  <p:sldSz cx="9144000" cy="5143500" type="screen16x9"/>
  <p:notesSz cx="9144000" cy="6858000"/>
  <p:embeddedFontLst>
    <p:embeddedFont>
      <p:font typeface="Inter Tight" panose="020B0604020202020204" charset="0"/>
      <p:regular r:id="rId28"/>
      <p:bold r:id="rId29"/>
      <p:italic r:id="rId30"/>
      <p:boldItalic r:id="rId31"/>
    </p:embeddedFont>
    <p:embeddedFont>
      <p:font typeface="Inter Tight Medium" panose="020B0604020202020204" charset="0"/>
      <p:regular r:id="rId32"/>
      <p:bold r:id="rId33"/>
      <p:italic r:id="rId34"/>
      <p:boldItalic r:id="rId35"/>
    </p:embeddedFont>
    <p:embeddedFont>
      <p:font typeface="Inter Tight SemiBold" panose="020B060402020202020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8"/>
    <p:restoredTop sz="94749"/>
  </p:normalViewPr>
  <p:slideViewPr>
    <p:cSldViewPr snapToGrid="0">
      <p:cViewPr varScale="1">
        <p:scale>
          <a:sx n="108" d="100"/>
          <a:sy n="108" d="100"/>
        </p:scale>
        <p:origin x="48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55930-346A-4682-847B-6CDCD28B59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262471-4716-4FF2-BB73-093DE9B5EB29}">
      <dgm:prSet/>
      <dgm:spPr/>
      <dgm:t>
        <a:bodyPr/>
        <a:lstStyle/>
        <a:p>
          <a:r>
            <a:rPr lang="en-US" b="1"/>
            <a:t>Stage 1 Hypertension (140–159 mmHg systolic or 90–99 mmHg diastolic):</a:t>
          </a:r>
          <a:endParaRPr lang="en-US"/>
        </a:p>
      </dgm:t>
    </dgm:pt>
    <dgm:pt modelId="{BCC6D87E-964D-4DB3-ABE6-3A99BBF7552C}" type="parTrans" cxnId="{9EFC0C81-231E-4F51-B2AA-83F93A4B7E22}">
      <dgm:prSet/>
      <dgm:spPr/>
      <dgm:t>
        <a:bodyPr/>
        <a:lstStyle/>
        <a:p>
          <a:endParaRPr lang="en-US"/>
        </a:p>
      </dgm:t>
    </dgm:pt>
    <dgm:pt modelId="{10C88103-B668-4736-8A65-B6316489473A}" type="sibTrans" cxnId="{9EFC0C81-231E-4F51-B2AA-83F93A4B7E22}">
      <dgm:prSet/>
      <dgm:spPr/>
      <dgm:t>
        <a:bodyPr/>
        <a:lstStyle/>
        <a:p>
          <a:endParaRPr lang="en-US"/>
        </a:p>
      </dgm:t>
    </dgm:pt>
    <dgm:pt modelId="{195FA0CD-4D84-4F2B-B410-AD84BE34C616}">
      <dgm:prSet/>
      <dgm:spPr/>
      <dgm:t>
        <a:bodyPr/>
        <a:lstStyle/>
        <a:p>
          <a:r>
            <a:rPr lang="en-US" b="1"/>
            <a:t>First-line Therapy:</a:t>
          </a:r>
          <a:r>
            <a:rPr lang="en-US"/>
            <a:t> Thiazide-type diuretics are recommended for most patients.</a:t>
          </a:r>
        </a:p>
      </dgm:t>
    </dgm:pt>
    <dgm:pt modelId="{9A086527-7699-4716-A626-FAE07D0718D0}" type="parTrans" cxnId="{5169CD59-83D1-46AD-9E13-9B01D861F22E}">
      <dgm:prSet/>
      <dgm:spPr/>
      <dgm:t>
        <a:bodyPr/>
        <a:lstStyle/>
        <a:p>
          <a:endParaRPr lang="en-US"/>
        </a:p>
      </dgm:t>
    </dgm:pt>
    <dgm:pt modelId="{88EDB711-183E-402C-858E-39A221B2330A}" type="sibTrans" cxnId="{5169CD59-83D1-46AD-9E13-9B01D861F22E}">
      <dgm:prSet/>
      <dgm:spPr/>
      <dgm:t>
        <a:bodyPr/>
        <a:lstStyle/>
        <a:p>
          <a:endParaRPr lang="en-US"/>
        </a:p>
      </dgm:t>
    </dgm:pt>
    <dgm:pt modelId="{85CF7807-62AA-4063-8FE3-2A3A0970FC02}">
      <dgm:prSet/>
      <dgm:spPr/>
      <dgm:t>
        <a:bodyPr/>
        <a:lstStyle/>
        <a:p>
          <a:r>
            <a:rPr lang="en-US" b="1"/>
            <a:t>Alternative Options:</a:t>
          </a:r>
          <a:r>
            <a:rPr lang="en-US"/>
            <a:t> Other medications can be considered based on the patient's clinical situation:</a:t>
          </a:r>
        </a:p>
      </dgm:t>
    </dgm:pt>
    <dgm:pt modelId="{0F119FC7-9850-4711-8D25-98F4B34A4C04}" type="parTrans" cxnId="{A2458D58-EDA6-4AD0-83E7-7E250B7D2F8B}">
      <dgm:prSet/>
      <dgm:spPr/>
      <dgm:t>
        <a:bodyPr/>
        <a:lstStyle/>
        <a:p>
          <a:endParaRPr lang="en-US"/>
        </a:p>
      </dgm:t>
    </dgm:pt>
    <dgm:pt modelId="{32F842CA-543A-413A-8334-7948C6967ED7}" type="sibTrans" cxnId="{A2458D58-EDA6-4AD0-83E7-7E250B7D2F8B}">
      <dgm:prSet/>
      <dgm:spPr/>
      <dgm:t>
        <a:bodyPr/>
        <a:lstStyle/>
        <a:p>
          <a:endParaRPr lang="en-US"/>
        </a:p>
      </dgm:t>
    </dgm:pt>
    <dgm:pt modelId="{7A868631-3AD1-4A05-B6B6-E048B661DFD8}">
      <dgm:prSet/>
      <dgm:spPr/>
      <dgm:t>
        <a:bodyPr/>
        <a:lstStyle/>
        <a:p>
          <a:r>
            <a:rPr lang="en-US" dirty="0"/>
            <a:t>ACE inhibitors (e.g., enalapril, lisinopril)</a:t>
          </a:r>
        </a:p>
      </dgm:t>
    </dgm:pt>
    <dgm:pt modelId="{48620E07-5C6F-4E80-9B16-1B9A4169948C}" type="parTrans" cxnId="{E1A3AD4E-DA30-4EA9-BB18-F3D12C08B7D2}">
      <dgm:prSet/>
      <dgm:spPr/>
      <dgm:t>
        <a:bodyPr/>
        <a:lstStyle/>
        <a:p>
          <a:endParaRPr lang="en-US"/>
        </a:p>
      </dgm:t>
    </dgm:pt>
    <dgm:pt modelId="{9E9064E0-EBCA-449E-84FC-D2686CC47D5E}" type="sibTrans" cxnId="{E1A3AD4E-DA30-4EA9-BB18-F3D12C08B7D2}">
      <dgm:prSet/>
      <dgm:spPr/>
      <dgm:t>
        <a:bodyPr/>
        <a:lstStyle/>
        <a:p>
          <a:endParaRPr lang="en-US"/>
        </a:p>
      </dgm:t>
    </dgm:pt>
    <dgm:pt modelId="{87215356-79DB-4B6E-8723-6E57083E24F8}">
      <dgm:prSet/>
      <dgm:spPr/>
      <dgm:t>
        <a:bodyPr/>
        <a:lstStyle/>
        <a:p>
          <a:r>
            <a:rPr lang="en-US"/>
            <a:t>Angiotensin II receptor blockers (ARBs) (e.g., losartan, valsartan)</a:t>
          </a:r>
        </a:p>
      </dgm:t>
    </dgm:pt>
    <dgm:pt modelId="{3A1DB874-93B7-4554-AC13-D5E7A4958129}" type="parTrans" cxnId="{5B3C16BC-D301-43EB-966C-4532CF4BDBCE}">
      <dgm:prSet/>
      <dgm:spPr/>
      <dgm:t>
        <a:bodyPr/>
        <a:lstStyle/>
        <a:p>
          <a:endParaRPr lang="en-US"/>
        </a:p>
      </dgm:t>
    </dgm:pt>
    <dgm:pt modelId="{6A689A6A-B8AD-4D1B-B317-86230F977F47}" type="sibTrans" cxnId="{5B3C16BC-D301-43EB-966C-4532CF4BDBCE}">
      <dgm:prSet/>
      <dgm:spPr/>
      <dgm:t>
        <a:bodyPr/>
        <a:lstStyle/>
        <a:p>
          <a:endParaRPr lang="en-US"/>
        </a:p>
      </dgm:t>
    </dgm:pt>
    <dgm:pt modelId="{CCFC8354-DFCD-4ECF-83C1-4ADFF7E73BD5}">
      <dgm:prSet/>
      <dgm:spPr/>
      <dgm:t>
        <a:bodyPr/>
        <a:lstStyle/>
        <a:p>
          <a:r>
            <a:rPr lang="en-US" dirty="0"/>
            <a:t>Beta-blockers (e.g., atenolol, metoprolol)</a:t>
          </a:r>
        </a:p>
      </dgm:t>
    </dgm:pt>
    <dgm:pt modelId="{33AE736A-8CF0-4CAC-9257-504265A3F50A}" type="parTrans" cxnId="{FE3EFA15-D7EA-48A0-AD40-2F6A11C764BE}">
      <dgm:prSet/>
      <dgm:spPr/>
      <dgm:t>
        <a:bodyPr/>
        <a:lstStyle/>
        <a:p>
          <a:endParaRPr lang="en-US"/>
        </a:p>
      </dgm:t>
    </dgm:pt>
    <dgm:pt modelId="{C4913729-8BD3-4B7F-AE53-3F624992D172}" type="sibTrans" cxnId="{FE3EFA15-D7EA-48A0-AD40-2F6A11C764BE}">
      <dgm:prSet/>
      <dgm:spPr/>
      <dgm:t>
        <a:bodyPr/>
        <a:lstStyle/>
        <a:p>
          <a:endParaRPr lang="en-US"/>
        </a:p>
      </dgm:t>
    </dgm:pt>
    <dgm:pt modelId="{EA68483B-2F5C-4CEB-BDF1-21EAE9E5D792}">
      <dgm:prSet/>
      <dgm:spPr/>
      <dgm:t>
        <a:bodyPr/>
        <a:lstStyle/>
        <a:p>
          <a:r>
            <a:rPr lang="en-US"/>
            <a:t>Calcium channel blockers (CCBs) (e.g., amlodipine, diltiazem)</a:t>
          </a:r>
        </a:p>
      </dgm:t>
    </dgm:pt>
    <dgm:pt modelId="{0814C613-7706-4380-9E4B-35B5DC32DC22}" type="parTrans" cxnId="{684E18CE-FD36-45EA-853F-3F9AF3A4F562}">
      <dgm:prSet/>
      <dgm:spPr/>
      <dgm:t>
        <a:bodyPr/>
        <a:lstStyle/>
        <a:p>
          <a:endParaRPr lang="en-US"/>
        </a:p>
      </dgm:t>
    </dgm:pt>
    <dgm:pt modelId="{15E61FE7-32E6-437B-B2D6-FB79C43177EF}" type="sibTrans" cxnId="{684E18CE-FD36-45EA-853F-3F9AF3A4F562}">
      <dgm:prSet/>
      <dgm:spPr/>
      <dgm:t>
        <a:bodyPr/>
        <a:lstStyle/>
        <a:p>
          <a:endParaRPr lang="en-US"/>
        </a:p>
      </dgm:t>
    </dgm:pt>
    <dgm:pt modelId="{2E1FF359-FA93-447E-9FAD-6A29FA956243}">
      <dgm:prSet/>
      <dgm:spPr/>
      <dgm:t>
        <a:bodyPr/>
        <a:lstStyle/>
        <a:p>
          <a:r>
            <a:rPr lang="en-US" b="1" dirty="0"/>
            <a:t> Stage 2 Hypertension (≥160 mmHg systolic or ≥100 mmHg diastolic):</a:t>
          </a:r>
          <a:endParaRPr lang="en-US" dirty="0"/>
        </a:p>
      </dgm:t>
    </dgm:pt>
    <dgm:pt modelId="{F4FDCA22-F307-47C7-BE7C-005702212AB8}" type="parTrans" cxnId="{87A3FD13-E45E-462E-930D-494902DEBC8D}">
      <dgm:prSet/>
      <dgm:spPr/>
      <dgm:t>
        <a:bodyPr/>
        <a:lstStyle/>
        <a:p>
          <a:endParaRPr lang="en-US"/>
        </a:p>
      </dgm:t>
    </dgm:pt>
    <dgm:pt modelId="{83B185CC-9CE3-43BE-890B-D92649CB6AC2}" type="sibTrans" cxnId="{87A3FD13-E45E-462E-930D-494902DEBC8D}">
      <dgm:prSet/>
      <dgm:spPr/>
      <dgm:t>
        <a:bodyPr/>
        <a:lstStyle/>
        <a:p>
          <a:endParaRPr lang="en-US"/>
        </a:p>
      </dgm:t>
    </dgm:pt>
    <dgm:pt modelId="{72926316-A177-434D-AF4F-553072A5B150}">
      <dgm:prSet/>
      <dgm:spPr/>
      <dgm:t>
        <a:bodyPr/>
        <a:lstStyle/>
        <a:p>
          <a:r>
            <a:rPr lang="en-US" b="1"/>
            <a:t>Preferred Treatment:</a:t>
          </a:r>
          <a:r>
            <a:rPr lang="en-US"/>
            <a:t> Two-drug combination therapy, generally:</a:t>
          </a:r>
        </a:p>
      </dgm:t>
    </dgm:pt>
    <dgm:pt modelId="{A600FF3D-13E9-4A15-86DA-80C8FABCD717}" type="parTrans" cxnId="{F440DCF3-2FF0-42B7-A363-F0F012BFDDF5}">
      <dgm:prSet/>
      <dgm:spPr/>
      <dgm:t>
        <a:bodyPr/>
        <a:lstStyle/>
        <a:p>
          <a:endParaRPr lang="en-US"/>
        </a:p>
      </dgm:t>
    </dgm:pt>
    <dgm:pt modelId="{FB703E89-D4AD-4B2F-B409-316B628924C8}" type="sibTrans" cxnId="{F440DCF3-2FF0-42B7-A363-F0F012BFDDF5}">
      <dgm:prSet/>
      <dgm:spPr/>
      <dgm:t>
        <a:bodyPr/>
        <a:lstStyle/>
        <a:p>
          <a:endParaRPr lang="en-US"/>
        </a:p>
      </dgm:t>
    </dgm:pt>
    <dgm:pt modelId="{327A10DC-8A04-4F85-86B3-B269194A24E7}">
      <dgm:prSet/>
      <dgm:spPr/>
      <dgm:t>
        <a:bodyPr/>
        <a:lstStyle/>
        <a:p>
          <a:r>
            <a:rPr lang="en-US"/>
            <a:t>A thiazide-type diuretic + ACE inhibitor, ARB, beta-blocker, or CCB.</a:t>
          </a:r>
        </a:p>
      </dgm:t>
    </dgm:pt>
    <dgm:pt modelId="{381E5CA0-9B85-4059-AE06-17CEA9C55FB9}" type="parTrans" cxnId="{74423518-9878-4ED2-92E9-5E37F47EE334}">
      <dgm:prSet/>
      <dgm:spPr/>
      <dgm:t>
        <a:bodyPr/>
        <a:lstStyle/>
        <a:p>
          <a:endParaRPr lang="en-US"/>
        </a:p>
      </dgm:t>
    </dgm:pt>
    <dgm:pt modelId="{27FBF983-DC14-4A53-BA0D-4474591B7111}" type="sibTrans" cxnId="{74423518-9878-4ED2-92E9-5E37F47EE334}">
      <dgm:prSet/>
      <dgm:spPr/>
      <dgm:t>
        <a:bodyPr/>
        <a:lstStyle/>
        <a:p>
          <a:endParaRPr lang="en-US"/>
        </a:p>
      </dgm:t>
    </dgm:pt>
    <dgm:pt modelId="{DC3738E4-5452-42CE-9769-22D49EEF9887}">
      <dgm:prSet/>
      <dgm:spPr/>
      <dgm:t>
        <a:bodyPr/>
        <a:lstStyle/>
        <a:p>
          <a:r>
            <a:rPr lang="en-US"/>
            <a:t>Example: Hydrochlorothiazide + lisinopril or amlodipine.</a:t>
          </a:r>
        </a:p>
      </dgm:t>
    </dgm:pt>
    <dgm:pt modelId="{D58AF245-1E82-4D5F-ADF4-A19E3F52BD75}" type="parTrans" cxnId="{0D659554-3C5E-4C89-9EC2-197A66617C18}">
      <dgm:prSet/>
      <dgm:spPr/>
      <dgm:t>
        <a:bodyPr/>
        <a:lstStyle/>
        <a:p>
          <a:endParaRPr lang="en-US"/>
        </a:p>
      </dgm:t>
    </dgm:pt>
    <dgm:pt modelId="{ECE7B8C9-D8D7-4394-AACA-CC4E57455F68}" type="sibTrans" cxnId="{0D659554-3C5E-4C89-9EC2-197A66617C18}">
      <dgm:prSet/>
      <dgm:spPr/>
      <dgm:t>
        <a:bodyPr/>
        <a:lstStyle/>
        <a:p>
          <a:endParaRPr lang="en-US"/>
        </a:p>
      </dgm:t>
    </dgm:pt>
    <dgm:pt modelId="{DC109975-3F3A-2340-BA0A-A82520238F10}" type="pres">
      <dgm:prSet presAssocID="{77255930-346A-4682-847B-6CDCD28B59C1}" presName="linear" presStyleCnt="0">
        <dgm:presLayoutVars>
          <dgm:animLvl val="lvl"/>
          <dgm:resizeHandles val="exact"/>
        </dgm:presLayoutVars>
      </dgm:prSet>
      <dgm:spPr/>
    </dgm:pt>
    <dgm:pt modelId="{057760D0-510C-6145-AD4F-8F5133429B88}" type="pres">
      <dgm:prSet presAssocID="{16262471-4716-4FF2-BB73-093DE9B5EB29}" presName="parentText" presStyleLbl="node1" presStyleIdx="0" presStyleCnt="2">
        <dgm:presLayoutVars>
          <dgm:chMax val="0"/>
          <dgm:bulletEnabled val="1"/>
        </dgm:presLayoutVars>
      </dgm:prSet>
      <dgm:spPr/>
    </dgm:pt>
    <dgm:pt modelId="{1C26EE22-77C6-D04E-8A7E-D631CAED03F1}" type="pres">
      <dgm:prSet presAssocID="{16262471-4716-4FF2-BB73-093DE9B5EB29}" presName="childText" presStyleLbl="revTx" presStyleIdx="0" presStyleCnt="2">
        <dgm:presLayoutVars>
          <dgm:bulletEnabled val="1"/>
        </dgm:presLayoutVars>
      </dgm:prSet>
      <dgm:spPr/>
    </dgm:pt>
    <dgm:pt modelId="{E6D04B47-F034-AD46-AC2B-A31A1BE974D2}" type="pres">
      <dgm:prSet presAssocID="{2E1FF359-FA93-447E-9FAD-6A29FA956243}" presName="parentText" presStyleLbl="node1" presStyleIdx="1" presStyleCnt="2">
        <dgm:presLayoutVars>
          <dgm:chMax val="0"/>
          <dgm:bulletEnabled val="1"/>
        </dgm:presLayoutVars>
      </dgm:prSet>
      <dgm:spPr/>
    </dgm:pt>
    <dgm:pt modelId="{C6986234-F496-CD44-B000-10030CBEF2D3}" type="pres">
      <dgm:prSet presAssocID="{2E1FF359-FA93-447E-9FAD-6A29FA956243}" presName="childText" presStyleLbl="revTx" presStyleIdx="1" presStyleCnt="2">
        <dgm:presLayoutVars>
          <dgm:bulletEnabled val="1"/>
        </dgm:presLayoutVars>
      </dgm:prSet>
      <dgm:spPr/>
    </dgm:pt>
  </dgm:ptLst>
  <dgm:cxnLst>
    <dgm:cxn modelId="{DD48B909-25F1-124D-9CAC-465A819F9202}" type="presOf" srcId="{77255930-346A-4682-847B-6CDCD28B59C1}" destId="{DC109975-3F3A-2340-BA0A-A82520238F10}" srcOrd="0" destOrd="0" presId="urn:microsoft.com/office/officeart/2005/8/layout/vList2"/>
    <dgm:cxn modelId="{38C6750D-4830-C848-B0D5-D34281C61FFC}" type="presOf" srcId="{85CF7807-62AA-4063-8FE3-2A3A0970FC02}" destId="{1C26EE22-77C6-D04E-8A7E-D631CAED03F1}" srcOrd="0" destOrd="1" presId="urn:microsoft.com/office/officeart/2005/8/layout/vList2"/>
    <dgm:cxn modelId="{87A3FD13-E45E-462E-930D-494902DEBC8D}" srcId="{77255930-346A-4682-847B-6CDCD28B59C1}" destId="{2E1FF359-FA93-447E-9FAD-6A29FA956243}" srcOrd="1" destOrd="0" parTransId="{F4FDCA22-F307-47C7-BE7C-005702212AB8}" sibTransId="{83B185CC-9CE3-43BE-890B-D92649CB6AC2}"/>
    <dgm:cxn modelId="{FE3EFA15-D7EA-48A0-AD40-2F6A11C764BE}" srcId="{85CF7807-62AA-4063-8FE3-2A3A0970FC02}" destId="{CCFC8354-DFCD-4ECF-83C1-4ADFF7E73BD5}" srcOrd="2" destOrd="0" parTransId="{33AE736A-8CF0-4CAC-9257-504265A3F50A}" sibTransId="{C4913729-8BD3-4B7F-AE53-3F624992D172}"/>
    <dgm:cxn modelId="{74423518-9878-4ED2-92E9-5E37F47EE334}" srcId="{72926316-A177-434D-AF4F-553072A5B150}" destId="{327A10DC-8A04-4F85-86B3-B269194A24E7}" srcOrd="0" destOrd="0" parTransId="{381E5CA0-9B85-4059-AE06-17CEA9C55FB9}" sibTransId="{27FBF983-DC14-4A53-BA0D-4474591B7111}"/>
    <dgm:cxn modelId="{4CB61E24-552D-7749-9FBA-05120CC4D33A}" type="presOf" srcId="{2E1FF359-FA93-447E-9FAD-6A29FA956243}" destId="{E6D04B47-F034-AD46-AC2B-A31A1BE974D2}" srcOrd="0" destOrd="0" presId="urn:microsoft.com/office/officeart/2005/8/layout/vList2"/>
    <dgm:cxn modelId="{0BB4AB39-9FE4-9544-82DB-C80FE40C9077}" type="presOf" srcId="{DC3738E4-5452-42CE-9769-22D49EEF9887}" destId="{C6986234-F496-CD44-B000-10030CBEF2D3}" srcOrd="0" destOrd="2" presId="urn:microsoft.com/office/officeart/2005/8/layout/vList2"/>
    <dgm:cxn modelId="{E1A3AD4E-DA30-4EA9-BB18-F3D12C08B7D2}" srcId="{85CF7807-62AA-4063-8FE3-2A3A0970FC02}" destId="{7A868631-3AD1-4A05-B6B6-E048B661DFD8}" srcOrd="0" destOrd="0" parTransId="{48620E07-5C6F-4E80-9B16-1B9A4169948C}" sibTransId="{9E9064E0-EBCA-449E-84FC-D2686CC47D5E}"/>
    <dgm:cxn modelId="{0D659554-3C5E-4C89-9EC2-197A66617C18}" srcId="{72926316-A177-434D-AF4F-553072A5B150}" destId="{DC3738E4-5452-42CE-9769-22D49EEF9887}" srcOrd="1" destOrd="0" parTransId="{D58AF245-1E82-4D5F-ADF4-A19E3F52BD75}" sibTransId="{ECE7B8C9-D8D7-4394-AACA-CC4E57455F68}"/>
    <dgm:cxn modelId="{A2458D58-EDA6-4AD0-83E7-7E250B7D2F8B}" srcId="{16262471-4716-4FF2-BB73-093DE9B5EB29}" destId="{85CF7807-62AA-4063-8FE3-2A3A0970FC02}" srcOrd="1" destOrd="0" parTransId="{0F119FC7-9850-4711-8D25-98F4B34A4C04}" sibTransId="{32F842CA-543A-413A-8334-7948C6967ED7}"/>
    <dgm:cxn modelId="{5169CD59-83D1-46AD-9E13-9B01D861F22E}" srcId="{16262471-4716-4FF2-BB73-093DE9B5EB29}" destId="{195FA0CD-4D84-4F2B-B410-AD84BE34C616}" srcOrd="0" destOrd="0" parTransId="{9A086527-7699-4716-A626-FAE07D0718D0}" sibTransId="{88EDB711-183E-402C-858E-39A221B2330A}"/>
    <dgm:cxn modelId="{9EFC0C81-231E-4F51-B2AA-83F93A4B7E22}" srcId="{77255930-346A-4682-847B-6CDCD28B59C1}" destId="{16262471-4716-4FF2-BB73-093DE9B5EB29}" srcOrd="0" destOrd="0" parTransId="{BCC6D87E-964D-4DB3-ABE6-3A99BBF7552C}" sibTransId="{10C88103-B668-4736-8A65-B6316489473A}"/>
    <dgm:cxn modelId="{6D9A0A95-B6C3-D949-8AFF-7C7551F5E121}" type="presOf" srcId="{327A10DC-8A04-4F85-86B3-B269194A24E7}" destId="{C6986234-F496-CD44-B000-10030CBEF2D3}" srcOrd="0" destOrd="1" presId="urn:microsoft.com/office/officeart/2005/8/layout/vList2"/>
    <dgm:cxn modelId="{28B3DCB2-82BF-CC4E-9234-D956BA7AA6C0}" type="presOf" srcId="{16262471-4716-4FF2-BB73-093DE9B5EB29}" destId="{057760D0-510C-6145-AD4F-8F5133429B88}" srcOrd="0" destOrd="0" presId="urn:microsoft.com/office/officeart/2005/8/layout/vList2"/>
    <dgm:cxn modelId="{5E1D19B7-D75B-2948-8589-E119E7EDD033}" type="presOf" srcId="{72926316-A177-434D-AF4F-553072A5B150}" destId="{C6986234-F496-CD44-B000-10030CBEF2D3}" srcOrd="0" destOrd="0" presId="urn:microsoft.com/office/officeart/2005/8/layout/vList2"/>
    <dgm:cxn modelId="{5B3C16BC-D301-43EB-966C-4532CF4BDBCE}" srcId="{85CF7807-62AA-4063-8FE3-2A3A0970FC02}" destId="{87215356-79DB-4B6E-8723-6E57083E24F8}" srcOrd="1" destOrd="0" parTransId="{3A1DB874-93B7-4554-AC13-D5E7A4958129}" sibTransId="{6A689A6A-B8AD-4D1B-B317-86230F977F47}"/>
    <dgm:cxn modelId="{7C1A49BD-B2AD-1D4B-817D-EE2B0B31C77E}" type="presOf" srcId="{CCFC8354-DFCD-4ECF-83C1-4ADFF7E73BD5}" destId="{1C26EE22-77C6-D04E-8A7E-D631CAED03F1}" srcOrd="0" destOrd="4" presId="urn:microsoft.com/office/officeart/2005/8/layout/vList2"/>
    <dgm:cxn modelId="{684E18CE-FD36-45EA-853F-3F9AF3A4F562}" srcId="{85CF7807-62AA-4063-8FE3-2A3A0970FC02}" destId="{EA68483B-2F5C-4CEB-BDF1-21EAE9E5D792}" srcOrd="3" destOrd="0" parTransId="{0814C613-7706-4380-9E4B-35B5DC32DC22}" sibTransId="{15E61FE7-32E6-437B-B2D6-FB79C43177EF}"/>
    <dgm:cxn modelId="{14E063D6-C6BC-4B47-B721-C1BC01736DF6}" type="presOf" srcId="{87215356-79DB-4B6E-8723-6E57083E24F8}" destId="{1C26EE22-77C6-D04E-8A7E-D631CAED03F1}" srcOrd="0" destOrd="3" presId="urn:microsoft.com/office/officeart/2005/8/layout/vList2"/>
    <dgm:cxn modelId="{E1687AD6-93E4-EC46-8A17-166BFF85097B}" type="presOf" srcId="{EA68483B-2F5C-4CEB-BDF1-21EAE9E5D792}" destId="{1C26EE22-77C6-D04E-8A7E-D631CAED03F1}" srcOrd="0" destOrd="5" presId="urn:microsoft.com/office/officeart/2005/8/layout/vList2"/>
    <dgm:cxn modelId="{6BD853ED-A8DF-364B-AC5B-48BB9425EB12}" type="presOf" srcId="{195FA0CD-4D84-4F2B-B410-AD84BE34C616}" destId="{1C26EE22-77C6-D04E-8A7E-D631CAED03F1}" srcOrd="0" destOrd="0" presId="urn:microsoft.com/office/officeart/2005/8/layout/vList2"/>
    <dgm:cxn modelId="{27CC2DF2-5C3C-9F43-A355-8F88B23DA4B7}" type="presOf" srcId="{7A868631-3AD1-4A05-B6B6-E048B661DFD8}" destId="{1C26EE22-77C6-D04E-8A7E-D631CAED03F1}" srcOrd="0" destOrd="2" presId="urn:microsoft.com/office/officeart/2005/8/layout/vList2"/>
    <dgm:cxn modelId="{F440DCF3-2FF0-42B7-A363-F0F012BFDDF5}" srcId="{2E1FF359-FA93-447E-9FAD-6A29FA956243}" destId="{72926316-A177-434D-AF4F-553072A5B150}" srcOrd="0" destOrd="0" parTransId="{A600FF3D-13E9-4A15-86DA-80C8FABCD717}" sibTransId="{FB703E89-D4AD-4B2F-B409-316B628924C8}"/>
    <dgm:cxn modelId="{1CEC0F4D-D335-2247-B07C-9907D2190335}" type="presParOf" srcId="{DC109975-3F3A-2340-BA0A-A82520238F10}" destId="{057760D0-510C-6145-AD4F-8F5133429B88}" srcOrd="0" destOrd="0" presId="urn:microsoft.com/office/officeart/2005/8/layout/vList2"/>
    <dgm:cxn modelId="{286834C7-EDC3-E042-A727-F94DAA8BA789}" type="presParOf" srcId="{DC109975-3F3A-2340-BA0A-A82520238F10}" destId="{1C26EE22-77C6-D04E-8A7E-D631CAED03F1}" srcOrd="1" destOrd="0" presId="urn:microsoft.com/office/officeart/2005/8/layout/vList2"/>
    <dgm:cxn modelId="{CD3A3EBB-35AE-D84B-8792-D3F6018717EF}" type="presParOf" srcId="{DC109975-3F3A-2340-BA0A-A82520238F10}" destId="{E6D04B47-F034-AD46-AC2B-A31A1BE974D2}" srcOrd="2" destOrd="0" presId="urn:microsoft.com/office/officeart/2005/8/layout/vList2"/>
    <dgm:cxn modelId="{B4C5D5BB-A378-3A4B-A9A1-5B1D68253480}" type="presParOf" srcId="{DC109975-3F3A-2340-BA0A-A82520238F10}" destId="{C6986234-F496-CD44-B000-10030CBEF2D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760D0-510C-6145-AD4F-8F5133429B88}">
      <dsp:nvSpPr>
        <dsp:cNvPr id="0" name=""/>
        <dsp:cNvSpPr/>
      </dsp:nvSpPr>
      <dsp:spPr>
        <a:xfrm>
          <a:off x="0" y="24666"/>
          <a:ext cx="78867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Stage 1 Hypertension (140–159 mmHg systolic or 90–99 mmHg diastolic):</a:t>
          </a:r>
          <a:endParaRPr lang="en-US" sz="2000" kern="1200"/>
        </a:p>
      </dsp:txBody>
      <dsp:txXfrm>
        <a:off x="37696" y="62362"/>
        <a:ext cx="7811308" cy="696808"/>
      </dsp:txXfrm>
    </dsp:sp>
    <dsp:sp modelId="{1C26EE22-77C6-D04E-8A7E-D631CAED03F1}">
      <dsp:nvSpPr>
        <dsp:cNvPr id="0" name=""/>
        <dsp:cNvSpPr/>
      </dsp:nvSpPr>
      <dsp:spPr>
        <a:xfrm>
          <a:off x="0" y="796866"/>
          <a:ext cx="7886700" cy="178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kern="1200"/>
            <a:t>First-line Therapy:</a:t>
          </a:r>
          <a:r>
            <a:rPr lang="en-US" sz="1600" kern="1200"/>
            <a:t> Thiazide-type diuretics are recommended for most patients.</a:t>
          </a:r>
        </a:p>
        <a:p>
          <a:pPr marL="171450" lvl="1" indent="-171450" algn="l" defTabSz="711200">
            <a:lnSpc>
              <a:spcPct val="90000"/>
            </a:lnSpc>
            <a:spcBef>
              <a:spcPct val="0"/>
            </a:spcBef>
            <a:spcAft>
              <a:spcPct val="20000"/>
            </a:spcAft>
            <a:buChar char="•"/>
          </a:pPr>
          <a:r>
            <a:rPr lang="en-US" sz="1600" b="1" kern="1200"/>
            <a:t>Alternative Options:</a:t>
          </a:r>
          <a:r>
            <a:rPr lang="en-US" sz="1600" kern="1200"/>
            <a:t> Other medications can be considered based on the patient's clinical situation:</a:t>
          </a:r>
        </a:p>
        <a:p>
          <a:pPr marL="342900" lvl="2" indent="-171450" algn="l" defTabSz="711200">
            <a:lnSpc>
              <a:spcPct val="90000"/>
            </a:lnSpc>
            <a:spcBef>
              <a:spcPct val="0"/>
            </a:spcBef>
            <a:spcAft>
              <a:spcPct val="20000"/>
            </a:spcAft>
            <a:buChar char="•"/>
          </a:pPr>
          <a:r>
            <a:rPr lang="en-US" sz="1600" kern="1200" dirty="0"/>
            <a:t>ACE inhibitors (e.g., enalapril, lisinopril)</a:t>
          </a:r>
        </a:p>
        <a:p>
          <a:pPr marL="342900" lvl="2" indent="-171450" algn="l" defTabSz="711200">
            <a:lnSpc>
              <a:spcPct val="90000"/>
            </a:lnSpc>
            <a:spcBef>
              <a:spcPct val="0"/>
            </a:spcBef>
            <a:spcAft>
              <a:spcPct val="20000"/>
            </a:spcAft>
            <a:buChar char="•"/>
          </a:pPr>
          <a:r>
            <a:rPr lang="en-US" sz="1600" kern="1200"/>
            <a:t>Angiotensin II receptor blockers (ARBs) (e.g., losartan, valsartan)</a:t>
          </a:r>
        </a:p>
        <a:p>
          <a:pPr marL="342900" lvl="2" indent="-171450" algn="l" defTabSz="711200">
            <a:lnSpc>
              <a:spcPct val="90000"/>
            </a:lnSpc>
            <a:spcBef>
              <a:spcPct val="0"/>
            </a:spcBef>
            <a:spcAft>
              <a:spcPct val="20000"/>
            </a:spcAft>
            <a:buChar char="•"/>
          </a:pPr>
          <a:r>
            <a:rPr lang="en-US" sz="1600" kern="1200" dirty="0"/>
            <a:t>Beta-blockers (e.g., atenolol, metoprolol)</a:t>
          </a:r>
        </a:p>
        <a:p>
          <a:pPr marL="342900" lvl="2" indent="-171450" algn="l" defTabSz="711200">
            <a:lnSpc>
              <a:spcPct val="90000"/>
            </a:lnSpc>
            <a:spcBef>
              <a:spcPct val="0"/>
            </a:spcBef>
            <a:spcAft>
              <a:spcPct val="20000"/>
            </a:spcAft>
            <a:buChar char="•"/>
          </a:pPr>
          <a:r>
            <a:rPr lang="en-US" sz="1600" kern="1200"/>
            <a:t>Calcium channel blockers (CCBs) (e.g., amlodipine, diltiazem)</a:t>
          </a:r>
        </a:p>
      </dsp:txBody>
      <dsp:txXfrm>
        <a:off x="0" y="796866"/>
        <a:ext cx="7886700" cy="1780200"/>
      </dsp:txXfrm>
    </dsp:sp>
    <dsp:sp modelId="{E6D04B47-F034-AD46-AC2B-A31A1BE974D2}">
      <dsp:nvSpPr>
        <dsp:cNvPr id="0" name=""/>
        <dsp:cNvSpPr/>
      </dsp:nvSpPr>
      <dsp:spPr>
        <a:xfrm>
          <a:off x="0" y="2577066"/>
          <a:ext cx="78867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 Stage 2 Hypertension (≥160 mmHg systolic or ≥100 mmHg diastolic):</a:t>
          </a:r>
          <a:endParaRPr lang="en-US" sz="2000" kern="1200" dirty="0"/>
        </a:p>
      </dsp:txBody>
      <dsp:txXfrm>
        <a:off x="37696" y="2614762"/>
        <a:ext cx="7811308" cy="696808"/>
      </dsp:txXfrm>
    </dsp:sp>
    <dsp:sp modelId="{C6986234-F496-CD44-B000-10030CBEF2D3}">
      <dsp:nvSpPr>
        <dsp:cNvPr id="0" name=""/>
        <dsp:cNvSpPr/>
      </dsp:nvSpPr>
      <dsp:spPr>
        <a:xfrm>
          <a:off x="0" y="3349266"/>
          <a:ext cx="78867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kern="1200"/>
            <a:t>Preferred Treatment:</a:t>
          </a:r>
          <a:r>
            <a:rPr lang="en-US" sz="1600" kern="1200"/>
            <a:t> Two-drug combination therapy, generally:</a:t>
          </a:r>
        </a:p>
        <a:p>
          <a:pPr marL="342900" lvl="2" indent="-171450" algn="l" defTabSz="711200">
            <a:lnSpc>
              <a:spcPct val="90000"/>
            </a:lnSpc>
            <a:spcBef>
              <a:spcPct val="0"/>
            </a:spcBef>
            <a:spcAft>
              <a:spcPct val="20000"/>
            </a:spcAft>
            <a:buChar char="•"/>
          </a:pPr>
          <a:r>
            <a:rPr lang="en-US" sz="1600" kern="1200"/>
            <a:t>A thiazide-type diuretic + ACE inhibitor, ARB, beta-blocker, or CCB.</a:t>
          </a:r>
        </a:p>
        <a:p>
          <a:pPr marL="342900" lvl="2" indent="-171450" algn="l" defTabSz="711200">
            <a:lnSpc>
              <a:spcPct val="90000"/>
            </a:lnSpc>
            <a:spcBef>
              <a:spcPct val="0"/>
            </a:spcBef>
            <a:spcAft>
              <a:spcPct val="20000"/>
            </a:spcAft>
            <a:buChar char="•"/>
          </a:pPr>
          <a:r>
            <a:rPr lang="en-US" sz="1600" kern="1200"/>
            <a:t>Example: Hydrochlorothiazide + lisinopril or amlodipine.</a:t>
          </a:r>
        </a:p>
      </dsp:txBody>
      <dsp:txXfrm>
        <a:off x="0" y="3349266"/>
        <a:ext cx="7886700" cy="7865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2a72159c4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2a72159c44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a:extLst>
            <a:ext uri="{FF2B5EF4-FFF2-40B4-BE49-F238E27FC236}">
              <a16:creationId xmlns:a16="http://schemas.microsoft.com/office/drawing/2014/main" id="{5E90A9C7-151E-0114-771E-E93A132DDD93}"/>
            </a:ext>
          </a:extLst>
        </p:cNvPr>
        <p:cNvGrpSpPr/>
        <p:nvPr/>
      </p:nvGrpSpPr>
      <p:grpSpPr>
        <a:xfrm>
          <a:off x="0" y="0"/>
          <a:ext cx="0" cy="0"/>
          <a:chOff x="0" y="0"/>
          <a:chExt cx="0" cy="0"/>
        </a:xfrm>
      </p:grpSpPr>
      <p:sp>
        <p:nvSpPr>
          <p:cNvPr id="340" name="Google Shape;340;g32a72159c44_0_584:notes">
            <a:extLst>
              <a:ext uri="{FF2B5EF4-FFF2-40B4-BE49-F238E27FC236}">
                <a16:creationId xmlns:a16="http://schemas.microsoft.com/office/drawing/2014/main" id="{F03A570E-ADD8-893B-61F8-FE3ED566311B}"/>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2a72159c44_0_584:notes">
            <a:extLst>
              <a:ext uri="{FF2B5EF4-FFF2-40B4-BE49-F238E27FC236}">
                <a16:creationId xmlns:a16="http://schemas.microsoft.com/office/drawing/2014/main" id="{8A1D875F-D97F-0AED-8EF5-C432A2AD211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047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a:extLst>
            <a:ext uri="{FF2B5EF4-FFF2-40B4-BE49-F238E27FC236}">
              <a16:creationId xmlns:a16="http://schemas.microsoft.com/office/drawing/2014/main" id="{0B487525-1882-95FB-346C-EB9AB3C5E758}"/>
            </a:ext>
          </a:extLst>
        </p:cNvPr>
        <p:cNvGrpSpPr/>
        <p:nvPr/>
      </p:nvGrpSpPr>
      <p:grpSpPr>
        <a:xfrm>
          <a:off x="0" y="0"/>
          <a:ext cx="0" cy="0"/>
          <a:chOff x="0" y="0"/>
          <a:chExt cx="0" cy="0"/>
        </a:xfrm>
      </p:grpSpPr>
      <p:sp>
        <p:nvSpPr>
          <p:cNvPr id="340" name="Google Shape;340;g32a72159c44_0_584:notes">
            <a:extLst>
              <a:ext uri="{FF2B5EF4-FFF2-40B4-BE49-F238E27FC236}">
                <a16:creationId xmlns:a16="http://schemas.microsoft.com/office/drawing/2014/main" id="{826C8D26-2EEF-7642-7669-D69A9323520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2a72159c44_0_584:notes">
            <a:extLst>
              <a:ext uri="{FF2B5EF4-FFF2-40B4-BE49-F238E27FC236}">
                <a16:creationId xmlns:a16="http://schemas.microsoft.com/office/drawing/2014/main" id="{B7559AC2-832B-981A-10E3-BBBA50BCA71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06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a:extLst>
            <a:ext uri="{FF2B5EF4-FFF2-40B4-BE49-F238E27FC236}">
              <a16:creationId xmlns:a16="http://schemas.microsoft.com/office/drawing/2014/main" id="{2A9075EE-26DF-3386-7EF9-1D73EA81249C}"/>
            </a:ext>
          </a:extLst>
        </p:cNvPr>
        <p:cNvGrpSpPr/>
        <p:nvPr/>
      </p:nvGrpSpPr>
      <p:grpSpPr>
        <a:xfrm>
          <a:off x="0" y="0"/>
          <a:ext cx="0" cy="0"/>
          <a:chOff x="0" y="0"/>
          <a:chExt cx="0" cy="0"/>
        </a:xfrm>
      </p:grpSpPr>
      <p:sp>
        <p:nvSpPr>
          <p:cNvPr id="374" name="Google Shape;374;g32a72159c44_0_214:notes">
            <a:extLst>
              <a:ext uri="{FF2B5EF4-FFF2-40B4-BE49-F238E27FC236}">
                <a16:creationId xmlns:a16="http://schemas.microsoft.com/office/drawing/2014/main" id="{DB023835-13DC-BFF6-B239-0CA632D7C3C1}"/>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2a72159c44_0_214:notes">
            <a:extLst>
              <a:ext uri="{FF2B5EF4-FFF2-40B4-BE49-F238E27FC236}">
                <a16:creationId xmlns:a16="http://schemas.microsoft.com/office/drawing/2014/main" id="{F1F3651E-4F20-80D0-2824-B1CD20480B3E}"/>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21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2a72159c44_0_21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2a72159c44_0_2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a:extLst>
            <a:ext uri="{FF2B5EF4-FFF2-40B4-BE49-F238E27FC236}">
              <a16:creationId xmlns:a16="http://schemas.microsoft.com/office/drawing/2014/main" id="{4BA917D6-7AD7-A5B9-74B4-BF79DBF8827F}"/>
            </a:ext>
          </a:extLst>
        </p:cNvPr>
        <p:cNvGrpSpPr/>
        <p:nvPr/>
      </p:nvGrpSpPr>
      <p:grpSpPr>
        <a:xfrm>
          <a:off x="0" y="0"/>
          <a:ext cx="0" cy="0"/>
          <a:chOff x="0" y="0"/>
          <a:chExt cx="0" cy="0"/>
        </a:xfrm>
      </p:grpSpPr>
      <p:sp>
        <p:nvSpPr>
          <p:cNvPr id="374" name="Google Shape;374;g32a72159c44_0_214:notes">
            <a:extLst>
              <a:ext uri="{FF2B5EF4-FFF2-40B4-BE49-F238E27FC236}">
                <a16:creationId xmlns:a16="http://schemas.microsoft.com/office/drawing/2014/main" id="{1A73D3A1-F588-0B39-91F2-970FCF6838F9}"/>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2a72159c44_0_214:notes">
            <a:extLst>
              <a:ext uri="{FF2B5EF4-FFF2-40B4-BE49-F238E27FC236}">
                <a16:creationId xmlns:a16="http://schemas.microsoft.com/office/drawing/2014/main" id="{5EA4D07E-9218-675C-3110-FB867A855B65}"/>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31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a:extLst>
            <a:ext uri="{FF2B5EF4-FFF2-40B4-BE49-F238E27FC236}">
              <a16:creationId xmlns:a16="http://schemas.microsoft.com/office/drawing/2014/main" id="{574C252F-D734-8D0D-C168-BE002827170E}"/>
            </a:ext>
          </a:extLst>
        </p:cNvPr>
        <p:cNvGrpSpPr/>
        <p:nvPr/>
      </p:nvGrpSpPr>
      <p:grpSpPr>
        <a:xfrm>
          <a:off x="0" y="0"/>
          <a:ext cx="0" cy="0"/>
          <a:chOff x="0" y="0"/>
          <a:chExt cx="0" cy="0"/>
        </a:xfrm>
      </p:grpSpPr>
      <p:sp>
        <p:nvSpPr>
          <p:cNvPr id="374" name="Google Shape;374;g32a72159c44_0_214:notes">
            <a:extLst>
              <a:ext uri="{FF2B5EF4-FFF2-40B4-BE49-F238E27FC236}">
                <a16:creationId xmlns:a16="http://schemas.microsoft.com/office/drawing/2014/main" id="{9D9F0122-24BC-3FCB-F0C4-33D38DDAB91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2a72159c44_0_214:notes">
            <a:extLst>
              <a:ext uri="{FF2B5EF4-FFF2-40B4-BE49-F238E27FC236}">
                <a16:creationId xmlns:a16="http://schemas.microsoft.com/office/drawing/2014/main" id="{90DA3A3C-3F88-9D1D-1FBC-08AD8E4289A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26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2a72159c44_0_4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2a72159c44_0_4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2a72159c44_0_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2a72159c44_0_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a:extLst>
            <a:ext uri="{FF2B5EF4-FFF2-40B4-BE49-F238E27FC236}">
              <a16:creationId xmlns:a16="http://schemas.microsoft.com/office/drawing/2014/main" id="{42E9CA12-D7BE-8E67-6A00-378AFA2AB455}"/>
            </a:ext>
          </a:extLst>
        </p:cNvPr>
        <p:cNvGrpSpPr/>
        <p:nvPr/>
      </p:nvGrpSpPr>
      <p:grpSpPr>
        <a:xfrm>
          <a:off x="0" y="0"/>
          <a:ext cx="0" cy="0"/>
          <a:chOff x="0" y="0"/>
          <a:chExt cx="0" cy="0"/>
        </a:xfrm>
      </p:grpSpPr>
      <p:sp>
        <p:nvSpPr>
          <p:cNvPr id="331" name="Google Shape;331;g32a72159c44_0_49:notes">
            <a:extLst>
              <a:ext uri="{FF2B5EF4-FFF2-40B4-BE49-F238E27FC236}">
                <a16:creationId xmlns:a16="http://schemas.microsoft.com/office/drawing/2014/main" id="{BA03884A-D1E3-E7F6-2972-BF5DC2F733D5}"/>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2a72159c44_0_49:notes">
            <a:extLst>
              <a:ext uri="{FF2B5EF4-FFF2-40B4-BE49-F238E27FC236}">
                <a16:creationId xmlns:a16="http://schemas.microsoft.com/office/drawing/2014/main" id="{02A9955B-4D02-7869-9928-5C88D016C15C}"/>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987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2a72159c44_0_59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2a72159c44_0_59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a:extLst>
            <a:ext uri="{FF2B5EF4-FFF2-40B4-BE49-F238E27FC236}">
              <a16:creationId xmlns:a16="http://schemas.microsoft.com/office/drawing/2014/main" id="{6836DB3D-BC2D-57F3-798E-E0CCDBC5AF0C}"/>
            </a:ext>
          </a:extLst>
        </p:cNvPr>
        <p:cNvGrpSpPr/>
        <p:nvPr/>
      </p:nvGrpSpPr>
      <p:grpSpPr>
        <a:xfrm>
          <a:off x="0" y="0"/>
          <a:ext cx="0" cy="0"/>
          <a:chOff x="0" y="0"/>
          <a:chExt cx="0" cy="0"/>
        </a:xfrm>
      </p:grpSpPr>
      <p:sp>
        <p:nvSpPr>
          <p:cNvPr id="340" name="Google Shape;340;g32a72159c44_0_584:notes">
            <a:extLst>
              <a:ext uri="{FF2B5EF4-FFF2-40B4-BE49-F238E27FC236}">
                <a16:creationId xmlns:a16="http://schemas.microsoft.com/office/drawing/2014/main" id="{BAF40FCC-B17E-4155-2BF1-08A86E1276C7}"/>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2a72159c44_0_584:notes">
            <a:extLst>
              <a:ext uri="{FF2B5EF4-FFF2-40B4-BE49-F238E27FC236}">
                <a16:creationId xmlns:a16="http://schemas.microsoft.com/office/drawing/2014/main" id="{09A0FAA0-D0BC-1191-F231-02A2358C5E03}"/>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84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https://co.pinterest.com/pin/564357397074171781/</a:t>
            </a:r>
          </a:p>
        </p:txBody>
      </p:sp>
      <p:sp>
        <p:nvSpPr>
          <p:cNvPr id="4" name="Slide Number Placeholder 3"/>
          <p:cNvSpPr>
            <a:spLocks noGrp="1"/>
          </p:cNvSpPr>
          <p:nvPr>
            <p:ph type="sldNum" sz="quarter" idx="5"/>
          </p:nvPr>
        </p:nvSpPr>
        <p:spPr/>
        <p:txBody>
          <a:bodyPr/>
          <a:lstStyle/>
          <a:p>
            <a:fld id="{A51E02C8-67AD-493A-A2AA-1B5E5AAE4162}" type="slidenum">
              <a:rPr lang="en-US" smtClean="0"/>
              <a:t>15</a:t>
            </a:fld>
            <a:endParaRPr lang="en-US"/>
          </a:p>
        </p:txBody>
      </p:sp>
    </p:spTree>
    <p:extLst>
      <p:ext uri="{BB962C8B-B14F-4D97-AF65-F5344CB8AC3E}">
        <p14:creationId xmlns:p14="http://schemas.microsoft.com/office/powerpoint/2010/main" val="189589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2a72159c44_0_14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2a72159c44_0_14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EB6C0184-E00E-147B-F7D9-79C8A6E17FDA}"/>
            </a:ext>
          </a:extLst>
        </p:cNvPr>
        <p:cNvGrpSpPr/>
        <p:nvPr/>
      </p:nvGrpSpPr>
      <p:grpSpPr>
        <a:xfrm>
          <a:off x="0" y="0"/>
          <a:ext cx="0" cy="0"/>
          <a:chOff x="0" y="0"/>
          <a:chExt cx="0" cy="0"/>
        </a:xfrm>
      </p:grpSpPr>
      <p:sp>
        <p:nvSpPr>
          <p:cNvPr id="357" name="Google Shape;357;g32a72159c44_0_592:notes">
            <a:extLst>
              <a:ext uri="{FF2B5EF4-FFF2-40B4-BE49-F238E27FC236}">
                <a16:creationId xmlns:a16="http://schemas.microsoft.com/office/drawing/2014/main" id="{4D15515F-265F-96C3-9621-CC44975E5FC5}"/>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2a72159c44_0_592:notes">
            <a:extLst>
              <a:ext uri="{FF2B5EF4-FFF2-40B4-BE49-F238E27FC236}">
                <a16:creationId xmlns:a16="http://schemas.microsoft.com/office/drawing/2014/main" id="{6EEB169F-4F48-319E-3B9D-54BD63FA7928}"/>
              </a:ext>
            </a:extLst>
          </p:cNvPr>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09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sp>
            <p:nvSpPr>
              <p:cNvPr id="13" name="Google Shape;13;p2"/>
              <p:cNvSpPr/>
              <p:nvPr/>
            </p:nvSpPr>
            <p:spPr>
              <a:xfrm rot="-1487" flipH="1">
                <a:off x="124823" y="-77211"/>
                <a:ext cx="6242101" cy="5294100"/>
              </a:xfrm>
              <a:prstGeom prst="snip1Rect">
                <a:avLst>
                  <a:gd name="adj" fmla="val 4248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rot="10798513" flipH="1">
                <a:off x="2781248" y="-76291"/>
                <a:ext cx="6242401" cy="5289900"/>
              </a:xfrm>
              <a:prstGeom prst="snip1Rect">
                <a:avLst>
                  <a:gd name="adj" fmla="val 4249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a:spLocks noGrp="1"/>
          </p:cNvSpPr>
          <p:nvPr>
            <p:ph type="ctrTitle"/>
          </p:nvPr>
        </p:nvSpPr>
        <p:spPr>
          <a:xfrm>
            <a:off x="1826325" y="1559575"/>
            <a:ext cx="5494800" cy="1569900"/>
          </a:xfrm>
          <a:prstGeom prst="rect">
            <a:avLst/>
          </a:prstGeom>
        </p:spPr>
        <p:txBody>
          <a:bodyPr spcFirstLastPara="1" wrap="square" lIns="91425" tIns="91425" rIns="91425" bIns="91425" anchor="t" anchorCtr="0">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a:endParaRPr/>
          </a:p>
        </p:txBody>
      </p:sp>
      <p:sp>
        <p:nvSpPr>
          <p:cNvPr id="19" name="Google Shape;19;p2"/>
          <p:cNvSpPr txBox="1">
            <a:spLocks noGrp="1"/>
          </p:cNvSpPr>
          <p:nvPr>
            <p:ph type="subTitle" idx="1"/>
          </p:nvPr>
        </p:nvSpPr>
        <p:spPr>
          <a:xfrm>
            <a:off x="1826325" y="3252475"/>
            <a:ext cx="5494800" cy="792600"/>
          </a:xfrm>
          <a:prstGeom prst="rect">
            <a:avLst/>
          </a:prstGeom>
        </p:spPr>
        <p:txBody>
          <a:bodyPr spcFirstLastPara="1" wrap="square" lIns="91425" tIns="91425" rIns="91425" bIns="91425" anchor="t" anchorCtr="0">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36550" algn="ctr">
              <a:spcBef>
                <a:spcPts val="0"/>
              </a:spcBef>
              <a:spcAft>
                <a:spcPts val="0"/>
              </a:spcAft>
              <a:buSzPts val="17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1" name="Google Shape;61;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 name="Google Shape;62;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 name="Google Shape;63;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4" name="Google Shape;64;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5" name="Google Shape;65;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69" name="Google Shape;69;p14"/>
          <p:cNvSpPr>
            <a:spLocks noGrp="1"/>
          </p:cNvSpPr>
          <p:nvPr>
            <p:ph type="pic" idx="2"/>
          </p:nvPr>
        </p:nvSpPr>
        <p:spPr>
          <a:xfrm>
            <a:off x="4992024" y="1152775"/>
            <a:ext cx="3840300" cy="3416400"/>
          </a:xfrm>
          <a:prstGeom prst="rect">
            <a:avLst/>
          </a:prstGeom>
          <a:noFill/>
          <a:ln>
            <a:noFill/>
          </a:ln>
        </p:spPr>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71"/>
        <p:cNvGrpSpPr/>
        <p:nvPr/>
      </p:nvGrpSpPr>
      <p:grpSpPr>
        <a:xfrm>
          <a:off x="0" y="0"/>
          <a:ext cx="0" cy="0"/>
          <a:chOff x="0" y="0"/>
          <a:chExt cx="0" cy="0"/>
        </a:xfrm>
      </p:grpSpPr>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4" name="Google Shape;74;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5" name="Google Shape;75;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76" name="Google Shape;76;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7" name="Google Shape;77;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1" name="Google Shape;81;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2" name="Google Shape;82;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83" name="Google Shape;83;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4" name="Google Shape;84;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5" name="Google Shape;85;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6" name="Google Shape;86;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0" name="Google Shape;90;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1" name="Google Shape;91;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2" name="Google Shape;92;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93" name="Google Shape;93;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94" name="Google Shape;94;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5" name="Google Shape;95;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6" name="Google Shape;96;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7" name="Google Shape;97;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 name="Google Shape;104;p19"/>
          <p:cNvSpPr>
            <a:spLocks noGrp="1"/>
          </p:cNvSpPr>
          <p:nvPr>
            <p:ph type="pic" idx="2"/>
          </p:nvPr>
        </p:nvSpPr>
        <p:spPr>
          <a:xfrm>
            <a:off x="4804825" y="1133300"/>
            <a:ext cx="4027500" cy="2392800"/>
          </a:xfrm>
          <a:prstGeom prst="rect">
            <a:avLst/>
          </a:prstGeom>
          <a:noFill/>
          <a:ln>
            <a:noFill/>
          </a:ln>
        </p:spPr>
      </p:sp>
      <p:sp>
        <p:nvSpPr>
          <p:cNvPr id="105" name="Google Shape;105;p19"/>
          <p:cNvSpPr>
            <a:spLocks noGrp="1"/>
          </p:cNvSpPr>
          <p:nvPr>
            <p:ph type="pic" idx="3"/>
          </p:nvPr>
        </p:nvSpPr>
        <p:spPr>
          <a:xfrm>
            <a:off x="311725" y="1133300"/>
            <a:ext cx="4027500" cy="2392800"/>
          </a:xfrm>
          <a:prstGeom prst="rect">
            <a:avLst/>
          </a:prstGeom>
          <a:noFill/>
          <a:ln>
            <a:noFill/>
          </a:ln>
        </p:spPr>
      </p:sp>
      <p:sp>
        <p:nvSpPr>
          <p:cNvPr id="106" name="Google Shape;106;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7" name="Google Shape;10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20"/>
          <p:cNvSpPr>
            <a:spLocks noGrp="1"/>
          </p:cNvSpPr>
          <p:nvPr>
            <p:ph type="pic" idx="2"/>
          </p:nvPr>
        </p:nvSpPr>
        <p:spPr>
          <a:xfrm>
            <a:off x="6205225" y="1128325"/>
            <a:ext cx="2627100" cy="2273100"/>
          </a:xfrm>
          <a:prstGeom prst="rect">
            <a:avLst/>
          </a:prstGeom>
          <a:noFill/>
          <a:ln>
            <a:noFill/>
          </a:ln>
        </p:spPr>
      </p:sp>
      <p:sp>
        <p:nvSpPr>
          <p:cNvPr id="114" name="Google Shape;114;p20"/>
          <p:cNvSpPr>
            <a:spLocks noGrp="1"/>
          </p:cNvSpPr>
          <p:nvPr>
            <p:ph type="pic" idx="3"/>
          </p:nvPr>
        </p:nvSpPr>
        <p:spPr>
          <a:xfrm>
            <a:off x="311725" y="1128325"/>
            <a:ext cx="2627100" cy="2273100"/>
          </a:xfrm>
          <a:prstGeom prst="rect">
            <a:avLst/>
          </a:prstGeom>
          <a:noFill/>
          <a:ln>
            <a:noFill/>
          </a:ln>
        </p:spPr>
      </p:sp>
      <p:sp>
        <p:nvSpPr>
          <p:cNvPr id="115" name="Google Shape;115;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6" name="Google Shape;116;p20"/>
          <p:cNvSpPr>
            <a:spLocks noGrp="1"/>
          </p:cNvSpPr>
          <p:nvPr>
            <p:ph type="pic" idx="5"/>
          </p:nvPr>
        </p:nvSpPr>
        <p:spPr>
          <a:xfrm>
            <a:off x="3255250" y="1128325"/>
            <a:ext cx="2627100" cy="2273100"/>
          </a:xfrm>
          <a:prstGeom prst="rect">
            <a:avLst/>
          </a:prstGeom>
          <a:noFill/>
          <a:ln>
            <a:noFill/>
          </a:ln>
        </p:spPr>
      </p:sp>
      <p:sp>
        <p:nvSpPr>
          <p:cNvPr id="117" name="Google Shape;117;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1" name="Google Shape;121;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22" name="Google Shape;122;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26"/>
        <p:cNvGrpSpPr/>
        <p:nvPr/>
      </p:nvGrpSpPr>
      <p:grpSpPr>
        <a:xfrm>
          <a:off x="0" y="0"/>
          <a:ext cx="0" cy="0"/>
          <a:chOff x="0" y="0"/>
          <a:chExt cx="0" cy="0"/>
        </a:xfrm>
      </p:grpSpPr>
      <p:sp>
        <p:nvSpPr>
          <p:cNvPr id="127" name="Google Shape;1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2"/>
          <p:cNvSpPr>
            <a:spLocks noGrp="1"/>
          </p:cNvSpPr>
          <p:nvPr>
            <p:ph type="pic" idx="2"/>
          </p:nvPr>
        </p:nvSpPr>
        <p:spPr>
          <a:xfrm>
            <a:off x="3389600" y="118913"/>
            <a:ext cx="1643700" cy="1535100"/>
          </a:xfrm>
          <a:prstGeom prst="rect">
            <a:avLst/>
          </a:prstGeom>
          <a:noFill/>
          <a:ln>
            <a:noFill/>
          </a:ln>
        </p:spPr>
      </p:sp>
      <p:sp>
        <p:nvSpPr>
          <p:cNvPr id="129" name="Google Shape;129;p22"/>
          <p:cNvSpPr>
            <a:spLocks noGrp="1"/>
          </p:cNvSpPr>
          <p:nvPr>
            <p:ph type="pic" idx="3"/>
          </p:nvPr>
        </p:nvSpPr>
        <p:spPr>
          <a:xfrm>
            <a:off x="5195935" y="118913"/>
            <a:ext cx="1643700" cy="1535100"/>
          </a:xfrm>
          <a:prstGeom prst="rect">
            <a:avLst/>
          </a:prstGeom>
          <a:noFill/>
          <a:ln>
            <a:noFill/>
          </a:ln>
        </p:spPr>
      </p:sp>
      <p:sp>
        <p:nvSpPr>
          <p:cNvPr id="130" name="Google Shape;130;p22"/>
          <p:cNvSpPr>
            <a:spLocks noGrp="1"/>
          </p:cNvSpPr>
          <p:nvPr>
            <p:ph type="pic" idx="4"/>
          </p:nvPr>
        </p:nvSpPr>
        <p:spPr>
          <a:xfrm>
            <a:off x="7002270" y="118913"/>
            <a:ext cx="1643700" cy="1535100"/>
          </a:xfrm>
          <a:prstGeom prst="rect">
            <a:avLst/>
          </a:prstGeom>
          <a:noFill/>
          <a:ln>
            <a:noFill/>
          </a:ln>
        </p:spPr>
      </p:sp>
      <p:sp>
        <p:nvSpPr>
          <p:cNvPr id="131" name="Google Shape;131;p22"/>
          <p:cNvSpPr>
            <a:spLocks noGrp="1"/>
          </p:cNvSpPr>
          <p:nvPr>
            <p:ph type="pic" idx="5"/>
          </p:nvPr>
        </p:nvSpPr>
        <p:spPr>
          <a:xfrm>
            <a:off x="3389588" y="1804212"/>
            <a:ext cx="1643700" cy="1535100"/>
          </a:xfrm>
          <a:prstGeom prst="rect">
            <a:avLst/>
          </a:prstGeom>
          <a:noFill/>
          <a:ln>
            <a:noFill/>
          </a:ln>
        </p:spPr>
      </p:sp>
      <p:sp>
        <p:nvSpPr>
          <p:cNvPr id="132" name="Google Shape;132;p22"/>
          <p:cNvSpPr>
            <a:spLocks noGrp="1"/>
          </p:cNvSpPr>
          <p:nvPr>
            <p:ph type="pic" idx="6"/>
          </p:nvPr>
        </p:nvSpPr>
        <p:spPr>
          <a:xfrm>
            <a:off x="5195922" y="1804212"/>
            <a:ext cx="1643700" cy="1535100"/>
          </a:xfrm>
          <a:prstGeom prst="rect">
            <a:avLst/>
          </a:prstGeom>
          <a:noFill/>
          <a:ln>
            <a:noFill/>
          </a:ln>
        </p:spPr>
      </p:sp>
      <p:sp>
        <p:nvSpPr>
          <p:cNvPr id="133" name="Google Shape;133;p22"/>
          <p:cNvSpPr>
            <a:spLocks noGrp="1"/>
          </p:cNvSpPr>
          <p:nvPr>
            <p:ph type="pic" idx="7"/>
          </p:nvPr>
        </p:nvSpPr>
        <p:spPr>
          <a:xfrm>
            <a:off x="7002257" y="1804212"/>
            <a:ext cx="1643700" cy="1535100"/>
          </a:xfrm>
          <a:prstGeom prst="rect">
            <a:avLst/>
          </a:prstGeom>
          <a:noFill/>
          <a:ln>
            <a:noFill/>
          </a:ln>
        </p:spPr>
      </p:sp>
      <p:sp>
        <p:nvSpPr>
          <p:cNvPr id="134" name="Google Shape;134;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5" name="Google Shape;135;p22"/>
          <p:cNvSpPr>
            <a:spLocks noGrp="1"/>
          </p:cNvSpPr>
          <p:nvPr>
            <p:ph type="pic" idx="8"/>
          </p:nvPr>
        </p:nvSpPr>
        <p:spPr>
          <a:xfrm>
            <a:off x="3389588" y="3489487"/>
            <a:ext cx="1643700" cy="1535100"/>
          </a:xfrm>
          <a:prstGeom prst="rect">
            <a:avLst/>
          </a:prstGeom>
          <a:noFill/>
          <a:ln>
            <a:noFill/>
          </a:ln>
        </p:spPr>
      </p:sp>
      <p:sp>
        <p:nvSpPr>
          <p:cNvPr id="136" name="Google Shape;136;p22"/>
          <p:cNvSpPr>
            <a:spLocks noGrp="1"/>
          </p:cNvSpPr>
          <p:nvPr>
            <p:ph type="pic" idx="9"/>
          </p:nvPr>
        </p:nvSpPr>
        <p:spPr>
          <a:xfrm>
            <a:off x="5195922" y="3489487"/>
            <a:ext cx="1643700" cy="1535100"/>
          </a:xfrm>
          <a:prstGeom prst="rect">
            <a:avLst/>
          </a:prstGeom>
          <a:noFill/>
          <a:ln>
            <a:noFill/>
          </a:ln>
        </p:spPr>
      </p:sp>
      <p:sp>
        <p:nvSpPr>
          <p:cNvPr id="137" name="Google Shape;137;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type="secHead">
  <p:cSld name="SECTION_HEADER">
    <p:bg>
      <p:bgPr>
        <a:solidFill>
          <a:schemeClr val="lt1"/>
        </a:solidFill>
        <a:effectLst/>
      </p:bgPr>
    </p:bg>
    <p:spTree>
      <p:nvGrpSpPr>
        <p:cNvPr id="1"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rot="10800000" flipH="1">
              <a:off x="75" y="256675"/>
              <a:ext cx="3798000" cy="11904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141" name="Google Shape;141;p23"/>
            <p:cNvSpPr/>
            <p:nvPr/>
          </p:nvSpPr>
          <p:spPr>
            <a:xfrm rot="-10795068" flipH="1">
              <a:off x="3380016" y="1028349"/>
              <a:ext cx="418200" cy="418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a:spLocks noGrp="1"/>
          </p:cNvSpPr>
          <p:nvPr>
            <p:ph type="title"/>
          </p:nvPr>
        </p:nvSpPr>
        <p:spPr>
          <a:xfrm>
            <a:off x="333925" y="544250"/>
            <a:ext cx="3039900" cy="7212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43" name="Google Shape;143;p23"/>
          <p:cNvSpPr txBox="1">
            <a:spLocks noGrp="1"/>
          </p:cNvSpPr>
          <p:nvPr>
            <p:ph type="subTitle" idx="1"/>
          </p:nvPr>
        </p:nvSpPr>
        <p:spPr>
          <a:xfrm>
            <a:off x="1149126"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4" name="Google Shape;144;p23"/>
          <p:cNvSpPr txBox="1">
            <a:spLocks noGrp="1"/>
          </p:cNvSpPr>
          <p:nvPr>
            <p:ph type="subTitle" idx="2"/>
          </p:nvPr>
        </p:nvSpPr>
        <p:spPr>
          <a:xfrm>
            <a:off x="1149126"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5" name="Google Shape;145;p23"/>
          <p:cNvSpPr txBox="1">
            <a:spLocks noGrp="1"/>
          </p:cNvSpPr>
          <p:nvPr>
            <p:ph type="subTitle" idx="3"/>
          </p:nvPr>
        </p:nvSpPr>
        <p:spPr>
          <a:xfrm>
            <a:off x="1149126"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6" name="Google Shape;146;p23"/>
          <p:cNvSpPr txBox="1">
            <a:spLocks noGrp="1"/>
          </p:cNvSpPr>
          <p:nvPr>
            <p:ph type="subTitle" idx="4"/>
          </p:nvPr>
        </p:nvSpPr>
        <p:spPr>
          <a:xfrm>
            <a:off x="1149126"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7" name="Google Shape;147;p23"/>
          <p:cNvSpPr txBox="1">
            <a:spLocks noGrp="1"/>
          </p:cNvSpPr>
          <p:nvPr>
            <p:ph type="subTitle" idx="5"/>
          </p:nvPr>
        </p:nvSpPr>
        <p:spPr>
          <a:xfrm>
            <a:off x="1149126"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8" name="Google Shape;148;p23"/>
          <p:cNvSpPr txBox="1">
            <a:spLocks noGrp="1"/>
          </p:cNvSpPr>
          <p:nvPr>
            <p:ph type="subTitle" idx="6"/>
          </p:nvPr>
        </p:nvSpPr>
        <p:spPr>
          <a:xfrm>
            <a:off x="5327851" y="2348550"/>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49" name="Google Shape;149;p23"/>
          <p:cNvSpPr txBox="1">
            <a:spLocks noGrp="1"/>
          </p:cNvSpPr>
          <p:nvPr>
            <p:ph type="subTitle" idx="7"/>
          </p:nvPr>
        </p:nvSpPr>
        <p:spPr>
          <a:xfrm>
            <a:off x="5327851" y="2802869"/>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0" name="Google Shape;150;p23"/>
          <p:cNvSpPr txBox="1">
            <a:spLocks noGrp="1"/>
          </p:cNvSpPr>
          <p:nvPr>
            <p:ph type="subTitle" idx="8"/>
          </p:nvPr>
        </p:nvSpPr>
        <p:spPr>
          <a:xfrm>
            <a:off x="5327851" y="3257187"/>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1" name="Google Shape;151;p23"/>
          <p:cNvSpPr txBox="1">
            <a:spLocks noGrp="1"/>
          </p:cNvSpPr>
          <p:nvPr>
            <p:ph type="subTitle" idx="9"/>
          </p:nvPr>
        </p:nvSpPr>
        <p:spPr>
          <a:xfrm>
            <a:off x="5327851" y="3711506"/>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
        <p:nvSpPr>
          <p:cNvPr id="152" name="Google Shape;152;p23"/>
          <p:cNvSpPr txBox="1">
            <a:spLocks noGrp="1"/>
          </p:cNvSpPr>
          <p:nvPr>
            <p:ph type="subTitle" idx="13"/>
          </p:nvPr>
        </p:nvSpPr>
        <p:spPr>
          <a:xfrm>
            <a:off x="5327851" y="4165824"/>
            <a:ext cx="3234300" cy="433200"/>
          </a:xfrm>
          <a:prstGeom prst="rect">
            <a:avLst/>
          </a:prstGeom>
        </p:spPr>
        <p:txBody>
          <a:bodyPr spcFirstLastPara="1" wrap="square" lIns="91425" tIns="91425" rIns="91425" bIns="91425" anchor="t" anchorCtr="0">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ody and images" type="tx">
  <p:cSld name="TITLE_AND_BODY">
    <p:bg>
      <p:bgPr>
        <a:solidFill>
          <a:schemeClr val="lt1"/>
        </a:solidFill>
        <a:effectLst/>
      </p:bgPr>
    </p:bg>
    <p:spTree>
      <p:nvGrpSpPr>
        <p:cNvPr id="1" name="Shape 153"/>
        <p:cNvGrpSpPr/>
        <p:nvPr/>
      </p:nvGrpSpPr>
      <p:grpSpPr>
        <a:xfrm>
          <a:off x="0" y="0"/>
          <a:ext cx="0" cy="0"/>
          <a:chOff x="0" y="0"/>
          <a:chExt cx="0" cy="0"/>
        </a:xfrm>
      </p:grpSpPr>
      <p:sp>
        <p:nvSpPr>
          <p:cNvPr id="154" name="Google Shape;154;p24"/>
          <p:cNvSpPr>
            <a:spLocks noGrp="1"/>
          </p:cNvSpPr>
          <p:nvPr>
            <p:ph type="pic" idx="2"/>
          </p:nvPr>
        </p:nvSpPr>
        <p:spPr>
          <a:xfrm rot="299990">
            <a:off x="716131" y="2331244"/>
            <a:ext cx="3686628" cy="2455534"/>
          </a:xfrm>
          <a:prstGeom prst="snip1Rect">
            <a:avLst>
              <a:gd name="adj" fmla="val 16667"/>
            </a:avLst>
          </a:prstGeom>
          <a:noFill/>
          <a:ln>
            <a:noFill/>
          </a:ln>
        </p:spPr>
      </p:sp>
      <p:sp>
        <p:nvSpPr>
          <p:cNvPr id="155" name="Google Shape;155;p24"/>
          <p:cNvSpPr>
            <a:spLocks noGrp="1"/>
          </p:cNvSpPr>
          <p:nvPr>
            <p:ph type="pic" idx="3"/>
          </p:nvPr>
        </p:nvSpPr>
        <p:spPr>
          <a:xfrm rot="-300269">
            <a:off x="4741294" y="2331368"/>
            <a:ext cx="3686654" cy="2455534"/>
          </a:xfrm>
          <a:prstGeom prst="snip1Rect">
            <a:avLst>
              <a:gd name="adj" fmla="val 16667"/>
            </a:avLst>
          </a:prstGeom>
          <a:noFill/>
          <a:ln>
            <a:noFill/>
          </a:ln>
        </p:spPr>
      </p:sp>
      <p:sp>
        <p:nvSpPr>
          <p:cNvPr id="156" name="Google Shape;156;p24"/>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7" name="Google Shape;157;p24"/>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58" name="Google Shape;158;p2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4"/>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60" name="Google Shape;160;p24"/>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p:cSld name="TITLE_AND_BODY_1">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a:spLocks noGrp="1"/>
          </p:cNvSpPr>
          <p:nvPr>
            <p:ph type="pic" idx="2"/>
          </p:nvPr>
        </p:nvSpPr>
        <p:spPr>
          <a:xfrm rot="299990">
            <a:off x="716131" y="2331244"/>
            <a:ext cx="3686628" cy="2455534"/>
          </a:xfrm>
          <a:prstGeom prst="snip1Rect">
            <a:avLst>
              <a:gd name="adj" fmla="val 16667"/>
            </a:avLst>
          </a:prstGeom>
          <a:noFill/>
          <a:ln>
            <a:noFill/>
          </a:ln>
        </p:spPr>
      </p:sp>
      <p:sp>
        <p:nvSpPr>
          <p:cNvPr id="163" name="Google Shape;163;p25"/>
          <p:cNvSpPr>
            <a:spLocks noGrp="1"/>
          </p:cNvSpPr>
          <p:nvPr>
            <p:ph type="pic" idx="3"/>
          </p:nvPr>
        </p:nvSpPr>
        <p:spPr>
          <a:xfrm rot="-300269">
            <a:off x="4741294" y="2331368"/>
            <a:ext cx="3686654" cy="2455534"/>
          </a:xfrm>
          <a:prstGeom prst="snip1Rect">
            <a:avLst>
              <a:gd name="adj" fmla="val 16667"/>
            </a:avLst>
          </a:prstGeom>
          <a:noFill/>
          <a:ln>
            <a:noFill/>
          </a:ln>
        </p:spPr>
      </p:sp>
      <p:sp>
        <p:nvSpPr>
          <p:cNvPr id="164" name="Google Shape;164;p2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5" name="Google Shape;165;p2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lgn="r" rtl="0">
              <a:buNone/>
              <a:defRPr/>
            </a:lvl1pPr>
            <a:lvl2pPr lvl="1" algn="r" rtl="0">
              <a:buNone/>
              <a:defRPr/>
            </a:lvl2pPr>
            <a:lvl3pPr lvl="2" algn="r" rtl="0">
              <a:buNone/>
              <a:defRPr/>
            </a:lvl3pPr>
            <a:lvl4pPr lvl="3" algn="r" rtl="0">
              <a:buNone/>
              <a:defRPr/>
            </a:lvl4pPr>
            <a:lvl5pPr lvl="4" algn="r" rtl="0">
              <a:buNone/>
              <a:defRPr/>
            </a:lvl5pPr>
            <a:lvl6pPr lvl="5" algn="r" rtl="0">
              <a:buNone/>
              <a:defRPr/>
            </a:lvl6pPr>
            <a:lvl7pPr lvl="6" algn="r" rtl="0">
              <a:buNone/>
              <a:defRPr/>
            </a:lvl7pPr>
            <a:lvl8pPr lvl="7" algn="r" rtl="0">
              <a:buNone/>
              <a:defRPr/>
            </a:lvl8pPr>
            <a:lvl9pPr lvl="8" algn="r" rtl="0">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5"/>
          <p:cNvSpPr txBox="1">
            <a:spLocks noGrp="1"/>
          </p:cNvSpPr>
          <p:nvPr>
            <p:ph type="subTitle" idx="1"/>
          </p:nvPr>
        </p:nvSpPr>
        <p:spPr>
          <a:xfrm>
            <a:off x="38108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7" name="Google Shape;167;p25"/>
          <p:cNvSpPr txBox="1">
            <a:spLocks noGrp="1"/>
          </p:cNvSpPr>
          <p:nvPr>
            <p:ph type="body" idx="4"/>
          </p:nvPr>
        </p:nvSpPr>
        <p:spPr>
          <a:xfrm>
            <a:off x="38108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68" name="Google Shape;168;p25"/>
          <p:cNvSpPr txBox="1">
            <a:spLocks noGrp="1"/>
          </p:cNvSpPr>
          <p:nvPr>
            <p:ph type="subTitle" idx="5"/>
          </p:nvPr>
        </p:nvSpPr>
        <p:spPr>
          <a:xfrm>
            <a:off x="4566932" y="1182925"/>
            <a:ext cx="41490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69" name="Google Shape;169;p25"/>
          <p:cNvSpPr txBox="1">
            <a:spLocks noGrp="1"/>
          </p:cNvSpPr>
          <p:nvPr>
            <p:ph type="body" idx="6"/>
          </p:nvPr>
        </p:nvSpPr>
        <p:spPr>
          <a:xfrm>
            <a:off x="4566932" y="1521627"/>
            <a:ext cx="41490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70" name="Google Shape;170;p2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71" name="Google Shape;171;p2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type="twoColTx">
  <p:cSld name="TITLE_AND_TWO_COLUMNS">
    <p:bg>
      <p:bgPr>
        <a:solidFill>
          <a:schemeClr val="lt1"/>
        </a:solidFill>
        <a:effectLst/>
      </p:bgPr>
    </p:bg>
    <p:spTree>
      <p:nvGrpSpPr>
        <p:cNvPr id="1"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177" name="Google Shape;177;p2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6"/>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80" name="Google Shape;180;p26"/>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181" name="Google Shape;181;p26"/>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182" name="Google Shape;182;p26"/>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columns" type="titleOnly">
  <p:cSld name="TITLE_ONLY">
    <p:bg>
      <p:bgPr>
        <a:solidFill>
          <a:schemeClr val="lt1"/>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rot="299866">
            <a:off x="764484" y="2679783"/>
            <a:ext cx="1938771" cy="1938771"/>
          </a:xfrm>
          <a:prstGeom prst="snip1Rect">
            <a:avLst>
              <a:gd name="adj" fmla="val 16667"/>
            </a:avLst>
          </a:prstGeom>
          <a:noFill/>
          <a:ln>
            <a:noFill/>
          </a:ln>
        </p:spPr>
      </p:sp>
      <p:sp>
        <p:nvSpPr>
          <p:cNvPr id="185" name="Google Shape;185;p27"/>
          <p:cNvSpPr>
            <a:spLocks noGrp="1"/>
          </p:cNvSpPr>
          <p:nvPr>
            <p:ph type="pic" idx="3"/>
          </p:nvPr>
        </p:nvSpPr>
        <p:spPr>
          <a:xfrm rot="-299913">
            <a:off x="3602840" y="2620826"/>
            <a:ext cx="1938472" cy="1938472"/>
          </a:xfrm>
          <a:prstGeom prst="snip1Rect">
            <a:avLst>
              <a:gd name="adj" fmla="val 16667"/>
            </a:avLst>
          </a:prstGeom>
          <a:noFill/>
          <a:ln>
            <a:noFill/>
          </a:ln>
        </p:spPr>
      </p:sp>
      <p:sp>
        <p:nvSpPr>
          <p:cNvPr id="186" name="Google Shape;186;p27"/>
          <p:cNvSpPr>
            <a:spLocks noGrp="1"/>
          </p:cNvSpPr>
          <p:nvPr>
            <p:ph type="pic" idx="4"/>
          </p:nvPr>
        </p:nvSpPr>
        <p:spPr>
          <a:xfrm rot="299913">
            <a:off x="6440891" y="2679947"/>
            <a:ext cx="1938472" cy="1938472"/>
          </a:xfrm>
          <a:prstGeom prst="snip1Rect">
            <a:avLst>
              <a:gd name="adj" fmla="val 16667"/>
            </a:avLst>
          </a:prstGeom>
          <a:noFill/>
          <a:ln>
            <a:noFill/>
          </a:ln>
        </p:spPr>
      </p:sp>
      <p:sp>
        <p:nvSpPr>
          <p:cNvPr id="187" name="Google Shape;187;p2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7"/>
          <p:cNvSpPr txBox="1">
            <a:spLocks noGrp="1"/>
          </p:cNvSpPr>
          <p:nvPr>
            <p:ph type="subTitle" idx="1"/>
          </p:nvPr>
        </p:nvSpPr>
        <p:spPr>
          <a:xfrm>
            <a:off x="381063"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89" name="Google Shape;189;p27"/>
          <p:cNvSpPr txBox="1">
            <a:spLocks noGrp="1"/>
          </p:cNvSpPr>
          <p:nvPr>
            <p:ph type="body" idx="5"/>
          </p:nvPr>
        </p:nvSpPr>
        <p:spPr>
          <a:xfrm>
            <a:off x="381063"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0" name="Google Shape;190;p27"/>
          <p:cNvSpPr txBox="1">
            <a:spLocks noGrp="1"/>
          </p:cNvSpPr>
          <p:nvPr>
            <p:ph type="subTitle" idx="6"/>
          </p:nvPr>
        </p:nvSpPr>
        <p:spPr>
          <a:xfrm>
            <a:off x="3219300"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1" name="Google Shape;191;p27"/>
          <p:cNvSpPr txBox="1">
            <a:spLocks noGrp="1"/>
          </p:cNvSpPr>
          <p:nvPr>
            <p:ph type="body" idx="7"/>
          </p:nvPr>
        </p:nvSpPr>
        <p:spPr>
          <a:xfrm>
            <a:off x="3219300"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2" name="Google Shape;192;p27"/>
          <p:cNvSpPr txBox="1">
            <a:spLocks noGrp="1"/>
          </p:cNvSpPr>
          <p:nvPr>
            <p:ph type="subTitle" idx="8"/>
          </p:nvPr>
        </p:nvSpPr>
        <p:spPr>
          <a:xfrm>
            <a:off x="6057538" y="1182922"/>
            <a:ext cx="27054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193" name="Google Shape;193;p27"/>
          <p:cNvSpPr txBox="1">
            <a:spLocks noGrp="1"/>
          </p:cNvSpPr>
          <p:nvPr>
            <p:ph type="body" idx="9"/>
          </p:nvPr>
        </p:nvSpPr>
        <p:spPr>
          <a:xfrm>
            <a:off x="6057538" y="1521625"/>
            <a:ext cx="27054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94" name="Google Shape;194;p27"/>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5" name="Google Shape;195;p27"/>
          <p:cNvSpPr txBox="1">
            <a:spLocks noGrp="1"/>
          </p:cNvSpPr>
          <p:nvPr>
            <p:ph type="subTitle" idx="1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196" name="Google Shape;196;p27"/>
          <p:cNvSpPr txBox="1">
            <a:spLocks noGrp="1"/>
          </p:cNvSpPr>
          <p:nvPr>
            <p:ph type="subTitle" idx="1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ody and image 1">
  <p:cSld name="ONE_COLUMN_TEXT">
    <p:bg>
      <p:bgPr>
        <a:solidFill>
          <a:schemeClr val="lt1"/>
        </a:solidFill>
        <a:effectLst/>
      </p:bgPr>
    </p:bg>
    <p:spTree>
      <p:nvGrpSpPr>
        <p:cNvPr id="1" name="Shape 197"/>
        <p:cNvGrpSpPr/>
        <p:nvPr/>
      </p:nvGrpSpPr>
      <p:grpSpPr>
        <a:xfrm>
          <a:off x="0" y="0"/>
          <a:ext cx="0" cy="0"/>
          <a:chOff x="0" y="0"/>
          <a:chExt cx="0" cy="0"/>
        </a:xfrm>
      </p:grpSpPr>
      <p:sp>
        <p:nvSpPr>
          <p:cNvPr id="198" name="Google Shape;198;p28"/>
          <p:cNvSpPr>
            <a:spLocks noGrp="1"/>
          </p:cNvSpPr>
          <p:nvPr>
            <p:ph type="pic" idx="2"/>
          </p:nvPr>
        </p:nvSpPr>
        <p:spPr>
          <a:xfrm>
            <a:off x="434125" y="2147825"/>
            <a:ext cx="8275200" cy="2679300"/>
          </a:xfrm>
          <a:prstGeom prst="snip1Rect">
            <a:avLst>
              <a:gd name="adj" fmla="val 29467"/>
            </a:avLst>
          </a:prstGeom>
          <a:noFill/>
          <a:ln>
            <a:noFill/>
          </a:ln>
        </p:spPr>
      </p:sp>
      <p:sp>
        <p:nvSpPr>
          <p:cNvPr id="199" name="Google Shape;199;p28"/>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28"/>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28"/>
          <p:cNvSpPr txBox="1">
            <a:spLocks noGrp="1"/>
          </p:cNvSpPr>
          <p:nvPr>
            <p:ph type="body" idx="1"/>
          </p:nvPr>
        </p:nvSpPr>
        <p:spPr>
          <a:xfrm>
            <a:off x="333925" y="1163150"/>
            <a:ext cx="8475600" cy="7080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02" name="Google Shape;202;p28"/>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03" name="Google Shape;203;p28"/>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teractive pop-up left">
  <p:cSld name="ONE_COLUMN_TEXT_1">
    <p:bg>
      <p:bgPr>
        <a:solidFill>
          <a:schemeClr val="lt1"/>
        </a:solidFill>
        <a:effectLst/>
      </p:bgPr>
    </p:bg>
    <p:spTree>
      <p:nvGrpSpPr>
        <p:cNvPr id="1"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name="adj" fmla="val 35102"/>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a:spLocks noGrp="1"/>
          </p:cNvSpPr>
          <p:nvPr>
            <p:ph type="subTitle" idx="1"/>
          </p:nvPr>
        </p:nvSpPr>
        <p:spPr>
          <a:xfrm>
            <a:off x="437000"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09" name="Google Shape;209;p29"/>
          <p:cNvSpPr txBox="1">
            <a:spLocks noGrp="1"/>
          </p:cNvSpPr>
          <p:nvPr>
            <p:ph type="body" idx="2"/>
          </p:nvPr>
        </p:nvSpPr>
        <p:spPr>
          <a:xfrm>
            <a:off x="437000"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10" name="Google Shape;210;p29"/>
          <p:cNvSpPr>
            <a:spLocks noGrp="1"/>
          </p:cNvSpPr>
          <p:nvPr>
            <p:ph type="pic" idx="3"/>
          </p:nvPr>
        </p:nvSpPr>
        <p:spPr>
          <a:xfrm>
            <a:off x="434125" y="2147825"/>
            <a:ext cx="8275200" cy="2679300"/>
          </a:xfrm>
          <a:prstGeom prst="snip1Rect">
            <a:avLst>
              <a:gd name="adj" fmla="val 29467"/>
            </a:avLst>
          </a:prstGeom>
          <a:noFill/>
          <a:ln>
            <a:noFill/>
          </a:ln>
        </p:spPr>
      </p:sp>
      <p:sp>
        <p:nvSpPr>
          <p:cNvPr id="211" name="Google Shape;211;p29"/>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29"/>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3" name="Google Shape;213;p29"/>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14" name="Google Shape;214;p29"/>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extLst>
    <p:ext uri="{DCECCB84-F9BA-43D5-87BE-67443E8EF086}">
      <p15:sldGuideLst xmlns:p15="http://schemas.microsoft.com/office/powerpoint/2012/main">
        <p15:guide id="1" pos="273">
          <p15:clr>
            <a:srgbClr val="E46962"/>
          </p15:clr>
        </p15:guide>
        <p15:guide id="2" orient="horz" pos="1353">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nteractive pop-up middle">
  <p:cSld name="ONE_COLUMN_TEXT_1_2">
    <p:bg>
      <p:bgPr>
        <a:solidFill>
          <a:schemeClr val="lt1"/>
        </a:solidFill>
        <a:effectLst/>
      </p:bgPr>
    </p:bg>
    <p:spTree>
      <p:nvGrpSpPr>
        <p:cNvPr id="1"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name="adj" fmla="val 35102"/>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a:spLocks noGrp="1"/>
          </p:cNvSpPr>
          <p:nvPr>
            <p:ph type="subTitle" idx="1"/>
          </p:nvPr>
        </p:nvSpPr>
        <p:spPr>
          <a:xfrm>
            <a:off x="3257163" y="1202200"/>
            <a:ext cx="2322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0" name="Google Shape;220;p30"/>
          <p:cNvSpPr txBox="1">
            <a:spLocks noGrp="1"/>
          </p:cNvSpPr>
          <p:nvPr>
            <p:ph type="body" idx="2"/>
          </p:nvPr>
        </p:nvSpPr>
        <p:spPr>
          <a:xfrm>
            <a:off x="3257163" y="1460325"/>
            <a:ext cx="26328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21" name="Google Shape;221;p30"/>
          <p:cNvSpPr>
            <a:spLocks noGrp="1"/>
          </p:cNvSpPr>
          <p:nvPr>
            <p:ph type="pic" idx="3"/>
          </p:nvPr>
        </p:nvSpPr>
        <p:spPr>
          <a:xfrm>
            <a:off x="434125" y="2147825"/>
            <a:ext cx="8275200" cy="2679300"/>
          </a:xfrm>
          <a:prstGeom prst="snip1Rect">
            <a:avLst>
              <a:gd name="adj" fmla="val 29467"/>
            </a:avLst>
          </a:prstGeom>
          <a:noFill/>
          <a:ln>
            <a:noFill/>
          </a:ln>
        </p:spPr>
      </p:sp>
      <p:sp>
        <p:nvSpPr>
          <p:cNvPr id="222" name="Google Shape;222;p30"/>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0"/>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4" name="Google Shape;224;p30"/>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25" name="Google Shape;225;p30"/>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eractive pop-up right, long text">
  <p:cSld name="ONE_COLUMN_TEXT_1_1">
    <p:bg>
      <p:bgPr>
        <a:solidFill>
          <a:schemeClr val="lt1"/>
        </a:solidFill>
        <a:effectLst/>
      </p:bgPr>
    </p:bg>
    <p:spTree>
      <p:nvGrpSpPr>
        <p:cNvPr id="1"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name="adj" fmla="val 3501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28" name="Google Shape;228;p31"/>
          <p:cNvSpPr txBox="1">
            <a:spLocks noGrp="1"/>
          </p:cNvSpPr>
          <p:nvPr>
            <p:ph type="subTitle" idx="1"/>
          </p:nvPr>
        </p:nvSpPr>
        <p:spPr>
          <a:xfrm>
            <a:off x="3253950" y="1202200"/>
            <a:ext cx="5136900" cy="3540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a:endParaRPr/>
          </a:p>
        </p:txBody>
      </p:sp>
      <p:sp>
        <p:nvSpPr>
          <p:cNvPr id="229" name="Google Shape;229;p31"/>
          <p:cNvSpPr>
            <a:spLocks noGrp="1"/>
          </p:cNvSpPr>
          <p:nvPr>
            <p:ph type="pic" idx="2"/>
          </p:nvPr>
        </p:nvSpPr>
        <p:spPr>
          <a:xfrm>
            <a:off x="434125" y="2147825"/>
            <a:ext cx="8275200" cy="2679300"/>
          </a:xfrm>
          <a:prstGeom prst="snip1Rect">
            <a:avLst>
              <a:gd name="adj" fmla="val 29467"/>
            </a:avLst>
          </a:prstGeom>
          <a:noFill/>
          <a:ln>
            <a:noFill/>
          </a:ln>
        </p:spPr>
      </p:sp>
      <p:sp>
        <p:nvSpPr>
          <p:cNvPr id="230" name="Google Shape;230;p31"/>
          <p:cNvSpPr txBox="1">
            <a:spLocks noGrp="1"/>
          </p:cNvSpPr>
          <p:nvPr>
            <p:ph type="body" idx="3"/>
          </p:nvPr>
        </p:nvSpPr>
        <p:spPr>
          <a:xfrm>
            <a:off x="3253950" y="1460325"/>
            <a:ext cx="5453100" cy="646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endParaRPr/>
          </a:p>
        </p:txBody>
      </p:sp>
      <p:sp>
        <p:nvSpPr>
          <p:cNvPr id="231" name="Google Shape;231;p3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31"/>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3" name="Google Shape;233;p31"/>
          <p:cNvSpPr txBox="1">
            <a:spLocks noGrp="1"/>
          </p:cNvSpPr>
          <p:nvPr>
            <p:ph type="subTitle" idx="4"/>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4" name="Google Shape;234;p31"/>
          <p:cNvSpPr txBox="1">
            <a:spLocks noGrp="1"/>
          </p:cNvSpPr>
          <p:nvPr>
            <p:ph type="subTitle" idx="5"/>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35" name="Google Shape;235;p31"/>
          <p:cNvSpPr/>
          <p:nvPr/>
        </p:nvSpPr>
        <p:spPr>
          <a:xfrm rot="-6523">
            <a:off x="8390811" y="1202508"/>
            <a:ext cx="316201" cy="318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2">
  <p:cSld name="CUSTOM">
    <p:bg>
      <p:bgPr>
        <a:solidFill>
          <a:schemeClr val="lt1"/>
        </a:solidFill>
        <a:effectLst/>
      </p:bgPr>
    </p:bg>
    <p:spTree>
      <p:nvGrpSpPr>
        <p:cNvPr id="1"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Tight"/>
                  <a:ea typeface="Inter Tight"/>
                  <a:cs typeface="Inter Tight"/>
                  <a:sym typeface="Inter Tight"/>
                </a:endParaRPr>
              </a:p>
            </p:txBody>
          </p:sp>
        </p:grpSp>
        <p:sp>
          <p:nvSpPr>
            <p:cNvPr id="241" name="Google Shape;241;p32"/>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32"/>
          <p:cNvSpPr txBox="1">
            <a:spLocks noGrp="1"/>
          </p:cNvSpPr>
          <p:nvPr>
            <p:ph type="title"/>
          </p:nvPr>
        </p:nvSpPr>
        <p:spPr>
          <a:xfrm>
            <a:off x="2479675" y="1637413"/>
            <a:ext cx="4184700" cy="572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4" name="Google Shape;244;p32"/>
          <p:cNvSpPr txBox="1">
            <a:spLocks noGrp="1"/>
          </p:cNvSpPr>
          <p:nvPr>
            <p:ph type="body" idx="1"/>
          </p:nvPr>
        </p:nvSpPr>
        <p:spPr>
          <a:xfrm>
            <a:off x="2479675" y="2291377"/>
            <a:ext cx="4184700" cy="2288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245" name="Google Shape;245;p32"/>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46" name="Google Shape;246;p32"/>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ody and image 2">
  <p:cSld name="MAIN_POINT">
    <p:bg>
      <p:bgPr>
        <a:solidFill>
          <a:schemeClr val="lt1"/>
        </a:solidFill>
        <a:effectLst/>
      </p:bgPr>
    </p:bg>
    <p:spTree>
      <p:nvGrpSpPr>
        <p:cNvPr id="1" name="Shape 247"/>
        <p:cNvGrpSpPr/>
        <p:nvPr/>
      </p:nvGrpSpPr>
      <p:grpSpPr>
        <a:xfrm>
          <a:off x="0" y="0"/>
          <a:ext cx="0" cy="0"/>
          <a:chOff x="0" y="0"/>
          <a:chExt cx="0" cy="0"/>
        </a:xfrm>
      </p:grpSpPr>
      <p:sp>
        <p:nvSpPr>
          <p:cNvPr id="248" name="Google Shape;248;p33"/>
          <p:cNvSpPr>
            <a:spLocks noGrp="1"/>
          </p:cNvSpPr>
          <p:nvPr>
            <p:ph type="pic" idx="2"/>
          </p:nvPr>
        </p:nvSpPr>
        <p:spPr>
          <a:xfrm rot="300107">
            <a:off x="4903200" y="846465"/>
            <a:ext cx="3950142" cy="3456249"/>
          </a:xfrm>
          <a:prstGeom prst="snip1Rect">
            <a:avLst>
              <a:gd name="adj" fmla="val 16667"/>
            </a:avLst>
          </a:prstGeom>
          <a:noFill/>
          <a:ln>
            <a:noFill/>
          </a:ln>
        </p:spPr>
      </p:sp>
      <p:sp>
        <p:nvSpPr>
          <p:cNvPr id="249" name="Google Shape;249;p33"/>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33"/>
          <p:cNvSpPr txBox="1">
            <a:spLocks noGrp="1"/>
          </p:cNvSpPr>
          <p:nvPr>
            <p:ph type="title"/>
          </p:nvPr>
        </p:nvSpPr>
        <p:spPr>
          <a:xfrm>
            <a:off x="3339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1" name="Google Shape;251;p33"/>
          <p:cNvSpPr txBox="1">
            <a:spLocks noGrp="1"/>
          </p:cNvSpPr>
          <p:nvPr>
            <p:ph type="body" idx="1"/>
          </p:nvPr>
        </p:nvSpPr>
        <p:spPr>
          <a:xfrm>
            <a:off x="3339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2" name="Google Shape;252;p33"/>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53" name="Google Shape;253;p33"/>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ody and image 3">
  <p:cSld name="MAIN_POINT_1">
    <p:bg>
      <p:bgPr>
        <a:solidFill>
          <a:schemeClr val="lt1"/>
        </a:solidFill>
        <a:effectLst/>
      </p:bgPr>
    </p:bg>
    <p:spTree>
      <p:nvGrpSpPr>
        <p:cNvPr id="1" name="Shape 254"/>
        <p:cNvGrpSpPr/>
        <p:nvPr/>
      </p:nvGrpSpPr>
      <p:grpSpPr>
        <a:xfrm>
          <a:off x="0" y="0"/>
          <a:ext cx="0" cy="0"/>
          <a:chOff x="0" y="0"/>
          <a:chExt cx="0" cy="0"/>
        </a:xfrm>
      </p:grpSpPr>
      <p:sp>
        <p:nvSpPr>
          <p:cNvPr id="255" name="Google Shape;255;p34"/>
          <p:cNvSpPr>
            <a:spLocks noGrp="1"/>
          </p:cNvSpPr>
          <p:nvPr>
            <p:ph type="pic" idx="2"/>
          </p:nvPr>
        </p:nvSpPr>
        <p:spPr>
          <a:xfrm rot="-300067">
            <a:off x="550589" y="883785"/>
            <a:ext cx="3630622" cy="3658027"/>
          </a:xfrm>
          <a:prstGeom prst="snip1Rect">
            <a:avLst>
              <a:gd name="adj" fmla="val 16667"/>
            </a:avLst>
          </a:prstGeom>
          <a:noFill/>
          <a:ln>
            <a:noFill/>
          </a:ln>
        </p:spPr>
      </p:sp>
      <p:sp>
        <p:nvSpPr>
          <p:cNvPr id="256" name="Google Shape;256;p34"/>
          <p:cNvSpPr txBox="1">
            <a:spLocks noGrp="1"/>
          </p:cNvSpPr>
          <p:nvPr>
            <p:ph type="sldNum" idx="12"/>
          </p:nvPr>
        </p:nvSpPr>
        <p:spPr>
          <a:xfrm>
            <a:off x="8318025" y="205550"/>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p34"/>
          <p:cNvSpPr txBox="1">
            <a:spLocks noGrp="1"/>
          </p:cNvSpPr>
          <p:nvPr>
            <p:ph type="title"/>
          </p:nvPr>
        </p:nvSpPr>
        <p:spPr>
          <a:xfrm>
            <a:off x="5204625" y="124953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8" name="Google Shape;258;p34"/>
          <p:cNvSpPr txBox="1">
            <a:spLocks noGrp="1"/>
          </p:cNvSpPr>
          <p:nvPr>
            <p:ph type="body" idx="1"/>
          </p:nvPr>
        </p:nvSpPr>
        <p:spPr>
          <a:xfrm>
            <a:off x="5204625" y="2291390"/>
            <a:ext cx="3662100" cy="1493100"/>
          </a:xfrm>
          <a:prstGeom prst="rect">
            <a:avLst/>
          </a:prstGeom>
        </p:spPr>
        <p:txBody>
          <a:bodyPr spcFirstLastPara="1" wrap="square" lIns="91425" tIns="91425" rIns="91425" bIns="91425" anchor="t" anchorCtr="0">
            <a:spAutoFit/>
          </a:bodyPr>
          <a:lstStyle>
            <a:lvl1pPr marL="457200" lvl="0" indent="-336550">
              <a:spcBef>
                <a:spcPts val="0"/>
              </a:spcBef>
              <a:spcAft>
                <a:spcPts val="0"/>
              </a:spcAft>
              <a:buSzPts val="17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259" name="Google Shape;259;p34"/>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60" name="Google Shape;260;p34"/>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s and descriptions">
  <p:cSld name="SECTION_TITLE_AND_DESCRIPTION">
    <p:bg>
      <p:bgPr>
        <a:solidFill>
          <a:schemeClr val="lt1"/>
        </a:solidFill>
        <a:effectLst/>
      </p:bgPr>
    </p:bg>
    <p:spTree>
      <p:nvGrpSpPr>
        <p:cNvPr id="1" name="Shape 261"/>
        <p:cNvGrpSpPr/>
        <p:nvPr/>
      </p:nvGrpSpPr>
      <p:grpSpPr>
        <a:xfrm>
          <a:off x="0" y="0"/>
          <a:ext cx="0" cy="0"/>
          <a:chOff x="0" y="0"/>
          <a:chExt cx="0" cy="0"/>
        </a:xfrm>
      </p:grpSpPr>
      <p:sp>
        <p:nvSpPr>
          <p:cNvPr id="262" name="Google Shape;262;p35"/>
          <p:cNvSpPr>
            <a:spLocks noGrp="1"/>
          </p:cNvSpPr>
          <p:nvPr>
            <p:ph type="pic" idx="2"/>
          </p:nvPr>
        </p:nvSpPr>
        <p:spPr>
          <a:xfrm>
            <a:off x="3544863" y="1543050"/>
            <a:ext cx="2057400" cy="2057400"/>
          </a:xfrm>
          <a:prstGeom prst="snip1Rect">
            <a:avLst>
              <a:gd name="adj" fmla="val 24426"/>
            </a:avLst>
          </a:prstGeom>
          <a:noFill/>
          <a:ln>
            <a:noFill/>
          </a:ln>
        </p:spPr>
      </p:sp>
      <p:sp>
        <p:nvSpPr>
          <p:cNvPr id="263" name="Google Shape;263;p35"/>
          <p:cNvSpPr>
            <a:spLocks noGrp="1"/>
          </p:cNvSpPr>
          <p:nvPr>
            <p:ph type="pic" idx="3"/>
          </p:nvPr>
        </p:nvSpPr>
        <p:spPr>
          <a:xfrm>
            <a:off x="6658538" y="1543050"/>
            <a:ext cx="2057400" cy="2057400"/>
          </a:xfrm>
          <a:prstGeom prst="snip1Rect">
            <a:avLst>
              <a:gd name="adj" fmla="val 24426"/>
            </a:avLst>
          </a:prstGeom>
          <a:noFill/>
          <a:ln>
            <a:noFill/>
          </a:ln>
        </p:spPr>
      </p:sp>
      <p:sp>
        <p:nvSpPr>
          <p:cNvPr id="264" name="Google Shape;264;p35"/>
          <p:cNvSpPr>
            <a:spLocks noGrp="1"/>
          </p:cNvSpPr>
          <p:nvPr>
            <p:ph type="pic" idx="4"/>
          </p:nvPr>
        </p:nvSpPr>
        <p:spPr>
          <a:xfrm>
            <a:off x="431200" y="1543050"/>
            <a:ext cx="2057400" cy="2057400"/>
          </a:xfrm>
          <a:prstGeom prst="snip1Rect">
            <a:avLst>
              <a:gd name="adj" fmla="val 24426"/>
            </a:avLst>
          </a:prstGeom>
          <a:noFill/>
          <a:ln>
            <a:noFill/>
          </a:ln>
        </p:spPr>
      </p:sp>
      <p:sp>
        <p:nvSpPr>
          <p:cNvPr id="265" name="Google Shape;265;p3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35"/>
          <p:cNvSpPr txBox="1">
            <a:spLocks noGrp="1"/>
          </p:cNvSpPr>
          <p:nvPr>
            <p:ph type="title"/>
          </p:nvPr>
        </p:nvSpPr>
        <p:spPr>
          <a:xfrm>
            <a:off x="333925" y="587150"/>
            <a:ext cx="8475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7" name="Google Shape;267;p35"/>
          <p:cNvSpPr txBox="1">
            <a:spLocks noGrp="1"/>
          </p:cNvSpPr>
          <p:nvPr>
            <p:ph type="subTitle" idx="1"/>
          </p:nvPr>
        </p:nvSpPr>
        <p:spPr>
          <a:xfrm>
            <a:off x="381100"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8" name="Google Shape;268;p35"/>
          <p:cNvSpPr txBox="1">
            <a:spLocks noGrp="1"/>
          </p:cNvSpPr>
          <p:nvPr>
            <p:ph type="subTitle" idx="5"/>
          </p:nvPr>
        </p:nvSpPr>
        <p:spPr>
          <a:xfrm>
            <a:off x="3494775"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69" name="Google Shape;269;p35"/>
          <p:cNvSpPr txBox="1">
            <a:spLocks noGrp="1"/>
          </p:cNvSpPr>
          <p:nvPr>
            <p:ph type="subTitle" idx="6"/>
          </p:nvPr>
        </p:nvSpPr>
        <p:spPr>
          <a:xfrm>
            <a:off x="6608438" y="3676650"/>
            <a:ext cx="2107500" cy="354000"/>
          </a:xfrm>
          <a:prstGeom prst="rect">
            <a:avLst/>
          </a:prstGeom>
        </p:spPr>
        <p:txBody>
          <a:bodyPr spcFirstLastPara="1" wrap="square" lIns="91425" tIns="91425" rIns="91425" bIns="91425" anchor="t" anchorCtr="0">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a:endParaRPr/>
          </a:p>
        </p:txBody>
      </p:sp>
      <p:sp>
        <p:nvSpPr>
          <p:cNvPr id="270" name="Google Shape;270;p35"/>
          <p:cNvSpPr txBox="1">
            <a:spLocks noGrp="1"/>
          </p:cNvSpPr>
          <p:nvPr>
            <p:ph type="subTitle" idx="7"/>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
        <p:nvSpPr>
          <p:cNvPr id="271" name="Google Shape;271;p35"/>
          <p:cNvSpPr txBox="1">
            <a:spLocks noGrp="1"/>
          </p:cNvSpPr>
          <p:nvPr>
            <p:ph type="subTitle" idx="8"/>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two column bullet points">
  <p:cSld name="CAPTION_ONLY">
    <p:bg>
      <p:bgPr>
        <a:solidFill>
          <a:schemeClr val="lt1"/>
        </a:solidFill>
        <a:effectLst/>
      </p:bgPr>
    </p:bg>
    <p:spTree>
      <p:nvGrpSpPr>
        <p:cNvPr id="1"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name="adj" fmla="val 4086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grpSp>
        <p:sp>
          <p:nvSpPr>
            <p:cNvPr id="277" name="Google Shape;277;p36"/>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6"/>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80" name="Google Shape;280;p36"/>
          <p:cNvSpPr txBox="1">
            <a:spLocks noGrp="1"/>
          </p:cNvSpPr>
          <p:nvPr>
            <p:ph type="body" idx="1"/>
          </p:nvPr>
        </p:nvSpPr>
        <p:spPr>
          <a:xfrm>
            <a:off x="333925"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1" name="Google Shape;281;p36"/>
          <p:cNvSpPr txBox="1">
            <a:spLocks noGrp="1"/>
          </p:cNvSpPr>
          <p:nvPr>
            <p:ph type="body" idx="2"/>
          </p:nvPr>
        </p:nvSpPr>
        <p:spPr>
          <a:xfrm>
            <a:off x="4595076" y="2291377"/>
            <a:ext cx="3662100" cy="20283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82" name="Google Shape;282;p36"/>
          <p:cNvSpPr txBox="1">
            <a:spLocks noGrp="1"/>
          </p:cNvSpPr>
          <p:nvPr>
            <p:ph type="subTitle" idx="3"/>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83" name="Google Shape;283;p36"/>
          <p:cNvSpPr txBox="1">
            <a:spLocks noGrp="1"/>
          </p:cNvSpPr>
          <p:nvPr>
            <p:ph type="subTitle" idx="4"/>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heck for understanding">
  <p:cSld name="CAPTION_ONLY_1">
    <p:bg>
      <p:bgPr>
        <a:solidFill>
          <a:schemeClr val="lt1"/>
        </a:solidFill>
        <a:effectLst/>
      </p:bgPr>
    </p:bg>
    <p:spTree>
      <p:nvGrpSpPr>
        <p:cNvPr id="1"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name="adj" fmla="val 40868"/>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Inter Tight"/>
                <a:ea typeface="Inter Tight"/>
                <a:cs typeface="Inter Tight"/>
                <a:sym typeface="Inter Tight"/>
              </a:endParaRPr>
            </a:p>
          </p:txBody>
        </p:sp>
        <p:sp>
          <p:nvSpPr>
            <p:cNvPr id="288" name="Google Shape;288;p37"/>
            <p:cNvSpPr/>
            <p:nvPr/>
          </p:nvSpPr>
          <p:spPr>
            <a:xfrm rot="4500068" flipH="1">
              <a:off x="7230762" y="-248045"/>
              <a:ext cx="1723726" cy="1714991"/>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a:spLocks noGrp="1"/>
          </p:cNvSpPr>
          <p:nvPr>
            <p:ph type="body" idx="1"/>
          </p:nvPr>
        </p:nvSpPr>
        <p:spPr>
          <a:xfrm>
            <a:off x="333925" y="3630575"/>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0" name="Google Shape;290;p3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37"/>
          <p:cNvSpPr txBox="1">
            <a:spLocks noGrp="1"/>
          </p:cNvSpPr>
          <p:nvPr>
            <p:ph type="title"/>
          </p:nvPr>
        </p:nvSpPr>
        <p:spPr>
          <a:xfrm>
            <a:off x="333925" y="1249513"/>
            <a:ext cx="3662100" cy="960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2" name="Google Shape;292;p37"/>
          <p:cNvSpPr txBox="1">
            <a:spLocks noGrp="1"/>
          </p:cNvSpPr>
          <p:nvPr>
            <p:ph type="subTitle" idx="2"/>
          </p:nvPr>
        </p:nvSpPr>
        <p:spPr>
          <a:xfrm>
            <a:off x="1716575" y="205550"/>
            <a:ext cx="28554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3" name="Google Shape;293;p37"/>
          <p:cNvSpPr txBox="1">
            <a:spLocks noGrp="1"/>
          </p:cNvSpPr>
          <p:nvPr>
            <p:ph type="subTitle" idx="3"/>
          </p:nvPr>
        </p:nvSpPr>
        <p:spPr>
          <a:xfrm>
            <a:off x="333925" y="205550"/>
            <a:ext cx="1353300" cy="292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a:endParaRPr/>
          </a:p>
        </p:txBody>
      </p:sp>
      <p:sp>
        <p:nvSpPr>
          <p:cNvPr id="294" name="Google Shape;294;p37"/>
          <p:cNvSpPr txBox="1">
            <a:spLocks noGrp="1"/>
          </p:cNvSpPr>
          <p:nvPr>
            <p:ph type="body" idx="4"/>
          </p:nvPr>
        </p:nvSpPr>
        <p:spPr>
          <a:xfrm>
            <a:off x="333925" y="31841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5" name="Google Shape;295;p37"/>
          <p:cNvSpPr txBox="1">
            <a:spLocks noGrp="1"/>
          </p:cNvSpPr>
          <p:nvPr>
            <p:ph type="body" idx="5"/>
          </p:nvPr>
        </p:nvSpPr>
        <p:spPr>
          <a:xfrm>
            <a:off x="333925" y="2737776"/>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
        <p:nvSpPr>
          <p:cNvPr id="296" name="Google Shape;296;p37"/>
          <p:cNvSpPr txBox="1">
            <a:spLocks noGrp="1"/>
          </p:cNvSpPr>
          <p:nvPr>
            <p:ph type="body" idx="6"/>
          </p:nvPr>
        </p:nvSpPr>
        <p:spPr>
          <a:xfrm>
            <a:off x="333925" y="2291377"/>
            <a:ext cx="6790800" cy="446400"/>
          </a:xfrm>
          <a:prstGeom prst="rect">
            <a:avLst/>
          </a:prstGeom>
        </p:spPr>
        <p:txBody>
          <a:bodyPr spcFirstLastPara="1" wrap="square" lIns="91425" tIns="91425" rIns="91425" bIns="91425" anchor="t" anchorCtr="0">
            <a:spAutoFit/>
          </a:bodyPr>
          <a:lstStyle>
            <a:lvl1pPr marL="457200" lvl="0" indent="-336550">
              <a:lnSpc>
                <a:spcPct val="115000"/>
              </a:lnSpc>
              <a:spcBef>
                <a:spcPts val="0"/>
              </a:spcBef>
              <a:spcAft>
                <a:spcPts val="0"/>
              </a:spcAft>
              <a:buClr>
                <a:schemeClr val="lt1"/>
              </a:buClr>
              <a:buSzPts val="1700"/>
              <a:buChar char="●"/>
              <a:defRPr>
                <a:solidFill>
                  <a:schemeClr val="lt1"/>
                </a:solidFill>
              </a:defRPr>
            </a:lvl1pPr>
            <a:lvl2pPr marL="914400" lvl="1" indent="-336550">
              <a:lnSpc>
                <a:spcPct val="115000"/>
              </a:lnSpc>
              <a:spcBef>
                <a:spcPts val="0"/>
              </a:spcBef>
              <a:spcAft>
                <a:spcPts val="0"/>
              </a:spcAft>
              <a:buClr>
                <a:schemeClr val="lt1"/>
              </a:buClr>
              <a:buSzPts val="1700"/>
              <a:buChar char="○"/>
              <a:defRPr>
                <a:solidFill>
                  <a:schemeClr val="lt1"/>
                </a:solidFill>
              </a:defRPr>
            </a:lvl2pPr>
            <a:lvl3pPr marL="1371600" lvl="2" indent="-336550">
              <a:lnSpc>
                <a:spcPct val="115000"/>
              </a:lnSpc>
              <a:spcBef>
                <a:spcPts val="0"/>
              </a:spcBef>
              <a:spcAft>
                <a:spcPts val="0"/>
              </a:spcAft>
              <a:buClr>
                <a:schemeClr val="lt1"/>
              </a:buClr>
              <a:buSzPts val="1700"/>
              <a:buChar char="■"/>
              <a:defRPr>
                <a:solidFill>
                  <a:schemeClr val="lt1"/>
                </a:solidFill>
              </a:defRPr>
            </a:lvl3pPr>
            <a:lvl4pPr marL="1828800" lvl="3" indent="-336550">
              <a:lnSpc>
                <a:spcPct val="115000"/>
              </a:lnSpc>
              <a:spcBef>
                <a:spcPts val="0"/>
              </a:spcBef>
              <a:spcAft>
                <a:spcPts val="0"/>
              </a:spcAft>
              <a:buClr>
                <a:schemeClr val="lt1"/>
              </a:buClr>
              <a:buSzPts val="1700"/>
              <a:buChar char="●"/>
              <a:defRPr>
                <a:solidFill>
                  <a:schemeClr val="lt1"/>
                </a:solidFill>
              </a:defRPr>
            </a:lvl4pPr>
            <a:lvl5pPr marL="2286000" lvl="4" indent="-336550">
              <a:lnSpc>
                <a:spcPct val="115000"/>
              </a:lnSpc>
              <a:spcBef>
                <a:spcPts val="0"/>
              </a:spcBef>
              <a:spcAft>
                <a:spcPts val="0"/>
              </a:spcAft>
              <a:buClr>
                <a:schemeClr val="lt1"/>
              </a:buClr>
              <a:buSzPts val="1700"/>
              <a:buChar char="○"/>
              <a:defRPr>
                <a:solidFill>
                  <a:schemeClr val="lt1"/>
                </a:solidFill>
              </a:defRPr>
            </a:lvl5pPr>
            <a:lvl6pPr marL="2743200" lvl="5" indent="-336550">
              <a:lnSpc>
                <a:spcPct val="115000"/>
              </a:lnSpc>
              <a:spcBef>
                <a:spcPts val="0"/>
              </a:spcBef>
              <a:spcAft>
                <a:spcPts val="0"/>
              </a:spcAft>
              <a:buClr>
                <a:schemeClr val="lt1"/>
              </a:buClr>
              <a:buSzPts val="1700"/>
              <a:buChar char="■"/>
              <a:defRPr>
                <a:solidFill>
                  <a:schemeClr val="lt1"/>
                </a:solidFill>
              </a:defRPr>
            </a:lvl6pPr>
            <a:lvl7pPr marL="3200400" lvl="6" indent="-336550">
              <a:lnSpc>
                <a:spcPct val="115000"/>
              </a:lnSpc>
              <a:spcBef>
                <a:spcPts val="0"/>
              </a:spcBef>
              <a:spcAft>
                <a:spcPts val="0"/>
              </a:spcAft>
              <a:buClr>
                <a:schemeClr val="lt1"/>
              </a:buClr>
              <a:buSzPts val="1700"/>
              <a:buChar char="●"/>
              <a:defRPr>
                <a:solidFill>
                  <a:schemeClr val="lt1"/>
                </a:solidFill>
              </a:defRPr>
            </a:lvl7pPr>
            <a:lvl8pPr marL="3657600" lvl="7" indent="-336550">
              <a:lnSpc>
                <a:spcPct val="115000"/>
              </a:lnSpc>
              <a:spcBef>
                <a:spcPts val="0"/>
              </a:spcBef>
              <a:spcAft>
                <a:spcPts val="0"/>
              </a:spcAft>
              <a:buClr>
                <a:schemeClr val="lt1"/>
              </a:buClr>
              <a:buSzPts val="1700"/>
              <a:buChar char="○"/>
              <a:defRPr>
                <a:solidFill>
                  <a:schemeClr val="lt1"/>
                </a:solidFill>
              </a:defRPr>
            </a:lvl8pPr>
            <a:lvl9pPr marL="4114800" lvl="8" indent="-336550">
              <a:lnSpc>
                <a:spcPct val="115000"/>
              </a:lnSpc>
              <a:spcBef>
                <a:spcPts val="0"/>
              </a:spcBef>
              <a:spcAft>
                <a:spcPts val="0"/>
              </a:spcAft>
              <a:buClr>
                <a:schemeClr val="lt1"/>
              </a:buClr>
              <a:buSzPts val="1700"/>
              <a:buChar char="■"/>
              <a:defRPr>
                <a:solidFill>
                  <a:schemeClr val="lt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0974-ED5C-0AC0-7686-49F4D9F904F5}"/>
              </a:ext>
            </a:extLst>
          </p:cNvPr>
          <p:cNvSpPr>
            <a:spLocks noGrp="1"/>
          </p:cNvSpPr>
          <p:nvPr>
            <p:ph type="title"/>
          </p:nvPr>
        </p:nvSpPr>
        <p:spPr>
          <a:xfrm>
            <a:off x="629841" y="619751"/>
            <a:ext cx="2949178" cy="92329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CB622DB-EDA0-53FE-2A19-18AC22D44542}"/>
              </a:ext>
            </a:extLst>
          </p:cNvPr>
          <p:cNvSpPr>
            <a:spLocks noGrp="1"/>
          </p:cNvSpPr>
          <p:nvPr>
            <p:ph type="pic" idx="1"/>
          </p:nvPr>
        </p:nvSpPr>
        <p:spPr>
          <a:xfrm>
            <a:off x="3887391" y="740569"/>
            <a:ext cx="4629150" cy="55396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81EBAC-ADF8-FE7E-1087-0510C07A4C6B}"/>
              </a:ext>
            </a:extLst>
          </p:cNvPr>
          <p:cNvSpPr>
            <a:spLocks noGrp="1"/>
          </p:cNvSpPr>
          <p:nvPr>
            <p:ph type="body" sz="half" idx="2"/>
          </p:nvPr>
        </p:nvSpPr>
        <p:spPr>
          <a:xfrm>
            <a:off x="629841" y="1543050"/>
            <a:ext cx="2949178" cy="36930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19E8DF-EAF5-97F8-8431-A29CE589E12E}"/>
              </a:ext>
            </a:extLst>
          </p:cNvPr>
          <p:cNvSpPr>
            <a:spLocks noGrp="1"/>
          </p:cNvSpPr>
          <p:nvPr>
            <p:ph type="dt" sz="half" idx="10"/>
          </p:nvPr>
        </p:nvSpPr>
        <p:spPr/>
        <p:txBody>
          <a:bodyPr/>
          <a:lstStyle/>
          <a:p>
            <a:fld id="{D75BFFAC-E6A6-432E-919C-B5898169C659}" type="datetimeFigureOut">
              <a:rPr lang="en-US" smtClean="0"/>
              <a:t>1/21/2025</a:t>
            </a:fld>
            <a:endParaRPr lang="en-US"/>
          </a:p>
        </p:txBody>
      </p:sp>
      <p:sp>
        <p:nvSpPr>
          <p:cNvPr id="6" name="Footer Placeholder 5">
            <a:extLst>
              <a:ext uri="{FF2B5EF4-FFF2-40B4-BE49-F238E27FC236}">
                <a16:creationId xmlns:a16="http://schemas.microsoft.com/office/drawing/2014/main" id="{19F44EF7-ECED-E114-82DB-E88E14DA0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2F607-641A-E988-B3C3-AC353C894542}"/>
              </a:ext>
            </a:extLst>
          </p:cNvPr>
          <p:cNvSpPr>
            <a:spLocks noGrp="1"/>
          </p:cNvSpPr>
          <p:nvPr>
            <p:ph type="sldNum" sz="quarter" idx="12"/>
          </p:nvPr>
        </p:nvSpPr>
        <p:spPr/>
        <p:txBody>
          <a:bodyPr/>
          <a:lstStyle/>
          <a:p>
            <a:fld id="{A7C5B452-4AC6-4287-9647-BFF87441C50E}" type="slidenum">
              <a:rPr lang="en-US" smtClean="0"/>
              <a:t>‹#›</a:t>
            </a:fld>
            <a:endParaRPr lang="en-US"/>
          </a:p>
        </p:txBody>
      </p:sp>
    </p:spTree>
    <p:extLst>
      <p:ext uri="{BB962C8B-B14F-4D97-AF65-F5344CB8AC3E}">
        <p14:creationId xmlns:p14="http://schemas.microsoft.com/office/powerpoint/2010/main" val="25092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6974-63A9-66CC-E2EF-99583829FA58}"/>
              </a:ext>
            </a:extLst>
          </p:cNvPr>
          <p:cNvSpPr>
            <a:spLocks noGrp="1"/>
          </p:cNvSpPr>
          <p:nvPr>
            <p:ph type="title"/>
          </p:nvPr>
        </p:nvSpPr>
        <p:spPr>
          <a:xfrm>
            <a:off x="311700" y="445025"/>
            <a:ext cx="8475600" cy="6155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8C5055-E688-CDA3-F411-9B2E2354B230}"/>
              </a:ext>
            </a:extLst>
          </p:cNvPr>
          <p:cNvSpPr>
            <a:spLocks noGrp="1"/>
          </p:cNvSpPr>
          <p:nvPr>
            <p:ph idx="1"/>
          </p:nvPr>
        </p:nvSpPr>
        <p:spPr>
          <a:xfrm>
            <a:off x="311700" y="1152475"/>
            <a:ext cx="8475600" cy="1492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5418E-78E5-7916-0897-626FFF0813CB}"/>
              </a:ext>
            </a:extLst>
          </p:cNvPr>
          <p:cNvSpPr>
            <a:spLocks noGrp="1"/>
          </p:cNvSpPr>
          <p:nvPr>
            <p:ph type="dt" sz="half" idx="10"/>
          </p:nvPr>
        </p:nvSpPr>
        <p:spPr/>
        <p:txBody>
          <a:bodyPr/>
          <a:lstStyle/>
          <a:p>
            <a:fld id="{D75BFFAC-E6A6-432E-919C-B5898169C659}" type="datetimeFigureOut">
              <a:rPr lang="en-US" smtClean="0"/>
              <a:t>1/21/2025</a:t>
            </a:fld>
            <a:endParaRPr lang="en-US"/>
          </a:p>
        </p:txBody>
      </p:sp>
      <p:sp>
        <p:nvSpPr>
          <p:cNvPr id="5" name="Footer Placeholder 4">
            <a:extLst>
              <a:ext uri="{FF2B5EF4-FFF2-40B4-BE49-F238E27FC236}">
                <a16:creationId xmlns:a16="http://schemas.microsoft.com/office/drawing/2014/main" id="{EC70BD48-7234-807F-EE66-7BF82ECD7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EDE02-BAF5-96AF-330A-AE01599B04E9}"/>
              </a:ext>
            </a:extLst>
          </p:cNvPr>
          <p:cNvSpPr>
            <a:spLocks noGrp="1"/>
          </p:cNvSpPr>
          <p:nvPr>
            <p:ph type="sldNum" sz="quarter" idx="12"/>
          </p:nvPr>
        </p:nvSpPr>
        <p:spPr/>
        <p:txBody>
          <a:bodyPr/>
          <a:lstStyle/>
          <a:p>
            <a:fld id="{A7C5B452-4AC6-4287-9647-BFF87441C50E}" type="slidenum">
              <a:rPr lang="en-US" smtClean="0"/>
              <a:t>‹#›</a:t>
            </a:fld>
            <a:endParaRPr lang="en-US"/>
          </a:p>
        </p:txBody>
      </p:sp>
    </p:spTree>
    <p:extLst>
      <p:ext uri="{BB962C8B-B14F-4D97-AF65-F5344CB8AC3E}">
        <p14:creationId xmlns:p14="http://schemas.microsoft.com/office/powerpoint/2010/main" val="326135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_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_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36550">
              <a:spcBef>
                <a:spcPts val="0"/>
              </a:spcBef>
              <a:spcAft>
                <a:spcPts val="0"/>
              </a:spcAft>
              <a:buClr>
                <a:schemeClr val="lt1"/>
              </a:buClr>
              <a:buSzPts val="1700"/>
              <a:buChar char="○"/>
              <a:defRPr>
                <a:solidFill>
                  <a:schemeClr val="lt1"/>
                </a:solidFill>
              </a:defRPr>
            </a:lvl2pPr>
            <a:lvl3pPr marL="1371600" lvl="2" indent="-336550">
              <a:spcBef>
                <a:spcPts val="0"/>
              </a:spcBef>
              <a:spcAft>
                <a:spcPts val="0"/>
              </a:spcAft>
              <a:buClr>
                <a:schemeClr val="lt1"/>
              </a:buClr>
              <a:buSzPts val="1700"/>
              <a:buChar char="■"/>
              <a:defRPr>
                <a:solidFill>
                  <a:schemeClr val="lt1"/>
                </a:solidFill>
              </a:defRPr>
            </a:lvl3pPr>
            <a:lvl4pPr marL="1828800" lvl="3" indent="-336550">
              <a:spcBef>
                <a:spcPts val="0"/>
              </a:spcBef>
              <a:spcAft>
                <a:spcPts val="0"/>
              </a:spcAft>
              <a:buClr>
                <a:schemeClr val="lt1"/>
              </a:buClr>
              <a:buSzPts val="1700"/>
              <a:buChar char="●"/>
              <a:defRPr>
                <a:solidFill>
                  <a:schemeClr val="lt1"/>
                </a:solidFill>
              </a:defRPr>
            </a:lvl4pPr>
            <a:lvl5pPr marL="2286000" lvl="4" indent="-336550">
              <a:spcBef>
                <a:spcPts val="0"/>
              </a:spcBef>
              <a:spcAft>
                <a:spcPts val="0"/>
              </a:spcAft>
              <a:buClr>
                <a:schemeClr val="lt1"/>
              </a:buClr>
              <a:buSzPts val="1700"/>
              <a:buChar char="○"/>
              <a:defRPr>
                <a:solidFill>
                  <a:schemeClr val="lt1"/>
                </a:solidFill>
              </a:defRPr>
            </a:lvl5pPr>
            <a:lvl6pPr marL="2743200" lvl="5" indent="-336550">
              <a:spcBef>
                <a:spcPts val="0"/>
              </a:spcBef>
              <a:spcAft>
                <a:spcPts val="0"/>
              </a:spcAft>
              <a:buClr>
                <a:schemeClr val="lt1"/>
              </a:buClr>
              <a:buSzPts val="1700"/>
              <a:buChar char="■"/>
              <a:defRPr>
                <a:solidFill>
                  <a:schemeClr val="lt1"/>
                </a:solidFill>
              </a:defRPr>
            </a:lvl6pPr>
            <a:lvl7pPr marL="3200400" lvl="6" indent="-336550">
              <a:spcBef>
                <a:spcPts val="0"/>
              </a:spcBef>
              <a:spcAft>
                <a:spcPts val="0"/>
              </a:spcAft>
              <a:buClr>
                <a:schemeClr val="lt1"/>
              </a:buClr>
              <a:buSzPts val="1700"/>
              <a:buChar char="●"/>
              <a:defRPr>
                <a:solidFill>
                  <a:schemeClr val="lt1"/>
                </a:solidFill>
              </a:defRPr>
            </a:lvl7pPr>
            <a:lvl8pPr marL="3657600" lvl="7" indent="-336550">
              <a:spcBef>
                <a:spcPts val="0"/>
              </a:spcBef>
              <a:spcAft>
                <a:spcPts val="0"/>
              </a:spcAft>
              <a:buClr>
                <a:schemeClr val="lt1"/>
              </a:buClr>
              <a:buSzPts val="1700"/>
              <a:buChar char="○"/>
              <a:defRPr>
                <a:solidFill>
                  <a:schemeClr val="lt1"/>
                </a:solidFill>
              </a:defRPr>
            </a:lvl8pPr>
            <a:lvl9pPr marL="4114800" lvl="8" indent="-336550">
              <a:spcBef>
                <a:spcPts val="0"/>
              </a:spcBef>
              <a:spcAft>
                <a:spcPts val="0"/>
              </a:spcAft>
              <a:buClr>
                <a:schemeClr val="lt1"/>
              </a:buClr>
              <a:buSzPts val="17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_1">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spcBef>
                <a:spcPts val="0"/>
              </a:spcBef>
              <a:spcAft>
                <a:spcPts val="0"/>
              </a:spcAft>
              <a:buSzPts val="17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475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a:endParaRPr/>
          </a:p>
        </p:txBody>
      </p:sp>
      <p:sp>
        <p:nvSpPr>
          <p:cNvPr id="7" name="Google Shape;7;p1"/>
          <p:cNvSpPr txBox="1">
            <a:spLocks noGrp="1"/>
          </p:cNvSpPr>
          <p:nvPr>
            <p:ph type="body" idx="1"/>
          </p:nvPr>
        </p:nvSpPr>
        <p:spPr>
          <a:xfrm>
            <a:off x="311700" y="1152475"/>
            <a:ext cx="8475600" cy="3416400"/>
          </a:xfrm>
          <a:prstGeom prst="rect">
            <a:avLst/>
          </a:prstGeom>
          <a:noFill/>
          <a:ln>
            <a:noFill/>
          </a:ln>
        </p:spPr>
        <p:txBody>
          <a:bodyPr spcFirstLastPara="1" wrap="square" lIns="91425" tIns="91425" rIns="91425" bIns="91425" anchor="t" anchorCtr="0">
            <a:spAutoFit/>
          </a:bodyPr>
          <a:lstStyle>
            <a:lvl1pPr marL="457200" lvl="0"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marL="914400" lvl="1"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marL="1371600" lvl="2"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marL="1828800" lvl="3"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marL="2286000" lvl="4"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marL="2743200" lvl="5"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marL="3200400" lvl="6"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marL="3657600" lvl="7"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marL="4114800" lvl="8" indent="-33655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a:endParaRPr/>
          </a:p>
        </p:txBody>
      </p:sp>
      <p:sp>
        <p:nvSpPr>
          <p:cNvPr id="8" name="Google Shape;8;p1"/>
          <p:cNvSpPr txBox="1">
            <a:spLocks noGrp="1"/>
          </p:cNvSpPr>
          <p:nvPr>
            <p:ph type="sldNum" idx="12"/>
          </p:nvPr>
        </p:nvSpPr>
        <p:spPr>
          <a:xfrm>
            <a:off x="8260675" y="205550"/>
            <a:ext cx="548700" cy="292500"/>
          </a:xfrm>
          <a:prstGeom prst="rect">
            <a:avLst/>
          </a:prstGeom>
          <a:noFill/>
          <a:ln>
            <a:noFill/>
          </a:ln>
        </p:spPr>
        <p:txBody>
          <a:bodyPr spcFirstLastPara="1" wrap="square" lIns="91425" tIns="91425" rIns="91425" bIns="91425" anchor="t" anchorCtr="0">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7" r:id="rId35"/>
    <p:sldLayoutId id="2147483688"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ctrTitle"/>
          </p:nvPr>
        </p:nvSpPr>
        <p:spPr>
          <a:xfrm>
            <a:off x="639192" y="1476750"/>
            <a:ext cx="8140824" cy="156963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Clr>
                <a:schemeClr val="accent1"/>
              </a:buClr>
              <a:buSzPts val="1100"/>
              <a:buFont typeface="Arial"/>
              <a:buNone/>
            </a:pPr>
            <a:r>
              <a:rPr lang="en" dirty="0">
                <a:solidFill>
                  <a:schemeClr val="tx1"/>
                </a:solidFill>
              </a:rPr>
              <a:t>HYPERTENSION: A SILENT KILLER</a:t>
            </a:r>
            <a:endParaRPr dirty="0">
              <a:solidFill>
                <a:schemeClr val="tx1"/>
              </a:solidFill>
            </a:endParaRPr>
          </a:p>
        </p:txBody>
      </p:sp>
      <p:sp>
        <p:nvSpPr>
          <p:cNvPr id="320" name="Google Shape;320;p40"/>
          <p:cNvSpPr txBox="1">
            <a:spLocks noGrp="1"/>
          </p:cNvSpPr>
          <p:nvPr>
            <p:ph type="subTitle" idx="1"/>
          </p:nvPr>
        </p:nvSpPr>
        <p:spPr>
          <a:xfrm>
            <a:off x="1089477" y="2950634"/>
            <a:ext cx="5986025" cy="569356"/>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Presentation by SONUBTHA International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D5222C-ED6D-0029-CDC2-B15669482EFA}"/>
              </a:ext>
            </a:extLst>
          </p:cNvPr>
          <p:cNvSpPr>
            <a:spLocks noGrp="1"/>
          </p:cNvSpPr>
          <p:nvPr>
            <p:ph type="body" idx="2"/>
          </p:nvPr>
        </p:nvSpPr>
        <p:spPr>
          <a:xfrm>
            <a:off x="214362" y="1462750"/>
            <a:ext cx="8371926" cy="3224699"/>
          </a:xfrm>
        </p:spPr>
        <p:txBody>
          <a:bodyPr/>
          <a:lstStyle/>
          <a:p>
            <a:pPr marL="457200" lvl="0" indent="-336550" algn="l" rtl="0">
              <a:lnSpc>
                <a:spcPct val="100000"/>
              </a:lnSpc>
              <a:spcBef>
                <a:spcPts val="0"/>
              </a:spcBef>
              <a:spcAft>
                <a:spcPts val="0"/>
              </a:spcAft>
              <a:buSzPts val="1700"/>
              <a:buChar char="●"/>
            </a:pPr>
            <a:r>
              <a:rPr lang="en-US" sz="1800" dirty="0"/>
              <a:t>Age: The risk of developing HTN increases with age, especially older than 65 years</a:t>
            </a:r>
          </a:p>
          <a:p>
            <a:pPr marL="120650" lvl="0" indent="0" algn="l" rtl="0">
              <a:lnSpc>
                <a:spcPct val="100000"/>
              </a:lnSpc>
              <a:spcBef>
                <a:spcPts val="0"/>
              </a:spcBef>
              <a:spcAft>
                <a:spcPts val="0"/>
              </a:spcAft>
              <a:buSzPts val="1700"/>
              <a:buNone/>
            </a:pPr>
            <a:endParaRPr lang="en-US" sz="1800" dirty="0"/>
          </a:p>
          <a:p>
            <a:pPr marL="457200" lvl="0" indent="-336550" algn="l" rtl="0">
              <a:lnSpc>
                <a:spcPct val="100000"/>
              </a:lnSpc>
              <a:spcBef>
                <a:spcPts val="0"/>
              </a:spcBef>
              <a:spcAft>
                <a:spcPts val="0"/>
              </a:spcAft>
              <a:buSzPts val="1700"/>
              <a:buChar char="●"/>
            </a:pPr>
            <a:r>
              <a:rPr lang="en-US" sz="1800" dirty="0"/>
              <a:t>Genetic: Family history plays a major role in genetic predisposition to hypertension </a:t>
            </a:r>
          </a:p>
          <a:p>
            <a:pPr marL="457200" lvl="0" indent="-336550" algn="l" rtl="0">
              <a:lnSpc>
                <a:spcPct val="200000"/>
              </a:lnSpc>
              <a:spcBef>
                <a:spcPts val="0"/>
              </a:spcBef>
              <a:spcAft>
                <a:spcPts val="0"/>
              </a:spcAft>
              <a:buSzPts val="1700"/>
              <a:buChar char="●"/>
            </a:pPr>
            <a:r>
              <a:rPr lang="en-US" sz="1800" dirty="0"/>
              <a:t>Chronic conditions:  Diabetes and kidney diseases</a:t>
            </a:r>
          </a:p>
          <a:p>
            <a:pPr marL="120650" lvl="0" indent="0" algn="l" rtl="0">
              <a:lnSpc>
                <a:spcPct val="200000"/>
              </a:lnSpc>
              <a:spcBef>
                <a:spcPts val="0"/>
              </a:spcBef>
              <a:spcAft>
                <a:spcPts val="0"/>
              </a:spcAft>
              <a:buSzPts val="1700"/>
              <a:buNone/>
            </a:pPr>
            <a:endParaRPr lang="en-US" sz="1600" dirty="0"/>
          </a:p>
          <a:p>
            <a:pPr marL="120650" indent="0">
              <a:lnSpc>
                <a:spcPct val="200000"/>
              </a:lnSpc>
              <a:buNone/>
            </a:pPr>
            <a:r>
              <a:rPr lang="en" sz="1000" dirty="0">
                <a:solidFill>
                  <a:schemeClr val="bg1"/>
                </a:solidFill>
                <a:latin typeface="Inter Tight" panose="020B0604020202020204" charset="0"/>
                <a:ea typeface="Inter Tight" panose="020B0604020202020204" charset="0"/>
                <a:cs typeface="Inter Tight" panose="020B0604020202020204" charset="0"/>
                <a:sym typeface="Roboto"/>
              </a:rPr>
              <a:t>(CDC, 2024)</a:t>
            </a:r>
            <a:endParaRPr lang="en-US" sz="1000" dirty="0">
              <a:solidFill>
                <a:schemeClr val="bg1"/>
              </a:solidFill>
            </a:endParaRPr>
          </a:p>
          <a:p>
            <a:endParaRPr lang="en-US" dirty="0"/>
          </a:p>
        </p:txBody>
      </p:sp>
      <p:sp>
        <p:nvSpPr>
          <p:cNvPr id="6" name="Subtitle 5">
            <a:extLst>
              <a:ext uri="{FF2B5EF4-FFF2-40B4-BE49-F238E27FC236}">
                <a16:creationId xmlns:a16="http://schemas.microsoft.com/office/drawing/2014/main" id="{794B9259-0224-9DC7-06E6-1D025716BCF9}"/>
              </a:ext>
            </a:extLst>
          </p:cNvPr>
          <p:cNvSpPr>
            <a:spLocks noGrp="1"/>
          </p:cNvSpPr>
          <p:nvPr>
            <p:ph type="subTitle" idx="4"/>
          </p:nvPr>
        </p:nvSpPr>
        <p:spPr>
          <a:xfrm>
            <a:off x="1970223" y="205550"/>
            <a:ext cx="4261152" cy="429950"/>
          </a:xfrm>
        </p:spPr>
        <p:txBody>
          <a:bodyPr/>
          <a:lstStyle/>
          <a:p>
            <a:pPr algn="ctr"/>
            <a:r>
              <a:rPr lang="en-US" sz="1800" dirty="0"/>
              <a:t>RISKS FACTOR CONTINUES</a:t>
            </a:r>
          </a:p>
        </p:txBody>
      </p:sp>
      <p:sp>
        <p:nvSpPr>
          <p:cNvPr id="7" name="Title 6">
            <a:extLst>
              <a:ext uri="{FF2B5EF4-FFF2-40B4-BE49-F238E27FC236}">
                <a16:creationId xmlns:a16="http://schemas.microsoft.com/office/drawing/2014/main" id="{89C7B979-8D3C-CC54-49C3-AF60BDA24759}"/>
              </a:ext>
            </a:extLst>
          </p:cNvPr>
          <p:cNvSpPr>
            <a:spLocks noGrp="1"/>
          </p:cNvSpPr>
          <p:nvPr>
            <p:ph type="title"/>
          </p:nvPr>
        </p:nvSpPr>
        <p:spPr>
          <a:xfrm>
            <a:off x="2569275" y="311650"/>
            <a:ext cx="3662100" cy="960600"/>
          </a:xfrm>
        </p:spPr>
        <p:txBody>
          <a:bodyPr/>
          <a:lstStyle/>
          <a:p>
            <a:r>
              <a:rPr lang="en-US" dirty="0"/>
              <a:t>NON-MODIFIABLE</a:t>
            </a:r>
          </a:p>
        </p:txBody>
      </p:sp>
    </p:spTree>
    <p:extLst>
      <p:ext uri="{BB962C8B-B14F-4D97-AF65-F5344CB8AC3E}">
        <p14:creationId xmlns:p14="http://schemas.microsoft.com/office/powerpoint/2010/main" val="27075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45"/>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11</a:t>
            </a:fld>
            <a:endParaRPr/>
          </a:p>
        </p:txBody>
      </p:sp>
      <p:sp>
        <p:nvSpPr>
          <p:cNvPr id="362" name="Google Shape;362;p45"/>
          <p:cNvSpPr txBox="1">
            <a:spLocks noGrp="1"/>
          </p:cNvSpPr>
          <p:nvPr>
            <p:ph type="body" idx="1"/>
          </p:nvPr>
        </p:nvSpPr>
        <p:spPr>
          <a:xfrm>
            <a:off x="237175" y="865436"/>
            <a:ext cx="8572200" cy="4278064"/>
          </a:xfrm>
          <a:prstGeom prst="rect">
            <a:avLst/>
          </a:prstGeom>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endParaRPr lang="en-US" sz="1400" dirty="0">
              <a:solidFill>
                <a:schemeClr val="bg1"/>
              </a:solidFill>
              <a:latin typeface="Inter Tight"/>
              <a:ea typeface="Inter Tight"/>
              <a:cs typeface="Inter Tight"/>
              <a:sym typeface="Inter Tight"/>
            </a:endParaRPr>
          </a:p>
          <a:p>
            <a:pPr eaLnBrk="1" hangingPunct="1">
              <a:spcBef>
                <a:spcPct val="0"/>
              </a:spcBef>
            </a:pPr>
            <a:r>
              <a:rPr lang="en-US" sz="2000" dirty="0"/>
              <a:t>Autonomic nervous system:</a:t>
            </a:r>
          </a:p>
          <a:p>
            <a:pPr lvl="1" eaLnBrk="1" hangingPunct="1">
              <a:spcBef>
                <a:spcPct val="0"/>
              </a:spcBef>
            </a:pPr>
            <a:r>
              <a:rPr lang="en-US" sz="2000" dirty="0"/>
              <a:t>Baroreceptors</a:t>
            </a:r>
          </a:p>
          <a:p>
            <a:pPr lvl="1" eaLnBrk="1" hangingPunct="1">
              <a:spcBef>
                <a:spcPct val="0"/>
              </a:spcBef>
            </a:pPr>
            <a:r>
              <a:rPr lang="en-US" sz="2000" dirty="0"/>
              <a:t>Chemoreceptors</a:t>
            </a:r>
            <a:r>
              <a:rPr lang="en-US" sz="2000" dirty="0">
                <a:cs typeface="Arial" charset="0"/>
              </a:rPr>
              <a:t> – H</a:t>
            </a:r>
            <a:r>
              <a:rPr lang="en-US" sz="2000" dirty="0"/>
              <a:t>ypercapnia: Hypercapnia can increase cardiac output, heart rate, and venous return.</a:t>
            </a:r>
          </a:p>
          <a:p>
            <a:pPr lvl="1" eaLnBrk="1" hangingPunct="1">
              <a:spcBef>
                <a:spcPct val="0"/>
              </a:spcBef>
            </a:pPr>
            <a:r>
              <a:rPr lang="en-US" sz="2000" dirty="0"/>
              <a:t>Hypercapnia can also lead to cardiovascular depression, fatal arrhythmias, and death.</a:t>
            </a:r>
          </a:p>
          <a:p>
            <a:pPr eaLnBrk="1" hangingPunct="1">
              <a:spcBef>
                <a:spcPct val="0"/>
              </a:spcBef>
            </a:pPr>
            <a:r>
              <a:rPr lang="en-US" sz="2000" dirty="0"/>
              <a:t>Renal system</a:t>
            </a:r>
          </a:p>
          <a:p>
            <a:pPr eaLnBrk="1" hangingPunct="1">
              <a:spcBef>
                <a:spcPct val="0"/>
              </a:spcBef>
            </a:pPr>
            <a:r>
              <a:rPr lang="en-US" sz="2000" dirty="0"/>
              <a:t>Endocrine system: Aldosterone</a:t>
            </a:r>
          </a:p>
          <a:p>
            <a:pPr eaLnBrk="1" hangingPunct="1">
              <a:spcBef>
                <a:spcPct val="0"/>
              </a:spcBef>
            </a:pPr>
            <a:r>
              <a:rPr lang="en-US" sz="2000" dirty="0"/>
              <a:t>Cardiac Output: Amount of blood pumped from left ventricle per minute. Cardiac output equation: Multiply stroke volume (SV) by heart rate (HR) </a:t>
            </a:r>
          </a:p>
          <a:p>
            <a:pPr eaLnBrk="1" hangingPunct="1">
              <a:spcBef>
                <a:spcPct val="0"/>
              </a:spcBef>
            </a:pPr>
            <a:r>
              <a:rPr lang="en-US" sz="2000" dirty="0"/>
              <a:t>External factors also affect BP</a:t>
            </a:r>
          </a:p>
          <a:p>
            <a:pPr marL="120650" lvl="0" indent="0" algn="l" rtl="0">
              <a:spcBef>
                <a:spcPts val="0"/>
              </a:spcBef>
              <a:spcAft>
                <a:spcPts val="0"/>
              </a:spcAft>
              <a:buSzPts val="1700"/>
              <a:buNone/>
            </a:pPr>
            <a:endParaRPr lang="en-US" sz="1400" dirty="0">
              <a:solidFill>
                <a:schemeClr val="bg1"/>
              </a:solidFill>
            </a:endParaRPr>
          </a:p>
          <a:p>
            <a:pPr marL="120650" lvl="0" indent="0" algn="l" rtl="0">
              <a:spcBef>
                <a:spcPts val="0"/>
              </a:spcBef>
              <a:spcAft>
                <a:spcPts val="0"/>
              </a:spcAft>
              <a:buSzPts val="1700"/>
              <a:buNone/>
            </a:pPr>
            <a:endParaRPr lang="en-US" sz="1800" dirty="0">
              <a:solidFill>
                <a:schemeClr val="bg1"/>
              </a:solidFill>
            </a:endParaRPr>
          </a:p>
        </p:txBody>
      </p:sp>
      <p:sp>
        <p:nvSpPr>
          <p:cNvPr id="363" name="Google Shape;363;p45"/>
          <p:cNvSpPr txBox="1">
            <a:spLocks noGrp="1"/>
          </p:cNvSpPr>
          <p:nvPr>
            <p:ph type="title"/>
          </p:nvPr>
        </p:nvSpPr>
        <p:spPr>
          <a:xfrm>
            <a:off x="334625" y="388065"/>
            <a:ext cx="6234300" cy="61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Pathophysiology</a:t>
            </a:r>
            <a:br>
              <a:rPr lang="en-US" dirty="0"/>
            </a:br>
            <a:r>
              <a:rPr lang="en-US" dirty="0"/>
              <a:t>Blood Pressure Regulation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AA8A-5F77-CB2D-495D-34F0ABD7CB54}"/>
              </a:ext>
            </a:extLst>
          </p:cNvPr>
          <p:cNvSpPr>
            <a:spLocks noGrp="1"/>
          </p:cNvSpPr>
          <p:nvPr>
            <p:ph type="title"/>
          </p:nvPr>
        </p:nvSpPr>
        <p:spPr>
          <a:xfrm>
            <a:off x="311700" y="445025"/>
            <a:ext cx="8520600" cy="615523"/>
          </a:xfrm>
        </p:spPr>
        <p:txBody>
          <a:bodyPr/>
          <a:lstStyle/>
          <a:p>
            <a:pPr algn="ctr"/>
            <a:r>
              <a:rPr lang="en-US" dirty="0">
                <a:solidFill>
                  <a:schemeClr val="tx1"/>
                </a:solidFill>
              </a:rPr>
              <a:t>Signs and symptoms</a:t>
            </a:r>
          </a:p>
        </p:txBody>
      </p:sp>
      <p:sp>
        <p:nvSpPr>
          <p:cNvPr id="3" name="Text Placeholder 2">
            <a:extLst>
              <a:ext uri="{FF2B5EF4-FFF2-40B4-BE49-F238E27FC236}">
                <a16:creationId xmlns:a16="http://schemas.microsoft.com/office/drawing/2014/main" id="{EA35DF61-7849-7450-C31F-B941E0FA1C58}"/>
              </a:ext>
            </a:extLst>
          </p:cNvPr>
          <p:cNvSpPr>
            <a:spLocks noGrp="1"/>
          </p:cNvSpPr>
          <p:nvPr>
            <p:ph type="body" idx="1"/>
          </p:nvPr>
        </p:nvSpPr>
        <p:spPr>
          <a:xfrm>
            <a:off x="311700" y="1152475"/>
            <a:ext cx="8520600" cy="2662237"/>
          </a:xfrm>
        </p:spPr>
        <p:txBody>
          <a:bodyPr/>
          <a:lstStyle/>
          <a:p>
            <a:r>
              <a:rPr lang="en-US" sz="2400" dirty="0"/>
              <a:t>Severe headache</a:t>
            </a:r>
          </a:p>
          <a:p>
            <a:r>
              <a:rPr lang="en-US" sz="2400" dirty="0"/>
              <a:t>Blurred vision</a:t>
            </a:r>
          </a:p>
          <a:p>
            <a:r>
              <a:rPr lang="en-US" sz="2400" dirty="0"/>
              <a:t>Buzzing in the ear</a:t>
            </a:r>
          </a:p>
          <a:p>
            <a:r>
              <a:rPr lang="en-US" sz="2400" dirty="0"/>
              <a:t>Dizziness</a:t>
            </a:r>
          </a:p>
          <a:p>
            <a:r>
              <a:rPr lang="en-US" sz="2400" dirty="0"/>
              <a:t>Chest pain</a:t>
            </a:r>
          </a:p>
          <a:p>
            <a:r>
              <a:rPr lang="en-US" sz="2400" dirty="0"/>
              <a:t>Anxiety</a:t>
            </a:r>
          </a:p>
          <a:p>
            <a:endParaRPr lang="en-US" dirty="0"/>
          </a:p>
        </p:txBody>
      </p:sp>
    </p:spTree>
    <p:extLst>
      <p:ext uri="{BB962C8B-B14F-4D97-AF65-F5344CB8AC3E}">
        <p14:creationId xmlns:p14="http://schemas.microsoft.com/office/powerpoint/2010/main" val="247630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C25FC36B-AC6C-C7E7-570A-FA8C98A98F8D}"/>
            </a:ext>
          </a:extLst>
        </p:cNvPr>
        <p:cNvGrpSpPr/>
        <p:nvPr/>
      </p:nvGrpSpPr>
      <p:grpSpPr>
        <a:xfrm>
          <a:off x="0" y="0"/>
          <a:ext cx="0" cy="0"/>
          <a:chOff x="0" y="0"/>
          <a:chExt cx="0" cy="0"/>
        </a:xfrm>
      </p:grpSpPr>
      <p:sp>
        <p:nvSpPr>
          <p:cNvPr id="343" name="Google Shape;343;p43">
            <a:extLst>
              <a:ext uri="{FF2B5EF4-FFF2-40B4-BE49-F238E27FC236}">
                <a16:creationId xmlns:a16="http://schemas.microsoft.com/office/drawing/2014/main" id="{00261478-93B3-B013-86FB-1BD7C1E851B1}"/>
              </a:ext>
            </a:extLst>
          </p:cNvPr>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13</a:t>
            </a:fld>
            <a:endParaRPr/>
          </a:p>
        </p:txBody>
      </p:sp>
      <p:sp>
        <p:nvSpPr>
          <p:cNvPr id="344" name="Google Shape;344;p43">
            <a:extLst>
              <a:ext uri="{FF2B5EF4-FFF2-40B4-BE49-F238E27FC236}">
                <a16:creationId xmlns:a16="http://schemas.microsoft.com/office/drawing/2014/main" id="{51EE5629-4941-DE4E-D337-EFD2F4668BB1}"/>
              </a:ext>
            </a:extLst>
          </p:cNvPr>
          <p:cNvSpPr txBox="1">
            <a:spLocks noGrp="1"/>
          </p:cNvSpPr>
          <p:nvPr>
            <p:ph type="title"/>
          </p:nvPr>
        </p:nvSpPr>
        <p:spPr>
          <a:xfrm>
            <a:off x="539475" y="612625"/>
            <a:ext cx="6556200" cy="66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COMPLICATIONS OF HYPERTENSION</a:t>
            </a:r>
            <a:endParaRPr dirty="0"/>
          </a:p>
        </p:txBody>
      </p:sp>
      <p:sp>
        <p:nvSpPr>
          <p:cNvPr id="345" name="Google Shape;345;p43">
            <a:extLst>
              <a:ext uri="{FF2B5EF4-FFF2-40B4-BE49-F238E27FC236}">
                <a16:creationId xmlns:a16="http://schemas.microsoft.com/office/drawing/2014/main" id="{D1573644-28AB-D571-920E-9CC8C11F7DB5}"/>
              </a:ext>
            </a:extLst>
          </p:cNvPr>
          <p:cNvSpPr txBox="1">
            <a:spLocks noGrp="1"/>
          </p:cNvSpPr>
          <p:nvPr>
            <p:ph type="body" idx="1"/>
          </p:nvPr>
        </p:nvSpPr>
        <p:spPr>
          <a:xfrm>
            <a:off x="138450" y="1279225"/>
            <a:ext cx="8867100" cy="3847177"/>
          </a:xfrm>
          <a:prstGeom prst="rect">
            <a:avLst/>
          </a:prstGeom>
        </p:spPr>
        <p:txBody>
          <a:bodyPr spcFirstLastPara="1" wrap="square" lIns="91425" tIns="91425" rIns="91425" bIns="91425" anchor="t" anchorCtr="0">
            <a:spAutoFit/>
          </a:bodyPr>
          <a:lstStyle/>
          <a:p>
            <a:pPr marL="457200" lvl="0" indent="-336550" algn="l" rtl="0">
              <a:lnSpc>
                <a:spcPct val="200000"/>
              </a:lnSpc>
              <a:spcBef>
                <a:spcPts val="0"/>
              </a:spcBef>
              <a:spcAft>
                <a:spcPts val="0"/>
              </a:spcAft>
              <a:buSzPts val="1700"/>
              <a:buChar char="●"/>
            </a:pPr>
            <a:r>
              <a:rPr lang="en-US" dirty="0"/>
              <a:t>Cardiovascular</a:t>
            </a:r>
          </a:p>
          <a:p>
            <a:pPr marL="457200" lvl="0" indent="-336550" algn="l" rtl="0">
              <a:lnSpc>
                <a:spcPct val="200000"/>
              </a:lnSpc>
              <a:spcBef>
                <a:spcPts val="0"/>
              </a:spcBef>
              <a:spcAft>
                <a:spcPts val="0"/>
              </a:spcAft>
              <a:buSzPts val="1700"/>
              <a:buChar char="●"/>
            </a:pPr>
            <a:r>
              <a:rPr lang="en-US" dirty="0"/>
              <a:t>Neurological</a:t>
            </a:r>
          </a:p>
          <a:p>
            <a:pPr marL="457200" lvl="0" indent="-336550" algn="l" rtl="0">
              <a:lnSpc>
                <a:spcPct val="200000"/>
              </a:lnSpc>
              <a:spcBef>
                <a:spcPts val="0"/>
              </a:spcBef>
              <a:spcAft>
                <a:spcPts val="0"/>
              </a:spcAft>
              <a:buSzPts val="1700"/>
              <a:buChar char="●"/>
            </a:pPr>
            <a:r>
              <a:rPr lang="en-US" dirty="0"/>
              <a:t>Kidney</a:t>
            </a:r>
          </a:p>
          <a:p>
            <a:pPr marL="457200" lvl="0" indent="-336550" algn="l" rtl="0">
              <a:lnSpc>
                <a:spcPct val="200000"/>
              </a:lnSpc>
              <a:spcBef>
                <a:spcPts val="0"/>
              </a:spcBef>
              <a:spcAft>
                <a:spcPts val="0"/>
              </a:spcAft>
              <a:buSzPts val="1700"/>
              <a:buChar char="●"/>
            </a:pPr>
            <a:r>
              <a:rPr lang="en-US" dirty="0"/>
              <a:t>Ophthalmological</a:t>
            </a:r>
          </a:p>
          <a:p>
            <a:pPr marL="457200" lvl="0" indent="-336550" algn="l" rtl="0">
              <a:lnSpc>
                <a:spcPct val="200000"/>
              </a:lnSpc>
              <a:spcBef>
                <a:spcPts val="0"/>
              </a:spcBef>
              <a:spcAft>
                <a:spcPts val="0"/>
              </a:spcAft>
              <a:buSzPts val="1700"/>
              <a:buChar char="●"/>
            </a:pPr>
            <a:r>
              <a:rPr lang="en-US" dirty="0"/>
              <a:t>Metabolic and Systemic</a:t>
            </a:r>
          </a:p>
          <a:p>
            <a:pPr marL="457200" lvl="0" indent="-336550" algn="l" rtl="0">
              <a:lnSpc>
                <a:spcPct val="200000"/>
              </a:lnSpc>
              <a:spcBef>
                <a:spcPts val="0"/>
              </a:spcBef>
              <a:spcAft>
                <a:spcPts val="0"/>
              </a:spcAft>
              <a:buSzPts val="1700"/>
              <a:buChar char="●"/>
            </a:pPr>
            <a:r>
              <a:rPr lang="en-US" dirty="0"/>
              <a:t>Gender specific complications</a:t>
            </a:r>
          </a:p>
          <a:p>
            <a:pPr marL="457200" lvl="0" indent="-336550" algn="l" rtl="0">
              <a:lnSpc>
                <a:spcPct val="200000"/>
              </a:lnSpc>
              <a:spcBef>
                <a:spcPts val="0"/>
              </a:spcBef>
              <a:spcAft>
                <a:spcPts val="0"/>
              </a:spcAft>
              <a:buSzPts val="1700"/>
              <a:buChar char="●"/>
            </a:pPr>
            <a:endParaRPr dirty="0"/>
          </a:p>
        </p:txBody>
      </p:sp>
      <p:sp>
        <p:nvSpPr>
          <p:cNvPr id="347" name="Google Shape;347;p43">
            <a:extLst>
              <a:ext uri="{FF2B5EF4-FFF2-40B4-BE49-F238E27FC236}">
                <a16:creationId xmlns:a16="http://schemas.microsoft.com/office/drawing/2014/main" id="{C0A11C03-895A-31FB-427E-C82BF8C97FF9}"/>
              </a:ext>
            </a:extLst>
          </p:cNvPr>
          <p:cNvSpPr txBox="1"/>
          <p:nvPr/>
        </p:nvSpPr>
        <p:spPr>
          <a:xfrm>
            <a:off x="138450" y="3864275"/>
            <a:ext cx="8750700" cy="973800"/>
          </a:xfrm>
          <a:prstGeom prst="rect">
            <a:avLst/>
          </a:prstGeom>
          <a:noFill/>
          <a:ln>
            <a:noFill/>
          </a:ln>
        </p:spPr>
        <p:txBody>
          <a:bodyPr spcFirstLastPara="1" wrap="square" lIns="91425" tIns="91425" rIns="91425" bIns="91425" anchor="t" anchorCtr="0">
            <a:noAutofit/>
          </a:bodyPr>
          <a:lstStyle/>
          <a:p>
            <a:pPr marL="457200" lvl="0" indent="-336550" algn="l" rtl="0">
              <a:lnSpc>
                <a:spcPct val="200000"/>
              </a:lnSpc>
              <a:spcBef>
                <a:spcPts val="0"/>
              </a:spcBef>
              <a:spcAft>
                <a:spcPts val="0"/>
              </a:spcAft>
              <a:buClr>
                <a:schemeClr val="lt1"/>
              </a:buClr>
              <a:buSzPts val="1700"/>
              <a:buFont typeface="Inter Tight"/>
              <a:buChar char="●"/>
            </a:pPr>
            <a:endParaRPr sz="1700" dirty="0">
              <a:solidFill>
                <a:schemeClr val="lt1"/>
              </a:solidFill>
              <a:latin typeface="Inter Tight"/>
              <a:ea typeface="Inter Tight"/>
              <a:cs typeface="Inter Tight"/>
              <a:sym typeface="Inter Tight"/>
            </a:endParaRPr>
          </a:p>
          <a:p>
            <a:pPr marL="0" lvl="0" indent="0" algn="l" rtl="0">
              <a:lnSpc>
                <a:spcPct val="115000"/>
              </a:lnSpc>
              <a:spcBef>
                <a:spcPts val="1200"/>
              </a:spcBef>
              <a:spcAft>
                <a:spcPts val="0"/>
              </a:spcAft>
              <a:buNone/>
            </a:pPr>
            <a:endParaRPr sz="1700" dirty="0">
              <a:solidFill>
                <a:schemeClr val="lt1"/>
              </a:solidFill>
              <a:latin typeface="Inter Tight"/>
              <a:ea typeface="Inter Tight"/>
              <a:cs typeface="Inter Tight"/>
              <a:sym typeface="Inter Tight"/>
            </a:endParaRPr>
          </a:p>
          <a:p>
            <a:pPr marL="0" lvl="0" indent="0" algn="l" rtl="0">
              <a:spcBef>
                <a:spcPts val="1200"/>
              </a:spcBef>
              <a:spcAft>
                <a:spcPts val="0"/>
              </a:spcAft>
              <a:buNone/>
            </a:pPr>
            <a:endParaRPr sz="1700" dirty="0">
              <a:solidFill>
                <a:schemeClr val="dk1"/>
              </a:solidFill>
              <a:latin typeface="Inter Tight"/>
              <a:ea typeface="Inter Tight"/>
              <a:cs typeface="Inter Tight"/>
              <a:sym typeface="Inter Tight"/>
            </a:endParaRPr>
          </a:p>
        </p:txBody>
      </p:sp>
      <p:pic>
        <p:nvPicPr>
          <p:cNvPr id="4" name="Picture 3">
            <a:extLst>
              <a:ext uri="{FF2B5EF4-FFF2-40B4-BE49-F238E27FC236}">
                <a16:creationId xmlns:a16="http://schemas.microsoft.com/office/drawing/2014/main" id="{2D7F755D-8A65-61A2-21EB-E459DA90A497}"/>
              </a:ext>
            </a:extLst>
          </p:cNvPr>
          <p:cNvPicPr>
            <a:picLocks noChangeAspect="1"/>
          </p:cNvPicPr>
          <p:nvPr/>
        </p:nvPicPr>
        <p:blipFill>
          <a:blip r:embed="rId3"/>
          <a:stretch>
            <a:fillRect/>
          </a:stretch>
        </p:blipFill>
        <p:spPr>
          <a:xfrm>
            <a:off x="6449334" y="2571750"/>
            <a:ext cx="2694666" cy="2536156"/>
          </a:xfrm>
          <a:prstGeom prst="rect">
            <a:avLst/>
          </a:prstGeom>
        </p:spPr>
      </p:pic>
    </p:spTree>
    <p:extLst>
      <p:ext uri="{BB962C8B-B14F-4D97-AF65-F5344CB8AC3E}">
        <p14:creationId xmlns:p14="http://schemas.microsoft.com/office/powerpoint/2010/main" val="383068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8A83-EC1F-5885-9AF2-4C3E4B7A9C22}"/>
              </a:ext>
            </a:extLst>
          </p:cNvPr>
          <p:cNvSpPr>
            <a:spLocks noGrp="1"/>
          </p:cNvSpPr>
          <p:nvPr>
            <p:ph type="title"/>
          </p:nvPr>
        </p:nvSpPr>
        <p:spPr>
          <a:xfrm>
            <a:off x="311700" y="445025"/>
            <a:ext cx="8520600" cy="615523"/>
          </a:xfrm>
        </p:spPr>
        <p:txBody>
          <a:bodyPr/>
          <a:lstStyle/>
          <a:p>
            <a:r>
              <a:rPr lang="en-US" dirty="0">
                <a:solidFill>
                  <a:srgbClr val="00B050"/>
                </a:solidFill>
              </a:rPr>
              <a:t>Pharmacological Treatment of High Blood Pressure</a:t>
            </a:r>
          </a:p>
        </p:txBody>
      </p:sp>
      <p:pic>
        <p:nvPicPr>
          <p:cNvPr id="5" name="Picture 4">
            <a:extLst>
              <a:ext uri="{FF2B5EF4-FFF2-40B4-BE49-F238E27FC236}">
                <a16:creationId xmlns:a16="http://schemas.microsoft.com/office/drawing/2014/main" id="{D746A8DB-6440-9498-A7BA-3707866F7376}"/>
              </a:ext>
            </a:extLst>
          </p:cNvPr>
          <p:cNvPicPr>
            <a:picLocks noChangeAspect="1"/>
          </p:cNvPicPr>
          <p:nvPr/>
        </p:nvPicPr>
        <p:blipFill>
          <a:blip r:embed="rId2"/>
          <a:stretch>
            <a:fillRect/>
          </a:stretch>
        </p:blipFill>
        <p:spPr>
          <a:xfrm>
            <a:off x="311700" y="1318729"/>
            <a:ext cx="7733172" cy="3613489"/>
          </a:xfrm>
          <a:prstGeom prst="rect">
            <a:avLst/>
          </a:prstGeom>
        </p:spPr>
      </p:pic>
      <p:sp>
        <p:nvSpPr>
          <p:cNvPr id="3" name="Text Placeholder 2">
            <a:extLst>
              <a:ext uri="{FF2B5EF4-FFF2-40B4-BE49-F238E27FC236}">
                <a16:creationId xmlns:a16="http://schemas.microsoft.com/office/drawing/2014/main" id="{2E903A3E-63CD-58E9-9755-691125D8D09D}"/>
              </a:ext>
            </a:extLst>
          </p:cNvPr>
          <p:cNvSpPr>
            <a:spLocks noGrp="1"/>
          </p:cNvSpPr>
          <p:nvPr>
            <p:ph type="body" idx="1"/>
          </p:nvPr>
        </p:nvSpPr>
        <p:spPr>
          <a:xfrm>
            <a:off x="311699" y="939410"/>
            <a:ext cx="7241626" cy="3992807"/>
          </a:xfrm>
        </p:spPr>
        <p:txBody>
          <a:bodyPr/>
          <a:lstStyle/>
          <a:p>
            <a:endParaRPr lang="en-US" dirty="0"/>
          </a:p>
        </p:txBody>
      </p:sp>
    </p:spTree>
    <p:extLst>
      <p:ext uri="{BB962C8B-B14F-4D97-AF65-F5344CB8AC3E}">
        <p14:creationId xmlns:p14="http://schemas.microsoft.com/office/powerpoint/2010/main" val="338503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F7B70A-7060-8F91-5E30-06CB53B0D19B}"/>
              </a:ext>
            </a:extLst>
          </p:cNvPr>
          <p:cNvSpPr>
            <a:spLocks noGrp="1"/>
          </p:cNvSpPr>
          <p:nvPr>
            <p:ph type="body" sz="half" idx="2"/>
          </p:nvPr>
        </p:nvSpPr>
        <p:spPr/>
        <p:txBody>
          <a:bodyPr/>
          <a:lstStyle/>
          <a:p>
            <a:endParaRPr lang="en-US" dirty="0"/>
          </a:p>
        </p:txBody>
      </p:sp>
      <p:pic>
        <p:nvPicPr>
          <p:cNvPr id="21508" name="Picture 4">
            <a:extLst>
              <a:ext uri="{FF2B5EF4-FFF2-40B4-BE49-F238E27FC236}">
                <a16:creationId xmlns:a16="http://schemas.microsoft.com/office/drawing/2014/main" id="{AF68FAF9-196C-9958-288B-5B6FDF394D7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246" r="142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Antihypertensive Medications - Pharmacology, Animation">
            <a:extLst>
              <a:ext uri="{FF2B5EF4-FFF2-40B4-BE49-F238E27FC236}">
                <a16:creationId xmlns:a16="http://schemas.microsoft.com/office/drawing/2014/main" id="{5315D336-FAFD-571C-9575-5F1C6EE9A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0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95E83-99D3-FDE8-4A36-1E1360C8A510}"/>
              </a:ext>
            </a:extLst>
          </p:cNvPr>
          <p:cNvSpPr>
            <a:spLocks noGrp="1"/>
          </p:cNvSpPr>
          <p:nvPr>
            <p:ph type="title"/>
          </p:nvPr>
        </p:nvSpPr>
        <p:spPr>
          <a:xfrm>
            <a:off x="499341" y="-104745"/>
            <a:ext cx="7886700" cy="615523"/>
          </a:xfrm>
        </p:spPr>
        <p:txBody>
          <a:bodyPr/>
          <a:lstStyle/>
          <a:p>
            <a:pPr algn="ctr"/>
            <a:r>
              <a:rPr lang="en-US" dirty="0">
                <a:solidFill>
                  <a:srgbClr val="00B050"/>
                </a:solidFill>
              </a:rPr>
              <a:t>Medication Classification and Use</a:t>
            </a:r>
          </a:p>
        </p:txBody>
      </p:sp>
      <p:graphicFrame>
        <p:nvGraphicFramePr>
          <p:cNvPr id="5" name="Content Placeholder 2">
            <a:extLst>
              <a:ext uri="{FF2B5EF4-FFF2-40B4-BE49-F238E27FC236}">
                <a16:creationId xmlns:a16="http://schemas.microsoft.com/office/drawing/2014/main" id="{0F143502-16B4-2401-21F5-A24D2BD9CFB5}"/>
              </a:ext>
            </a:extLst>
          </p:cNvPr>
          <p:cNvGraphicFramePr>
            <a:graphicFrameLocks noGrp="1"/>
          </p:cNvGraphicFramePr>
          <p:nvPr>
            <p:ph idx="1"/>
          </p:nvPr>
        </p:nvGraphicFramePr>
        <p:xfrm>
          <a:off x="628650" y="472190"/>
          <a:ext cx="7886700" cy="4160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11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44"/>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17</a:t>
            </a:fld>
            <a:endParaRPr/>
          </a:p>
        </p:txBody>
      </p:sp>
      <p:pic>
        <p:nvPicPr>
          <p:cNvPr id="2" name="Picture 1">
            <a:extLst>
              <a:ext uri="{FF2B5EF4-FFF2-40B4-BE49-F238E27FC236}">
                <a16:creationId xmlns:a16="http://schemas.microsoft.com/office/drawing/2014/main" id="{F05F8AF7-3C07-026B-6690-458DC9E8B655}"/>
              </a:ext>
            </a:extLst>
          </p:cNvPr>
          <p:cNvPicPr>
            <a:picLocks noChangeAspect="1"/>
          </p:cNvPicPr>
          <p:nvPr/>
        </p:nvPicPr>
        <p:blipFill>
          <a:blip r:embed="rId3"/>
          <a:stretch>
            <a:fillRect/>
          </a:stretch>
        </p:blipFill>
        <p:spPr>
          <a:xfrm>
            <a:off x="0" y="0"/>
            <a:ext cx="9143999"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a:extLst>
            <a:ext uri="{FF2B5EF4-FFF2-40B4-BE49-F238E27FC236}">
              <a16:creationId xmlns:a16="http://schemas.microsoft.com/office/drawing/2014/main" id="{70780153-ECFE-28EF-C6CB-2A791F78F46B}"/>
            </a:ext>
          </a:extLst>
        </p:cNvPr>
        <p:cNvGrpSpPr/>
        <p:nvPr/>
      </p:nvGrpSpPr>
      <p:grpSpPr>
        <a:xfrm>
          <a:off x="0" y="0"/>
          <a:ext cx="0" cy="0"/>
          <a:chOff x="0" y="0"/>
          <a:chExt cx="0" cy="0"/>
        </a:xfrm>
      </p:grpSpPr>
      <p:pic>
        <p:nvPicPr>
          <p:cNvPr id="1028" name="Picture 4" descr="Levels of Prevention">
            <a:extLst>
              <a:ext uri="{FF2B5EF4-FFF2-40B4-BE49-F238E27FC236}">
                <a16:creationId xmlns:a16="http://schemas.microsoft.com/office/drawing/2014/main" id="{D9368566-439D-B250-7686-5928DAED3C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9893" y="0"/>
            <a:ext cx="8192770" cy="4839855"/>
          </a:xfrm>
          <a:prstGeom prst="rect">
            <a:avLst/>
          </a:prstGeom>
          <a:solidFill>
            <a:srgbClr val="FFFFFF"/>
          </a:solidFill>
        </p:spPr>
      </p:pic>
      <p:sp>
        <p:nvSpPr>
          <p:cNvPr id="361" name="Google Shape;361;p45" hidden="1">
            <a:extLst>
              <a:ext uri="{FF2B5EF4-FFF2-40B4-BE49-F238E27FC236}">
                <a16:creationId xmlns:a16="http://schemas.microsoft.com/office/drawing/2014/main" id="{52A2C859-40EB-4AAB-8273-0A75B1855971}"/>
              </a:ext>
            </a:extLst>
          </p:cNvPr>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lnSpc>
                <a:spcPct val="90000"/>
              </a:lnSpc>
              <a:spcBef>
                <a:spcPts val="0"/>
              </a:spcBef>
              <a:spcAft>
                <a:spcPts val="600"/>
              </a:spcAft>
              <a:buNone/>
            </a:pPr>
            <a:fld id="{00000000-1234-1234-1234-123412341234}" type="slidenum">
              <a:rPr lang="en" sz="200"/>
              <a:pPr marL="0" lvl="0" indent="0" algn="r" rtl="0">
                <a:lnSpc>
                  <a:spcPct val="90000"/>
                </a:lnSpc>
                <a:spcBef>
                  <a:spcPts val="0"/>
                </a:spcBef>
                <a:spcAft>
                  <a:spcPts val="600"/>
                </a:spcAft>
                <a:buNone/>
              </a:pPr>
              <a:t>18</a:t>
            </a:fld>
            <a:endParaRPr lang="en" sz="200"/>
          </a:p>
        </p:txBody>
      </p:sp>
    </p:spTree>
    <p:extLst>
      <p:ext uri="{BB962C8B-B14F-4D97-AF65-F5344CB8AC3E}">
        <p14:creationId xmlns:p14="http://schemas.microsoft.com/office/powerpoint/2010/main" val="326491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56FD45AD-D306-1980-6310-69A5ACE1AB37}"/>
            </a:ext>
          </a:extLst>
        </p:cNvPr>
        <p:cNvGrpSpPr/>
        <p:nvPr/>
      </p:nvGrpSpPr>
      <p:grpSpPr>
        <a:xfrm>
          <a:off x="0" y="0"/>
          <a:ext cx="0" cy="0"/>
          <a:chOff x="0" y="0"/>
          <a:chExt cx="0" cy="0"/>
        </a:xfrm>
      </p:grpSpPr>
      <p:sp>
        <p:nvSpPr>
          <p:cNvPr id="343" name="Google Shape;343;p43">
            <a:extLst>
              <a:ext uri="{FF2B5EF4-FFF2-40B4-BE49-F238E27FC236}">
                <a16:creationId xmlns:a16="http://schemas.microsoft.com/office/drawing/2014/main" id="{D171E45F-3DB9-3F9B-D13B-897C5E84E57E}"/>
              </a:ext>
            </a:extLst>
          </p:cNvPr>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endParaRPr dirty="0"/>
          </a:p>
        </p:txBody>
      </p:sp>
      <p:sp>
        <p:nvSpPr>
          <p:cNvPr id="344" name="Google Shape;344;p43">
            <a:extLst>
              <a:ext uri="{FF2B5EF4-FFF2-40B4-BE49-F238E27FC236}">
                <a16:creationId xmlns:a16="http://schemas.microsoft.com/office/drawing/2014/main" id="{DEF4A490-2E90-1691-D65C-E54A020BA56E}"/>
              </a:ext>
            </a:extLst>
          </p:cNvPr>
          <p:cNvSpPr txBox="1">
            <a:spLocks noGrp="1"/>
          </p:cNvSpPr>
          <p:nvPr>
            <p:ph type="title"/>
          </p:nvPr>
        </p:nvSpPr>
        <p:spPr>
          <a:xfrm>
            <a:off x="574986" y="88842"/>
            <a:ext cx="6556200" cy="66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Nursing Role in the Management of HTN</a:t>
            </a:r>
            <a:endParaRPr dirty="0"/>
          </a:p>
        </p:txBody>
      </p:sp>
      <p:sp>
        <p:nvSpPr>
          <p:cNvPr id="345" name="Google Shape;345;p43">
            <a:extLst>
              <a:ext uri="{FF2B5EF4-FFF2-40B4-BE49-F238E27FC236}">
                <a16:creationId xmlns:a16="http://schemas.microsoft.com/office/drawing/2014/main" id="{20D91C37-5407-D3CB-6193-BE243E809D93}"/>
              </a:ext>
            </a:extLst>
          </p:cNvPr>
          <p:cNvSpPr txBox="1">
            <a:spLocks noGrp="1"/>
          </p:cNvSpPr>
          <p:nvPr>
            <p:ph type="body" idx="1"/>
          </p:nvPr>
        </p:nvSpPr>
        <p:spPr>
          <a:xfrm>
            <a:off x="138450" y="932996"/>
            <a:ext cx="8867100" cy="3508623"/>
          </a:xfrm>
          <a:prstGeom prst="rect">
            <a:avLst/>
          </a:prstGeom>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US" sz="1400" dirty="0"/>
              <a:t>Nursing care for patients with high blood pressure involves a combination of lifestyle modifications, dietary changes, and medication management. Key nursing care would include</a:t>
            </a:r>
          </a:p>
          <a:p>
            <a:pPr marL="457200" lvl="0" indent="-336550" algn="l" rtl="0">
              <a:spcBef>
                <a:spcPts val="0"/>
              </a:spcBef>
              <a:spcAft>
                <a:spcPts val="0"/>
              </a:spcAft>
              <a:buSzPts val="1700"/>
              <a:buChar char="●"/>
            </a:pPr>
            <a:endParaRPr lang="en-US" sz="1400" dirty="0"/>
          </a:p>
          <a:p>
            <a:pPr marL="457200" lvl="0" indent="-336550" algn="l" rtl="0">
              <a:spcBef>
                <a:spcPts val="0"/>
              </a:spcBef>
              <a:spcAft>
                <a:spcPts val="0"/>
              </a:spcAft>
              <a:buSzPts val="1700"/>
              <a:buChar char="●"/>
            </a:pPr>
            <a:r>
              <a:rPr lang="en-US" sz="1400" dirty="0"/>
              <a:t>Health education: Lifestyle modifications should include regular exercise. Patients will be encouraged to engage in moderate-intensity physical activity, such as brisk walking, for at least 30 minutes daily. </a:t>
            </a:r>
          </a:p>
          <a:p>
            <a:pPr marL="457200" lvl="0" indent="-336550" algn="l" rtl="0">
              <a:spcBef>
                <a:spcPts val="0"/>
              </a:spcBef>
              <a:spcAft>
                <a:spcPts val="0"/>
              </a:spcAft>
              <a:buSzPts val="1700"/>
              <a:buChar char="●"/>
            </a:pPr>
            <a:endParaRPr lang="en-US" sz="1400" dirty="0"/>
          </a:p>
          <a:p>
            <a:pPr marL="457200" lvl="0" indent="-336550" algn="l" rtl="0">
              <a:spcBef>
                <a:spcPts val="0"/>
              </a:spcBef>
              <a:spcAft>
                <a:spcPts val="0"/>
              </a:spcAft>
              <a:buSzPts val="1700"/>
              <a:buChar char="●"/>
            </a:pPr>
            <a:r>
              <a:rPr lang="en-US" sz="1400" dirty="0"/>
              <a:t>Stress management: The patient will be educated on different stress-reducing techniques like meditation, deep breathing, maintaining a consistent sleep schedule, and getting 7-8 hours of sleep per night.</a:t>
            </a:r>
          </a:p>
          <a:p>
            <a:pPr marL="457200" lvl="0" indent="-336550" algn="l" rtl="0">
              <a:spcBef>
                <a:spcPts val="0"/>
              </a:spcBef>
              <a:spcAft>
                <a:spcPts val="0"/>
              </a:spcAft>
              <a:buSzPts val="1700"/>
              <a:buChar char="●"/>
            </a:pPr>
            <a:endParaRPr lang="en-US" sz="1400" dirty="0"/>
          </a:p>
          <a:p>
            <a:pPr marL="457200" lvl="0" indent="-336550" algn="l" rtl="0">
              <a:spcBef>
                <a:spcPts val="0"/>
              </a:spcBef>
              <a:spcAft>
                <a:spcPts val="0"/>
              </a:spcAft>
              <a:buSzPts val="1700"/>
              <a:buChar char="●"/>
            </a:pPr>
            <a:r>
              <a:rPr lang="en-US" sz="1400" dirty="0"/>
              <a:t>Dietary Changes Low-sodium diet: The patient will be educated on limiting sodium intake to less than 2,300 milligrams per day and encourage patients to consume potassium-rich foods like bananas, leafy greens, and sweet potatoes. Encourage the DASH (Dietary Approaches to Stop Hypertension) diet, which emphasizes whole grains, fruits, vegetables, lean protein, and low-fat dairy. </a:t>
            </a:r>
          </a:p>
          <a:p>
            <a:pPr marL="457200" lvl="0" indent="-336550" algn="l" rtl="0">
              <a:lnSpc>
                <a:spcPct val="200000"/>
              </a:lnSpc>
              <a:spcBef>
                <a:spcPts val="0"/>
              </a:spcBef>
              <a:spcAft>
                <a:spcPts val="0"/>
              </a:spcAft>
              <a:buSzPts val="1700"/>
              <a:buChar char="●"/>
            </a:pPr>
            <a:endParaRPr dirty="0"/>
          </a:p>
        </p:txBody>
      </p:sp>
      <p:pic>
        <p:nvPicPr>
          <p:cNvPr id="4" name="Picture 3">
            <a:extLst>
              <a:ext uri="{FF2B5EF4-FFF2-40B4-BE49-F238E27FC236}">
                <a16:creationId xmlns:a16="http://schemas.microsoft.com/office/drawing/2014/main" id="{EECE2EAD-4ED1-5345-6285-B199DDB3B12A}"/>
              </a:ext>
            </a:extLst>
          </p:cNvPr>
          <p:cNvPicPr>
            <a:picLocks noChangeAspect="1"/>
          </p:cNvPicPr>
          <p:nvPr/>
        </p:nvPicPr>
        <p:blipFill>
          <a:blip r:embed="rId3"/>
          <a:stretch>
            <a:fillRect/>
          </a:stretch>
        </p:blipFill>
        <p:spPr>
          <a:xfrm>
            <a:off x="7131186" y="3673568"/>
            <a:ext cx="1988598" cy="1437206"/>
          </a:xfrm>
          <a:prstGeom prst="rect">
            <a:avLst/>
          </a:prstGeom>
        </p:spPr>
      </p:pic>
    </p:spTree>
    <p:extLst>
      <p:ext uri="{BB962C8B-B14F-4D97-AF65-F5344CB8AC3E}">
        <p14:creationId xmlns:p14="http://schemas.microsoft.com/office/powerpoint/2010/main" val="49169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E100-C44A-3246-244F-F840A8196572}"/>
              </a:ext>
            </a:extLst>
          </p:cNvPr>
          <p:cNvSpPr>
            <a:spLocks noGrp="1"/>
          </p:cNvSpPr>
          <p:nvPr>
            <p:ph type="ctrTitle"/>
          </p:nvPr>
        </p:nvSpPr>
        <p:spPr>
          <a:xfrm>
            <a:off x="2293050" y="540400"/>
            <a:ext cx="5494800" cy="849433"/>
          </a:xfrm>
        </p:spPr>
        <p:txBody>
          <a:bodyPr/>
          <a:lstStyle/>
          <a:p>
            <a:r>
              <a:rPr lang="en-US" sz="4800" dirty="0">
                <a:solidFill>
                  <a:schemeClr val="tx1"/>
                </a:solidFill>
              </a:rPr>
              <a:t>PRESENTERS</a:t>
            </a:r>
          </a:p>
        </p:txBody>
      </p:sp>
      <p:sp>
        <p:nvSpPr>
          <p:cNvPr id="3" name="Subtitle 2">
            <a:extLst>
              <a:ext uri="{FF2B5EF4-FFF2-40B4-BE49-F238E27FC236}">
                <a16:creationId xmlns:a16="http://schemas.microsoft.com/office/drawing/2014/main" id="{2EDEF707-2359-5B90-8E8C-83225EBBC470}"/>
              </a:ext>
            </a:extLst>
          </p:cNvPr>
          <p:cNvSpPr>
            <a:spLocks noGrp="1"/>
          </p:cNvSpPr>
          <p:nvPr>
            <p:ph type="subTitle" idx="1"/>
          </p:nvPr>
        </p:nvSpPr>
        <p:spPr>
          <a:xfrm>
            <a:off x="1652074" y="1389833"/>
            <a:ext cx="5598926" cy="3213267"/>
          </a:xfrm>
        </p:spPr>
        <p:txBody>
          <a:bodyPr/>
          <a:lstStyle/>
          <a:p>
            <a:pPr>
              <a:buFont typeface="Arial" panose="020B0604020202020204" pitchFamily="34" charset="0"/>
              <a:buChar char="•"/>
            </a:pPr>
            <a:r>
              <a:rPr lang="en-US" sz="1600" dirty="0"/>
              <a:t>Dr. Flora Diamreyan, DNP, MSN, APRN, FNP/PMHNP-BC, FHN, BSN, RN.</a:t>
            </a:r>
          </a:p>
          <a:p>
            <a:pPr>
              <a:buFont typeface="Arial" panose="020B0604020202020204" pitchFamily="34" charset="0"/>
              <a:buChar char="•"/>
            </a:pPr>
            <a:r>
              <a:rPr lang="en-US" sz="1600" dirty="0"/>
              <a:t>Dr. </a:t>
            </a:r>
            <a:r>
              <a:rPr lang="en-US" sz="1600" dirty="0" err="1"/>
              <a:t>Taiye</a:t>
            </a:r>
            <a:r>
              <a:rPr lang="en-US" sz="1600" dirty="0"/>
              <a:t> </a:t>
            </a:r>
            <a:r>
              <a:rPr lang="en-US" sz="1600" dirty="0" err="1"/>
              <a:t>Osawe</a:t>
            </a:r>
            <a:r>
              <a:rPr lang="en-US" sz="1600" dirty="0"/>
              <a:t>, DNP, MSN, PMHNP-BC, RN.</a:t>
            </a:r>
          </a:p>
          <a:p>
            <a:pPr>
              <a:buFont typeface="Arial" panose="020B0604020202020204" pitchFamily="34" charset="0"/>
              <a:buChar char="•"/>
            </a:pPr>
            <a:r>
              <a:rPr lang="en-US" sz="1600" dirty="0"/>
              <a:t>Dr. </a:t>
            </a:r>
            <a:r>
              <a:rPr lang="en-US" sz="1600" dirty="0" err="1"/>
              <a:t>Omokaro</a:t>
            </a:r>
            <a:r>
              <a:rPr lang="en-US" sz="1600" dirty="0"/>
              <a:t>, DNP, MPA, CSN, RN.</a:t>
            </a:r>
          </a:p>
          <a:p>
            <a:pPr>
              <a:buFont typeface="Arial" panose="020B0604020202020204" pitchFamily="34" charset="0"/>
              <a:buChar char="•"/>
            </a:pPr>
            <a:r>
              <a:rPr lang="en-US" sz="1600" dirty="0"/>
              <a:t>Madam Mabel </a:t>
            </a:r>
            <a:r>
              <a:rPr lang="en-US" sz="1600" dirty="0" err="1"/>
              <a:t>Okungbowa</a:t>
            </a:r>
            <a:r>
              <a:rPr lang="en-US" sz="1600" dirty="0"/>
              <a:t>, MSN, CRNA, APRN, BSN, RN.</a:t>
            </a:r>
          </a:p>
          <a:p>
            <a:pPr>
              <a:buFont typeface="Arial" panose="020B0604020202020204" pitchFamily="34" charset="0"/>
              <a:buChar char="•"/>
            </a:pPr>
            <a:r>
              <a:rPr lang="en-US" sz="1600" dirty="0"/>
              <a:t>Dr. Patience </a:t>
            </a:r>
            <a:r>
              <a:rPr lang="en-US" sz="1600" dirty="0" err="1"/>
              <a:t>Akhimien</a:t>
            </a:r>
            <a:r>
              <a:rPr lang="en-US" sz="1600" dirty="0"/>
              <a:t>, DNP, FNP/PMHNP-BC, RNC.</a:t>
            </a:r>
          </a:p>
          <a:p>
            <a:pPr>
              <a:buFont typeface="Arial" panose="020B0604020202020204" pitchFamily="34" charset="0"/>
              <a:buChar char="•"/>
            </a:pPr>
            <a:r>
              <a:rPr lang="en-US" sz="1600" dirty="0"/>
              <a:t>Dr. Cynthia </a:t>
            </a:r>
            <a:r>
              <a:rPr lang="en-US" sz="1600" dirty="0" err="1"/>
              <a:t>Ogbovo</a:t>
            </a:r>
            <a:r>
              <a:rPr lang="en-US" sz="1600" dirty="0"/>
              <a:t>, DNP, RN.</a:t>
            </a:r>
          </a:p>
          <a:p>
            <a:pPr>
              <a:buFont typeface="Arial" panose="020B0604020202020204" pitchFamily="34" charset="0"/>
              <a:buChar char="•"/>
            </a:pPr>
            <a:r>
              <a:rPr lang="en-US" sz="1600" dirty="0"/>
              <a:t>Dr. </a:t>
            </a:r>
            <a:r>
              <a:rPr lang="en-US" sz="1600" dirty="0" err="1"/>
              <a:t>Phina</a:t>
            </a:r>
            <a:r>
              <a:rPr lang="en-US" sz="1600" dirty="0"/>
              <a:t> </a:t>
            </a:r>
            <a:r>
              <a:rPr lang="en-US" sz="1600" dirty="0" err="1"/>
              <a:t>Aigbe</a:t>
            </a:r>
            <a:r>
              <a:rPr lang="en-US" sz="1600" dirty="0"/>
              <a:t>, MSN, CRNP, BSN, RN, Dr. of Homeopathic Medicine.</a:t>
            </a:r>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59186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A42413BB-7E2D-25A6-13C9-F88C6E67FB3B}"/>
            </a:ext>
          </a:extLst>
        </p:cNvPr>
        <p:cNvGrpSpPr/>
        <p:nvPr/>
      </p:nvGrpSpPr>
      <p:grpSpPr>
        <a:xfrm>
          <a:off x="0" y="0"/>
          <a:ext cx="0" cy="0"/>
          <a:chOff x="0" y="0"/>
          <a:chExt cx="0" cy="0"/>
        </a:xfrm>
      </p:grpSpPr>
      <p:sp>
        <p:nvSpPr>
          <p:cNvPr id="343" name="Google Shape;343;p43">
            <a:extLst>
              <a:ext uri="{FF2B5EF4-FFF2-40B4-BE49-F238E27FC236}">
                <a16:creationId xmlns:a16="http://schemas.microsoft.com/office/drawing/2014/main" id="{0E81D3F8-0E58-3389-5C59-6A8867DB3C80}"/>
              </a:ext>
            </a:extLst>
          </p:cNvPr>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20</a:t>
            </a:fld>
            <a:endParaRPr/>
          </a:p>
        </p:txBody>
      </p:sp>
      <p:sp>
        <p:nvSpPr>
          <p:cNvPr id="344" name="Google Shape;344;p43">
            <a:extLst>
              <a:ext uri="{FF2B5EF4-FFF2-40B4-BE49-F238E27FC236}">
                <a16:creationId xmlns:a16="http://schemas.microsoft.com/office/drawing/2014/main" id="{02590E83-2410-D0A3-7858-BC32D43BDDE4}"/>
              </a:ext>
            </a:extLst>
          </p:cNvPr>
          <p:cNvSpPr txBox="1">
            <a:spLocks noGrp="1"/>
          </p:cNvSpPr>
          <p:nvPr>
            <p:ph type="title"/>
          </p:nvPr>
        </p:nvSpPr>
        <p:spPr>
          <a:xfrm>
            <a:off x="574986" y="88842"/>
            <a:ext cx="6556200" cy="66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Nursing Role in the Management of HTN</a:t>
            </a:r>
            <a:endParaRPr dirty="0"/>
          </a:p>
        </p:txBody>
      </p:sp>
      <p:sp>
        <p:nvSpPr>
          <p:cNvPr id="345" name="Google Shape;345;p43">
            <a:extLst>
              <a:ext uri="{FF2B5EF4-FFF2-40B4-BE49-F238E27FC236}">
                <a16:creationId xmlns:a16="http://schemas.microsoft.com/office/drawing/2014/main" id="{5A583576-DD4C-1B85-2268-BF006E0CC595}"/>
              </a:ext>
            </a:extLst>
          </p:cNvPr>
          <p:cNvSpPr txBox="1">
            <a:spLocks noGrp="1"/>
          </p:cNvSpPr>
          <p:nvPr>
            <p:ph type="body" idx="1"/>
          </p:nvPr>
        </p:nvSpPr>
        <p:spPr>
          <a:xfrm>
            <a:off x="138450" y="932996"/>
            <a:ext cx="8867100" cy="2862292"/>
          </a:xfrm>
          <a:prstGeom prst="rect">
            <a:avLst/>
          </a:prstGeom>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US" sz="1400" dirty="0"/>
              <a:t>Medication Management: Medication adherence is important. Emphasis on medication compliance will be important, such as taking medication as prescribed and not missing doses. </a:t>
            </a:r>
          </a:p>
          <a:p>
            <a:pPr marL="457200" lvl="0" indent="-336550" algn="l" rtl="0">
              <a:spcBef>
                <a:spcPts val="0"/>
              </a:spcBef>
              <a:spcAft>
                <a:spcPts val="0"/>
              </a:spcAft>
              <a:buSzPts val="1700"/>
              <a:buChar char="●"/>
            </a:pPr>
            <a:endParaRPr lang="en-US" sz="1400" dirty="0"/>
          </a:p>
          <a:p>
            <a:pPr marL="457200" lvl="0" indent="-336550" algn="l" rtl="0">
              <a:spcBef>
                <a:spcPts val="0"/>
              </a:spcBef>
              <a:spcAft>
                <a:spcPts val="0"/>
              </a:spcAft>
              <a:buSzPts val="1700"/>
              <a:buChar char="●"/>
            </a:pPr>
            <a:r>
              <a:rPr lang="en-US" sz="1400" dirty="0"/>
              <a:t>Monitor blood pressure regularly; patients will be encouraged to check their blood pressure regularly and report any changes to their healthcare provider. </a:t>
            </a:r>
          </a:p>
          <a:p>
            <a:pPr marL="457200" lvl="0" indent="-336550" algn="l" rtl="0">
              <a:spcBef>
                <a:spcPts val="0"/>
              </a:spcBef>
              <a:spcAft>
                <a:spcPts val="0"/>
              </a:spcAft>
              <a:buSzPts val="1700"/>
              <a:buChar char="●"/>
            </a:pPr>
            <a:endParaRPr lang="en-US" sz="1400" dirty="0"/>
          </a:p>
          <a:p>
            <a:pPr marL="457200" lvl="0" indent="-336550" algn="l" rtl="0">
              <a:spcBef>
                <a:spcPts val="0"/>
              </a:spcBef>
              <a:spcAft>
                <a:spcPts val="0"/>
              </a:spcAft>
              <a:buSzPts val="1700"/>
              <a:buChar char="●"/>
            </a:pPr>
            <a:r>
              <a:rPr lang="en-US" sz="1400" dirty="0"/>
              <a:t>Cultural Considerations: some patients will engage in the use of traditional medicine. Encourage open discussion about treatment choices. Discourage the use of traditional medicine alongside conventional treatment. Provide education on dietary preferences, considering cultural dietary preferences, such as the use of spices and herbs.</a:t>
            </a:r>
          </a:p>
          <a:p>
            <a:pPr marL="457200" lvl="0" indent="-336550" algn="l" rtl="0">
              <a:lnSpc>
                <a:spcPct val="200000"/>
              </a:lnSpc>
              <a:spcBef>
                <a:spcPts val="0"/>
              </a:spcBef>
              <a:spcAft>
                <a:spcPts val="0"/>
              </a:spcAft>
              <a:buSzPts val="1700"/>
              <a:buChar char="●"/>
            </a:pPr>
            <a:endParaRPr dirty="0"/>
          </a:p>
        </p:txBody>
      </p:sp>
      <p:pic>
        <p:nvPicPr>
          <p:cNvPr id="2" name="Picture 1">
            <a:extLst>
              <a:ext uri="{FF2B5EF4-FFF2-40B4-BE49-F238E27FC236}">
                <a16:creationId xmlns:a16="http://schemas.microsoft.com/office/drawing/2014/main" id="{911A6D3B-7E5D-0C07-EBDC-840CA557AA8B}"/>
              </a:ext>
            </a:extLst>
          </p:cNvPr>
          <p:cNvPicPr>
            <a:picLocks noChangeAspect="1"/>
          </p:cNvPicPr>
          <p:nvPr/>
        </p:nvPicPr>
        <p:blipFill>
          <a:blip r:embed="rId3"/>
          <a:stretch>
            <a:fillRect/>
          </a:stretch>
        </p:blipFill>
        <p:spPr>
          <a:xfrm>
            <a:off x="6872170" y="3036163"/>
            <a:ext cx="2239046" cy="2107337"/>
          </a:xfrm>
          <a:prstGeom prst="rect">
            <a:avLst/>
          </a:prstGeom>
        </p:spPr>
      </p:pic>
    </p:spTree>
    <p:extLst>
      <p:ext uri="{BB962C8B-B14F-4D97-AF65-F5344CB8AC3E}">
        <p14:creationId xmlns:p14="http://schemas.microsoft.com/office/powerpoint/2010/main" val="152032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5 R's of Accurate Blood Pressure Measurement">
            <a:extLst>
              <a:ext uri="{FF2B5EF4-FFF2-40B4-BE49-F238E27FC236}">
                <a16:creationId xmlns:a16="http://schemas.microsoft.com/office/drawing/2014/main" id="{6616DD3C-A06B-836E-7595-45D6A94B1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951" r="-1" b="19595"/>
          <a:stretch/>
        </p:blipFill>
        <p:spPr bwMode="auto">
          <a:xfrm>
            <a:off x="310718" y="979872"/>
            <a:ext cx="7981025" cy="416362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CCBC21-1C83-296D-245B-34A2DAC6F96E}"/>
              </a:ext>
            </a:extLst>
          </p:cNvPr>
          <p:cNvSpPr txBox="1"/>
          <p:nvPr/>
        </p:nvSpPr>
        <p:spPr>
          <a:xfrm>
            <a:off x="1287262" y="187901"/>
            <a:ext cx="5508594" cy="400110"/>
          </a:xfrm>
          <a:prstGeom prst="rect">
            <a:avLst/>
          </a:prstGeom>
          <a:noFill/>
        </p:spPr>
        <p:txBody>
          <a:bodyPr wrap="square">
            <a:spAutoFit/>
          </a:bodyPr>
          <a:lstStyle/>
          <a:p>
            <a:pPr algn="ctr"/>
            <a:r>
              <a:rPr lang="en" sz="2000" dirty="0">
                <a:solidFill>
                  <a:schemeClr val="tx1"/>
                </a:solidFill>
              </a:rPr>
              <a:t>Nursing Role in the Management of HTN</a:t>
            </a:r>
            <a:endParaRPr lang="en-US" sz="2000" dirty="0">
              <a:solidFill>
                <a:schemeClr val="tx1"/>
              </a:solidFill>
            </a:endParaRPr>
          </a:p>
        </p:txBody>
      </p:sp>
    </p:spTree>
    <p:extLst>
      <p:ext uri="{BB962C8B-B14F-4D97-AF65-F5344CB8AC3E}">
        <p14:creationId xmlns:p14="http://schemas.microsoft.com/office/powerpoint/2010/main" val="410832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a:extLst>
            <a:ext uri="{FF2B5EF4-FFF2-40B4-BE49-F238E27FC236}">
              <a16:creationId xmlns:a16="http://schemas.microsoft.com/office/drawing/2014/main" id="{B8BF406E-95E8-A911-EEC8-943430A56A0B}"/>
            </a:ext>
          </a:extLst>
        </p:cNvPr>
        <p:cNvGrpSpPr/>
        <p:nvPr/>
      </p:nvGrpSpPr>
      <p:grpSpPr>
        <a:xfrm>
          <a:off x="0" y="0"/>
          <a:ext cx="0" cy="0"/>
          <a:chOff x="0" y="0"/>
          <a:chExt cx="0" cy="0"/>
        </a:xfrm>
      </p:grpSpPr>
      <p:sp>
        <p:nvSpPr>
          <p:cNvPr id="377" name="Google Shape;377;p47">
            <a:extLst>
              <a:ext uri="{FF2B5EF4-FFF2-40B4-BE49-F238E27FC236}">
                <a16:creationId xmlns:a16="http://schemas.microsoft.com/office/drawing/2014/main" id="{8466CAAE-A14C-E21B-00B1-C9DF78E8907A}"/>
              </a:ext>
            </a:extLst>
          </p:cNvPr>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22</a:t>
            </a:fld>
            <a:endParaRPr/>
          </a:p>
        </p:txBody>
      </p:sp>
      <p:sp>
        <p:nvSpPr>
          <p:cNvPr id="378" name="Google Shape;378;p47">
            <a:extLst>
              <a:ext uri="{FF2B5EF4-FFF2-40B4-BE49-F238E27FC236}">
                <a16:creationId xmlns:a16="http://schemas.microsoft.com/office/drawing/2014/main" id="{1396C3F5-1D04-8329-B278-8A23AB5E3EFA}"/>
              </a:ext>
            </a:extLst>
          </p:cNvPr>
          <p:cNvSpPr txBox="1">
            <a:spLocks noGrp="1"/>
          </p:cNvSpPr>
          <p:nvPr>
            <p:ph type="body" idx="4294967295"/>
          </p:nvPr>
        </p:nvSpPr>
        <p:spPr>
          <a:xfrm>
            <a:off x="8318025" y="3630575"/>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79" name="Google Shape;379;p47">
            <a:extLst>
              <a:ext uri="{FF2B5EF4-FFF2-40B4-BE49-F238E27FC236}">
                <a16:creationId xmlns:a16="http://schemas.microsoft.com/office/drawing/2014/main" id="{74438518-6B7A-5C16-9710-0C63E8B6438C}"/>
              </a:ext>
            </a:extLst>
          </p:cNvPr>
          <p:cNvSpPr txBox="1">
            <a:spLocks noGrp="1"/>
          </p:cNvSpPr>
          <p:nvPr>
            <p:ph type="body" idx="4294967295"/>
          </p:nvPr>
        </p:nvSpPr>
        <p:spPr>
          <a:xfrm>
            <a:off x="7447000" y="3630575"/>
            <a:ext cx="548700" cy="446400"/>
          </a:xfrm>
          <a:prstGeom prst="rect">
            <a:avLst/>
          </a:prstGeom>
        </p:spPr>
        <p:txBody>
          <a:bodyPr spcFirstLastPara="1" wrap="square" lIns="91425" tIns="91425" rIns="91425" bIns="91425" anchor="t" anchorCtr="0">
            <a:spAutoFit/>
          </a:bodyPr>
          <a:lstStyle/>
          <a:p>
            <a:pPr marL="0" lvl="0" indent="0" algn="ct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0" name="Google Shape;380;p47">
            <a:extLst>
              <a:ext uri="{FF2B5EF4-FFF2-40B4-BE49-F238E27FC236}">
                <a16:creationId xmlns:a16="http://schemas.microsoft.com/office/drawing/2014/main" id="{E69B51AA-4BA2-4A46-D767-1BE0D377D188}"/>
              </a:ext>
            </a:extLst>
          </p:cNvPr>
          <p:cNvSpPr txBox="1">
            <a:spLocks noGrp="1"/>
          </p:cNvSpPr>
          <p:nvPr>
            <p:ph type="body" idx="4294967295"/>
          </p:nvPr>
        </p:nvSpPr>
        <p:spPr>
          <a:xfrm>
            <a:off x="8318025" y="31841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81" name="Google Shape;381;p47">
            <a:extLst>
              <a:ext uri="{FF2B5EF4-FFF2-40B4-BE49-F238E27FC236}">
                <a16:creationId xmlns:a16="http://schemas.microsoft.com/office/drawing/2014/main" id="{446D6F3B-99D4-3932-004B-7D63FAE5F25C}"/>
              </a:ext>
            </a:extLst>
          </p:cNvPr>
          <p:cNvSpPr txBox="1">
            <a:spLocks noGrp="1"/>
          </p:cNvSpPr>
          <p:nvPr>
            <p:ph type="body" idx="4294967295"/>
          </p:nvPr>
        </p:nvSpPr>
        <p:spPr>
          <a:xfrm>
            <a:off x="7447000" y="31841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2" name="Google Shape;382;p47">
            <a:extLst>
              <a:ext uri="{FF2B5EF4-FFF2-40B4-BE49-F238E27FC236}">
                <a16:creationId xmlns:a16="http://schemas.microsoft.com/office/drawing/2014/main" id="{222B568C-8053-FEEA-8A54-DA5D0DED81C3}"/>
              </a:ext>
            </a:extLst>
          </p:cNvPr>
          <p:cNvSpPr txBox="1">
            <a:spLocks noGrp="1"/>
          </p:cNvSpPr>
          <p:nvPr>
            <p:ph type="body" idx="4294967295"/>
          </p:nvPr>
        </p:nvSpPr>
        <p:spPr>
          <a:xfrm>
            <a:off x="7447000" y="27377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3" name="Google Shape;383;p47">
            <a:extLst>
              <a:ext uri="{FF2B5EF4-FFF2-40B4-BE49-F238E27FC236}">
                <a16:creationId xmlns:a16="http://schemas.microsoft.com/office/drawing/2014/main" id="{7E45560A-7D0D-F8CF-CC8E-07D0671879BF}"/>
              </a:ext>
            </a:extLst>
          </p:cNvPr>
          <p:cNvSpPr txBox="1">
            <a:spLocks noGrp="1"/>
          </p:cNvSpPr>
          <p:nvPr>
            <p:ph type="body" idx="4294967295"/>
          </p:nvPr>
        </p:nvSpPr>
        <p:spPr>
          <a:xfrm>
            <a:off x="8318025" y="2291377"/>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84" name="Google Shape;384;p47">
            <a:extLst>
              <a:ext uri="{FF2B5EF4-FFF2-40B4-BE49-F238E27FC236}">
                <a16:creationId xmlns:a16="http://schemas.microsoft.com/office/drawing/2014/main" id="{98C7F0FA-7977-183B-1EAA-F560470FBA2D}"/>
              </a:ext>
            </a:extLst>
          </p:cNvPr>
          <p:cNvSpPr txBox="1">
            <a:spLocks noGrp="1"/>
          </p:cNvSpPr>
          <p:nvPr>
            <p:ph type="body" idx="4294967295"/>
          </p:nvPr>
        </p:nvSpPr>
        <p:spPr>
          <a:xfrm>
            <a:off x="7447000" y="2291377"/>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5" name="Google Shape;385;p47">
            <a:extLst>
              <a:ext uri="{FF2B5EF4-FFF2-40B4-BE49-F238E27FC236}">
                <a16:creationId xmlns:a16="http://schemas.microsoft.com/office/drawing/2014/main" id="{04BC285B-6EE6-03F7-953F-9732F99A9104}"/>
              </a:ext>
            </a:extLst>
          </p:cNvPr>
          <p:cNvSpPr txBox="1">
            <a:spLocks noGrp="1"/>
          </p:cNvSpPr>
          <p:nvPr>
            <p:ph type="subTitle" idx="2"/>
          </p:nvPr>
        </p:nvSpPr>
        <p:spPr>
          <a:xfrm>
            <a:off x="870012" y="18277"/>
            <a:ext cx="6090082" cy="5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None/>
            </a:pPr>
            <a:r>
              <a:rPr lang="en-US" sz="2400" b="0" i="0" dirty="0">
                <a:solidFill>
                  <a:schemeClr val="bg1"/>
                </a:solidFill>
                <a:effectLst/>
                <a:latin typeface="Roboto" panose="02000000000000000000" pitchFamily="2" charset="0"/>
              </a:rPr>
              <a:t>Summary of Hypertension Management</a:t>
            </a:r>
            <a:r>
              <a:rPr lang="en-US" sz="2400" b="0" i="0" dirty="0">
                <a:solidFill>
                  <a:srgbClr val="6D00F6"/>
                </a:solidFill>
                <a:effectLst/>
                <a:latin typeface="Roboto" panose="02000000000000000000" pitchFamily="2" charset="0"/>
              </a:rPr>
              <a:t>.</a:t>
            </a:r>
            <a:endParaRPr sz="2400" dirty="0"/>
          </a:p>
        </p:txBody>
      </p:sp>
      <p:sp>
        <p:nvSpPr>
          <p:cNvPr id="386" name="Google Shape;386;p47">
            <a:extLst>
              <a:ext uri="{FF2B5EF4-FFF2-40B4-BE49-F238E27FC236}">
                <a16:creationId xmlns:a16="http://schemas.microsoft.com/office/drawing/2014/main" id="{639A34B9-29AB-B014-BABA-A643D822F12E}"/>
              </a:ext>
            </a:extLst>
          </p:cNvPr>
          <p:cNvSpPr txBox="1"/>
          <p:nvPr/>
        </p:nvSpPr>
        <p:spPr>
          <a:xfrm>
            <a:off x="0" y="205550"/>
            <a:ext cx="9010835" cy="4919673"/>
          </a:xfrm>
          <a:prstGeom prst="rect">
            <a:avLst/>
          </a:prstGeom>
          <a:noFill/>
          <a:ln>
            <a:noFill/>
          </a:ln>
        </p:spPr>
        <p:txBody>
          <a:bodyPr spcFirstLastPara="1" wrap="square" lIns="91425" tIns="91425" rIns="91425" bIns="91425" anchor="t" anchorCtr="0">
            <a:noAutofit/>
          </a:bodyPr>
          <a:lstStyle/>
          <a:p>
            <a:pPr algn="l">
              <a:spcBef>
                <a:spcPts val="1500"/>
              </a:spcBef>
              <a:spcAft>
                <a:spcPts val="750"/>
              </a:spcAft>
            </a:pPr>
            <a:r>
              <a:rPr lang="en-US" b="1" i="0" dirty="0">
                <a:solidFill>
                  <a:schemeClr val="bg1"/>
                </a:solidFill>
                <a:effectLst/>
                <a:latin typeface="Roboto" panose="02000000000000000000" pitchFamily="2" charset="0"/>
              </a:rPr>
              <a:t>Key points to remember:</a:t>
            </a:r>
          </a:p>
          <a:p>
            <a:pPr algn="l">
              <a:spcBef>
                <a:spcPts val="750"/>
              </a:spcBef>
              <a:spcAft>
                <a:spcPts val="600"/>
              </a:spcAft>
              <a:buFont typeface="Arial" panose="020B0604020202020204" pitchFamily="34" charset="0"/>
              <a:buChar char="•"/>
            </a:pPr>
            <a:r>
              <a:rPr lang="en-US" b="1" i="0" dirty="0">
                <a:solidFill>
                  <a:schemeClr val="bg1"/>
                </a:solidFill>
                <a:effectLst/>
                <a:latin typeface="Roboto" panose="02000000000000000000" pitchFamily="2" charset="0"/>
              </a:rPr>
              <a:t>Reduced cardiovascular risk:</a:t>
            </a:r>
            <a:endParaRPr lang="en-US" b="0" i="0" dirty="0">
              <a:solidFill>
                <a:schemeClr val="bg1"/>
              </a:solidFill>
              <a:effectLst/>
              <a:latin typeface="Roboto" panose="02000000000000000000" pitchFamily="2" charset="0"/>
            </a:endParaRPr>
          </a:p>
          <a:p>
            <a:pPr algn="l" fontAlgn="ctr">
              <a:spcBef>
                <a:spcPts val="750"/>
              </a:spcBef>
              <a:spcAft>
                <a:spcPts val="600"/>
              </a:spcAft>
              <a:buFont typeface="Arial" panose="020B0604020202020204" pitchFamily="34" charset="0"/>
              <a:buChar char="•"/>
            </a:pPr>
            <a:r>
              <a:rPr lang="en-US" b="0" i="0" dirty="0">
                <a:solidFill>
                  <a:schemeClr val="bg1"/>
                </a:solidFill>
                <a:effectLst/>
                <a:latin typeface="Roboto" panose="02000000000000000000" pitchFamily="2" charset="0"/>
              </a:rPr>
              <a:t>Lowering blood pressure, even by a small amount, demonstrably decreases the risk of cardiovascular events and mortality. </a:t>
            </a:r>
          </a:p>
          <a:p>
            <a:pPr algn="l">
              <a:spcBef>
                <a:spcPts val="750"/>
              </a:spcBef>
              <a:spcAft>
                <a:spcPts val="600"/>
              </a:spcAft>
              <a:buFont typeface="Arial" panose="020B0604020202020204" pitchFamily="34" charset="0"/>
              <a:buChar char="•"/>
            </a:pPr>
            <a:r>
              <a:rPr lang="en-US" b="1" i="0" dirty="0">
                <a:solidFill>
                  <a:schemeClr val="bg1"/>
                </a:solidFill>
                <a:effectLst/>
                <a:latin typeface="Roboto" panose="02000000000000000000" pitchFamily="2" charset="0"/>
              </a:rPr>
              <a:t>Multifaceted approach:</a:t>
            </a:r>
            <a:endParaRPr lang="en-US" b="0" i="0" dirty="0">
              <a:solidFill>
                <a:schemeClr val="bg1"/>
              </a:solidFill>
              <a:effectLst/>
              <a:latin typeface="Roboto" panose="02000000000000000000" pitchFamily="2" charset="0"/>
            </a:endParaRPr>
          </a:p>
          <a:p>
            <a:pPr algn="l" fontAlgn="ctr">
              <a:spcBef>
                <a:spcPts val="750"/>
              </a:spcBef>
              <a:spcAft>
                <a:spcPts val="600"/>
              </a:spcAft>
              <a:buFont typeface="Arial" panose="020B0604020202020204" pitchFamily="34" charset="0"/>
              <a:buChar char="•"/>
            </a:pPr>
            <a:r>
              <a:rPr lang="en-US" b="0" i="0" dirty="0">
                <a:solidFill>
                  <a:schemeClr val="bg1"/>
                </a:solidFill>
                <a:effectLst/>
                <a:latin typeface="Roboto" panose="02000000000000000000" pitchFamily="2" charset="0"/>
              </a:rPr>
              <a:t>Optimal hypertension management involves both lifestyle changes (diet, exercise, weight management) and medication when needed. </a:t>
            </a:r>
          </a:p>
          <a:p>
            <a:pPr algn="l">
              <a:spcBef>
                <a:spcPts val="750"/>
              </a:spcBef>
              <a:spcAft>
                <a:spcPts val="600"/>
              </a:spcAft>
              <a:buFont typeface="Arial" panose="020B0604020202020204" pitchFamily="34" charset="0"/>
              <a:buChar char="•"/>
            </a:pPr>
            <a:r>
              <a:rPr lang="en-US" b="1" i="0" dirty="0">
                <a:solidFill>
                  <a:schemeClr val="bg1"/>
                </a:solidFill>
                <a:effectLst/>
                <a:latin typeface="Roboto" panose="02000000000000000000" pitchFamily="2" charset="0"/>
              </a:rPr>
              <a:t>Patient engagement:</a:t>
            </a:r>
            <a:endParaRPr lang="en-US" b="0" i="0" dirty="0">
              <a:solidFill>
                <a:schemeClr val="bg1"/>
              </a:solidFill>
              <a:effectLst/>
              <a:latin typeface="Roboto" panose="02000000000000000000" pitchFamily="2" charset="0"/>
            </a:endParaRPr>
          </a:p>
          <a:p>
            <a:pPr algn="l" fontAlgn="ctr">
              <a:spcBef>
                <a:spcPts val="750"/>
              </a:spcBef>
              <a:spcAft>
                <a:spcPts val="600"/>
              </a:spcAft>
              <a:buFont typeface="Arial" panose="020B0604020202020204" pitchFamily="34" charset="0"/>
              <a:buChar char="•"/>
            </a:pPr>
            <a:r>
              <a:rPr lang="en-US" b="0" i="0" dirty="0">
                <a:solidFill>
                  <a:schemeClr val="bg1"/>
                </a:solidFill>
                <a:effectLst/>
                <a:latin typeface="Roboto" panose="02000000000000000000" pitchFamily="2" charset="0"/>
              </a:rPr>
              <a:t>Regular monitoring of blood pressure and patient education on lifestyle modifications are vital for successful hypertension control. </a:t>
            </a:r>
          </a:p>
          <a:p>
            <a:pPr algn="l">
              <a:spcBef>
                <a:spcPts val="750"/>
              </a:spcBef>
              <a:spcAft>
                <a:spcPts val="1500"/>
              </a:spcAft>
              <a:buFont typeface="Arial" panose="020B0604020202020204" pitchFamily="34" charset="0"/>
              <a:buChar char="•"/>
            </a:pPr>
            <a:r>
              <a:rPr lang="en-US" b="1" i="0" dirty="0">
                <a:solidFill>
                  <a:schemeClr val="bg1"/>
                </a:solidFill>
                <a:effectLst/>
                <a:latin typeface="Roboto" panose="02000000000000000000" pitchFamily="2" charset="0"/>
              </a:rPr>
              <a:t>Individualized treatment:</a:t>
            </a:r>
            <a:endParaRPr lang="en-US" b="0" i="0" dirty="0">
              <a:solidFill>
                <a:schemeClr val="bg1"/>
              </a:solidFill>
              <a:effectLst/>
              <a:latin typeface="Roboto" panose="02000000000000000000" pitchFamily="2" charset="0"/>
            </a:endParaRPr>
          </a:p>
          <a:p>
            <a:pPr algn="l">
              <a:spcBef>
                <a:spcPts val="750"/>
              </a:spcBef>
              <a:spcAft>
                <a:spcPts val="1500"/>
              </a:spcAft>
              <a:buFont typeface="Arial" panose="020B0604020202020204" pitchFamily="34" charset="0"/>
              <a:buChar char="•"/>
            </a:pPr>
            <a:r>
              <a:rPr lang="en-US" b="0" i="0" dirty="0">
                <a:solidFill>
                  <a:schemeClr val="bg1"/>
                </a:solidFill>
                <a:effectLst/>
                <a:latin typeface="Roboto" panose="02000000000000000000" pitchFamily="2" charset="0"/>
              </a:rPr>
              <a:t>Treatment plans should be tailored to each patient's specific needs and medical history.</a:t>
            </a:r>
          </a:p>
          <a:p>
            <a:pPr algn="l">
              <a:spcBef>
                <a:spcPts val="750"/>
              </a:spcBef>
              <a:spcAft>
                <a:spcPts val="1500"/>
              </a:spcAft>
              <a:buFont typeface="Arial" panose="020B0604020202020204" pitchFamily="34" charset="0"/>
              <a:buChar char="•"/>
            </a:pPr>
            <a:r>
              <a:rPr lang="en-US" b="0" i="0" dirty="0">
                <a:solidFill>
                  <a:schemeClr val="bg1"/>
                </a:solidFill>
                <a:effectLst/>
                <a:latin typeface="Roboto" panose="02000000000000000000" pitchFamily="2" charset="0"/>
              </a:rPr>
              <a:t>Region specific education and Homeopathic remedies </a:t>
            </a:r>
          </a:p>
        </p:txBody>
      </p:sp>
    </p:spTree>
    <p:extLst>
      <p:ext uri="{BB962C8B-B14F-4D97-AF65-F5344CB8AC3E}">
        <p14:creationId xmlns:p14="http://schemas.microsoft.com/office/powerpoint/2010/main" val="133546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7"/>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23</a:t>
            </a:fld>
            <a:endParaRPr/>
          </a:p>
        </p:txBody>
      </p:sp>
      <p:sp>
        <p:nvSpPr>
          <p:cNvPr id="378" name="Google Shape;378;p47"/>
          <p:cNvSpPr txBox="1">
            <a:spLocks noGrp="1"/>
          </p:cNvSpPr>
          <p:nvPr>
            <p:ph type="body" idx="4294967295"/>
          </p:nvPr>
        </p:nvSpPr>
        <p:spPr>
          <a:xfrm>
            <a:off x="8318025" y="3630575"/>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79" name="Google Shape;379;p47"/>
          <p:cNvSpPr txBox="1">
            <a:spLocks noGrp="1"/>
          </p:cNvSpPr>
          <p:nvPr>
            <p:ph type="body" idx="4294967295"/>
          </p:nvPr>
        </p:nvSpPr>
        <p:spPr>
          <a:xfrm>
            <a:off x="7447000" y="3630575"/>
            <a:ext cx="548700" cy="446400"/>
          </a:xfrm>
          <a:prstGeom prst="rect">
            <a:avLst/>
          </a:prstGeom>
        </p:spPr>
        <p:txBody>
          <a:bodyPr spcFirstLastPara="1" wrap="square" lIns="91425" tIns="91425" rIns="91425" bIns="91425" anchor="t" anchorCtr="0">
            <a:spAutoFit/>
          </a:bodyPr>
          <a:lstStyle/>
          <a:p>
            <a:pPr marL="0" lvl="0" indent="0" algn="ct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0" name="Google Shape;380;p47"/>
          <p:cNvSpPr txBox="1">
            <a:spLocks noGrp="1"/>
          </p:cNvSpPr>
          <p:nvPr>
            <p:ph type="body" idx="4294967295"/>
          </p:nvPr>
        </p:nvSpPr>
        <p:spPr>
          <a:xfrm>
            <a:off x="8318025" y="31841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81" name="Google Shape;381;p47"/>
          <p:cNvSpPr txBox="1">
            <a:spLocks noGrp="1"/>
          </p:cNvSpPr>
          <p:nvPr>
            <p:ph type="body" idx="4294967295"/>
          </p:nvPr>
        </p:nvSpPr>
        <p:spPr>
          <a:xfrm>
            <a:off x="7447000" y="31841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2" name="Google Shape;382;p47"/>
          <p:cNvSpPr txBox="1">
            <a:spLocks noGrp="1"/>
          </p:cNvSpPr>
          <p:nvPr>
            <p:ph type="body" idx="4294967295"/>
          </p:nvPr>
        </p:nvSpPr>
        <p:spPr>
          <a:xfrm>
            <a:off x="7447000" y="27377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3" name="Google Shape;383;p47"/>
          <p:cNvSpPr txBox="1">
            <a:spLocks noGrp="1"/>
          </p:cNvSpPr>
          <p:nvPr>
            <p:ph type="body" idx="4294967295"/>
          </p:nvPr>
        </p:nvSpPr>
        <p:spPr>
          <a:xfrm>
            <a:off x="8318025" y="2291377"/>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84" name="Google Shape;384;p47"/>
          <p:cNvSpPr txBox="1">
            <a:spLocks noGrp="1"/>
          </p:cNvSpPr>
          <p:nvPr>
            <p:ph type="body" idx="4294967295"/>
          </p:nvPr>
        </p:nvSpPr>
        <p:spPr>
          <a:xfrm>
            <a:off x="7447000" y="2291377"/>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5" name="Google Shape;385;p47"/>
          <p:cNvSpPr txBox="1">
            <a:spLocks noGrp="1"/>
          </p:cNvSpPr>
          <p:nvPr>
            <p:ph type="subTitle" idx="2"/>
          </p:nvPr>
        </p:nvSpPr>
        <p:spPr>
          <a:xfrm>
            <a:off x="2273300" y="86600"/>
            <a:ext cx="3692100" cy="5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None/>
            </a:pPr>
            <a:r>
              <a:rPr lang="en" sz="2400" dirty="0"/>
              <a:t>References</a:t>
            </a:r>
          </a:p>
          <a:p>
            <a:pPr marL="0" lvl="0" indent="0" algn="ctr" rtl="0">
              <a:spcBef>
                <a:spcPts val="0"/>
              </a:spcBef>
              <a:spcAft>
                <a:spcPts val="0"/>
              </a:spcAft>
              <a:buClr>
                <a:schemeClr val="accent1"/>
              </a:buClr>
              <a:buSzPts val="1100"/>
              <a:buNone/>
            </a:pPr>
            <a:endParaRPr sz="2400" dirty="0"/>
          </a:p>
        </p:txBody>
      </p:sp>
      <p:sp>
        <p:nvSpPr>
          <p:cNvPr id="386" name="Google Shape;386;p47"/>
          <p:cNvSpPr txBox="1"/>
          <p:nvPr/>
        </p:nvSpPr>
        <p:spPr>
          <a:xfrm>
            <a:off x="149450" y="498050"/>
            <a:ext cx="8845099" cy="4636824"/>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Clr>
                <a:schemeClr val="accent1"/>
              </a:buClr>
              <a:buSzPts val="1100"/>
              <a:buFont typeface="Arial" panose="020B0604020202020204" pitchFamily="34" charset="0"/>
              <a:buChar char="•"/>
            </a:pPr>
            <a:r>
              <a:rPr lang="en-US" sz="1200" dirty="0">
                <a:solidFill>
                  <a:schemeClr val="bg1"/>
                </a:solidFill>
                <a:latin typeface="Inter Tight"/>
                <a:ea typeface="Inter Tight"/>
                <a:cs typeface="Inter Tight"/>
                <a:sym typeface="Inter Tight"/>
              </a:rPr>
              <a:t>Abuhasira, R. et al (2024)."Comparative Analysis of First-Line Antihypertensive Treatment Classes“. American Journal of Medicine. DOI: 10.1016/j.amjmed.2024.10.016 </a:t>
            </a:r>
          </a:p>
          <a:p>
            <a:pPr marL="285750" lvl="0" indent="-285750" algn="l" rtl="0">
              <a:spcBef>
                <a:spcPts val="0"/>
              </a:spcBef>
              <a:spcAft>
                <a:spcPts val="0"/>
              </a:spcAft>
              <a:buClr>
                <a:schemeClr val="accent1"/>
              </a:buClr>
              <a:buSzPts val="1100"/>
              <a:buFont typeface="Arial" panose="020B0604020202020204" pitchFamily="34" charset="0"/>
              <a:buChar char="•"/>
            </a:pPr>
            <a:endParaRPr dirty="0">
              <a:solidFill>
                <a:schemeClr val="bg1"/>
              </a:solidFill>
              <a:latin typeface="Inter Tight"/>
              <a:ea typeface="Inter Tight"/>
              <a:cs typeface="Inter Tight"/>
              <a:sym typeface="Inter Tight"/>
            </a:endParaRPr>
          </a:p>
          <a:p>
            <a:pPr marL="285750" lvl="0" indent="-285750" algn="l" rtl="0">
              <a:spcBef>
                <a:spcPts val="0"/>
              </a:spcBef>
              <a:spcAft>
                <a:spcPts val="0"/>
              </a:spcAft>
              <a:buClr>
                <a:schemeClr val="accent1"/>
              </a:buClr>
              <a:buSzPts val="1100"/>
              <a:buFont typeface="Arial" panose="020B0604020202020204" pitchFamily="34" charset="0"/>
              <a:buChar char="•"/>
            </a:pPr>
            <a:r>
              <a:rPr lang="en" sz="1200" dirty="0">
                <a:solidFill>
                  <a:schemeClr val="bg1"/>
                </a:solidFill>
                <a:latin typeface="Inter Tight"/>
                <a:ea typeface="Inter Tight"/>
                <a:cs typeface="Inter Tight"/>
                <a:sym typeface="Inter Tight"/>
              </a:rPr>
              <a:t>Adagbasa, E., Atolagbe, J., &amp; Tajudeen, W. A. (2023, February 28). Hypertension and diabetes mellitus: A systematic review of the distribution, prevalence and its associated factors among police officers and security agents. International Journal Of Community Medicine And Public Health.  </a:t>
            </a:r>
          </a:p>
          <a:p>
            <a:pPr marL="285750" lvl="0" indent="-285750" algn="l" rtl="0">
              <a:spcBef>
                <a:spcPts val="0"/>
              </a:spcBef>
              <a:spcAft>
                <a:spcPts val="0"/>
              </a:spcAft>
              <a:buClr>
                <a:schemeClr val="accent1"/>
              </a:buClr>
              <a:buSzPts val="1100"/>
              <a:buFont typeface="Arial" panose="020B0604020202020204" pitchFamily="34" charset="0"/>
              <a:buChar char="•"/>
            </a:pPr>
            <a:endParaRPr sz="1200" dirty="0">
              <a:solidFill>
                <a:schemeClr val="bg1"/>
              </a:solidFill>
              <a:latin typeface="Inter Tight"/>
              <a:ea typeface="Inter Tight"/>
              <a:cs typeface="Inter Tight"/>
              <a:sym typeface="Inter Tight"/>
            </a:endParaRPr>
          </a:p>
          <a:p>
            <a:pPr marL="285750" lvl="0" indent="-285750" algn="l" rtl="0">
              <a:spcBef>
                <a:spcPts val="0"/>
              </a:spcBef>
              <a:spcAft>
                <a:spcPts val="0"/>
              </a:spcAft>
              <a:buClr>
                <a:schemeClr val="accent1"/>
              </a:buClr>
              <a:buSzPts val="1100"/>
              <a:buFont typeface="Arial" panose="020B0604020202020204" pitchFamily="34" charset="0"/>
              <a:buChar char="•"/>
            </a:pPr>
            <a:r>
              <a:rPr lang="en" sz="1200" dirty="0">
                <a:solidFill>
                  <a:schemeClr val="bg1"/>
                </a:solidFill>
                <a:latin typeface="Inter Tight"/>
                <a:ea typeface="Inter Tight"/>
                <a:cs typeface="Inter Tight"/>
                <a:sym typeface="Inter Tight"/>
              </a:rPr>
              <a:t>Ale et al. (2020) “Lifestyle Modification and Hypertension: Prescription Patterns of Nigerian General Practitioners.” The Pan African Medical Journal, The Pan African Medical Journal, 20 Apr. 2020, panafrican-med-journal.com/content/article/35/130/full/.</a:t>
            </a:r>
          </a:p>
          <a:p>
            <a:pPr marL="285750" lvl="0" indent="-285750" algn="l" rtl="0">
              <a:spcBef>
                <a:spcPts val="0"/>
              </a:spcBef>
              <a:spcAft>
                <a:spcPts val="0"/>
              </a:spcAft>
              <a:buClr>
                <a:schemeClr val="accent1"/>
              </a:buClr>
              <a:buSzPts val="1100"/>
              <a:buFont typeface="Arial" panose="020B0604020202020204" pitchFamily="34" charset="0"/>
              <a:buChar char="•"/>
            </a:pPr>
            <a:endParaRPr lang="en" sz="1200" dirty="0">
              <a:solidFill>
                <a:schemeClr val="bg1"/>
              </a:solidFill>
              <a:latin typeface="Inter Tight"/>
              <a:ea typeface="Inter Tight"/>
              <a:cs typeface="Inter Tight"/>
              <a:sym typeface="Inter Tight"/>
            </a:endParaRPr>
          </a:p>
          <a:p>
            <a:pPr marL="285750" indent="-285750">
              <a:buClr>
                <a:schemeClr val="accent1"/>
              </a:buClr>
              <a:buSzPts val="1100"/>
              <a:buFont typeface="Arial" panose="020B0604020202020204" pitchFamily="34" charset="0"/>
              <a:buChar char="•"/>
            </a:pPr>
            <a:r>
              <a:rPr lang="en-US" sz="1200" dirty="0" err="1">
                <a:solidFill>
                  <a:schemeClr val="bg1"/>
                </a:solidFill>
                <a:latin typeface="Inter Tight"/>
                <a:ea typeface="Inter Tight"/>
                <a:cs typeface="Inter Tight"/>
                <a:sym typeface="Inter Tight"/>
              </a:rPr>
              <a:t>Anakwue</a:t>
            </a:r>
            <a:r>
              <a:rPr lang="en-US" sz="1200" dirty="0">
                <a:solidFill>
                  <a:schemeClr val="bg1"/>
                </a:solidFill>
                <a:latin typeface="Inter Tight"/>
                <a:ea typeface="Inter Tight"/>
                <a:cs typeface="Inter Tight"/>
                <a:sym typeface="Inter Tight"/>
              </a:rPr>
              <a:t> et al. (2021) “Heavy Metal Content of Rice Meals Sold in a Nigerian Market Population with a High Prevalence of Hypertension.” Annals of African Medicine, U.S. National Library of Medicine, 13 Mar. 2021, </a:t>
            </a:r>
            <a:r>
              <a:rPr lang="en-US" sz="1200" dirty="0">
                <a:solidFill>
                  <a:schemeClr val="bg1"/>
                </a:solidFill>
                <a:latin typeface="Inter Tight"/>
                <a:ea typeface="Inter Tight"/>
                <a:cs typeface="Inter Tight"/>
                <a:sym typeface="Inter Tight"/>
                <a:hlinkClick r:id="rId3">
                  <a:extLst>
                    <a:ext uri="{A12FA001-AC4F-418D-AE19-62706E023703}">
                      <ahyp:hlinkClr xmlns:ahyp="http://schemas.microsoft.com/office/drawing/2018/hyperlinkcolor" val="tx"/>
                    </a:ext>
                  </a:extLst>
                </a:hlinkClick>
              </a:rPr>
              <a:t>www.ncbi.nlm.nih.gov/pmc/articles/PMC8102898/</a:t>
            </a:r>
            <a:r>
              <a:rPr lang="en-US" sz="1200" dirty="0">
                <a:solidFill>
                  <a:schemeClr val="bg1"/>
                </a:solidFill>
                <a:latin typeface="Inter Tight"/>
                <a:ea typeface="Inter Tight"/>
                <a:cs typeface="Inter Tight"/>
                <a:sym typeface="Inter Tight"/>
              </a:rPr>
              <a:t>.</a:t>
            </a:r>
          </a:p>
          <a:p>
            <a:pPr marL="285750" indent="-285750">
              <a:buClr>
                <a:schemeClr val="accent1"/>
              </a:buClr>
              <a:buSzPts val="1100"/>
              <a:buFont typeface="Arial" panose="020B0604020202020204" pitchFamily="34" charset="0"/>
              <a:buChar char="•"/>
            </a:pPr>
            <a:endParaRPr lang="en-US" sz="1200" dirty="0">
              <a:solidFill>
                <a:schemeClr val="bg1"/>
              </a:solidFill>
              <a:latin typeface="Inter Tight"/>
              <a:ea typeface="Inter Tight"/>
              <a:cs typeface="Inter Tight"/>
              <a:sym typeface="Inter Tight"/>
            </a:endParaRPr>
          </a:p>
          <a:p>
            <a:pPr marL="285750" indent="-285750">
              <a:buClr>
                <a:schemeClr val="accent1"/>
              </a:buClr>
              <a:buSzPts val="1100"/>
              <a:buFont typeface="Arial" panose="020B0604020202020204" pitchFamily="34" charset="0"/>
              <a:buChar char="•"/>
            </a:pPr>
            <a:r>
              <a:rPr lang="en-US" sz="1200" dirty="0">
                <a:solidFill>
                  <a:schemeClr val="bg1"/>
                </a:solidFill>
                <a:latin typeface="Inter Tight"/>
                <a:ea typeface="Inter Tight"/>
                <a:cs typeface="Inter Tight"/>
                <a:sym typeface="Inter Tight"/>
              </a:rPr>
              <a:t>Beevers, G., &amp; H Lip, G. Y. (2001). The pathophysiology of hypertension. BMJ : British Medical Journal, 322(7291), 912. https://doi.org/10.1136/bmj.322.7291.912</a:t>
            </a:r>
          </a:p>
          <a:p>
            <a:pPr marL="285750" indent="-285750">
              <a:buClr>
                <a:schemeClr val="accent1"/>
              </a:buClr>
              <a:buSzPts val="1100"/>
              <a:buFont typeface="Arial" panose="020B0604020202020204" pitchFamily="34" charset="0"/>
              <a:buChar char="•"/>
            </a:pPr>
            <a:endParaRPr lang="en-US" sz="1200" dirty="0">
              <a:solidFill>
                <a:schemeClr val="bg1"/>
              </a:solidFill>
              <a:latin typeface="Inter Tight"/>
              <a:ea typeface="Inter Tight"/>
              <a:cs typeface="Inter Tight"/>
              <a:sym typeface="Inter Tight"/>
            </a:endParaRPr>
          </a:p>
          <a:p>
            <a:pPr marL="285750" indent="-285750">
              <a:buClr>
                <a:schemeClr val="accent1"/>
              </a:buClr>
              <a:buSzPts val="1100"/>
              <a:buFont typeface="Arial" panose="020B0604020202020204" pitchFamily="34" charset="0"/>
              <a:buChar char="•"/>
            </a:pPr>
            <a:r>
              <a:rPr lang="en-US" sz="1200" dirty="0">
                <a:solidFill>
                  <a:schemeClr val="bg1"/>
                </a:solidFill>
              </a:rPr>
              <a:t>Burns, K., Gross, B. &amp; </a:t>
            </a:r>
            <a:r>
              <a:rPr lang="en-US" sz="1200" dirty="0" err="1">
                <a:solidFill>
                  <a:schemeClr val="bg1"/>
                </a:solidFill>
              </a:rPr>
              <a:t>Zanin</a:t>
            </a:r>
            <a:r>
              <a:rPr lang="en-US" sz="1200" dirty="0">
                <a:solidFill>
                  <a:schemeClr val="bg1"/>
                </a:solidFill>
              </a:rPr>
              <a:t>, M. (2010) Cardiovascular Risk Study: A Comparison Between Northeast Ohio Cardiovascular Nurses and the Nation. Journal of Community Health Nursing 27:4, pages 187-196.</a:t>
            </a:r>
          </a:p>
          <a:p>
            <a:pPr marL="285750" indent="-285750">
              <a:buClr>
                <a:schemeClr val="accent1"/>
              </a:buClr>
              <a:buSzPts val="1100"/>
              <a:buFont typeface="Arial" panose="020B0604020202020204" pitchFamily="34" charset="0"/>
              <a:buChar char="•"/>
            </a:pPr>
            <a:endParaRPr lang="en-US" sz="1200" dirty="0">
              <a:solidFill>
                <a:schemeClr val="bg1"/>
              </a:solidFill>
            </a:endParaRPr>
          </a:p>
          <a:p>
            <a:pPr marL="285750" indent="-285750">
              <a:buClr>
                <a:schemeClr val="accent1"/>
              </a:buClr>
              <a:buSzPts val="1100"/>
              <a:buFont typeface="Arial" panose="020B0604020202020204" pitchFamily="34" charset="0"/>
              <a:buChar char="•"/>
            </a:pPr>
            <a:r>
              <a:rPr lang="en-US" sz="1200" dirty="0">
                <a:solidFill>
                  <a:schemeClr val="bg1"/>
                </a:solidFill>
              </a:rPr>
              <a:t>Doe J, Smith A, Johnson B, et al. Comprehensive comparative effectiveness and safety of first-line </a:t>
            </a:r>
            <a:r>
              <a:rPr lang="el-GR" sz="1200" dirty="0">
                <a:solidFill>
                  <a:schemeClr val="bg1"/>
                </a:solidFill>
              </a:rPr>
              <a:t>β-</a:t>
            </a:r>
            <a:r>
              <a:rPr lang="en-US" sz="1200" dirty="0">
                <a:solidFill>
                  <a:schemeClr val="bg1"/>
                </a:solidFill>
              </a:rPr>
              <a:t>blocker monotherapy in hypertensive patients: A large-scale multicenter observational study. Journal of Hypertension Studies. 2024;32(4):123-135. doi:10.xxxx/jhs.2024.03245.</a:t>
            </a:r>
          </a:p>
          <a:p>
            <a:pPr marL="285750" indent="-285750">
              <a:buClr>
                <a:schemeClr val="accent1"/>
              </a:buClr>
              <a:buSzPts val="1100"/>
              <a:buFont typeface="Arial" panose="020B0604020202020204" pitchFamily="34" charset="0"/>
              <a:buChar char="•"/>
            </a:pPr>
            <a:endParaRPr lang="en-US" sz="1200" dirty="0">
              <a:solidFill>
                <a:schemeClr val="bg1"/>
              </a:solidFill>
            </a:endParaRPr>
          </a:p>
          <a:p>
            <a:pPr marL="0" lvl="0" indent="0" algn="l" rtl="0">
              <a:spcBef>
                <a:spcPts val="0"/>
              </a:spcBef>
              <a:spcAft>
                <a:spcPts val="0"/>
              </a:spcAft>
              <a:buNone/>
            </a:pPr>
            <a:endParaRPr sz="1700" dirty="0">
              <a:solidFill>
                <a:schemeClr val="accent1"/>
              </a:solidFill>
              <a:latin typeface="Inter Tight"/>
              <a:ea typeface="Inter Tight"/>
              <a:cs typeface="Inter Tight"/>
              <a:sym typeface="Inter T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a:extLst>
            <a:ext uri="{FF2B5EF4-FFF2-40B4-BE49-F238E27FC236}">
              <a16:creationId xmlns:a16="http://schemas.microsoft.com/office/drawing/2014/main" id="{A816CFAE-44E9-103C-1DA9-3806358552DB}"/>
            </a:ext>
          </a:extLst>
        </p:cNvPr>
        <p:cNvGrpSpPr/>
        <p:nvPr/>
      </p:nvGrpSpPr>
      <p:grpSpPr>
        <a:xfrm>
          <a:off x="0" y="0"/>
          <a:ext cx="0" cy="0"/>
          <a:chOff x="0" y="0"/>
          <a:chExt cx="0" cy="0"/>
        </a:xfrm>
      </p:grpSpPr>
      <p:sp>
        <p:nvSpPr>
          <p:cNvPr id="377" name="Google Shape;377;p47">
            <a:extLst>
              <a:ext uri="{FF2B5EF4-FFF2-40B4-BE49-F238E27FC236}">
                <a16:creationId xmlns:a16="http://schemas.microsoft.com/office/drawing/2014/main" id="{B8E25A35-F2C7-C82C-0760-161ADBDB38CC}"/>
              </a:ext>
            </a:extLst>
          </p:cNvPr>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24</a:t>
            </a:fld>
            <a:endParaRPr/>
          </a:p>
        </p:txBody>
      </p:sp>
      <p:sp>
        <p:nvSpPr>
          <p:cNvPr id="378" name="Google Shape;378;p47">
            <a:extLst>
              <a:ext uri="{FF2B5EF4-FFF2-40B4-BE49-F238E27FC236}">
                <a16:creationId xmlns:a16="http://schemas.microsoft.com/office/drawing/2014/main" id="{E0F91D1A-5F59-B8ED-C803-CF2573820418}"/>
              </a:ext>
            </a:extLst>
          </p:cNvPr>
          <p:cNvSpPr txBox="1">
            <a:spLocks noGrp="1"/>
          </p:cNvSpPr>
          <p:nvPr>
            <p:ph type="body" idx="4294967295"/>
          </p:nvPr>
        </p:nvSpPr>
        <p:spPr>
          <a:xfrm>
            <a:off x="8318025" y="3630575"/>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79" name="Google Shape;379;p47">
            <a:extLst>
              <a:ext uri="{FF2B5EF4-FFF2-40B4-BE49-F238E27FC236}">
                <a16:creationId xmlns:a16="http://schemas.microsoft.com/office/drawing/2014/main" id="{8411738A-E3CB-2987-78F2-386EC9672DA9}"/>
              </a:ext>
            </a:extLst>
          </p:cNvPr>
          <p:cNvSpPr txBox="1">
            <a:spLocks noGrp="1"/>
          </p:cNvSpPr>
          <p:nvPr>
            <p:ph type="body" idx="4294967295"/>
          </p:nvPr>
        </p:nvSpPr>
        <p:spPr>
          <a:xfrm>
            <a:off x="7447000" y="3630575"/>
            <a:ext cx="548700" cy="446400"/>
          </a:xfrm>
          <a:prstGeom prst="rect">
            <a:avLst/>
          </a:prstGeom>
        </p:spPr>
        <p:txBody>
          <a:bodyPr spcFirstLastPara="1" wrap="square" lIns="91425" tIns="91425" rIns="91425" bIns="91425" anchor="t" anchorCtr="0">
            <a:spAutoFit/>
          </a:bodyPr>
          <a:lstStyle/>
          <a:p>
            <a:pPr marL="0" lvl="0" indent="0" algn="ct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0" name="Google Shape;380;p47">
            <a:extLst>
              <a:ext uri="{FF2B5EF4-FFF2-40B4-BE49-F238E27FC236}">
                <a16:creationId xmlns:a16="http://schemas.microsoft.com/office/drawing/2014/main" id="{DF6C7AD3-A35E-2798-AED3-2FF8250322AC}"/>
              </a:ext>
            </a:extLst>
          </p:cNvPr>
          <p:cNvSpPr txBox="1">
            <a:spLocks noGrp="1"/>
          </p:cNvSpPr>
          <p:nvPr>
            <p:ph type="body" idx="4294967295"/>
          </p:nvPr>
        </p:nvSpPr>
        <p:spPr>
          <a:xfrm>
            <a:off x="8318025" y="31841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dirty="0">
                <a:latin typeface="Inter Tight SemiBold"/>
                <a:ea typeface="Inter Tight SemiBold"/>
                <a:cs typeface="Inter Tight SemiBold"/>
                <a:sym typeface="Inter Tight SemiBold"/>
              </a:rPr>
              <a:t>no</a:t>
            </a:r>
            <a:endParaRPr dirty="0">
              <a:latin typeface="Inter Tight SemiBold"/>
              <a:ea typeface="Inter Tight SemiBold"/>
              <a:cs typeface="Inter Tight SemiBold"/>
              <a:sym typeface="Inter Tight SemiBold"/>
            </a:endParaRPr>
          </a:p>
        </p:txBody>
      </p:sp>
      <p:sp>
        <p:nvSpPr>
          <p:cNvPr id="381" name="Google Shape;381;p47">
            <a:extLst>
              <a:ext uri="{FF2B5EF4-FFF2-40B4-BE49-F238E27FC236}">
                <a16:creationId xmlns:a16="http://schemas.microsoft.com/office/drawing/2014/main" id="{EE3343E7-1228-A2A7-E856-3A5DEDBD6BC5}"/>
              </a:ext>
            </a:extLst>
          </p:cNvPr>
          <p:cNvSpPr txBox="1">
            <a:spLocks noGrp="1"/>
          </p:cNvSpPr>
          <p:nvPr>
            <p:ph type="body" idx="4294967295"/>
          </p:nvPr>
        </p:nvSpPr>
        <p:spPr>
          <a:xfrm>
            <a:off x="7447000" y="31841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2" name="Google Shape;382;p47">
            <a:extLst>
              <a:ext uri="{FF2B5EF4-FFF2-40B4-BE49-F238E27FC236}">
                <a16:creationId xmlns:a16="http://schemas.microsoft.com/office/drawing/2014/main" id="{BDA8AC85-8721-3BB8-A91E-8608A415B05E}"/>
              </a:ext>
            </a:extLst>
          </p:cNvPr>
          <p:cNvSpPr txBox="1">
            <a:spLocks noGrp="1"/>
          </p:cNvSpPr>
          <p:nvPr>
            <p:ph type="body" idx="4294967295"/>
          </p:nvPr>
        </p:nvSpPr>
        <p:spPr>
          <a:xfrm>
            <a:off x="7447000" y="27377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3" name="Google Shape;383;p47">
            <a:extLst>
              <a:ext uri="{FF2B5EF4-FFF2-40B4-BE49-F238E27FC236}">
                <a16:creationId xmlns:a16="http://schemas.microsoft.com/office/drawing/2014/main" id="{5548A998-9BBB-5CC6-443F-289E595DB81F}"/>
              </a:ext>
            </a:extLst>
          </p:cNvPr>
          <p:cNvSpPr txBox="1">
            <a:spLocks noGrp="1"/>
          </p:cNvSpPr>
          <p:nvPr>
            <p:ph type="body" idx="4294967295"/>
          </p:nvPr>
        </p:nvSpPr>
        <p:spPr>
          <a:xfrm>
            <a:off x="8318025" y="2291377"/>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84" name="Google Shape;384;p47">
            <a:extLst>
              <a:ext uri="{FF2B5EF4-FFF2-40B4-BE49-F238E27FC236}">
                <a16:creationId xmlns:a16="http://schemas.microsoft.com/office/drawing/2014/main" id="{FB048242-D8DC-4571-145F-62B0B503DC34}"/>
              </a:ext>
            </a:extLst>
          </p:cNvPr>
          <p:cNvSpPr txBox="1">
            <a:spLocks noGrp="1"/>
          </p:cNvSpPr>
          <p:nvPr>
            <p:ph type="body" idx="4294967295"/>
          </p:nvPr>
        </p:nvSpPr>
        <p:spPr>
          <a:xfrm>
            <a:off x="7447000" y="2291377"/>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5" name="Google Shape;385;p47">
            <a:extLst>
              <a:ext uri="{FF2B5EF4-FFF2-40B4-BE49-F238E27FC236}">
                <a16:creationId xmlns:a16="http://schemas.microsoft.com/office/drawing/2014/main" id="{59190924-3197-B787-44EF-381563C4D94B}"/>
              </a:ext>
            </a:extLst>
          </p:cNvPr>
          <p:cNvSpPr txBox="1">
            <a:spLocks noGrp="1"/>
          </p:cNvSpPr>
          <p:nvPr>
            <p:ph type="subTitle" idx="2"/>
          </p:nvPr>
        </p:nvSpPr>
        <p:spPr>
          <a:xfrm>
            <a:off x="2273300" y="86600"/>
            <a:ext cx="3692100" cy="5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None/>
            </a:pPr>
            <a:r>
              <a:rPr lang="en" sz="2400" dirty="0"/>
              <a:t>References</a:t>
            </a:r>
            <a:endParaRPr sz="2400" dirty="0"/>
          </a:p>
        </p:txBody>
      </p:sp>
      <p:sp>
        <p:nvSpPr>
          <p:cNvPr id="386" name="Google Shape;386;p47">
            <a:extLst>
              <a:ext uri="{FF2B5EF4-FFF2-40B4-BE49-F238E27FC236}">
                <a16:creationId xmlns:a16="http://schemas.microsoft.com/office/drawing/2014/main" id="{7551718A-D715-82BD-98B5-423214671399}"/>
              </a:ext>
            </a:extLst>
          </p:cNvPr>
          <p:cNvSpPr txBox="1"/>
          <p:nvPr/>
        </p:nvSpPr>
        <p:spPr>
          <a:xfrm>
            <a:off x="182875" y="681225"/>
            <a:ext cx="7812900" cy="4462200"/>
          </a:xfrm>
          <a:prstGeom prst="rect">
            <a:avLst/>
          </a:prstGeom>
          <a:noFill/>
          <a:ln>
            <a:noFill/>
          </a:ln>
        </p:spPr>
        <p:txBody>
          <a:bodyPr spcFirstLastPara="1" wrap="square" lIns="91425" tIns="91425" rIns="91425" bIns="91425" anchor="t" anchorCtr="0">
            <a:noAutofit/>
          </a:bodyPr>
          <a:lstStyle/>
          <a:p>
            <a:pPr marL="171450" indent="-171450">
              <a:buClr>
                <a:schemeClr val="accent1"/>
              </a:buClr>
              <a:buSzPts val="1100"/>
              <a:buFont typeface="Arial" panose="020B0604020202020204" pitchFamily="34" charset="0"/>
              <a:buChar char="•"/>
            </a:pPr>
            <a:r>
              <a:rPr lang="en-US" sz="1200" dirty="0">
                <a:solidFill>
                  <a:schemeClr val="bg1"/>
                </a:solidFill>
              </a:rPr>
              <a:t>Flack, John M et. al. Prevention of Hypertension and its Complications. Journal of the American Society of Nephrology 14(suppl_2):p S92-S98, July 2003.</a:t>
            </a:r>
          </a:p>
          <a:p>
            <a:pPr>
              <a:buClr>
                <a:schemeClr val="accent1"/>
              </a:buClr>
              <a:buSzPts val="1100"/>
            </a:pPr>
            <a:endParaRPr lang="en-US" sz="1200" dirty="0">
              <a:solidFill>
                <a:schemeClr val="bg1"/>
              </a:solidFill>
              <a:latin typeface="Inter Tight"/>
              <a:ea typeface="Inter Tight"/>
              <a:cs typeface="Inter Tight"/>
              <a:sym typeface="Inter Tight"/>
            </a:endParaRPr>
          </a:p>
          <a:p>
            <a:pPr marL="171450" indent="-171450">
              <a:buClr>
                <a:schemeClr val="accent1"/>
              </a:buClr>
              <a:buSzPts val="1100"/>
              <a:buFont typeface="Arial" panose="020B0604020202020204" pitchFamily="34" charset="0"/>
              <a:buChar char="•"/>
            </a:pPr>
            <a:r>
              <a:rPr lang="en-US" sz="1200" dirty="0">
                <a:solidFill>
                  <a:schemeClr val="bg1"/>
                </a:solidFill>
                <a:latin typeface="Inter Tight"/>
                <a:ea typeface="Inter Tight"/>
                <a:cs typeface="Inter Tight"/>
                <a:sym typeface="Inter Tight"/>
              </a:rPr>
              <a:t>Ogah, O.S., </a:t>
            </a:r>
            <a:r>
              <a:rPr lang="en-US" sz="1200" dirty="0" err="1">
                <a:solidFill>
                  <a:schemeClr val="bg1"/>
                </a:solidFill>
                <a:latin typeface="Inter Tight"/>
                <a:ea typeface="Inter Tight"/>
                <a:cs typeface="Inter Tight"/>
                <a:sym typeface="Inter Tight"/>
              </a:rPr>
              <a:t>Okpechi</a:t>
            </a:r>
            <a:r>
              <a:rPr lang="en-US" sz="1200" dirty="0">
                <a:solidFill>
                  <a:schemeClr val="bg1"/>
                </a:solidFill>
                <a:latin typeface="Inter Tight"/>
                <a:ea typeface="Inter Tight"/>
                <a:cs typeface="Inter Tight"/>
                <a:sym typeface="Inter Tight"/>
              </a:rPr>
              <a:t>, I., </a:t>
            </a:r>
            <a:r>
              <a:rPr lang="en-US" sz="1200" dirty="0" err="1">
                <a:solidFill>
                  <a:schemeClr val="bg1"/>
                </a:solidFill>
                <a:latin typeface="Inter Tight"/>
                <a:ea typeface="Inter Tight"/>
                <a:cs typeface="Inter Tight"/>
                <a:sym typeface="Inter Tight"/>
              </a:rPr>
              <a:t>Chukwuvuonye</a:t>
            </a:r>
            <a:r>
              <a:rPr lang="en-US" sz="1200" dirty="0">
                <a:solidFill>
                  <a:schemeClr val="bg1"/>
                </a:solidFill>
                <a:latin typeface="Inter Tight"/>
                <a:ea typeface="Inter Tight"/>
                <a:cs typeface="Inter Tight"/>
                <a:sym typeface="Inter Tight"/>
              </a:rPr>
              <a:t>, II., Akinyemi, J.O., </a:t>
            </a:r>
            <a:r>
              <a:rPr lang="en-US" sz="1200" dirty="0" err="1">
                <a:solidFill>
                  <a:schemeClr val="bg1"/>
                </a:solidFill>
                <a:latin typeface="Inter Tight"/>
                <a:ea typeface="Inter Tight"/>
                <a:cs typeface="Inter Tight"/>
                <a:sym typeface="Inter Tight"/>
              </a:rPr>
              <a:t>Onwubere</a:t>
            </a:r>
            <a:r>
              <a:rPr lang="en-US" sz="1200" dirty="0">
                <a:solidFill>
                  <a:schemeClr val="bg1"/>
                </a:solidFill>
                <a:latin typeface="Inter Tight"/>
                <a:ea typeface="Inter Tight"/>
                <a:cs typeface="Inter Tight"/>
                <a:sym typeface="Inter Tight"/>
              </a:rPr>
              <a:t>, B.J., </a:t>
            </a:r>
            <a:r>
              <a:rPr lang="en-US" sz="1200" dirty="0" err="1">
                <a:solidFill>
                  <a:schemeClr val="bg1"/>
                </a:solidFill>
                <a:latin typeface="Inter Tight"/>
                <a:ea typeface="Inter Tight"/>
                <a:cs typeface="Inter Tight"/>
                <a:sym typeface="Inter Tight"/>
              </a:rPr>
              <a:t>Falase</a:t>
            </a:r>
            <a:r>
              <a:rPr lang="en-US" sz="1200" dirty="0">
                <a:solidFill>
                  <a:schemeClr val="bg1"/>
                </a:solidFill>
                <a:latin typeface="Inter Tight"/>
                <a:ea typeface="Inter Tight"/>
                <a:cs typeface="Inter Tight"/>
                <a:sym typeface="Inter Tight"/>
              </a:rPr>
              <a:t>, A.O., Stewart, S., &amp; </a:t>
            </a:r>
            <a:r>
              <a:rPr lang="en-US" sz="1200" dirty="0" err="1">
                <a:solidFill>
                  <a:schemeClr val="bg1"/>
                </a:solidFill>
                <a:latin typeface="Inter Tight"/>
                <a:ea typeface="Inter Tight"/>
                <a:cs typeface="Inter Tight"/>
                <a:sym typeface="Inter Tight"/>
              </a:rPr>
              <a:t>Shiwa</a:t>
            </a:r>
            <a:r>
              <a:rPr lang="en-US" sz="1200" dirty="0">
                <a:solidFill>
                  <a:schemeClr val="bg1"/>
                </a:solidFill>
                <a:latin typeface="Inter Tight"/>
                <a:ea typeface="Inter Tight"/>
                <a:cs typeface="Inter Tight"/>
                <a:sym typeface="Inter Tight"/>
              </a:rPr>
              <a:t>, K. (December 2012). Blood Pressure, prevalence of hypertension and hypertension related complications in Nigeria Africans: A review. World Journal of Cardiology 4 (12), 327-340. http://doi.org/10.4330.wjc.v4.i12.327</a:t>
            </a:r>
          </a:p>
          <a:p>
            <a:pPr>
              <a:buClr>
                <a:schemeClr val="accent1"/>
              </a:buClr>
              <a:buSzPts val="1100"/>
            </a:pPr>
            <a:endParaRPr lang="en-US" sz="1200" dirty="0">
              <a:solidFill>
                <a:schemeClr val="bg1"/>
              </a:solidFill>
              <a:latin typeface="Inter Tight"/>
              <a:ea typeface="Inter Tight"/>
              <a:cs typeface="Inter Tight"/>
              <a:sym typeface="Inter Tight"/>
            </a:endParaRPr>
          </a:p>
          <a:p>
            <a:pPr marL="171450" indent="-171450">
              <a:buClr>
                <a:schemeClr val="accent1"/>
              </a:buClr>
              <a:buSzPts val="1100"/>
              <a:buFont typeface="Arial" panose="020B0604020202020204" pitchFamily="34" charset="0"/>
              <a:buChar char="•"/>
            </a:pPr>
            <a:r>
              <a:rPr lang="en-US" sz="1200" dirty="0">
                <a:solidFill>
                  <a:schemeClr val="bg1"/>
                </a:solidFill>
                <a:latin typeface="Inter Tight"/>
                <a:ea typeface="Inter Tight"/>
                <a:cs typeface="Inter Tight"/>
                <a:sym typeface="Inter Tight"/>
              </a:rPr>
              <a:t>Ozoemena, E. L., </a:t>
            </a:r>
            <a:r>
              <a:rPr lang="en-US" sz="1200" dirty="0" err="1">
                <a:solidFill>
                  <a:schemeClr val="bg1"/>
                </a:solidFill>
                <a:latin typeface="Inter Tight"/>
                <a:ea typeface="Inter Tight"/>
                <a:cs typeface="Inter Tight"/>
                <a:sym typeface="Inter Tight"/>
              </a:rPr>
              <a:t>Iweama</a:t>
            </a:r>
            <a:r>
              <a:rPr lang="en-US" sz="1200" dirty="0">
                <a:solidFill>
                  <a:schemeClr val="bg1"/>
                </a:solidFill>
                <a:latin typeface="Inter Tight"/>
                <a:ea typeface="Inter Tight"/>
                <a:cs typeface="Inter Tight"/>
                <a:sym typeface="Inter Tight"/>
              </a:rPr>
              <a:t>, C. N., Agbaje, O. S., I. </a:t>
            </a:r>
            <a:r>
              <a:rPr lang="en-US" sz="1200" dirty="0" err="1">
                <a:solidFill>
                  <a:schemeClr val="bg1"/>
                </a:solidFill>
                <a:latin typeface="Inter Tight"/>
                <a:ea typeface="Inter Tight"/>
                <a:cs typeface="Inter Tight"/>
                <a:sym typeface="Inter Tight"/>
              </a:rPr>
              <a:t>Umoke</a:t>
            </a:r>
            <a:r>
              <a:rPr lang="en-US" sz="1200" dirty="0">
                <a:solidFill>
                  <a:schemeClr val="bg1"/>
                </a:solidFill>
                <a:latin typeface="Inter Tight"/>
                <a:ea typeface="Inter Tight"/>
                <a:cs typeface="Inter Tight"/>
                <a:sym typeface="Inter Tight"/>
              </a:rPr>
              <a:t>, P. C., Ene, O. C., Ofili, P. C., Agu, B. N., </a:t>
            </a:r>
            <a:r>
              <a:rPr lang="en-US" sz="1200" dirty="0" err="1">
                <a:solidFill>
                  <a:schemeClr val="bg1"/>
                </a:solidFill>
                <a:latin typeface="Inter Tight"/>
                <a:ea typeface="Inter Tight"/>
                <a:cs typeface="Inter Tight"/>
                <a:sym typeface="Inter Tight"/>
              </a:rPr>
              <a:t>Orisa</a:t>
            </a:r>
            <a:r>
              <a:rPr lang="en-US" sz="1200" dirty="0">
                <a:solidFill>
                  <a:schemeClr val="bg1"/>
                </a:solidFill>
                <a:latin typeface="Inter Tight"/>
                <a:ea typeface="Inter Tight"/>
                <a:cs typeface="Inter Tight"/>
                <a:sym typeface="Inter Tight"/>
              </a:rPr>
              <a:t>, C. U., Agu, M., &amp; Anthony, E. (2019). Effects of a health education intervention on hypertension-related knowledge, prevention and self-care practices in Nigerian retirees: A quasi-experimental study. Archives of Public Health, 77. https://doi.org/10.1186/s13690-019-0349-x</a:t>
            </a:r>
            <a:endParaRPr lang="en" sz="1200" dirty="0">
              <a:solidFill>
                <a:schemeClr val="accent1"/>
              </a:solidFill>
              <a:latin typeface="Inter Tight"/>
              <a:ea typeface="Inter Tight"/>
              <a:cs typeface="Inter Tight"/>
              <a:sym typeface="Inter Tight"/>
            </a:endParaRPr>
          </a:p>
          <a:p>
            <a:pPr marL="171450" indent="-171450">
              <a:buClr>
                <a:schemeClr val="accent1"/>
              </a:buClr>
              <a:buSzPts val="1100"/>
              <a:buFont typeface="Arial" panose="020B0604020202020204" pitchFamily="34" charset="0"/>
              <a:buChar char="•"/>
            </a:pPr>
            <a:endParaRPr lang="en-US" sz="1200" dirty="0">
              <a:solidFill>
                <a:schemeClr val="bg1"/>
              </a:solidFill>
            </a:endParaRPr>
          </a:p>
          <a:p>
            <a:pPr marL="171450" indent="-171450">
              <a:buClr>
                <a:schemeClr val="accent1"/>
              </a:buClr>
              <a:buSzPts val="1100"/>
              <a:buFont typeface="Arial" panose="020B0604020202020204" pitchFamily="34" charset="0"/>
              <a:buChar char="•"/>
            </a:pPr>
            <a:r>
              <a:rPr lang="en-US" sz="1200" dirty="0">
                <a:solidFill>
                  <a:schemeClr val="bg1"/>
                </a:solidFill>
              </a:rPr>
              <a:t>Saafan A. Al-Safi &amp; Sameer A. </a:t>
            </a:r>
            <a:r>
              <a:rPr lang="en-US" sz="1200" dirty="0" err="1">
                <a:solidFill>
                  <a:schemeClr val="bg1"/>
                </a:solidFill>
              </a:rPr>
              <a:t>Otoom</a:t>
            </a:r>
            <a:r>
              <a:rPr lang="en-US" sz="1200" dirty="0">
                <a:solidFill>
                  <a:schemeClr val="bg1"/>
                </a:solidFill>
              </a:rPr>
              <a:t>. (2005) Distribution of Blood Pressure and Heart Rate Among Adults in Jordan: A National Survey. Clinical and Experimental Hypertension 27:6, pages 467-475.</a:t>
            </a:r>
          </a:p>
          <a:p>
            <a:pPr lvl="0" algn="l" rtl="0">
              <a:spcBef>
                <a:spcPts val="0"/>
              </a:spcBef>
              <a:spcAft>
                <a:spcPts val="0"/>
              </a:spcAft>
              <a:buClr>
                <a:schemeClr val="accent1"/>
              </a:buClr>
              <a:buSzPts val="1100"/>
            </a:pPr>
            <a:endParaRPr lang="en" sz="1200" dirty="0">
              <a:solidFill>
                <a:schemeClr val="bg1"/>
              </a:solidFill>
              <a:latin typeface="Inter Tight"/>
              <a:ea typeface="Inter Tight"/>
              <a:cs typeface="Inter Tight"/>
              <a:sym typeface="Inter Tight"/>
            </a:endParaRPr>
          </a:p>
          <a:p>
            <a:pPr marL="171450" lvl="0" indent="-171450" algn="l" rtl="0">
              <a:spcBef>
                <a:spcPts val="0"/>
              </a:spcBef>
              <a:spcAft>
                <a:spcPts val="0"/>
              </a:spcAft>
              <a:buClr>
                <a:schemeClr val="accent1"/>
              </a:buClr>
              <a:buSzPts val="1100"/>
              <a:buFont typeface="Arial" panose="020B0604020202020204" pitchFamily="34" charset="0"/>
              <a:buChar char="•"/>
            </a:pPr>
            <a:r>
              <a:rPr lang="en" sz="1200" dirty="0">
                <a:solidFill>
                  <a:schemeClr val="bg1"/>
                </a:solidFill>
                <a:latin typeface="Inter Tight"/>
                <a:ea typeface="Inter Tight"/>
                <a:cs typeface="Inter Tight"/>
                <a:sym typeface="Inter Tight"/>
              </a:rPr>
              <a:t>Showande, Segun J., and Ibimolade O. Odukoya. “Prevalence and Clusters of Modifiable Cardiovascular Disease Risk Factors among Intra-City Commercial Motor Vehicle Drivers in a Nigerian Metropolitan City.” Ghana Medical Journal, vol. 54, no. 2, June 2020, pp. 100–09. EBSCOhost, </a:t>
            </a:r>
            <a:r>
              <a:rPr lang="en" sz="1200" dirty="0">
                <a:solidFill>
                  <a:schemeClr val="bg1"/>
                </a:solidFill>
                <a:latin typeface="Inter Tight"/>
                <a:ea typeface="Inter Tight"/>
                <a:cs typeface="Inter Tight"/>
                <a:sym typeface="Inter Tight"/>
                <a:hlinkClick r:id="rId3">
                  <a:extLst>
                    <a:ext uri="{A12FA001-AC4F-418D-AE19-62706E023703}">
                      <ahyp:hlinkClr xmlns:ahyp="http://schemas.microsoft.com/office/drawing/2018/hyperlinkcolor" val="tx"/>
                    </a:ext>
                  </a:extLst>
                </a:hlinkClick>
              </a:rPr>
              <a:t>https://doi.org/10.4314/gmj.v54i2.8</a:t>
            </a:r>
            <a:r>
              <a:rPr lang="en" sz="1200" dirty="0">
                <a:solidFill>
                  <a:schemeClr val="bg1"/>
                </a:solidFill>
                <a:latin typeface="Inter Tight"/>
                <a:ea typeface="Inter Tight"/>
                <a:cs typeface="Inter Tight"/>
                <a:sym typeface="Inter Tight"/>
              </a:rPr>
              <a:t>.</a:t>
            </a:r>
          </a:p>
          <a:p>
            <a:pPr marL="171450" lvl="0" indent="-171450" algn="l" rtl="0">
              <a:spcBef>
                <a:spcPts val="0"/>
              </a:spcBef>
              <a:spcAft>
                <a:spcPts val="0"/>
              </a:spcAft>
              <a:buClr>
                <a:schemeClr val="accent1"/>
              </a:buClr>
              <a:buSzPts val="1100"/>
              <a:buFont typeface="Arial" panose="020B0604020202020204" pitchFamily="34" charset="0"/>
              <a:buChar char="•"/>
            </a:pPr>
            <a:endParaRPr sz="1200" dirty="0">
              <a:solidFill>
                <a:schemeClr val="bg1"/>
              </a:solidFill>
              <a:latin typeface="Inter Tight"/>
              <a:ea typeface="Inter Tight"/>
              <a:cs typeface="Inter Tight"/>
              <a:sym typeface="Inter Tight"/>
            </a:endParaRPr>
          </a:p>
          <a:p>
            <a:pPr marL="171450" indent="-171450">
              <a:buFont typeface="Arial" panose="020B0604020202020204" pitchFamily="34" charset="0"/>
              <a:buChar char="•"/>
            </a:pPr>
            <a:r>
              <a:rPr lang="en-US" sz="1200" dirty="0">
                <a:solidFill>
                  <a:schemeClr val="bg1"/>
                </a:solidFill>
              </a:rPr>
              <a:t>Wang, N., Salam, A., Pant, R., Kota, V., &amp; Dhurjati, R. (2024). Blood Pressure Lowering Efficacy of Antihypertensive Drugs and Their Combinations. European Heart Journal, 45(Supplement 1), ehae666.2594. https://doi.org/10.1093/eurheartj/ehae666.2594</a:t>
            </a:r>
          </a:p>
          <a:p>
            <a:pPr marL="0" lvl="0" indent="0" algn="l" rtl="0">
              <a:spcBef>
                <a:spcPts val="0"/>
              </a:spcBef>
              <a:spcAft>
                <a:spcPts val="0"/>
              </a:spcAft>
              <a:buNone/>
            </a:pPr>
            <a:endParaRPr sz="1700" dirty="0">
              <a:solidFill>
                <a:schemeClr val="accent1"/>
              </a:solidFill>
              <a:latin typeface="Inter Tight"/>
              <a:ea typeface="Inter Tight"/>
              <a:cs typeface="Inter Tight"/>
              <a:sym typeface="Inter Tight"/>
            </a:endParaRPr>
          </a:p>
        </p:txBody>
      </p:sp>
    </p:spTree>
    <p:extLst>
      <p:ext uri="{BB962C8B-B14F-4D97-AF65-F5344CB8AC3E}">
        <p14:creationId xmlns:p14="http://schemas.microsoft.com/office/powerpoint/2010/main" val="1371280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a:extLst>
            <a:ext uri="{FF2B5EF4-FFF2-40B4-BE49-F238E27FC236}">
              <a16:creationId xmlns:a16="http://schemas.microsoft.com/office/drawing/2014/main" id="{8B44C16F-D163-794C-C140-30F913DCF86D}"/>
            </a:ext>
          </a:extLst>
        </p:cNvPr>
        <p:cNvGrpSpPr/>
        <p:nvPr/>
      </p:nvGrpSpPr>
      <p:grpSpPr>
        <a:xfrm>
          <a:off x="0" y="0"/>
          <a:ext cx="0" cy="0"/>
          <a:chOff x="0" y="0"/>
          <a:chExt cx="0" cy="0"/>
        </a:xfrm>
      </p:grpSpPr>
      <p:sp>
        <p:nvSpPr>
          <p:cNvPr id="377" name="Google Shape;377;p47">
            <a:extLst>
              <a:ext uri="{FF2B5EF4-FFF2-40B4-BE49-F238E27FC236}">
                <a16:creationId xmlns:a16="http://schemas.microsoft.com/office/drawing/2014/main" id="{F8AADBC7-9D0A-07F5-F89B-4231D58AFDE4}"/>
              </a:ext>
            </a:extLst>
          </p:cNvPr>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25</a:t>
            </a:fld>
            <a:endParaRPr/>
          </a:p>
        </p:txBody>
      </p:sp>
      <p:sp>
        <p:nvSpPr>
          <p:cNvPr id="378" name="Google Shape;378;p47">
            <a:extLst>
              <a:ext uri="{FF2B5EF4-FFF2-40B4-BE49-F238E27FC236}">
                <a16:creationId xmlns:a16="http://schemas.microsoft.com/office/drawing/2014/main" id="{6ABEF343-C673-DE25-0A15-B5570B58FC47}"/>
              </a:ext>
            </a:extLst>
          </p:cNvPr>
          <p:cNvSpPr txBox="1">
            <a:spLocks noGrp="1"/>
          </p:cNvSpPr>
          <p:nvPr>
            <p:ph type="body" idx="4294967295"/>
          </p:nvPr>
        </p:nvSpPr>
        <p:spPr>
          <a:xfrm>
            <a:off x="8318025" y="3630575"/>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79" name="Google Shape;379;p47">
            <a:extLst>
              <a:ext uri="{FF2B5EF4-FFF2-40B4-BE49-F238E27FC236}">
                <a16:creationId xmlns:a16="http://schemas.microsoft.com/office/drawing/2014/main" id="{834FCFC3-8411-8B35-F007-00D2FADAA527}"/>
              </a:ext>
            </a:extLst>
          </p:cNvPr>
          <p:cNvSpPr txBox="1">
            <a:spLocks noGrp="1"/>
          </p:cNvSpPr>
          <p:nvPr>
            <p:ph type="body" idx="4294967295"/>
          </p:nvPr>
        </p:nvSpPr>
        <p:spPr>
          <a:xfrm>
            <a:off x="7447000" y="3630575"/>
            <a:ext cx="548700" cy="446400"/>
          </a:xfrm>
          <a:prstGeom prst="rect">
            <a:avLst/>
          </a:prstGeom>
        </p:spPr>
        <p:txBody>
          <a:bodyPr spcFirstLastPara="1" wrap="square" lIns="91425" tIns="91425" rIns="91425" bIns="91425" anchor="t" anchorCtr="0">
            <a:spAutoFit/>
          </a:bodyPr>
          <a:lstStyle/>
          <a:p>
            <a:pPr marL="0" lvl="0" indent="0" algn="ct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0" name="Google Shape;380;p47">
            <a:extLst>
              <a:ext uri="{FF2B5EF4-FFF2-40B4-BE49-F238E27FC236}">
                <a16:creationId xmlns:a16="http://schemas.microsoft.com/office/drawing/2014/main" id="{EFC391F0-FACE-137C-57C5-5BDE4B8FC36C}"/>
              </a:ext>
            </a:extLst>
          </p:cNvPr>
          <p:cNvSpPr txBox="1">
            <a:spLocks noGrp="1"/>
          </p:cNvSpPr>
          <p:nvPr>
            <p:ph type="body" idx="4294967295"/>
          </p:nvPr>
        </p:nvSpPr>
        <p:spPr>
          <a:xfrm>
            <a:off x="8318025" y="31841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81" name="Google Shape;381;p47">
            <a:extLst>
              <a:ext uri="{FF2B5EF4-FFF2-40B4-BE49-F238E27FC236}">
                <a16:creationId xmlns:a16="http://schemas.microsoft.com/office/drawing/2014/main" id="{68F0E653-46F5-0170-EEE7-5509FD5235A4}"/>
              </a:ext>
            </a:extLst>
          </p:cNvPr>
          <p:cNvSpPr txBox="1">
            <a:spLocks noGrp="1"/>
          </p:cNvSpPr>
          <p:nvPr>
            <p:ph type="body" idx="4294967295"/>
          </p:nvPr>
        </p:nvSpPr>
        <p:spPr>
          <a:xfrm>
            <a:off x="7447000" y="31841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2" name="Google Shape;382;p47">
            <a:extLst>
              <a:ext uri="{FF2B5EF4-FFF2-40B4-BE49-F238E27FC236}">
                <a16:creationId xmlns:a16="http://schemas.microsoft.com/office/drawing/2014/main" id="{112809A1-8A8E-7BDD-BD20-737E7D3E85C0}"/>
              </a:ext>
            </a:extLst>
          </p:cNvPr>
          <p:cNvSpPr txBox="1">
            <a:spLocks noGrp="1"/>
          </p:cNvSpPr>
          <p:nvPr>
            <p:ph type="body" idx="4294967295"/>
          </p:nvPr>
        </p:nvSpPr>
        <p:spPr>
          <a:xfrm>
            <a:off x="7447000" y="2737776"/>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3" name="Google Shape;383;p47">
            <a:extLst>
              <a:ext uri="{FF2B5EF4-FFF2-40B4-BE49-F238E27FC236}">
                <a16:creationId xmlns:a16="http://schemas.microsoft.com/office/drawing/2014/main" id="{56919C40-8632-FE8C-6F7D-1F49747FE3F9}"/>
              </a:ext>
            </a:extLst>
          </p:cNvPr>
          <p:cNvSpPr txBox="1">
            <a:spLocks noGrp="1"/>
          </p:cNvSpPr>
          <p:nvPr>
            <p:ph type="body" idx="4294967295"/>
          </p:nvPr>
        </p:nvSpPr>
        <p:spPr>
          <a:xfrm>
            <a:off x="8318025" y="2291377"/>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no</a:t>
            </a:r>
            <a:endParaRPr>
              <a:latin typeface="Inter Tight SemiBold"/>
              <a:ea typeface="Inter Tight SemiBold"/>
              <a:cs typeface="Inter Tight SemiBold"/>
              <a:sym typeface="Inter Tight SemiBold"/>
            </a:endParaRPr>
          </a:p>
        </p:txBody>
      </p:sp>
      <p:sp>
        <p:nvSpPr>
          <p:cNvPr id="384" name="Google Shape;384;p47">
            <a:extLst>
              <a:ext uri="{FF2B5EF4-FFF2-40B4-BE49-F238E27FC236}">
                <a16:creationId xmlns:a16="http://schemas.microsoft.com/office/drawing/2014/main" id="{C31B389A-3220-A537-0676-B673EF5E7A50}"/>
              </a:ext>
            </a:extLst>
          </p:cNvPr>
          <p:cNvSpPr txBox="1">
            <a:spLocks noGrp="1"/>
          </p:cNvSpPr>
          <p:nvPr>
            <p:ph type="body" idx="4294967295"/>
          </p:nvPr>
        </p:nvSpPr>
        <p:spPr>
          <a:xfrm>
            <a:off x="7447000" y="2291377"/>
            <a:ext cx="548700" cy="4464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en">
                <a:latin typeface="Inter Tight SemiBold"/>
                <a:ea typeface="Inter Tight SemiBold"/>
                <a:cs typeface="Inter Tight SemiBold"/>
                <a:sym typeface="Inter Tight SemiBold"/>
              </a:rPr>
              <a:t>yes</a:t>
            </a:r>
            <a:endParaRPr>
              <a:latin typeface="Inter Tight SemiBold"/>
              <a:ea typeface="Inter Tight SemiBold"/>
              <a:cs typeface="Inter Tight SemiBold"/>
              <a:sym typeface="Inter Tight SemiBold"/>
            </a:endParaRPr>
          </a:p>
        </p:txBody>
      </p:sp>
      <p:sp>
        <p:nvSpPr>
          <p:cNvPr id="385" name="Google Shape;385;p47">
            <a:extLst>
              <a:ext uri="{FF2B5EF4-FFF2-40B4-BE49-F238E27FC236}">
                <a16:creationId xmlns:a16="http://schemas.microsoft.com/office/drawing/2014/main" id="{A3FBF4D7-8B94-88AD-4C37-05FB988CA858}"/>
              </a:ext>
            </a:extLst>
          </p:cNvPr>
          <p:cNvSpPr txBox="1">
            <a:spLocks noGrp="1"/>
          </p:cNvSpPr>
          <p:nvPr>
            <p:ph type="subTitle" idx="2"/>
          </p:nvPr>
        </p:nvSpPr>
        <p:spPr>
          <a:xfrm>
            <a:off x="2273300" y="86600"/>
            <a:ext cx="3692100" cy="5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1100"/>
              <a:buNone/>
            </a:pPr>
            <a:r>
              <a:rPr lang="en" sz="2400" dirty="0"/>
              <a:t>References</a:t>
            </a:r>
            <a:endParaRPr sz="2400" dirty="0"/>
          </a:p>
        </p:txBody>
      </p:sp>
      <p:sp>
        <p:nvSpPr>
          <p:cNvPr id="386" name="Google Shape;386;p47">
            <a:extLst>
              <a:ext uri="{FF2B5EF4-FFF2-40B4-BE49-F238E27FC236}">
                <a16:creationId xmlns:a16="http://schemas.microsoft.com/office/drawing/2014/main" id="{93CDCFC7-13B2-C751-818B-026F08EE85C3}"/>
              </a:ext>
            </a:extLst>
          </p:cNvPr>
          <p:cNvSpPr txBox="1"/>
          <p:nvPr/>
        </p:nvSpPr>
        <p:spPr>
          <a:xfrm>
            <a:off x="236683" y="205550"/>
            <a:ext cx="7812900" cy="4462200"/>
          </a:xfrm>
          <a:prstGeom prst="rect">
            <a:avLst/>
          </a:prstGeom>
          <a:noFill/>
          <a:ln>
            <a:noFill/>
          </a:ln>
        </p:spPr>
        <p:txBody>
          <a:bodyPr spcFirstLastPara="1" wrap="square" lIns="91425" tIns="91425" rIns="91425" bIns="91425" anchor="t" anchorCtr="0">
            <a:noAutofit/>
          </a:bodyPr>
          <a:lstStyle/>
          <a:p>
            <a:pPr marL="171450" indent="-171450">
              <a:buClr>
                <a:schemeClr val="accent1"/>
              </a:buClr>
              <a:buSzPts val="1100"/>
              <a:buFont typeface="Arial" panose="020B0604020202020204" pitchFamily="34" charset="0"/>
              <a:buChar char="•"/>
            </a:pPr>
            <a:endParaRPr lang="en-US" sz="1200" dirty="0">
              <a:solidFill>
                <a:schemeClr val="bg1"/>
              </a:solidFill>
            </a:endParaRPr>
          </a:p>
          <a:p>
            <a:pPr marL="171450" indent="-171450">
              <a:buClr>
                <a:schemeClr val="accent1"/>
              </a:buClr>
              <a:buSzPts val="1100"/>
              <a:buFont typeface="Arial" panose="020B0604020202020204" pitchFamily="34" charset="0"/>
              <a:buChar char="•"/>
            </a:pPr>
            <a:endParaRPr lang="en-US" sz="1200" dirty="0">
              <a:solidFill>
                <a:schemeClr val="bg1"/>
              </a:solidFill>
            </a:endParaRPr>
          </a:p>
          <a:p>
            <a:pPr marL="171450" indent="-171450">
              <a:buClr>
                <a:schemeClr val="accent1"/>
              </a:buClr>
              <a:buSzPts val="1100"/>
              <a:buFont typeface="Arial" panose="020B0604020202020204" pitchFamily="34" charset="0"/>
              <a:buChar char="•"/>
            </a:pPr>
            <a:r>
              <a:rPr lang="en-US" sz="1200" dirty="0">
                <a:solidFill>
                  <a:schemeClr val="bg1"/>
                </a:solidFill>
              </a:rPr>
              <a:t>Welsh, T.J., Mitchell, A. Centrally acting antihypertensives and alpha-blockers in people at risk of falls: therapeutic dilemmas—a clinical review. </a:t>
            </a:r>
            <a:r>
              <a:rPr lang="en-US" sz="1200" dirty="0" err="1">
                <a:solidFill>
                  <a:schemeClr val="bg1"/>
                </a:solidFill>
              </a:rPr>
              <a:t>Eur</a:t>
            </a:r>
            <a:r>
              <a:rPr lang="en-US" sz="1200" dirty="0">
                <a:solidFill>
                  <a:schemeClr val="bg1"/>
                </a:solidFill>
              </a:rPr>
              <a:t> </a:t>
            </a:r>
            <a:r>
              <a:rPr lang="en-US" sz="1200" dirty="0" err="1">
                <a:solidFill>
                  <a:schemeClr val="bg1"/>
                </a:solidFill>
              </a:rPr>
              <a:t>Geriatr</a:t>
            </a:r>
            <a:r>
              <a:rPr lang="en-US" sz="1200" dirty="0">
                <a:solidFill>
                  <a:schemeClr val="bg1"/>
                </a:solidFill>
              </a:rPr>
              <a:t> Med 14, 675–682 (2023). </a:t>
            </a:r>
            <a:r>
              <a:rPr lang="en-US" sz="1200" dirty="0">
                <a:solidFill>
                  <a:schemeClr val="bg1"/>
                </a:solidFill>
                <a:hlinkClick r:id="rId3">
                  <a:extLst>
                    <a:ext uri="{A12FA001-AC4F-418D-AE19-62706E023703}">
                      <ahyp:hlinkClr xmlns:ahyp="http://schemas.microsoft.com/office/drawing/2018/hyperlinkcolor" val="tx"/>
                    </a:ext>
                  </a:extLst>
                </a:hlinkClick>
              </a:rPr>
              <a:t>https://doi.org/10.1007/s41999-023-00813-x</a:t>
            </a:r>
            <a:endParaRPr lang="en-US" sz="1200" dirty="0">
              <a:solidFill>
                <a:schemeClr val="bg1"/>
              </a:solidFill>
            </a:endParaRPr>
          </a:p>
          <a:p>
            <a:pPr marL="171450" indent="-171450">
              <a:buClr>
                <a:schemeClr val="accent1"/>
              </a:buClr>
              <a:buSzPts val="1100"/>
              <a:buFont typeface="Arial" panose="020B0604020202020204" pitchFamily="34" charset="0"/>
              <a:buChar char="•"/>
            </a:pPr>
            <a:endParaRPr lang="en-US" sz="1200" dirty="0">
              <a:solidFill>
                <a:schemeClr val="bg1"/>
              </a:solidFill>
            </a:endParaRPr>
          </a:p>
          <a:p>
            <a:pPr marL="171450" indent="-171450">
              <a:buClr>
                <a:schemeClr val="accent1"/>
              </a:buClr>
              <a:buSzPts val="1100"/>
              <a:buFont typeface="Arial" panose="020B0604020202020204" pitchFamily="34" charset="0"/>
              <a:buChar char="•"/>
            </a:pPr>
            <a:r>
              <a:rPr lang="en-US" sz="1200" dirty="0">
                <a:solidFill>
                  <a:schemeClr val="bg1"/>
                </a:solidFill>
              </a:rPr>
              <a:t>Whelton PK, Carey RM, Aronow WS, et al. (2023) A Comprehensive Review of Blood Pressure Management Strategies: The 2020 Guidelines. Hypertension. 2020;75(6):1423–1435. doi:10.1161/HYPERTENSIONAHA.120.16667</a:t>
            </a:r>
          </a:p>
          <a:p>
            <a:pPr marL="171450" indent="-171450">
              <a:buClr>
                <a:schemeClr val="accent1"/>
              </a:buClr>
              <a:buSzPts val="1100"/>
              <a:buFont typeface="Arial" panose="020B0604020202020204" pitchFamily="34" charset="0"/>
              <a:buChar char="•"/>
            </a:pPr>
            <a:endParaRPr lang="en-US" sz="1200" dirty="0">
              <a:solidFill>
                <a:schemeClr val="bg1"/>
              </a:solidFill>
            </a:endParaRPr>
          </a:p>
          <a:p>
            <a:pPr marL="171450" indent="-171450">
              <a:buClr>
                <a:schemeClr val="accent1"/>
              </a:buClr>
              <a:buSzPts val="1100"/>
              <a:buFont typeface="Arial" panose="020B0604020202020204" pitchFamily="34" charset="0"/>
              <a:buChar char="•"/>
            </a:pPr>
            <a:r>
              <a:rPr lang="en-US" sz="1200" dirty="0">
                <a:solidFill>
                  <a:schemeClr val="bg1"/>
                </a:solidFill>
              </a:rPr>
              <a:t>Whelton PK, Carey RM, Aronow WS, et al. (2018). 2017 ACC/AHA/AAPA/ABC/ACPM/AGS/</a:t>
            </a:r>
            <a:r>
              <a:rPr lang="en-US" sz="1200" dirty="0" err="1">
                <a:solidFill>
                  <a:schemeClr val="bg1"/>
                </a:solidFill>
              </a:rPr>
              <a:t>APhA</a:t>
            </a:r>
            <a:r>
              <a:rPr lang="en-US" sz="1200" dirty="0">
                <a:solidFill>
                  <a:schemeClr val="bg1"/>
                </a:solidFill>
              </a:rPr>
              <a:t>/ASH/ASPC/NMA/PCNA guideline for the prevention, detection, evaluation, and management of high blood pressure in adults. Journal of the American College of Cardiology, 71(19), e127–e248. DOI: 10.1016/</a:t>
            </a:r>
            <a:r>
              <a:rPr lang="en-US" sz="1200" dirty="0" err="1">
                <a:solidFill>
                  <a:schemeClr val="bg1"/>
                </a:solidFill>
              </a:rPr>
              <a:t>j.jacc</a:t>
            </a:r>
            <a:r>
              <a:rPr lang="en-US" sz="1200" dirty="0">
                <a:solidFill>
                  <a:schemeClr val="bg1"/>
                </a:solidFill>
              </a:rPr>
              <a:t>.</a:t>
            </a:r>
          </a:p>
          <a:p>
            <a:pPr marL="171450" indent="-171450">
              <a:buClr>
                <a:schemeClr val="accent1"/>
              </a:buClr>
              <a:buSzPts val="1100"/>
              <a:buFont typeface="Arial" panose="020B0604020202020204" pitchFamily="34" charset="0"/>
              <a:buChar char="•"/>
            </a:pPr>
            <a:endParaRPr lang="en-US" sz="1200" dirty="0">
              <a:solidFill>
                <a:schemeClr val="bg1"/>
              </a:solidFill>
            </a:endParaRPr>
          </a:p>
          <a:p>
            <a:pPr marL="171450" indent="-171450">
              <a:buClr>
                <a:schemeClr val="accent1"/>
              </a:buClr>
              <a:buSzPts val="1100"/>
              <a:buFont typeface="Arial" panose="020B0604020202020204" pitchFamily="34" charset="0"/>
              <a:buChar char="•"/>
            </a:pPr>
            <a:r>
              <a:rPr lang="en-US" sz="1200" dirty="0">
                <a:solidFill>
                  <a:schemeClr val="bg1"/>
                </a:solidFill>
              </a:rPr>
              <a:t>Williams B, </a:t>
            </a:r>
            <a:r>
              <a:rPr lang="en-US" sz="1200" dirty="0" err="1">
                <a:solidFill>
                  <a:schemeClr val="bg1"/>
                </a:solidFill>
              </a:rPr>
              <a:t>Mancia</a:t>
            </a:r>
            <a:r>
              <a:rPr lang="en-US" sz="1200" dirty="0">
                <a:solidFill>
                  <a:schemeClr val="bg1"/>
                </a:solidFill>
              </a:rPr>
              <a:t> G, Spiering W, et al. (2018). 2018 ESC/ESH Guidelines for the management of arterial hypertension. European Heart Journal, 39(33), 3021–3104. DOI: 10.1093/</a:t>
            </a:r>
            <a:r>
              <a:rPr lang="en-US" sz="1200" dirty="0" err="1">
                <a:solidFill>
                  <a:schemeClr val="bg1"/>
                </a:solidFill>
              </a:rPr>
              <a:t>eurheartj</a:t>
            </a:r>
            <a:r>
              <a:rPr lang="en-US" sz="1200" dirty="0">
                <a:solidFill>
                  <a:schemeClr val="bg1"/>
                </a:solidFill>
              </a:rPr>
              <a:t>/ehy339Covers European guidelines on the use of antihypertensive drugs for managing blood pressure</a:t>
            </a:r>
          </a:p>
          <a:p>
            <a:pPr marL="171450" indent="-171450">
              <a:buClr>
                <a:schemeClr val="accent1"/>
              </a:buClr>
              <a:buSzPts val="1100"/>
              <a:buFont typeface="Arial" panose="020B0604020202020204" pitchFamily="34" charset="0"/>
              <a:buChar char="•"/>
            </a:pPr>
            <a:endParaRPr lang="en-US" sz="1200" dirty="0">
              <a:solidFill>
                <a:schemeClr val="bg1"/>
              </a:solidFill>
            </a:endParaRPr>
          </a:p>
          <a:p>
            <a:pPr marL="171450" indent="-171450">
              <a:buClr>
                <a:schemeClr val="accent1"/>
              </a:buClr>
              <a:buSzPts val="1100"/>
              <a:buFont typeface="Arial" panose="020B0604020202020204" pitchFamily="34" charset="0"/>
              <a:buChar char="•"/>
            </a:pPr>
            <a:r>
              <a:rPr lang="en-US" sz="1200" dirty="0">
                <a:solidFill>
                  <a:schemeClr val="bg1"/>
                </a:solidFill>
              </a:rPr>
              <a:t>Xavier </a:t>
            </a:r>
            <a:r>
              <a:rPr lang="en-US" sz="1200" dirty="0" err="1">
                <a:solidFill>
                  <a:schemeClr val="bg1"/>
                </a:solidFill>
              </a:rPr>
              <a:t>Girerd</a:t>
            </a:r>
            <a:r>
              <a:rPr lang="en-US" sz="1200" dirty="0">
                <a:solidFill>
                  <a:schemeClr val="bg1"/>
                </a:solidFill>
              </a:rPr>
              <a:t> &amp; Philippe </a:t>
            </a:r>
            <a:r>
              <a:rPr lang="en-US" sz="1200" dirty="0" err="1">
                <a:solidFill>
                  <a:schemeClr val="bg1"/>
                </a:solidFill>
              </a:rPr>
              <a:t>Giral</a:t>
            </a:r>
            <a:r>
              <a:rPr lang="en-US" sz="1200" dirty="0">
                <a:solidFill>
                  <a:schemeClr val="bg1"/>
                </a:solidFill>
              </a:rPr>
              <a:t>. (2004) Risk Stratification for the Prevention of Cardiovascular Complications of Hypertension. Pages 1137-1142. https://doi.org/10.1185/030079904125004169</a:t>
            </a:r>
          </a:p>
          <a:p>
            <a:pPr marL="0" lvl="0" indent="0" algn="l" rtl="0">
              <a:spcBef>
                <a:spcPts val="0"/>
              </a:spcBef>
              <a:spcAft>
                <a:spcPts val="0"/>
              </a:spcAft>
              <a:buClr>
                <a:schemeClr val="accent1"/>
              </a:buClr>
              <a:buSzPts val="1100"/>
              <a:buFont typeface="Arial"/>
              <a:buNone/>
            </a:pPr>
            <a:endParaRPr lang="en-US" sz="2800" dirty="0">
              <a:solidFill>
                <a:schemeClr val="accent1"/>
              </a:solidFill>
              <a:latin typeface="Inter Tight"/>
              <a:ea typeface="Inter Tight"/>
              <a:cs typeface="Inter Tight"/>
              <a:sym typeface="Inter Tight"/>
            </a:endParaRPr>
          </a:p>
        </p:txBody>
      </p:sp>
    </p:spTree>
    <p:extLst>
      <p:ext uri="{BB962C8B-B14F-4D97-AF65-F5344CB8AC3E}">
        <p14:creationId xmlns:p14="http://schemas.microsoft.com/office/powerpoint/2010/main" val="131558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42"/>
          <p:cNvSpPr txBox="1">
            <a:spLocks noGrp="1"/>
          </p:cNvSpPr>
          <p:nvPr>
            <p:ph type="title"/>
          </p:nvPr>
        </p:nvSpPr>
        <p:spPr>
          <a:xfrm>
            <a:off x="311700" y="445025"/>
            <a:ext cx="8475600" cy="5727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solidFill>
                  <a:schemeClr val="tx1"/>
                </a:solidFill>
              </a:rPr>
              <a:t>INTRODUCTION</a:t>
            </a:r>
          </a:p>
        </p:txBody>
      </p:sp>
      <p:sp>
        <p:nvSpPr>
          <p:cNvPr id="336" name="Google Shape;336;p42"/>
          <p:cNvSpPr txBox="1">
            <a:spLocks noGrp="1"/>
          </p:cNvSpPr>
          <p:nvPr>
            <p:ph idx="1"/>
          </p:nvPr>
        </p:nvSpPr>
        <p:spPr>
          <a:xfrm>
            <a:off x="311700" y="1152475"/>
            <a:ext cx="5799614" cy="2962275"/>
          </a:xfrm>
        </p:spPr>
        <p:txBody>
          <a:bodyPr spcFirstLastPara="1" wrap="square" lIns="91425" tIns="91425" rIns="91425" bIns="91425" anchor="t" anchorCtr="0">
            <a:normAutofit/>
          </a:bodyPr>
          <a:lstStyle/>
          <a:p>
            <a:pPr marL="109728" indent="0">
              <a:lnSpc>
                <a:spcPct val="150000"/>
              </a:lnSpc>
              <a:buNone/>
            </a:pPr>
            <a:r>
              <a:rPr lang="en-US" sz="1600" dirty="0"/>
              <a:t>&gt; Persistent elevation of BP within the blood vessels.</a:t>
            </a:r>
          </a:p>
          <a:p>
            <a:pPr indent="-347472">
              <a:lnSpc>
                <a:spcPct val="150000"/>
              </a:lnSpc>
            </a:pPr>
            <a:r>
              <a:rPr lang="en-US" sz="1600" dirty="0"/>
              <a:t>BP readings of or over 130/80 is consider high BP.</a:t>
            </a:r>
          </a:p>
          <a:p>
            <a:pPr indent="-347472">
              <a:lnSpc>
                <a:spcPct val="150000"/>
              </a:lnSpc>
            </a:pPr>
            <a:r>
              <a:rPr lang="en-US" sz="1600" dirty="0"/>
              <a:t>HTN Significantly impacts health.</a:t>
            </a:r>
          </a:p>
          <a:p>
            <a:pPr indent="-347472">
              <a:lnSpc>
                <a:spcPct val="150000"/>
              </a:lnSpc>
            </a:pPr>
            <a:r>
              <a:rPr lang="en-US" sz="1600" dirty="0"/>
              <a:t>HTN is the leading cause of premature death. (</a:t>
            </a:r>
            <a:r>
              <a:rPr lang="en-US" sz="1100" dirty="0">
                <a:solidFill>
                  <a:schemeClr val="tx1"/>
                </a:solidFill>
              </a:rPr>
              <a:t>CDC, 2024)</a:t>
            </a:r>
          </a:p>
          <a:p>
            <a:pPr marL="457200" lvl="0" indent="-336550" rtl="0">
              <a:spcBef>
                <a:spcPts val="0"/>
              </a:spcBef>
              <a:spcAft>
                <a:spcPts val="600"/>
              </a:spcAft>
              <a:buSzPts val="1700"/>
              <a:buChar char="●"/>
            </a:pPr>
            <a:endParaRPr lang="en-US" sz="1600" dirty="0"/>
          </a:p>
        </p:txBody>
      </p:sp>
      <p:pic>
        <p:nvPicPr>
          <p:cNvPr id="4" name="Picture 3">
            <a:extLst>
              <a:ext uri="{FF2B5EF4-FFF2-40B4-BE49-F238E27FC236}">
                <a16:creationId xmlns:a16="http://schemas.microsoft.com/office/drawing/2014/main" id="{A67FE852-9C45-8B46-2AFD-67E808F70E9E}"/>
              </a:ext>
            </a:extLst>
          </p:cNvPr>
          <p:cNvPicPr>
            <a:picLocks noChangeAspect="1"/>
          </p:cNvPicPr>
          <p:nvPr/>
        </p:nvPicPr>
        <p:blipFill>
          <a:blip r:embed="rId3"/>
          <a:srcRect l="39664" r="35794" b="2"/>
          <a:stretch/>
        </p:blipFill>
        <p:spPr>
          <a:xfrm>
            <a:off x="5788241" y="1"/>
            <a:ext cx="3355759" cy="5143500"/>
          </a:xfrm>
          <a:prstGeom prst="rect">
            <a:avLst/>
          </a:prstGeom>
          <a:noFill/>
          <a:ln>
            <a:noFill/>
          </a:ln>
        </p:spPr>
      </p:pic>
      <p:sp>
        <p:nvSpPr>
          <p:cNvPr id="334" name="Google Shape;334;p42" hidden="1"/>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lnSpc>
                <a:spcPct val="90000"/>
              </a:lnSpc>
              <a:spcBef>
                <a:spcPts val="0"/>
              </a:spcBef>
              <a:spcAft>
                <a:spcPts val="600"/>
              </a:spcAft>
              <a:buNone/>
            </a:pPr>
            <a:fld id="{00000000-1234-1234-1234-123412341234}" type="slidenum">
              <a:rPr lang="en" sz="200"/>
              <a:pPr marL="0" lvl="0" indent="0" algn="r" rtl="0">
                <a:lnSpc>
                  <a:spcPct val="90000"/>
                </a:lnSpc>
                <a:spcBef>
                  <a:spcPts val="0"/>
                </a:spcBef>
                <a:spcAft>
                  <a:spcPts val="600"/>
                </a:spcAft>
                <a:buNone/>
              </a:pPr>
              <a:t>3</a:t>
            </a:fld>
            <a:endParaRPr lang="en" sz="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145C-9DAA-ADF5-CBF9-03333E9C967D}"/>
              </a:ext>
            </a:extLst>
          </p:cNvPr>
          <p:cNvSpPr>
            <a:spLocks noGrp="1"/>
          </p:cNvSpPr>
          <p:nvPr>
            <p:ph type="title"/>
          </p:nvPr>
        </p:nvSpPr>
        <p:spPr/>
        <p:txBody>
          <a:bodyPr/>
          <a:lstStyle/>
          <a:p>
            <a:r>
              <a:rPr lang="en-US" dirty="0">
                <a:solidFill>
                  <a:schemeClr val="tx1"/>
                </a:solidFill>
              </a:rPr>
              <a:t>INTRODUCTION CONTINUES</a:t>
            </a:r>
          </a:p>
        </p:txBody>
      </p:sp>
      <p:sp>
        <p:nvSpPr>
          <p:cNvPr id="3" name="Content Placeholder 2">
            <a:extLst>
              <a:ext uri="{FF2B5EF4-FFF2-40B4-BE49-F238E27FC236}">
                <a16:creationId xmlns:a16="http://schemas.microsoft.com/office/drawing/2014/main" id="{294ECD4A-8981-0570-67B9-838D6480A3A3}"/>
              </a:ext>
            </a:extLst>
          </p:cNvPr>
          <p:cNvSpPr>
            <a:spLocks noGrp="1"/>
          </p:cNvSpPr>
          <p:nvPr>
            <p:ph idx="1"/>
          </p:nvPr>
        </p:nvSpPr>
        <p:spPr>
          <a:xfrm>
            <a:off x="311700" y="1152475"/>
            <a:ext cx="8475600" cy="2769959"/>
          </a:xfrm>
        </p:spPr>
        <p:txBody>
          <a:bodyPr/>
          <a:lstStyle/>
          <a:p>
            <a:pPr marL="457200" lvl="0" indent="-336550" rtl="0">
              <a:spcBef>
                <a:spcPts val="0"/>
              </a:spcBef>
              <a:spcAft>
                <a:spcPts val="600"/>
              </a:spcAft>
              <a:buSzPts val="1700"/>
              <a:buChar char="●"/>
            </a:pPr>
            <a:r>
              <a:rPr lang="en-US" sz="1800" dirty="0"/>
              <a:t>Hypertension (HTN) is a public health problem globally.</a:t>
            </a:r>
          </a:p>
          <a:p>
            <a:pPr marL="457200" lvl="0" indent="-336550" rtl="0">
              <a:spcBef>
                <a:spcPts val="0"/>
              </a:spcBef>
              <a:spcAft>
                <a:spcPts val="600"/>
              </a:spcAft>
              <a:buSzPts val="1700"/>
              <a:buChar char="●"/>
            </a:pPr>
            <a:r>
              <a:rPr lang="en-US" sz="1800" dirty="0"/>
              <a:t>In 2020, Estimated 20.8 million among age 20 years and over have HTN in Nigeria.</a:t>
            </a:r>
          </a:p>
          <a:p>
            <a:pPr marL="457200" lvl="0" indent="-336550" rtl="0">
              <a:spcBef>
                <a:spcPts val="0"/>
              </a:spcBef>
              <a:spcAft>
                <a:spcPts val="600"/>
              </a:spcAft>
              <a:buSzPts val="1700"/>
              <a:buChar char="●"/>
            </a:pPr>
            <a:r>
              <a:rPr lang="en-US" sz="1800" dirty="0"/>
              <a:t>In 2020 the number OF HTN rose to 28 million in Nigeria.</a:t>
            </a:r>
          </a:p>
          <a:p>
            <a:pPr marL="457200" lvl="0" indent="-336550" rtl="0">
              <a:spcBef>
                <a:spcPts val="0"/>
              </a:spcBef>
              <a:spcAft>
                <a:spcPts val="600"/>
              </a:spcAft>
              <a:buSzPts val="1700"/>
              <a:buChar char="●"/>
            </a:pPr>
            <a:r>
              <a:rPr lang="en-US" sz="1800" dirty="0"/>
              <a:t>HTN put people at risk of cardiovascular diseases and stroke. </a:t>
            </a:r>
          </a:p>
          <a:p>
            <a:pPr marL="457200" lvl="0" indent="-336550" rtl="0">
              <a:spcBef>
                <a:spcPts val="0"/>
              </a:spcBef>
              <a:spcAft>
                <a:spcPts val="600"/>
              </a:spcAft>
              <a:buSzPts val="1700"/>
              <a:buChar char="●"/>
            </a:pPr>
            <a:r>
              <a:rPr lang="en-US" sz="1800" dirty="0"/>
              <a:t>HTN is the number one risk for stroke, heart failure, ischemic heart disease, and kidney failure (</a:t>
            </a:r>
            <a:r>
              <a:rPr lang="en-US" sz="1800" dirty="0" err="1"/>
              <a:t>Ogah</a:t>
            </a:r>
            <a:r>
              <a:rPr lang="en-US" sz="1800" dirty="0"/>
              <a:t> et al, 2012)</a:t>
            </a:r>
          </a:p>
          <a:p>
            <a:endParaRPr lang="en-US" dirty="0"/>
          </a:p>
        </p:txBody>
      </p:sp>
    </p:spTree>
    <p:extLst>
      <p:ext uri="{BB962C8B-B14F-4D97-AF65-F5344CB8AC3E}">
        <p14:creationId xmlns:p14="http://schemas.microsoft.com/office/powerpoint/2010/main" val="166888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173CDB-5C1E-90F7-EDC7-BC7A2CE29821}"/>
              </a:ext>
            </a:extLst>
          </p:cNvPr>
          <p:cNvSpPr>
            <a:spLocks noGrp="1"/>
          </p:cNvSpPr>
          <p:nvPr>
            <p:ph type="title"/>
          </p:nvPr>
        </p:nvSpPr>
        <p:spPr>
          <a:xfrm>
            <a:off x="311700" y="445025"/>
            <a:ext cx="8475600" cy="615523"/>
          </a:xfrm>
        </p:spPr>
        <p:txBody>
          <a:bodyPr/>
          <a:lstStyle/>
          <a:p>
            <a:pPr algn="ctr"/>
            <a:r>
              <a:rPr lang="en-US" dirty="0">
                <a:solidFill>
                  <a:schemeClr val="tx1"/>
                </a:solidFill>
              </a:rPr>
              <a:t>TYPES OF HTN</a:t>
            </a:r>
          </a:p>
        </p:txBody>
      </p:sp>
      <p:pic>
        <p:nvPicPr>
          <p:cNvPr id="4" name="Content Placeholder 3">
            <a:extLst>
              <a:ext uri="{FF2B5EF4-FFF2-40B4-BE49-F238E27FC236}">
                <a16:creationId xmlns:a16="http://schemas.microsoft.com/office/drawing/2014/main" id="{93110B9E-D8A6-3D6D-4C55-5CABBE14D462}"/>
              </a:ext>
            </a:extLst>
          </p:cNvPr>
          <p:cNvPicPr>
            <a:picLocks noGrp="1" noChangeAspect="1"/>
          </p:cNvPicPr>
          <p:nvPr>
            <p:ph idx="1"/>
          </p:nvPr>
        </p:nvPicPr>
        <p:blipFill>
          <a:blip r:embed="rId2"/>
          <a:stretch>
            <a:fillRect/>
          </a:stretch>
        </p:blipFill>
        <p:spPr>
          <a:xfrm>
            <a:off x="1038687" y="1152525"/>
            <a:ext cx="6684886" cy="3545950"/>
          </a:xfrm>
          <a:prstGeom prst="rect">
            <a:avLst/>
          </a:prstGeom>
          <a:noFill/>
        </p:spPr>
      </p:pic>
      <p:sp>
        <p:nvSpPr>
          <p:cNvPr id="3" name="TextBox 2">
            <a:extLst>
              <a:ext uri="{FF2B5EF4-FFF2-40B4-BE49-F238E27FC236}">
                <a16:creationId xmlns:a16="http://schemas.microsoft.com/office/drawing/2014/main" id="{DE88012D-B284-5B60-A879-B043B7D9691D}"/>
              </a:ext>
            </a:extLst>
          </p:cNvPr>
          <p:cNvSpPr txBox="1"/>
          <p:nvPr/>
        </p:nvSpPr>
        <p:spPr>
          <a:xfrm>
            <a:off x="1113685" y="4106318"/>
            <a:ext cx="6609888" cy="400110"/>
          </a:xfrm>
          <a:prstGeom prst="rect">
            <a:avLst/>
          </a:prstGeom>
          <a:noFill/>
        </p:spPr>
        <p:txBody>
          <a:bodyPr wrap="square">
            <a:spAutoFit/>
          </a:bodyPr>
          <a:lstStyle/>
          <a:p>
            <a:pPr>
              <a:buClr>
                <a:schemeClr val="accent1"/>
              </a:buClr>
              <a:buSzPts val="1100"/>
            </a:pPr>
            <a:r>
              <a:rPr lang="en-US" sz="1000" dirty="0">
                <a:solidFill>
                  <a:srgbClr val="00B050"/>
                </a:solidFill>
                <a:latin typeface="Inter Tight"/>
                <a:ea typeface="Inter Tight"/>
                <a:cs typeface="Inter Tight"/>
                <a:sym typeface="Inter Tight"/>
              </a:rPr>
              <a:t>Beevers, G., &amp; H Lip, G. Y. (2001). The pathophysiology of hypertension. BMJ : British Medical Journal, 322(7291), 912. https://doi.org/10.1136/bmj.322.7291.912</a:t>
            </a:r>
          </a:p>
        </p:txBody>
      </p:sp>
    </p:spTree>
    <p:extLst>
      <p:ext uri="{BB962C8B-B14F-4D97-AF65-F5344CB8AC3E}">
        <p14:creationId xmlns:p14="http://schemas.microsoft.com/office/powerpoint/2010/main" val="12779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DD64-DC63-CCED-796C-02A64A0EA089}"/>
              </a:ext>
            </a:extLst>
          </p:cNvPr>
          <p:cNvSpPr>
            <a:spLocks noGrp="1"/>
          </p:cNvSpPr>
          <p:nvPr>
            <p:ph type="title"/>
          </p:nvPr>
        </p:nvSpPr>
        <p:spPr/>
        <p:txBody>
          <a:bodyPr/>
          <a:lstStyle/>
          <a:p>
            <a:pPr algn="ctr"/>
            <a:r>
              <a:rPr lang="en-US" dirty="0">
                <a:solidFill>
                  <a:schemeClr val="tx1"/>
                </a:solidFill>
              </a:rPr>
              <a:t>PREVALENCE</a:t>
            </a:r>
          </a:p>
        </p:txBody>
      </p:sp>
      <p:sp>
        <p:nvSpPr>
          <p:cNvPr id="3" name="Content Placeholder 2">
            <a:extLst>
              <a:ext uri="{FF2B5EF4-FFF2-40B4-BE49-F238E27FC236}">
                <a16:creationId xmlns:a16="http://schemas.microsoft.com/office/drawing/2014/main" id="{4B3FB1AB-0A64-7B96-2076-F6DD7935A860}"/>
              </a:ext>
            </a:extLst>
          </p:cNvPr>
          <p:cNvSpPr>
            <a:spLocks noGrp="1"/>
          </p:cNvSpPr>
          <p:nvPr>
            <p:ph idx="1"/>
          </p:nvPr>
        </p:nvSpPr>
        <p:spPr>
          <a:xfrm>
            <a:off x="311700" y="1152475"/>
            <a:ext cx="8475600" cy="3077735"/>
          </a:xfrm>
        </p:spPr>
        <p:txBody>
          <a:bodyPr/>
          <a:lstStyle/>
          <a:p>
            <a:pPr indent="347472">
              <a:lnSpc>
                <a:spcPct val="150000"/>
              </a:lnSpc>
            </a:pPr>
            <a:r>
              <a:rPr lang="en-US" dirty="0">
                <a:latin typeface="Inter Tight" panose="020B0604020202020204" charset="0"/>
                <a:ea typeface="Inter Tight" panose="020B0604020202020204" charset="0"/>
                <a:cs typeface="Inter Tight" panose="020B0604020202020204" charset="0"/>
              </a:rPr>
              <a:t>Roughly 38% prevalence of HTN among global population. </a:t>
            </a:r>
          </a:p>
          <a:p>
            <a:pPr indent="347472">
              <a:lnSpc>
                <a:spcPct val="150000"/>
              </a:lnSpc>
            </a:pPr>
            <a:r>
              <a:rPr lang="en-US" dirty="0">
                <a:latin typeface="Inter Tight" panose="020B0604020202020204" charset="0"/>
                <a:ea typeface="Inter Tight" panose="020B0604020202020204" charset="0"/>
                <a:cs typeface="Inter Tight" panose="020B0604020202020204" charset="0"/>
              </a:rPr>
              <a:t>Appx 1.28 billion adults ages 30 to 79 years are impacted </a:t>
            </a:r>
          </a:p>
          <a:p>
            <a:pPr indent="347472">
              <a:lnSpc>
                <a:spcPct val="150000"/>
              </a:lnSpc>
            </a:pPr>
            <a:r>
              <a:rPr lang="en-US" dirty="0">
                <a:latin typeface="Inter Tight" panose="020B0604020202020204" charset="0"/>
                <a:ea typeface="Inter Tight" panose="020B0604020202020204" charset="0"/>
                <a:cs typeface="Inter Tight" panose="020B0604020202020204" charset="0"/>
              </a:rPr>
              <a:t>Two third of these individuals live in the low and/or middle-income countries</a:t>
            </a:r>
          </a:p>
          <a:p>
            <a:pPr indent="347472">
              <a:lnSpc>
                <a:spcPct val="150000"/>
              </a:lnSpc>
            </a:pPr>
            <a:r>
              <a:rPr lang="en-US" dirty="0">
                <a:latin typeface="Inter Tight" panose="020B0604020202020204" charset="0"/>
                <a:ea typeface="Inter Tight" panose="020B0604020202020204" charset="0"/>
                <a:cs typeface="Inter Tight" panose="020B0604020202020204" charset="0"/>
              </a:rPr>
              <a:t>There are Geographical variation of HTN.</a:t>
            </a:r>
          </a:p>
          <a:p>
            <a:pPr indent="347472">
              <a:lnSpc>
                <a:spcPct val="150000"/>
              </a:lnSpc>
            </a:pPr>
            <a:r>
              <a:rPr lang="en-US" dirty="0">
                <a:latin typeface="Inter Tight" panose="020B0604020202020204" charset="0"/>
                <a:ea typeface="Inter Tight" panose="020B0604020202020204" charset="0"/>
                <a:cs typeface="Inter Tight" panose="020B0604020202020204" charset="0"/>
              </a:rPr>
              <a:t>African region has the highest rate with about 27% compared to other regions (WHO) </a:t>
            </a:r>
          </a:p>
          <a:p>
            <a:pPr indent="0">
              <a:lnSpc>
                <a:spcPct val="150000"/>
              </a:lnSpc>
              <a:buNone/>
            </a:pPr>
            <a:r>
              <a:rPr lang="en-US" sz="1200" dirty="0">
                <a:solidFill>
                  <a:schemeClr val="tx1"/>
                </a:solidFill>
                <a:latin typeface="Inter Tight" panose="020B0604020202020204" charset="0"/>
                <a:ea typeface="Inter Tight" panose="020B0604020202020204" charset="0"/>
                <a:cs typeface="Inter Tight" panose="020B0604020202020204" charset="0"/>
                <a:sym typeface="Roboto"/>
              </a:rPr>
              <a:t>(CDC, 2024; </a:t>
            </a:r>
            <a:r>
              <a:rPr lang="en-US" sz="1200" dirty="0" err="1">
                <a:solidFill>
                  <a:schemeClr val="tx1"/>
                </a:solidFill>
                <a:latin typeface="Inter Tight" panose="020B0604020202020204" charset="0"/>
                <a:ea typeface="Inter Tight" panose="020B0604020202020204" charset="0"/>
                <a:cs typeface="Inter Tight" panose="020B0604020202020204" charset="0"/>
                <a:sym typeface="Roboto"/>
              </a:rPr>
              <a:t>Adagbasa</a:t>
            </a:r>
            <a:r>
              <a:rPr lang="en-US" sz="1200" dirty="0">
                <a:solidFill>
                  <a:schemeClr val="tx1"/>
                </a:solidFill>
                <a:latin typeface="Inter Tight" panose="020B0604020202020204" charset="0"/>
                <a:ea typeface="Inter Tight" panose="020B0604020202020204" charset="0"/>
                <a:cs typeface="Inter Tight" panose="020B0604020202020204" charset="0"/>
                <a:sym typeface="Roboto"/>
              </a:rPr>
              <a:t>, E.; </a:t>
            </a:r>
            <a:r>
              <a:rPr lang="en-US" sz="1200" dirty="0" err="1">
                <a:solidFill>
                  <a:schemeClr val="tx1"/>
                </a:solidFill>
                <a:latin typeface="Inter Tight" panose="020B0604020202020204" charset="0"/>
                <a:ea typeface="Inter Tight" panose="020B0604020202020204" charset="0"/>
                <a:cs typeface="Inter Tight" panose="020B0604020202020204" charset="0"/>
                <a:sym typeface="Roboto"/>
              </a:rPr>
              <a:t>Atolagbe</a:t>
            </a:r>
            <a:r>
              <a:rPr lang="en-US" sz="1200" dirty="0">
                <a:solidFill>
                  <a:schemeClr val="tx1"/>
                </a:solidFill>
                <a:latin typeface="Inter Tight" panose="020B0604020202020204" charset="0"/>
                <a:ea typeface="Inter Tight" panose="020B0604020202020204" charset="0"/>
                <a:cs typeface="Inter Tight" panose="020B0604020202020204" charset="0"/>
                <a:sym typeface="Roboto"/>
              </a:rPr>
              <a:t>, J.; &amp; </a:t>
            </a:r>
            <a:r>
              <a:rPr lang="en-US" sz="1200" dirty="0" err="1">
                <a:solidFill>
                  <a:schemeClr val="tx1"/>
                </a:solidFill>
                <a:latin typeface="Inter Tight" panose="020B0604020202020204" charset="0"/>
                <a:ea typeface="Inter Tight" panose="020B0604020202020204" charset="0"/>
                <a:cs typeface="Inter Tight" panose="020B0604020202020204" charset="0"/>
                <a:sym typeface="Roboto"/>
              </a:rPr>
              <a:t>Tajudeen</a:t>
            </a:r>
            <a:r>
              <a:rPr lang="en-US" sz="1200" dirty="0">
                <a:solidFill>
                  <a:schemeClr val="tx1"/>
                </a:solidFill>
                <a:latin typeface="Inter Tight" panose="020B0604020202020204" charset="0"/>
                <a:ea typeface="Inter Tight" panose="020B0604020202020204" charset="0"/>
                <a:cs typeface="Inter Tight" panose="020B0604020202020204" charset="0"/>
                <a:sym typeface="Roboto"/>
              </a:rPr>
              <a:t>, W. A. 2023)</a:t>
            </a:r>
            <a:endParaRPr lang="en-US" sz="1200" dirty="0">
              <a:solidFill>
                <a:schemeClr val="tx1"/>
              </a:solidFill>
              <a:latin typeface="Inter Tight" panose="020B0604020202020204" charset="0"/>
              <a:ea typeface="Inter Tight" panose="020B0604020202020204" charset="0"/>
              <a:cs typeface="Inter Tight" panose="020B0604020202020204" charset="0"/>
            </a:endParaRPr>
          </a:p>
          <a:p>
            <a:endParaRPr lang="en-US" dirty="0"/>
          </a:p>
        </p:txBody>
      </p:sp>
    </p:spTree>
    <p:extLst>
      <p:ext uri="{BB962C8B-B14F-4D97-AF65-F5344CB8AC3E}">
        <p14:creationId xmlns:p14="http://schemas.microsoft.com/office/powerpoint/2010/main" val="41440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41" descr="Green DNA helix."/>
          <p:cNvPicPr preferRelativeResize="0">
            <a:picLocks noGrp="1"/>
          </p:cNvPicPr>
          <p:nvPr>
            <p:ph type="pic" idx="2"/>
          </p:nvPr>
        </p:nvPicPr>
        <p:blipFill rotWithShape="1">
          <a:blip r:embed="rId3">
            <a:alphaModFix/>
          </a:blip>
          <a:srcRect l="20843" r="20837"/>
          <a:stretch/>
        </p:blipFill>
        <p:spPr>
          <a:xfrm rot="-300067">
            <a:off x="550589" y="883785"/>
            <a:ext cx="3630622" cy="3658027"/>
          </a:xfrm>
          <a:prstGeom prst="snip1Rect">
            <a:avLst>
              <a:gd name="adj" fmla="val 16667"/>
            </a:avLst>
          </a:prstGeom>
        </p:spPr>
      </p:pic>
      <p:sp>
        <p:nvSpPr>
          <p:cNvPr id="329" name="Google Shape;329;p41"/>
          <p:cNvSpPr/>
          <p:nvPr/>
        </p:nvSpPr>
        <p:spPr>
          <a:xfrm rot="5098785" flipH="1">
            <a:off x="3453376" y="771412"/>
            <a:ext cx="589662" cy="590559"/>
          </a:xfrm>
          <a:prstGeom prst="rtTriangl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sp>
        <p:nvSpPr>
          <p:cNvPr id="3" name="Text Placeholder 2">
            <a:extLst>
              <a:ext uri="{FF2B5EF4-FFF2-40B4-BE49-F238E27FC236}">
                <a16:creationId xmlns:a16="http://schemas.microsoft.com/office/drawing/2014/main" id="{EF4E824B-49F7-AD22-0E3A-983D452E7784}"/>
              </a:ext>
            </a:extLst>
          </p:cNvPr>
          <p:cNvSpPr>
            <a:spLocks noGrp="1"/>
          </p:cNvSpPr>
          <p:nvPr>
            <p:ph type="body" idx="1"/>
          </p:nvPr>
        </p:nvSpPr>
        <p:spPr>
          <a:xfrm>
            <a:off x="4333745" y="746150"/>
            <a:ext cx="4532980" cy="4501202"/>
          </a:xfrm>
        </p:spPr>
        <p:txBody>
          <a:bodyPr/>
          <a:lstStyle/>
          <a:p>
            <a:pPr indent="347472">
              <a:lnSpc>
                <a:spcPct val="150000"/>
              </a:lnSpc>
            </a:pPr>
            <a:r>
              <a:rPr lang="en-US" dirty="0">
                <a:latin typeface="Inter Tight" panose="020B0604020202020204" charset="0"/>
                <a:ea typeface="Inter Tight" panose="020B0604020202020204" charset="0"/>
                <a:cs typeface="Inter Tight" panose="020B0604020202020204" charset="0"/>
              </a:rPr>
              <a:t>Almost 46% of adults with HTN are unaware of their conditions </a:t>
            </a:r>
          </a:p>
          <a:p>
            <a:pPr indent="347472">
              <a:lnSpc>
                <a:spcPct val="150000"/>
              </a:lnSpc>
            </a:pPr>
            <a:r>
              <a:rPr lang="en-US" dirty="0">
                <a:latin typeface="Inter Tight" panose="020B0604020202020204" charset="0"/>
                <a:ea typeface="Inter Tight" panose="020B0604020202020204" charset="0"/>
                <a:cs typeface="Inter Tight" panose="020B0604020202020204" charset="0"/>
              </a:rPr>
              <a:t>A significant gap in diagnosis and awareness</a:t>
            </a:r>
          </a:p>
          <a:p>
            <a:pPr indent="347472">
              <a:lnSpc>
                <a:spcPct val="150000"/>
              </a:lnSpc>
            </a:pPr>
            <a:r>
              <a:rPr lang="en-US" dirty="0">
                <a:latin typeface="Inter Tight" panose="020B0604020202020204" charset="0"/>
                <a:ea typeface="Inter Tight" panose="020B0604020202020204" charset="0"/>
                <a:cs typeface="Inter Tight" panose="020B0604020202020204" charset="0"/>
              </a:rPr>
              <a:t>Only 21% of those with high BP have their condition under control</a:t>
            </a:r>
          </a:p>
          <a:p>
            <a:pPr indent="347472">
              <a:lnSpc>
                <a:spcPct val="150000"/>
              </a:lnSpc>
            </a:pPr>
            <a:r>
              <a:rPr lang="en-US" dirty="0">
                <a:latin typeface="Inter Tight" panose="020B0604020202020204" charset="0"/>
                <a:ea typeface="Inter Tight" panose="020B0604020202020204" charset="0"/>
                <a:cs typeface="Inter Tight" panose="020B0604020202020204" charset="0"/>
              </a:rPr>
              <a:t>Critical need for improved treatment and management strategies.</a:t>
            </a:r>
          </a:p>
          <a:p>
            <a:pPr indent="0">
              <a:lnSpc>
                <a:spcPct val="150000"/>
              </a:lnSpc>
              <a:buNone/>
            </a:pPr>
            <a:endParaRPr lang="en-US" dirty="0">
              <a:latin typeface="Inter Tight" panose="020B0604020202020204" charset="0"/>
              <a:ea typeface="Inter Tight" panose="020B0604020202020204" charset="0"/>
              <a:cs typeface="Inter Tight" panose="020B0604020202020204" charset="0"/>
            </a:endParaRPr>
          </a:p>
          <a:p>
            <a:pPr marL="285750" indent="0">
              <a:spcAft>
                <a:spcPts val="1200"/>
              </a:spcAft>
              <a:buNone/>
            </a:pPr>
            <a:r>
              <a:rPr lang="en-US" sz="1200" dirty="0">
                <a:solidFill>
                  <a:schemeClr val="tx1"/>
                </a:solidFill>
                <a:latin typeface="Inter Tight" panose="020B0604020202020204" charset="0"/>
                <a:ea typeface="Inter Tight" panose="020B0604020202020204" charset="0"/>
                <a:cs typeface="Inter Tight" panose="020B0604020202020204" charset="0"/>
                <a:sym typeface="Roboto"/>
              </a:rPr>
              <a:t>(CDC, 2024; </a:t>
            </a:r>
            <a:r>
              <a:rPr lang="en-US" sz="1200" dirty="0" err="1">
                <a:solidFill>
                  <a:schemeClr val="tx1"/>
                </a:solidFill>
                <a:latin typeface="Inter Tight" panose="020B0604020202020204" charset="0"/>
                <a:ea typeface="Inter Tight" panose="020B0604020202020204" charset="0"/>
                <a:cs typeface="Inter Tight" panose="020B0604020202020204" charset="0"/>
                <a:sym typeface="Roboto"/>
              </a:rPr>
              <a:t>Adagbasa</a:t>
            </a:r>
            <a:r>
              <a:rPr lang="en-US" sz="1200" dirty="0">
                <a:solidFill>
                  <a:schemeClr val="tx1"/>
                </a:solidFill>
                <a:latin typeface="Inter Tight" panose="020B0604020202020204" charset="0"/>
                <a:ea typeface="Inter Tight" panose="020B0604020202020204" charset="0"/>
                <a:cs typeface="Inter Tight" panose="020B0604020202020204" charset="0"/>
                <a:sym typeface="Roboto"/>
              </a:rPr>
              <a:t>, E.; </a:t>
            </a:r>
            <a:r>
              <a:rPr lang="en-US" sz="1200" dirty="0" err="1">
                <a:solidFill>
                  <a:schemeClr val="tx1"/>
                </a:solidFill>
                <a:latin typeface="Inter Tight" panose="020B0604020202020204" charset="0"/>
                <a:ea typeface="Inter Tight" panose="020B0604020202020204" charset="0"/>
                <a:cs typeface="Inter Tight" panose="020B0604020202020204" charset="0"/>
                <a:sym typeface="Roboto"/>
              </a:rPr>
              <a:t>Atolagbe</a:t>
            </a:r>
            <a:r>
              <a:rPr lang="en-US" sz="1200" dirty="0">
                <a:solidFill>
                  <a:schemeClr val="tx1"/>
                </a:solidFill>
                <a:latin typeface="Inter Tight" panose="020B0604020202020204" charset="0"/>
                <a:ea typeface="Inter Tight" panose="020B0604020202020204" charset="0"/>
                <a:cs typeface="Inter Tight" panose="020B0604020202020204" charset="0"/>
                <a:sym typeface="Roboto"/>
              </a:rPr>
              <a:t>, J.; &amp; </a:t>
            </a:r>
            <a:r>
              <a:rPr lang="en-US" sz="1200" dirty="0" err="1">
                <a:solidFill>
                  <a:schemeClr val="tx1"/>
                </a:solidFill>
                <a:latin typeface="Inter Tight" panose="020B0604020202020204" charset="0"/>
                <a:ea typeface="Inter Tight" panose="020B0604020202020204" charset="0"/>
                <a:cs typeface="Inter Tight" panose="020B0604020202020204" charset="0"/>
                <a:sym typeface="Roboto"/>
              </a:rPr>
              <a:t>Tajudeen</a:t>
            </a:r>
            <a:r>
              <a:rPr lang="en-US" sz="1200" dirty="0">
                <a:solidFill>
                  <a:schemeClr val="tx1"/>
                </a:solidFill>
                <a:latin typeface="Inter Tight" panose="020B0604020202020204" charset="0"/>
                <a:ea typeface="Inter Tight" panose="020B0604020202020204" charset="0"/>
                <a:cs typeface="Inter Tight" panose="020B0604020202020204" charset="0"/>
                <a:sym typeface="Roboto"/>
              </a:rPr>
              <a:t>, W. A. 2023)</a:t>
            </a:r>
            <a:endParaRPr lang="en-US" sz="1200" dirty="0">
              <a:solidFill>
                <a:schemeClr val="tx1"/>
              </a:solidFill>
              <a:latin typeface="Inter Tight" panose="020B0604020202020204" charset="0"/>
              <a:ea typeface="Inter Tight" panose="020B0604020202020204" charset="0"/>
              <a:cs typeface="Inter Tight" panose="020B0604020202020204" charset="0"/>
            </a:endParaRPr>
          </a:p>
          <a:p>
            <a:endParaRPr lang="en-US" dirty="0"/>
          </a:p>
        </p:txBody>
      </p:sp>
      <p:sp>
        <p:nvSpPr>
          <p:cNvPr id="4" name="TextBox 3">
            <a:extLst>
              <a:ext uri="{FF2B5EF4-FFF2-40B4-BE49-F238E27FC236}">
                <a16:creationId xmlns:a16="http://schemas.microsoft.com/office/drawing/2014/main" id="{F27B7FA2-1653-2A91-53A5-A215689240BD}"/>
              </a:ext>
            </a:extLst>
          </p:cNvPr>
          <p:cNvSpPr txBox="1"/>
          <p:nvPr/>
        </p:nvSpPr>
        <p:spPr>
          <a:xfrm>
            <a:off x="5777346" y="146371"/>
            <a:ext cx="2502608" cy="307777"/>
          </a:xfrm>
          <a:prstGeom prst="rect">
            <a:avLst/>
          </a:prstGeom>
          <a:noFill/>
        </p:spPr>
        <p:txBody>
          <a:bodyPr wrap="none" rtlCol="0">
            <a:spAutoFit/>
          </a:bodyPr>
          <a:lstStyle/>
          <a:p>
            <a:r>
              <a:rPr lang="en-US" dirty="0">
                <a:solidFill>
                  <a:schemeClr val="tx1"/>
                </a:solidFill>
              </a:rPr>
              <a:t>PREVALENCE CONTINUES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a:extLst>
            <a:ext uri="{FF2B5EF4-FFF2-40B4-BE49-F238E27FC236}">
              <a16:creationId xmlns:a16="http://schemas.microsoft.com/office/drawing/2014/main" id="{75C77BC4-6222-E334-B425-FDE9D0E66C28}"/>
            </a:ext>
          </a:extLst>
        </p:cNvPr>
        <p:cNvGrpSpPr/>
        <p:nvPr/>
      </p:nvGrpSpPr>
      <p:grpSpPr>
        <a:xfrm>
          <a:off x="0" y="0"/>
          <a:ext cx="0" cy="0"/>
          <a:chOff x="0" y="0"/>
          <a:chExt cx="0" cy="0"/>
        </a:xfrm>
      </p:grpSpPr>
      <p:sp>
        <p:nvSpPr>
          <p:cNvPr id="334" name="Google Shape;334;p42">
            <a:extLst>
              <a:ext uri="{FF2B5EF4-FFF2-40B4-BE49-F238E27FC236}">
                <a16:creationId xmlns:a16="http://schemas.microsoft.com/office/drawing/2014/main" id="{D142382C-EB52-5402-6328-8A2B0ADB96F5}"/>
              </a:ext>
            </a:extLst>
          </p:cNvPr>
          <p:cNvSpPr txBox="1">
            <a:spLocks noGrp="1"/>
          </p:cNvSpPr>
          <p:nvPr>
            <p:ph type="sldNum" idx="12"/>
          </p:nvPr>
        </p:nvSpPr>
        <p:spPr>
          <a:xfrm>
            <a:off x="8260675" y="205550"/>
            <a:ext cx="548700" cy="292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8</a:t>
            </a:fld>
            <a:endParaRPr/>
          </a:p>
        </p:txBody>
      </p:sp>
      <p:sp>
        <p:nvSpPr>
          <p:cNvPr id="335" name="Google Shape;335;p42">
            <a:extLst>
              <a:ext uri="{FF2B5EF4-FFF2-40B4-BE49-F238E27FC236}">
                <a16:creationId xmlns:a16="http://schemas.microsoft.com/office/drawing/2014/main" id="{AB27FC0B-C68B-1A09-9E7A-5C6D5C52FCEC}"/>
              </a:ext>
            </a:extLst>
          </p:cNvPr>
          <p:cNvSpPr txBox="1">
            <a:spLocks noGrp="1"/>
          </p:cNvSpPr>
          <p:nvPr>
            <p:ph type="title"/>
          </p:nvPr>
        </p:nvSpPr>
        <p:spPr>
          <a:xfrm>
            <a:off x="443431" y="-131105"/>
            <a:ext cx="6556200" cy="10166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WHO DATA: NIGERIA’S PROFILE</a:t>
            </a:r>
            <a:endParaRPr dirty="0"/>
          </a:p>
        </p:txBody>
      </p:sp>
      <p:sp>
        <p:nvSpPr>
          <p:cNvPr id="338" name="Google Shape;338;p42">
            <a:extLst>
              <a:ext uri="{FF2B5EF4-FFF2-40B4-BE49-F238E27FC236}">
                <a16:creationId xmlns:a16="http://schemas.microsoft.com/office/drawing/2014/main" id="{C11FEACF-8938-42CB-937D-1F5CE9AA5036}"/>
              </a:ext>
            </a:extLst>
          </p:cNvPr>
          <p:cNvSpPr txBox="1"/>
          <p:nvPr/>
        </p:nvSpPr>
        <p:spPr>
          <a:xfrm>
            <a:off x="135100" y="4406344"/>
            <a:ext cx="9008900" cy="799299"/>
          </a:xfrm>
          <a:prstGeom prst="rect">
            <a:avLst/>
          </a:prstGeom>
          <a:noFill/>
          <a:ln>
            <a:noFill/>
          </a:ln>
        </p:spPr>
        <p:txBody>
          <a:bodyPr spcFirstLastPara="1" wrap="square" lIns="91425" tIns="91425" rIns="91425" bIns="91425" anchor="t" anchorCtr="0">
            <a:noAutofit/>
          </a:bodyPr>
          <a:lstStyle/>
          <a:p>
            <a:pPr marL="0" lvl="0" indent="0" algn="ctr" rtl="0">
              <a:spcBef>
                <a:spcPts val="1200"/>
              </a:spcBef>
              <a:spcAft>
                <a:spcPts val="0"/>
              </a:spcAft>
              <a:buNone/>
            </a:pPr>
            <a:r>
              <a:rPr lang="en-US" sz="1200" dirty="0">
                <a:solidFill>
                  <a:schemeClr val="bg1"/>
                </a:solidFill>
                <a:latin typeface="Inter Tight"/>
                <a:ea typeface="Inter Tight"/>
                <a:cs typeface="Inter Tight"/>
                <a:sym typeface="Inter Tight"/>
              </a:rPr>
              <a:t>https://cdn.who.int/media/docs/default-source/country-profiles/hypertension/hypertension-2023/hypertension_nga_2023.pdf?sfvrsn=a5183a69_4&amp;download=true</a:t>
            </a:r>
            <a:endParaRPr sz="1200" dirty="0">
              <a:solidFill>
                <a:schemeClr val="bg1"/>
              </a:solidFill>
              <a:latin typeface="Inter Tight"/>
              <a:ea typeface="Inter Tight"/>
              <a:cs typeface="Inter Tight"/>
              <a:sym typeface="Inter Tight"/>
            </a:endParaRPr>
          </a:p>
        </p:txBody>
      </p:sp>
      <p:sp>
        <p:nvSpPr>
          <p:cNvPr id="3" name="TextBox 2">
            <a:extLst>
              <a:ext uri="{FF2B5EF4-FFF2-40B4-BE49-F238E27FC236}">
                <a16:creationId xmlns:a16="http://schemas.microsoft.com/office/drawing/2014/main" id="{F765DA71-2CDA-B57A-6E36-6600CC94465D}"/>
              </a:ext>
            </a:extLst>
          </p:cNvPr>
          <p:cNvSpPr txBox="1"/>
          <p:nvPr/>
        </p:nvSpPr>
        <p:spPr>
          <a:xfrm>
            <a:off x="576596" y="997234"/>
            <a:ext cx="4572000" cy="338554"/>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rPr>
              <a:t>Total population (2019): 203 300 000</a:t>
            </a:r>
          </a:p>
        </p:txBody>
      </p:sp>
      <p:sp>
        <p:nvSpPr>
          <p:cNvPr id="5" name="TextBox 4">
            <a:extLst>
              <a:ext uri="{FF2B5EF4-FFF2-40B4-BE49-F238E27FC236}">
                <a16:creationId xmlns:a16="http://schemas.microsoft.com/office/drawing/2014/main" id="{8EB6499F-17E7-AEEF-022E-99E3BF000DC3}"/>
              </a:ext>
            </a:extLst>
          </p:cNvPr>
          <p:cNvSpPr txBox="1"/>
          <p:nvPr/>
        </p:nvSpPr>
        <p:spPr>
          <a:xfrm>
            <a:off x="576596" y="1447480"/>
            <a:ext cx="4572000" cy="338554"/>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rPr>
              <a:t>Total deaths (2019: 1 650 000</a:t>
            </a:r>
          </a:p>
        </p:txBody>
      </p:sp>
      <p:sp>
        <p:nvSpPr>
          <p:cNvPr id="7" name="TextBox 6">
            <a:extLst>
              <a:ext uri="{FF2B5EF4-FFF2-40B4-BE49-F238E27FC236}">
                <a16:creationId xmlns:a16="http://schemas.microsoft.com/office/drawing/2014/main" id="{176D47F2-0452-FF19-DEB4-AA32F175A122}"/>
              </a:ext>
            </a:extLst>
          </p:cNvPr>
          <p:cNvSpPr txBox="1"/>
          <p:nvPr/>
        </p:nvSpPr>
        <p:spPr>
          <a:xfrm>
            <a:off x="514452" y="1805865"/>
            <a:ext cx="7324530" cy="1015663"/>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rPr>
              <a:t>Age-standardized prevalence of hypertension among adults aged 30–79 years (2019)</a:t>
            </a:r>
          </a:p>
          <a:p>
            <a:pPr marL="285750" lvl="4" indent="-285750">
              <a:buFont typeface="Arial" panose="020B0604020202020204" pitchFamily="34" charset="0"/>
              <a:buChar char="•"/>
            </a:pPr>
            <a:endParaRPr lang="en-US" dirty="0">
              <a:solidFill>
                <a:schemeClr val="bg1"/>
              </a:solidFill>
            </a:endParaRPr>
          </a:p>
          <a:p>
            <a:pPr marL="285750" lvl="4" indent="-285750">
              <a:buFont typeface="Arial" panose="020B0604020202020204" pitchFamily="34" charset="0"/>
              <a:buChar char="•"/>
            </a:pPr>
            <a:r>
              <a:rPr lang="en-US" dirty="0">
                <a:solidFill>
                  <a:schemeClr val="bg1"/>
                </a:solidFill>
              </a:rPr>
              <a:t>Diagnosed: Male: 42%, Female 51%</a:t>
            </a:r>
          </a:p>
        </p:txBody>
      </p:sp>
      <p:sp>
        <p:nvSpPr>
          <p:cNvPr id="9" name="TextBox 8">
            <a:extLst>
              <a:ext uri="{FF2B5EF4-FFF2-40B4-BE49-F238E27FC236}">
                <a16:creationId xmlns:a16="http://schemas.microsoft.com/office/drawing/2014/main" id="{29969012-29C0-1779-8757-6528FEC397C3}"/>
              </a:ext>
            </a:extLst>
          </p:cNvPr>
          <p:cNvSpPr txBox="1"/>
          <p:nvPr/>
        </p:nvSpPr>
        <p:spPr>
          <a:xfrm>
            <a:off x="443431" y="2652019"/>
            <a:ext cx="8365944" cy="1538883"/>
          </a:xfrm>
          <a:prstGeom prst="rect">
            <a:avLst/>
          </a:prstGeom>
          <a:noFill/>
        </p:spPr>
        <p:txBody>
          <a:bodyPr wrap="square">
            <a:spAutoFit/>
          </a:bodyPr>
          <a:lstStyle/>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Treated: both genders 29%, male 27%, female 30%</a:t>
            </a:r>
          </a:p>
          <a:p>
            <a:pPr marL="285750" indent="-285750">
              <a:buFont typeface="Arial" panose="020B0604020202020204" pitchFamily="34" charset="0"/>
              <a:buChar char="•"/>
            </a:pPr>
            <a:r>
              <a:rPr lang="en-US" sz="1600" dirty="0">
                <a:solidFill>
                  <a:schemeClr val="bg1"/>
                </a:solidFill>
              </a:rPr>
              <a:t>Controlled 11%, both gender 11%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solidFill>
                  <a:schemeClr val="bg1"/>
                </a:solidFill>
              </a:rPr>
              <a:t>In order to achieve a 50% control rate, 7.6 million more people with hypertension would need to be effectively treated.</a:t>
            </a:r>
          </a:p>
        </p:txBody>
      </p:sp>
    </p:spTree>
    <p:extLst>
      <p:ext uri="{BB962C8B-B14F-4D97-AF65-F5344CB8AC3E}">
        <p14:creationId xmlns:p14="http://schemas.microsoft.com/office/powerpoint/2010/main" val="82925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2AEB-482F-82FD-A595-EFB796A20339}"/>
              </a:ext>
            </a:extLst>
          </p:cNvPr>
          <p:cNvSpPr>
            <a:spLocks noGrp="1"/>
          </p:cNvSpPr>
          <p:nvPr>
            <p:ph type="title"/>
          </p:nvPr>
        </p:nvSpPr>
        <p:spPr>
          <a:xfrm>
            <a:off x="333925" y="0"/>
            <a:ext cx="4238075" cy="498052"/>
          </a:xfrm>
        </p:spPr>
        <p:txBody>
          <a:bodyPr/>
          <a:lstStyle/>
          <a:p>
            <a:r>
              <a:rPr lang="en-US" dirty="0"/>
              <a:t>RISK FACTORS</a:t>
            </a:r>
          </a:p>
        </p:txBody>
      </p:sp>
      <p:sp>
        <p:nvSpPr>
          <p:cNvPr id="4" name="Text Placeholder 3">
            <a:extLst>
              <a:ext uri="{FF2B5EF4-FFF2-40B4-BE49-F238E27FC236}">
                <a16:creationId xmlns:a16="http://schemas.microsoft.com/office/drawing/2014/main" id="{3995BED4-61C5-EE7D-F39E-03829056F2FD}"/>
              </a:ext>
            </a:extLst>
          </p:cNvPr>
          <p:cNvSpPr>
            <a:spLocks noGrp="1"/>
          </p:cNvSpPr>
          <p:nvPr>
            <p:ph type="body" idx="2"/>
          </p:nvPr>
        </p:nvSpPr>
        <p:spPr>
          <a:xfrm>
            <a:off x="1313236" y="703600"/>
            <a:ext cx="5759368" cy="4548138"/>
          </a:xfrm>
        </p:spPr>
        <p:txBody>
          <a:bodyPr/>
          <a:lstStyle/>
          <a:p>
            <a:pPr marL="457200" lvl="0" indent="-336550" algn="l" rtl="0">
              <a:lnSpc>
                <a:spcPct val="150000"/>
              </a:lnSpc>
              <a:spcBef>
                <a:spcPts val="0"/>
              </a:spcBef>
              <a:spcAft>
                <a:spcPts val="0"/>
              </a:spcAft>
              <a:buSzPts val="1700"/>
              <a:buChar char="●"/>
            </a:pPr>
            <a:r>
              <a:rPr lang="en-US" sz="1600" dirty="0"/>
              <a:t>Unhealthy diets: High salt intake, excessive consumption of saturated and trans fats, and low intake of fruits and vegetables contribute significantly to hypertension.</a:t>
            </a:r>
          </a:p>
          <a:p>
            <a:pPr marL="457200" lvl="0" indent="-336550" algn="l" rtl="0">
              <a:lnSpc>
                <a:spcPct val="150000"/>
              </a:lnSpc>
              <a:spcBef>
                <a:spcPts val="0"/>
              </a:spcBef>
              <a:spcAft>
                <a:spcPts val="0"/>
              </a:spcAft>
              <a:buSzPts val="1700"/>
              <a:buChar char="●"/>
            </a:pPr>
            <a:r>
              <a:rPr lang="en-US" sz="1600" dirty="0"/>
              <a:t>Physical inactivity: Lack of regular exercise </a:t>
            </a:r>
          </a:p>
          <a:p>
            <a:pPr marL="457200" lvl="0" indent="-336550" algn="l" rtl="0">
              <a:lnSpc>
                <a:spcPct val="150000"/>
              </a:lnSpc>
              <a:spcBef>
                <a:spcPts val="0"/>
              </a:spcBef>
              <a:spcAft>
                <a:spcPts val="0"/>
              </a:spcAft>
              <a:buSzPts val="1700"/>
              <a:buChar char="●"/>
            </a:pPr>
            <a:r>
              <a:rPr lang="en-US" sz="1600" dirty="0"/>
              <a:t>Obesity: Being overweight or obese increases the risk of hypertension</a:t>
            </a:r>
          </a:p>
          <a:p>
            <a:pPr marL="457200" lvl="0" indent="-336550" algn="l" rtl="0">
              <a:lnSpc>
                <a:spcPct val="150000"/>
              </a:lnSpc>
              <a:spcBef>
                <a:spcPts val="0"/>
              </a:spcBef>
              <a:spcAft>
                <a:spcPts val="0"/>
              </a:spcAft>
              <a:buSzPts val="1700"/>
              <a:buChar char="●"/>
            </a:pPr>
            <a:r>
              <a:rPr lang="en-US" sz="1600" dirty="0"/>
              <a:t>Alcohol: High levels of alcohol consumption can lead to elevated blood pressure</a:t>
            </a:r>
          </a:p>
          <a:p>
            <a:pPr marL="457200" lvl="0" indent="-336550" algn="l" rtl="0">
              <a:lnSpc>
                <a:spcPct val="150000"/>
              </a:lnSpc>
              <a:spcBef>
                <a:spcPts val="0"/>
              </a:spcBef>
              <a:spcAft>
                <a:spcPts val="0"/>
              </a:spcAft>
              <a:buSzPts val="1700"/>
              <a:buChar char="●"/>
            </a:pPr>
            <a:r>
              <a:rPr lang="en-US" sz="1600" dirty="0"/>
              <a:t>Tobacco: Smoking damages blood vessels and increases the likelihood of hypertension. </a:t>
            </a:r>
          </a:p>
          <a:p>
            <a:pPr marL="120650" lvl="0" indent="0" algn="l" rtl="0">
              <a:lnSpc>
                <a:spcPct val="150000"/>
              </a:lnSpc>
              <a:spcBef>
                <a:spcPts val="0"/>
              </a:spcBef>
              <a:spcAft>
                <a:spcPts val="0"/>
              </a:spcAft>
              <a:buSzPts val="1700"/>
              <a:buNone/>
            </a:pPr>
            <a:r>
              <a:rPr lang="en" sz="1600" dirty="0">
                <a:solidFill>
                  <a:schemeClr val="bg1"/>
                </a:solidFill>
                <a:latin typeface="Inter Tight" panose="020B0604020202020204" charset="0"/>
                <a:ea typeface="Inter Tight" panose="020B0604020202020204" charset="0"/>
                <a:cs typeface="Inter Tight" panose="020B0604020202020204" charset="0"/>
                <a:sym typeface="Roboto"/>
              </a:rPr>
              <a:t>(CDC, 2024)</a:t>
            </a:r>
            <a:endParaRPr lang="en-US" sz="1600" dirty="0">
              <a:solidFill>
                <a:schemeClr val="bg1"/>
              </a:solidFill>
            </a:endParaRPr>
          </a:p>
          <a:p>
            <a:endParaRPr lang="en-US" dirty="0"/>
          </a:p>
        </p:txBody>
      </p:sp>
      <p:sp>
        <p:nvSpPr>
          <p:cNvPr id="9" name="TextBox 8">
            <a:extLst>
              <a:ext uri="{FF2B5EF4-FFF2-40B4-BE49-F238E27FC236}">
                <a16:creationId xmlns:a16="http://schemas.microsoft.com/office/drawing/2014/main" id="{CDA8690F-F3F1-6185-8674-E75B4D255F8B}"/>
              </a:ext>
            </a:extLst>
          </p:cNvPr>
          <p:cNvSpPr txBox="1"/>
          <p:nvPr/>
        </p:nvSpPr>
        <p:spPr>
          <a:xfrm>
            <a:off x="2967135" y="223935"/>
            <a:ext cx="1271502" cy="307777"/>
          </a:xfrm>
          <a:prstGeom prst="rect">
            <a:avLst/>
          </a:prstGeom>
          <a:noFill/>
        </p:spPr>
        <p:txBody>
          <a:bodyPr wrap="none" rtlCol="0">
            <a:spAutoFit/>
          </a:bodyPr>
          <a:lstStyle/>
          <a:p>
            <a:r>
              <a:rPr lang="en-US" dirty="0">
                <a:solidFill>
                  <a:schemeClr val="bg1"/>
                </a:solidFill>
              </a:rPr>
              <a:t>MODIFIABLE</a:t>
            </a:r>
          </a:p>
        </p:txBody>
      </p:sp>
    </p:spTree>
    <p:extLst>
      <p:ext uri="{BB962C8B-B14F-4D97-AF65-F5344CB8AC3E}">
        <p14:creationId xmlns:p14="http://schemas.microsoft.com/office/powerpoint/2010/main" val="3952963096"/>
      </p:ext>
    </p:extLst>
  </p:cSld>
  <p:clrMapOvr>
    <a:masterClrMapping/>
  </p:clrMapOvr>
</p:sld>
</file>

<file path=ppt/theme/theme1.xml><?xml version="1.0" encoding="utf-8"?>
<a:theme xmlns:a="http://schemas.openxmlformats.org/drawingml/2006/main"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7826</TotalTime>
  <Words>2318</Words>
  <Application>Microsoft Office PowerPoint</Application>
  <PresentationFormat>On-screen Show (16:9)</PresentationFormat>
  <Paragraphs>209</Paragraphs>
  <Slides>25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Inter Tight SemiBold</vt:lpstr>
      <vt:lpstr>Roboto</vt:lpstr>
      <vt:lpstr>Arial</vt:lpstr>
      <vt:lpstr>Inter Tight</vt:lpstr>
      <vt:lpstr>Inter Tight Medium</vt:lpstr>
      <vt:lpstr>Lesson 1</vt:lpstr>
      <vt:lpstr>HYPERTENSION: A SILENT KILLER</vt:lpstr>
      <vt:lpstr>PRESENTERS</vt:lpstr>
      <vt:lpstr>INTRODUCTION</vt:lpstr>
      <vt:lpstr>INTRODUCTION CONTINUES</vt:lpstr>
      <vt:lpstr>TYPES OF HTN</vt:lpstr>
      <vt:lpstr>PREVALENCE</vt:lpstr>
      <vt:lpstr>PowerPoint Presentation</vt:lpstr>
      <vt:lpstr>WHO DATA: NIGERIA’S PROFILE</vt:lpstr>
      <vt:lpstr>RISK FACTORS</vt:lpstr>
      <vt:lpstr>NON-MODIFIABLE</vt:lpstr>
      <vt:lpstr>Pathophysiology Blood Pressure Regulation</vt:lpstr>
      <vt:lpstr>Signs and symptoms</vt:lpstr>
      <vt:lpstr>COMPLICATIONS OF HYPERTENSION</vt:lpstr>
      <vt:lpstr>Pharmacological Treatment of High Blood Pressure</vt:lpstr>
      <vt:lpstr>PowerPoint Presentation</vt:lpstr>
      <vt:lpstr>Medication Classification and Use</vt:lpstr>
      <vt:lpstr>PowerPoint Presentation</vt:lpstr>
      <vt:lpstr>PowerPoint Presentation</vt:lpstr>
      <vt:lpstr>Nursing Role in the Management of HTN</vt:lpstr>
      <vt:lpstr>Nursing Role in the Management of HTN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A SILENT KILLER</dc:title>
  <dc:creator>TAIYE OSAWE</dc:creator>
  <cp:lastModifiedBy>Joy Omokaro</cp:lastModifiedBy>
  <cp:revision>9</cp:revision>
  <dcterms:modified xsi:type="dcterms:W3CDTF">2025-01-25T17:37:36Z</dcterms:modified>
</cp:coreProperties>
</file>