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12"/>
  </p:notesMasterIdLst>
  <p:handoutMasterIdLst>
    <p:handoutMasterId r:id="rId13"/>
  </p:handoutMasterIdLst>
  <p:sldIdLst>
    <p:sldId id="257" r:id="rId2"/>
    <p:sldId id="259" r:id="rId3"/>
    <p:sldId id="260" r:id="rId4"/>
    <p:sldId id="263" r:id="rId5"/>
    <p:sldId id="264" r:id="rId6"/>
    <p:sldId id="265" r:id="rId7"/>
    <p:sldId id="266" r:id="rId8"/>
    <p:sldId id="261" r:id="rId9"/>
    <p:sldId id="267" r:id="rId10"/>
    <p:sldId id="268" r:id="rId11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8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DCEF498-99A3-42FC-8C99-5D9EBE8F5D9F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6193448-CC2D-4299-9E0C-71868B72063B}" type="datetime1">
              <a:rPr lang="tr-TR" smtClean="0"/>
              <a:t>15.05.2024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Notlar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"/>
              <a:t>Asıl metin stillerini düzenlemek için tıklayın</a:t>
            </a:r>
            <a:endParaRPr lang="en-US"/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 lang="en-US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tr-TR"/>
              <a:t>Asıl alt başlık stilini düzenlemek için tıklayın</a:t>
            </a:r>
            <a:endParaRPr lang="en-US" dirty="0"/>
          </a:p>
        </p:txBody>
      </p: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arih Yer Tutucusu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0AE17E-57CC-4046-BB97-65C2A83F5EC7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Tarih Yer Tutucusu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E745DE-C81E-4AB0-A4DC-D933D3D60995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cxnSp>
        <p:nvCxnSpPr>
          <p:cNvPr id="9" name="Düz Bağlayıcı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arih Yer Tutucusu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2C5FEE0-998F-4936-A0AA-C60707409371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Slayt Numarası Yer Tutucusu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en-US" dirty="0"/>
          </a:p>
        </p:txBody>
      </p:sp>
      <p:sp>
        <p:nvSpPr>
          <p:cNvPr id="2" name="Tarih Yer Tutucusu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58F89C-E02C-47E7-AE2C-E7D5D56A7D38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9" name="Alt Bilgi Yer Tutucusu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layt Numarası Yer Tutucusu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şlık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en-US" dirty="0"/>
          </a:p>
        </p:txBody>
      </p:sp>
      <p:sp>
        <p:nvSpPr>
          <p:cNvPr id="2" name="Tarih Yer Tutucusu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80AC511-DD1A-42D0-B5F4-F0B8E8AB092D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11" name="Alt Bilgi Yer Tutucusu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Slayt Numarası Yer Tutucusu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6" name="Tarih Yer Tutucusu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8AF3CF-2F18-4CC9-A875-FCB045B085F1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7" name="Alt Bilgi Yer Tutucusu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Slayt Numarası Yer Tutucusu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arih Yer Tutucusu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8553B3-F124-4BA5-876E-0628064B1660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5A9D949F-BC9C-44DB-81BB-156AFB5B32AB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sim Yer Tutucusu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tr-TR"/>
              <a:t>Asıl metin stillerini düzenlemek için tıklayın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D07BF869-CED7-4B9F-A96F-EFAFC681FDFB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Tarih Yer Tutucusu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8ABED7-75A7-4337-8539-39229310A32F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/>
          <a:p>
            <a:pPr rtl="0"/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tr-TR"/>
              <a:t>Asıl metin stillerini düzenlemek için tıklayın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Tarih Yer Tutucusu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D10E36F-8066-4E4E-B659-BD927AF700C4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Slayt Numarası Yer Tutucusu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stilini düzenlemek için tıklayın</a:t>
            </a:r>
            <a:endParaRPr lang="en-US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tr"/>
              <a:t>Asıl metin stillerini düzenlemek için tıklayın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 lang="en-US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89A918C5-53DD-41D2-B8D3-A2402E985BFE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Düz Bağlayıcı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siriusdesignlab.com/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Dikdörtgen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3258" y="661083"/>
            <a:ext cx="6083096" cy="2558561"/>
          </a:xfrm>
        </p:spPr>
        <p:txBody>
          <a:bodyPr rtlCol="0"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tr-TR" sz="5400" b="1" strike="noStrike" spc="-1" dirty="0">
                <a:solidFill>
                  <a:srgbClr val="000000"/>
                </a:solidFill>
                <a:latin typeface="Arial Black"/>
                <a:ea typeface="DejaVu Sans"/>
              </a:rPr>
              <a:t>NIF EXPRESSION OF INTEREST</a:t>
            </a:r>
            <a:endParaRPr lang="tr-TR" sz="54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1629" y="4574155"/>
            <a:ext cx="4572000" cy="443180"/>
          </a:xfrm>
        </p:spPr>
        <p:txBody>
          <a:bodyPr rtlCol="0">
            <a:normAutofit fontScale="92500"/>
          </a:bodyPr>
          <a:lstStyle/>
          <a:p>
            <a:pPr rtl="0"/>
            <a:r>
              <a:rPr lang="tr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SIRIUS DESIGN LABORATORY</a:t>
            </a:r>
            <a:endParaRPr lang="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4" name="Düz Bağlayıcı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 descr="Ground-based image of Sirius (ground-based image)">
            <a:extLst>
              <a:ext uri="{FF2B5EF4-FFF2-40B4-BE49-F238E27FC236}">
                <a16:creationId xmlns:a16="http://schemas.microsoft.com/office/drawing/2014/main" id="{25BE22D1-9811-9C54-1025-DC1146E98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9832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1509F7-06BD-2DF1-713E-1C89D1C4DD7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8340037" y="5100146"/>
            <a:ext cx="1495184" cy="1472712"/>
          </a:xfrm>
          <a:prstGeom prst="rect">
            <a:avLst/>
          </a:prstGeom>
          <a:ln w="0">
            <a:noFill/>
          </a:ln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70CBEFC0-54FD-DECB-CB1F-4215B822C8FE}"/>
              </a:ext>
            </a:extLst>
          </p:cNvPr>
          <p:cNvSpPr txBox="1"/>
          <p:nvPr/>
        </p:nvSpPr>
        <p:spPr>
          <a:xfrm>
            <a:off x="7949621" y="6468142"/>
            <a:ext cx="3398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www.siriusdesignlab.com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255A7C64-9D1B-5123-6581-A22DDFA17717}"/>
              </a:ext>
            </a:extLst>
          </p:cNvPr>
          <p:cNvSpPr txBox="1"/>
          <p:nvPr/>
        </p:nvSpPr>
        <p:spPr>
          <a:xfrm>
            <a:off x="543560" y="1473120"/>
            <a:ext cx="5303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SIRIUS DESIGN LABORATORY</a:t>
            </a:r>
          </a:p>
          <a:p>
            <a:pPr algn="ctr"/>
            <a:r>
              <a:rPr lang="tr-TR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ENGINEERING INC. 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58A2437B-A53A-EA99-4ECC-7826AA192043}"/>
              </a:ext>
            </a:extLst>
          </p:cNvPr>
          <p:cNvSpPr txBox="1"/>
          <p:nvPr/>
        </p:nvSpPr>
        <p:spPr>
          <a:xfrm>
            <a:off x="521360" y="4475400"/>
            <a:ext cx="5303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DESIGNS FOR EXCELLENCE </a:t>
            </a: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69B5826-AAE6-A364-0A4C-404D91D07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Company</a:t>
            </a:r>
            <a:r>
              <a:rPr lang="tr-TR" dirty="0"/>
              <a:t> Profile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2AFFC2F-18AA-CD51-4555-1CC0F8746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25 + Years of </a:t>
            </a:r>
            <a:r>
              <a:rPr lang="en-US" dirty="0" err="1"/>
              <a:t>exper</a:t>
            </a:r>
            <a:r>
              <a:rPr lang="tr-TR" dirty="0"/>
              <a:t>e</a:t>
            </a:r>
            <a:r>
              <a:rPr lang="en-US" dirty="0" err="1"/>
              <a:t>ince</a:t>
            </a:r>
            <a:r>
              <a:rPr lang="en-US" dirty="0"/>
              <a:t> on autonomous vehicles especially on </a:t>
            </a:r>
            <a:r>
              <a:rPr lang="en-US" dirty="0" err="1"/>
              <a:t>Defence</a:t>
            </a:r>
            <a:r>
              <a:rPr lang="en-US" dirty="0"/>
              <a:t> Industry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Integration and Certification experience in Army, Navy and Air Platforms in National and International Projects including NATO 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Knowledge of the system development process and system architecture for  15 different operational flying system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 complete know-how; from operational requirements on the field to design and validation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15 years of average experience with its highly educated working team</a:t>
            </a:r>
          </a:p>
          <a:p>
            <a:endParaRPr lang="tr-TR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188EEB6-42F2-A5F2-CE4E-694ED7C56C6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478376" y="252552"/>
            <a:ext cx="1495184" cy="147271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178987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0C935B-D5CB-32C2-B5BC-B3680DE38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Company</a:t>
            </a:r>
            <a:r>
              <a:rPr lang="tr-TR" dirty="0"/>
              <a:t> </a:t>
            </a:r>
            <a:r>
              <a:rPr lang="tr-TR" dirty="0" err="1"/>
              <a:t>Expertises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3CBD19-7047-F121-B779-E82969587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            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DF9AA1-1918-1DC0-BBC1-24A1288F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4306" y="6422885"/>
            <a:ext cx="2584850" cy="365125"/>
          </a:xfrm>
        </p:spPr>
        <p:txBody>
          <a:bodyPr/>
          <a:lstStyle/>
          <a:p>
            <a:pPr rtl="0"/>
            <a:r>
              <a:rPr lang="tr-TR" dirty="0"/>
              <a:t>www.siriusdesignlab.com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FB6D6D9-AF09-549A-FEB0-C0C80C6B074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478376" y="252552"/>
            <a:ext cx="1495184" cy="1472712"/>
          </a:xfrm>
          <a:prstGeom prst="rect">
            <a:avLst/>
          </a:prstGeom>
          <a:ln w="0">
            <a:noFill/>
          </a:ln>
        </p:spPr>
      </p:pic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91F1F170-04B1-F294-C345-1E2215CE90B0}"/>
              </a:ext>
            </a:extLst>
          </p:cNvPr>
          <p:cNvSpPr txBox="1">
            <a:spLocks/>
          </p:cNvSpPr>
          <p:nvPr/>
        </p:nvSpPr>
        <p:spPr>
          <a:xfrm>
            <a:off x="1249680" y="22606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Aerodynamic Design: Geometry Design, Database Derivation, </a:t>
            </a:r>
            <a:r>
              <a:rPr lang="tr-TR" dirty="0" err="1"/>
              <a:t>Aerodynamic</a:t>
            </a:r>
            <a:r>
              <a:rPr lang="en-US" dirty="0"/>
              <a:t> Analysis, </a:t>
            </a:r>
            <a:r>
              <a:rPr lang="tr-TR" dirty="0" err="1"/>
              <a:t>Store</a:t>
            </a:r>
            <a:r>
              <a:rPr lang="en-US" dirty="0"/>
              <a:t> Separation Analysis, Platform Integration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Navigation and Control Algorithms: Estimation Theory, Kalman Filter, EKF, </a:t>
            </a:r>
            <a:r>
              <a:rPr lang="tr-TR" dirty="0"/>
              <a:t>Sensor</a:t>
            </a:r>
            <a:r>
              <a:rPr lang="en-US" dirty="0"/>
              <a:t> Fusion, GPS/INS Integrated Navigation, Gimbal Control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Analog, Digital and Power Electronics: SMPS, AC/DC Converter, High Speed ​​Analog/Digital Electronics, EMI Filter, Motor Driver and Controller, MIL-STD-704 and MIL-STD-1760 Compliant Design</a:t>
            </a:r>
            <a:endParaRPr lang="tr-TR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Embedded Software: Code Development for Real-Time OS, BSP, </a:t>
            </a:r>
            <a:r>
              <a:rPr lang="en-US" dirty="0" err="1"/>
              <a:t>Baremetal</a:t>
            </a:r>
            <a:r>
              <a:rPr lang="en-US" dirty="0"/>
              <a:t>, Military 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Systems Engineering: Process Management, Requirement Management, Functional Verification, Integration Tests, Validation to Military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Civil</a:t>
            </a:r>
            <a:r>
              <a:rPr lang="en-US" dirty="0"/>
              <a:t> Standards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5500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F3C5E3A3-1752-41FA-95DE-8AEB7733C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Development of A </a:t>
            </a:r>
            <a:r>
              <a:rPr lang="tr-TR" dirty="0" err="1"/>
              <a:t>Hybrid</a:t>
            </a:r>
            <a:r>
              <a:rPr lang="tr-TR" dirty="0"/>
              <a:t> </a:t>
            </a:r>
            <a:r>
              <a:rPr lang="tr-TR" dirty="0" err="1"/>
              <a:t>FiberOptic</a:t>
            </a:r>
            <a:r>
              <a:rPr lang="tr-TR" dirty="0"/>
              <a:t> INS </a:t>
            </a:r>
          </a:p>
        </p:txBody>
      </p:sp>
      <p:sp>
        <p:nvSpPr>
          <p:cNvPr id="7" name="Metin Yer Tutucusu 6">
            <a:extLst>
              <a:ext uri="{FF2B5EF4-FFF2-40B4-BE49-F238E27FC236}">
                <a16:creationId xmlns:a16="http://schemas.microsoft.com/office/drawing/2014/main" id="{1F04C80F-F6FE-1D22-0653-C0513AF2B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tr-TR" dirty="0" err="1"/>
              <a:t>Cost</a:t>
            </a:r>
            <a:r>
              <a:rPr lang="tr-TR" dirty="0"/>
              <a:t> </a:t>
            </a:r>
            <a:r>
              <a:rPr lang="tr-TR" dirty="0" err="1"/>
              <a:t>Effective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Accurate</a:t>
            </a:r>
            <a:r>
              <a:rPr lang="tr-TR" dirty="0"/>
              <a:t> Solution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Civil</a:t>
            </a:r>
            <a:r>
              <a:rPr lang="tr-TR" dirty="0"/>
              <a:t> &amp;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Platforms</a:t>
            </a:r>
            <a:endParaRPr lang="tr-TR" dirty="0"/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4899FB0-8965-1C21-D076-B578AB893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4E745DE-C81E-4AB0-A4DC-D933D3D60995}" type="datetime1">
              <a:rPr lang="tr-TR" smtClean="0"/>
              <a:t>15.05.2024</a:t>
            </a:fld>
            <a:endParaRPr lang="en-US" dirty="0"/>
          </a:p>
        </p:txBody>
      </p:sp>
      <p:pic>
        <p:nvPicPr>
          <p:cNvPr id="17" name="Resim Yer Tutucusu 16">
            <a:extLst>
              <a:ext uri="{FF2B5EF4-FFF2-40B4-BE49-F238E27FC236}">
                <a16:creationId xmlns:a16="http://schemas.microsoft.com/office/drawing/2014/main" id="{00D82AF3-C3C8-EA80-14B4-CCADED44D84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4" b="8294"/>
          <a:stretch>
            <a:fillRect/>
          </a:stretch>
        </p:blipFill>
        <p:spPr/>
      </p:pic>
      <p:sp>
        <p:nvSpPr>
          <p:cNvPr id="14" name="AutoShape 2">
            <a:extLst>
              <a:ext uri="{FF2B5EF4-FFF2-40B4-BE49-F238E27FC236}">
                <a16:creationId xmlns:a16="http://schemas.microsoft.com/office/drawing/2014/main" id="{8F80614F-E827-69F6-1432-941B330EEC2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7900131F-EDDC-7F37-FFE3-F3BD6DD2A516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0478376" y="252552"/>
            <a:ext cx="1495184" cy="147271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543035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0C935B-D5CB-32C2-B5BC-B3680DE38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Hybrid</a:t>
            </a:r>
            <a:r>
              <a:rPr lang="tr-TR" dirty="0"/>
              <a:t> INS Project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3CBD19-7047-F121-B779-E82969587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            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DF9AA1-1918-1DC0-BBC1-24A1288F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4306" y="6422885"/>
            <a:ext cx="2584850" cy="365125"/>
          </a:xfrm>
        </p:spPr>
        <p:txBody>
          <a:bodyPr/>
          <a:lstStyle/>
          <a:p>
            <a:pPr rtl="0"/>
            <a:r>
              <a:rPr lang="tr-TR" dirty="0"/>
              <a:t>www.siriusdesignlab.com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FB6D6D9-AF09-549A-FEB0-C0C80C6B074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478376" y="252552"/>
            <a:ext cx="1495184" cy="1472712"/>
          </a:xfrm>
          <a:prstGeom prst="rect">
            <a:avLst/>
          </a:prstGeom>
          <a:ln w="0">
            <a:noFill/>
          </a:ln>
        </p:spPr>
      </p:pic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91F1F170-04B1-F294-C345-1E2215CE90B0}"/>
              </a:ext>
            </a:extLst>
          </p:cNvPr>
          <p:cNvSpPr txBox="1">
            <a:spLocks/>
          </p:cNvSpPr>
          <p:nvPr/>
        </p:nvSpPr>
        <p:spPr>
          <a:xfrm>
            <a:off x="1249680" y="22606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Today’s</a:t>
            </a:r>
            <a:r>
              <a:rPr lang="tr-TR" dirty="0"/>
              <a:t> </a:t>
            </a:r>
            <a:r>
              <a:rPr lang="tr-TR" dirty="0" err="1"/>
              <a:t>world</a:t>
            </a:r>
            <a:r>
              <a:rPr lang="tr-TR" dirty="0"/>
              <a:t>, </a:t>
            </a:r>
            <a:r>
              <a:rPr lang="tr-TR" dirty="0" err="1"/>
              <a:t>one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important</a:t>
            </a:r>
            <a:r>
              <a:rPr lang="tr-TR" dirty="0"/>
              <a:t> </a:t>
            </a:r>
            <a:r>
              <a:rPr lang="tr-TR" dirty="0" err="1"/>
              <a:t>issue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civilian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 is </a:t>
            </a:r>
            <a:r>
              <a:rPr lang="tr-TR" dirty="0" err="1"/>
              <a:t>navigation</a:t>
            </a:r>
            <a:r>
              <a:rPr lang="tr-TR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Especially</a:t>
            </a:r>
            <a:r>
              <a:rPr lang="tr-TR" dirty="0"/>
              <a:t>,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generation</a:t>
            </a:r>
            <a:r>
              <a:rPr lang="tr-TR" dirty="0"/>
              <a:t> </a:t>
            </a:r>
            <a:r>
              <a:rPr lang="tr-TR" dirty="0" err="1"/>
              <a:t>cars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Street, </a:t>
            </a:r>
            <a:r>
              <a:rPr lang="tr-TR" dirty="0" err="1"/>
              <a:t>autonomy</a:t>
            </a:r>
            <a:r>
              <a:rPr lang="tr-TR" dirty="0"/>
              <a:t> is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growing</a:t>
            </a:r>
            <a:r>
              <a:rPr lang="tr-TR" dirty="0"/>
              <a:t> </a:t>
            </a:r>
            <a:r>
              <a:rPr lang="tr-TR" dirty="0" err="1"/>
              <a:t>topic</a:t>
            </a:r>
            <a:r>
              <a:rPr lang="tr-TR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side</a:t>
            </a:r>
            <a:r>
              <a:rPr lang="tr-TR" dirty="0"/>
              <a:t>, </a:t>
            </a:r>
            <a:r>
              <a:rPr lang="tr-TR" dirty="0" err="1"/>
              <a:t>almost</a:t>
            </a:r>
            <a:r>
              <a:rPr lang="tr-TR" dirty="0"/>
              <a:t>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platforms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heading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unmanned</a:t>
            </a:r>
            <a:r>
              <a:rPr lang="tr-TR" dirty="0"/>
              <a:t> </a:t>
            </a:r>
            <a:r>
              <a:rPr lang="tr-TR" dirty="0" err="1"/>
              <a:t>vehicles</a:t>
            </a:r>
            <a:r>
              <a:rPr lang="tr-TR" dirty="0"/>
              <a:t>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 err="1"/>
              <a:t>Hence</a:t>
            </a:r>
            <a:r>
              <a:rPr lang="tr-TR" dirty="0"/>
              <a:t>, </a:t>
            </a:r>
            <a:r>
              <a:rPr lang="tr-TR" dirty="0" err="1"/>
              <a:t>all</a:t>
            </a:r>
            <a:r>
              <a:rPr lang="tr-TR" dirty="0"/>
              <a:t> of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/>
              <a:t>products</a:t>
            </a:r>
            <a:r>
              <a:rPr lang="tr-TR" dirty="0"/>
              <a:t> </a:t>
            </a:r>
            <a:r>
              <a:rPr lang="tr-TR" dirty="0" err="1"/>
              <a:t>must</a:t>
            </a:r>
            <a:r>
              <a:rPr lang="tr-TR" dirty="0"/>
              <a:t> </a:t>
            </a:r>
            <a:r>
              <a:rPr lang="tr-TR" dirty="0" err="1"/>
              <a:t>know</a:t>
            </a:r>
            <a:r>
              <a:rPr lang="tr-TR" dirty="0"/>
              <a:t> </a:t>
            </a:r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location</a:t>
            </a:r>
            <a:r>
              <a:rPr lang="tr-TR" dirty="0"/>
              <a:t>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well</a:t>
            </a:r>
            <a:r>
              <a:rPr lang="tr-TR" dirty="0"/>
              <a:t> in </a:t>
            </a:r>
            <a:r>
              <a:rPr lang="tr-TR" dirty="0" err="1"/>
              <a:t>all</a:t>
            </a:r>
            <a:r>
              <a:rPr lang="tr-TR" dirty="0"/>
              <a:t> </a:t>
            </a:r>
            <a:r>
              <a:rPr lang="tr-TR" dirty="0" err="1"/>
              <a:t>conditions</a:t>
            </a:r>
            <a:r>
              <a:rPr lang="tr-TR" dirty="0"/>
              <a:t>, </a:t>
            </a:r>
            <a:r>
              <a:rPr lang="tr-TR" dirty="0" err="1"/>
              <a:t>where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magic</a:t>
            </a:r>
            <a:r>
              <a:rPr lang="tr-TR" dirty="0"/>
              <a:t> </a:t>
            </a:r>
            <a:r>
              <a:rPr lang="tr-TR" dirty="0" err="1"/>
              <a:t>solution</a:t>
            </a:r>
            <a:r>
              <a:rPr lang="tr-TR" dirty="0"/>
              <a:t> of GNSS can be </a:t>
            </a:r>
            <a:r>
              <a:rPr lang="tr-TR" dirty="0" err="1"/>
              <a:t>accured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tall</a:t>
            </a:r>
            <a:r>
              <a:rPr lang="tr-TR" dirty="0"/>
              <a:t> </a:t>
            </a:r>
            <a:r>
              <a:rPr lang="tr-TR" dirty="0" err="1"/>
              <a:t>buildings</a:t>
            </a:r>
            <a:r>
              <a:rPr lang="tr-TR" dirty="0"/>
              <a:t> in a </a:t>
            </a:r>
            <a:r>
              <a:rPr lang="tr-TR" dirty="0" err="1"/>
              <a:t>city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jammers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fields</a:t>
            </a:r>
            <a:r>
              <a:rPr lang="tr-TR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An </a:t>
            </a:r>
            <a:r>
              <a:rPr lang="tr-TR" dirty="0" err="1"/>
              <a:t>integrated</a:t>
            </a:r>
            <a:r>
              <a:rPr lang="tr-TR" dirty="0"/>
              <a:t> GNSS/INS </a:t>
            </a:r>
            <a:r>
              <a:rPr lang="tr-TR" dirty="0" err="1"/>
              <a:t>Navigation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uses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accuracy</a:t>
            </a:r>
            <a:r>
              <a:rPr lang="tr-TR" dirty="0"/>
              <a:t> </a:t>
            </a:r>
            <a:r>
              <a:rPr lang="tr-TR" dirty="0" err="1"/>
              <a:t>Fiberoptic</a:t>
            </a:r>
            <a:r>
              <a:rPr lang="tr-TR" dirty="0"/>
              <a:t> </a:t>
            </a:r>
            <a:r>
              <a:rPr lang="tr-TR" dirty="0" err="1"/>
              <a:t>Inertial</a:t>
            </a:r>
            <a:r>
              <a:rPr lang="tr-TR" dirty="0"/>
              <a:t> Sensor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quality</a:t>
            </a:r>
            <a:r>
              <a:rPr lang="tr-TR" dirty="0"/>
              <a:t> MEMS </a:t>
            </a:r>
            <a:r>
              <a:rPr lang="tr-TR" dirty="0" err="1"/>
              <a:t>accelerometer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</a:t>
            </a:r>
            <a:r>
              <a:rPr lang="tr-TR" dirty="0" err="1"/>
              <a:t>result</a:t>
            </a:r>
            <a:r>
              <a:rPr lang="tr-TR" dirty="0"/>
              <a:t> in a </a:t>
            </a:r>
            <a:r>
              <a:rPr lang="tr-TR" dirty="0" err="1"/>
              <a:t>good</a:t>
            </a:r>
            <a:r>
              <a:rPr lang="tr-TR" dirty="0"/>
              <a:t> </a:t>
            </a:r>
            <a:r>
              <a:rPr lang="tr-TR" dirty="0" err="1"/>
              <a:t>performance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affordable</a:t>
            </a:r>
            <a:r>
              <a:rPr lang="tr-TR" dirty="0"/>
              <a:t> </a:t>
            </a:r>
            <a:r>
              <a:rPr lang="tr-TR" dirty="0" err="1"/>
              <a:t>product</a:t>
            </a:r>
            <a:r>
              <a:rPr lang="tr-TR" dirty="0"/>
              <a:t>, </a:t>
            </a:r>
            <a:r>
              <a:rPr lang="tr-TR" dirty="0" err="1"/>
              <a:t>even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GNSS </a:t>
            </a:r>
            <a:r>
              <a:rPr lang="tr-TR" dirty="0" err="1"/>
              <a:t>signals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lost</a:t>
            </a:r>
            <a:r>
              <a:rPr lang="tr-TR" dirty="0"/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1706461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0C935B-D5CB-32C2-B5BC-B3680DE38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Development </a:t>
            </a:r>
            <a:r>
              <a:rPr lang="tr-TR" dirty="0" err="1"/>
              <a:t>Phases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3CBD19-7047-F121-B779-E82969587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            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DF9AA1-1918-1DC0-BBC1-24A1288F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4306" y="6422885"/>
            <a:ext cx="2584850" cy="365125"/>
          </a:xfrm>
        </p:spPr>
        <p:txBody>
          <a:bodyPr/>
          <a:lstStyle/>
          <a:p>
            <a:pPr rtl="0"/>
            <a:r>
              <a:rPr lang="tr-TR" dirty="0"/>
              <a:t>www.siriusdesignlab.com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FB6D6D9-AF09-549A-FEB0-C0C80C6B074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478376" y="252552"/>
            <a:ext cx="1495184" cy="1472712"/>
          </a:xfrm>
          <a:prstGeom prst="rect">
            <a:avLst/>
          </a:prstGeom>
          <a:ln w="0">
            <a:noFill/>
          </a:ln>
        </p:spPr>
      </p:pic>
      <p:sp>
        <p:nvSpPr>
          <p:cNvPr id="8" name="İçerik Yer Tutucusu 2">
            <a:extLst>
              <a:ext uri="{FF2B5EF4-FFF2-40B4-BE49-F238E27FC236}">
                <a16:creationId xmlns:a16="http://schemas.microsoft.com/office/drawing/2014/main" id="{91F1F170-04B1-F294-C345-1E2215CE90B0}"/>
              </a:ext>
            </a:extLst>
          </p:cNvPr>
          <p:cNvSpPr txBox="1">
            <a:spLocks/>
          </p:cNvSpPr>
          <p:nvPr/>
        </p:nvSpPr>
        <p:spPr>
          <a:xfrm>
            <a:off x="1249680" y="22606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CONCEPT PHASE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DEVELOPMENT PHASE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PROTOTYPING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LABORATORY TESTS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FIELD TESTS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ENVIRONMENTAL CONDITION TESTS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VALIDATION OF THE PRODUCT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PREPARATION FOR SERIAL PRODUCTION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tr-TR" dirty="0"/>
          </a:p>
          <a:p>
            <a:pPr marL="201168" lvl="1" indent="0">
              <a:buNone/>
            </a:pPr>
            <a:r>
              <a:rPr lang="tr-TR" b="1" dirty="0"/>
              <a:t>2 YEARS OF HARD WORKING IS REQUIRED WITH 8 EXPERTS ON DIFFERENT TOPICS  </a:t>
            </a:r>
          </a:p>
        </p:txBody>
      </p:sp>
    </p:spTree>
    <p:extLst>
      <p:ext uri="{BB962C8B-B14F-4D97-AF65-F5344CB8AC3E}">
        <p14:creationId xmlns:p14="http://schemas.microsoft.com/office/powerpoint/2010/main" val="4212287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0C935B-D5CB-32C2-B5BC-B3680DE38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Development </a:t>
            </a:r>
            <a:r>
              <a:rPr lang="tr-TR" dirty="0" err="1"/>
              <a:t>Timeline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3CBD19-7047-F121-B779-E82969587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            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DF9AA1-1918-1DC0-BBC1-24A1288F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44306" y="6422885"/>
            <a:ext cx="2584850" cy="365125"/>
          </a:xfrm>
        </p:spPr>
        <p:txBody>
          <a:bodyPr/>
          <a:lstStyle/>
          <a:p>
            <a:pPr rtl="0"/>
            <a:r>
              <a:rPr lang="tr-TR" dirty="0"/>
              <a:t>www.siriusdesignlab.com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1FB6D6D9-AF09-549A-FEB0-C0C80C6B0744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478376" y="252552"/>
            <a:ext cx="1495184" cy="1472712"/>
          </a:xfrm>
          <a:prstGeom prst="rect">
            <a:avLst/>
          </a:prstGeom>
          <a:ln w="0">
            <a:noFill/>
          </a:ln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97978426-B082-B603-E35C-EF2292EBF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07" y="2501399"/>
            <a:ext cx="9975273" cy="173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449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E05991-535C-6DB6-00C0-3CD2AEF3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Required</a:t>
            </a:r>
            <a:r>
              <a:rPr lang="tr-TR" dirty="0"/>
              <a:t> Project Budget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1DDC0F8-5FB6-B861-08E2-43976A177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4E745DE-C81E-4AB0-A4DC-D933D3D60995}" type="datetime1">
              <a:rPr lang="tr-TR" smtClean="0"/>
              <a:t>15.05.2024</a:t>
            </a:fld>
            <a:endParaRPr lang="en-US" dirty="0"/>
          </a:p>
        </p:txBody>
      </p:sp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6ED299B9-00C6-34F8-F806-95D30699E71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96963" y="2108200"/>
            <a:ext cx="10058400" cy="3760788"/>
          </a:xfrm>
          <a:prstGeom prst="rect">
            <a:avLst/>
          </a:prstGeom>
        </p:spPr>
        <p:txBody>
          <a:bodyPr vert="horz" lIns="0" tIns="45720" rIns="0" bIns="45720" rtlCol="0">
            <a:normAutofit fontScale="85000" lnSpcReduction="2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9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 LABOR: €400.000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 COMPONENTS: €55.000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 MECHANICS: €20.000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 LABORATORY EQUIPMENT &amp; INFRASTRUCTURE CONSTRUCTION : €500.000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 ENVIRONMENTAL CONDITION TESTS: €100.000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dirty="0"/>
              <a:t> FIELD TESTS: €40.000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 CITY TESTS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 FLIGHT TESTS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tr-TR" dirty="0"/>
              <a:t> NAVAL TESTS</a:t>
            </a:r>
          </a:p>
          <a:p>
            <a:pPr marL="201168" lvl="1" indent="0">
              <a:buNone/>
            </a:pPr>
            <a:endParaRPr lang="tr-TR" dirty="0"/>
          </a:p>
          <a:p>
            <a:pPr marL="201168" lvl="1" indent="0">
              <a:buNone/>
            </a:pPr>
            <a:r>
              <a:rPr lang="tr-TR" sz="1900" dirty="0"/>
              <a:t>«TOTAL AMOUNT OF BUDGET REQUIRED IS €1.115.000»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FFF50777-D873-5994-941A-A08A39EA32C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478376" y="252552"/>
            <a:ext cx="1495184" cy="147271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384687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186864-48D0-4EA1-5E62-15EEE7381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Output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Project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89A1E80-E9FC-6CFB-3985-EF9E47FB9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partial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full</a:t>
            </a:r>
            <a:r>
              <a:rPr lang="tr-TR" dirty="0"/>
              <a:t> </a:t>
            </a:r>
            <a:r>
              <a:rPr lang="tr-TR" dirty="0" err="1"/>
              <a:t>support</a:t>
            </a:r>
            <a:r>
              <a:rPr lang="tr-TR" dirty="0"/>
              <a:t> of NATO,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end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Project,</a:t>
            </a:r>
          </a:p>
          <a:p>
            <a:r>
              <a:rPr lang="tr-TR" dirty="0" err="1"/>
              <a:t>There</a:t>
            </a:r>
            <a:r>
              <a:rPr lang="tr-TR" dirty="0"/>
              <a:t> </a:t>
            </a:r>
            <a:r>
              <a:rPr lang="tr-TR" dirty="0" err="1"/>
              <a:t>will</a:t>
            </a:r>
            <a:r>
              <a:rPr lang="tr-TR" dirty="0"/>
              <a:t> be a </a:t>
            </a:r>
            <a:r>
              <a:rPr lang="tr-TR" dirty="0" err="1"/>
              <a:t>multipurpose</a:t>
            </a:r>
            <a:r>
              <a:rPr lang="tr-TR" dirty="0"/>
              <a:t> </a:t>
            </a:r>
            <a:r>
              <a:rPr lang="tr-TR" dirty="0" err="1"/>
              <a:t>product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can be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manned</a:t>
            </a:r>
            <a:r>
              <a:rPr lang="tr-TR" dirty="0"/>
              <a:t> &amp; </a:t>
            </a:r>
            <a:r>
              <a:rPr lang="tr-TR" dirty="0" err="1"/>
              <a:t>unmanned</a:t>
            </a:r>
            <a:r>
              <a:rPr lang="tr-TR" dirty="0"/>
              <a:t> </a:t>
            </a:r>
            <a:r>
              <a:rPr lang="tr-TR" dirty="0" err="1"/>
              <a:t>vehicles</a:t>
            </a:r>
            <a:r>
              <a:rPr lang="tr-TR" dirty="0"/>
              <a:t>, </a:t>
            </a:r>
            <a:r>
              <a:rPr lang="tr-TR" dirty="0" err="1"/>
              <a:t>which</a:t>
            </a:r>
            <a:r>
              <a:rPr lang="tr-TR" dirty="0"/>
              <a:t> is </a:t>
            </a:r>
            <a:r>
              <a:rPr lang="tr-TR" dirty="0" err="1"/>
              <a:t>avaliable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civilian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military</a:t>
            </a:r>
            <a:r>
              <a:rPr lang="tr-TR" dirty="0"/>
              <a:t> </a:t>
            </a:r>
            <a:r>
              <a:rPr lang="tr-TR" dirty="0" err="1"/>
              <a:t>applications</a:t>
            </a:r>
            <a:r>
              <a:rPr lang="tr-TR" dirty="0"/>
              <a:t>,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accurate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reliable</a:t>
            </a:r>
            <a:r>
              <a:rPr lang="tr-TR" dirty="0"/>
              <a:t> </a:t>
            </a:r>
            <a:r>
              <a:rPr lang="tr-TR" dirty="0" err="1"/>
              <a:t>navigation</a:t>
            </a:r>
            <a:r>
              <a:rPr lang="tr-TR" dirty="0"/>
              <a:t> </a:t>
            </a:r>
            <a:r>
              <a:rPr lang="tr-TR" dirty="0" err="1"/>
              <a:t>output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an </a:t>
            </a:r>
            <a:r>
              <a:rPr lang="tr-TR" dirty="0" err="1"/>
              <a:t>affordable</a:t>
            </a:r>
            <a:r>
              <a:rPr lang="tr-TR" dirty="0"/>
              <a:t> </a:t>
            </a:r>
            <a:r>
              <a:rPr lang="tr-TR" dirty="0" err="1"/>
              <a:t>price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dual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. </a:t>
            </a:r>
          </a:p>
          <a:p>
            <a:r>
              <a:rPr lang="tr-TR" dirty="0"/>
              <a:t>  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B5E3E7C-7C84-CDAC-9A70-4F4989B63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4E745DE-C81E-4AB0-A4DC-D933D3D60995}" type="datetime1">
              <a:rPr lang="tr-TR" smtClean="0"/>
              <a:t>15.05.2024</a:t>
            </a:fld>
            <a:endParaRPr lang="en-US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B82A514-77A2-6E5A-43C3-14E6FE5606A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0478376" y="252552"/>
            <a:ext cx="1495184" cy="1472712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167631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B003021B-CA0C-1952-EE2F-8FF814CFB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«DESIGNS FOR EXCELLENCE»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70EEDEF-BF9F-DCF6-FA56-C4268EB53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25000" lnSpcReduction="20000"/>
          </a:bodyPr>
          <a:lstStyle/>
          <a:p>
            <a:r>
              <a:rPr lang="tr-TR" sz="3600" dirty="0">
                <a:hlinkClick r:id="rId2"/>
              </a:rPr>
              <a:t>www.siriusdesignlab.com</a:t>
            </a:r>
            <a:endParaRPr lang="tr-TR" sz="3600" dirty="0"/>
          </a:p>
          <a:p>
            <a:r>
              <a:rPr lang="nn-NO" sz="3600" dirty="0"/>
              <a:t>Tel</a:t>
            </a:r>
            <a:r>
              <a:rPr lang="tr-TR" sz="3600" dirty="0"/>
              <a:t>	</a:t>
            </a:r>
            <a:r>
              <a:rPr lang="nn-NO" sz="3600" dirty="0"/>
              <a:t>: </a:t>
            </a:r>
            <a:r>
              <a:rPr lang="tr-TR" sz="3600" dirty="0"/>
              <a:t>+9</a:t>
            </a:r>
            <a:r>
              <a:rPr lang="nn-NO" sz="3600" dirty="0"/>
              <a:t>0</a:t>
            </a:r>
            <a:r>
              <a:rPr lang="tr-TR" sz="3600" dirty="0"/>
              <a:t> </a:t>
            </a:r>
            <a:r>
              <a:rPr lang="nn-NO" sz="3600" dirty="0"/>
              <a:t>312 235 14 23</a:t>
            </a:r>
          </a:p>
          <a:p>
            <a:r>
              <a:rPr lang="tr-TR" sz="3600" dirty="0" err="1"/>
              <a:t>Headquarters</a:t>
            </a:r>
            <a:r>
              <a:rPr lang="tr-TR" sz="3600" dirty="0"/>
              <a:t>	</a:t>
            </a:r>
            <a:r>
              <a:rPr lang="nn-NO" sz="3600" dirty="0"/>
              <a:t>: Teknopark Ankara, Ostim Osb, No: 1/116 Yenimahalle/Ankara, T</a:t>
            </a:r>
            <a:r>
              <a:rPr lang="tr-TR" sz="3600" dirty="0"/>
              <a:t>URKEY</a:t>
            </a:r>
            <a:endParaRPr lang="nn-NO" sz="3600" dirty="0"/>
          </a:p>
          <a:p>
            <a:r>
              <a:rPr lang="tr-TR" sz="3600" dirty="0" err="1"/>
              <a:t>Branch</a:t>
            </a:r>
            <a:r>
              <a:rPr lang="nn-NO" sz="3600" dirty="0"/>
              <a:t> </a:t>
            </a:r>
            <a:r>
              <a:rPr lang="tr-TR" sz="3600" dirty="0"/>
              <a:t>	</a:t>
            </a:r>
            <a:r>
              <a:rPr lang="nn-NO" sz="3600" dirty="0"/>
              <a:t>: Mutlukent Mahallesi , 1961. Cadde No:34/1, Çankaya/Ankara, T</a:t>
            </a:r>
            <a:r>
              <a:rPr lang="tr-TR" sz="3600" dirty="0"/>
              <a:t>URKEY</a:t>
            </a:r>
            <a:endParaRPr lang="tr-TR" dirty="0"/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67CCDCA4-D83D-A86F-E1A2-24D3DC0B0DC5}"/>
              </a:ext>
            </a:extLst>
          </p:cNvPr>
          <p:cNvSpPr txBox="1">
            <a:spLocks/>
          </p:cNvSpPr>
          <p:nvPr/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tr-TR" dirty="0"/>
          </a:p>
        </p:txBody>
      </p:sp>
      <p:pic>
        <p:nvPicPr>
          <p:cNvPr id="9" name="Picture 21">
            <a:extLst>
              <a:ext uri="{FF2B5EF4-FFF2-40B4-BE49-F238E27FC236}">
                <a16:creationId xmlns:a16="http://schemas.microsoft.com/office/drawing/2014/main" id="{C6B7B436-0AC9-65A9-B0F3-F1513906CD1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668356" y="1020062"/>
            <a:ext cx="4576234" cy="3547705"/>
          </a:xfrm>
          <a:prstGeom prst="rect">
            <a:avLst/>
          </a:prstGeom>
          <a:ln w="0">
            <a:noFill/>
          </a:ln>
        </p:spPr>
      </p:pic>
      <p:sp>
        <p:nvSpPr>
          <p:cNvPr id="10" name="Picture 20">
            <a:extLst>
              <a:ext uri="{FF2B5EF4-FFF2-40B4-BE49-F238E27FC236}">
                <a16:creationId xmlns:a16="http://schemas.microsoft.com/office/drawing/2014/main" id="{D736D138-A802-F8CB-410B-12069ECBA8A4}"/>
              </a:ext>
            </a:extLst>
          </p:cNvPr>
          <p:cNvSpPr txBox="1"/>
          <p:nvPr/>
        </p:nvSpPr>
        <p:spPr>
          <a:xfrm>
            <a:off x="6244590" y="1020062"/>
            <a:ext cx="4821767" cy="3547705"/>
          </a:xfrm>
          <a:prstGeom prst="rect">
            <a:avLst/>
          </a:prstGeom>
          <a:blipFill rotWithShape="0">
            <a:blip r:embed="rId4"/>
            <a:stretch/>
          </a:blipFill>
          <a:ln w="0">
            <a:noFill/>
          </a:ln>
        </p:spPr>
        <p:txBody>
          <a:bodyPr lIns="90000" tIns="45000" rIns="90000" bIns="45000" anchor="t" anchorCtr="1">
            <a:noAutofit/>
          </a:bodyPr>
          <a:lstStyle/>
          <a:p>
            <a:endParaRPr lang="tr-TR" sz="1800" b="1" strike="noStrike" spc="-1" dirty="0">
              <a:solidFill>
                <a:srgbClr val="FFFFFF"/>
              </a:solidFill>
              <a:latin typeface="Arial Black"/>
            </a:endParaRPr>
          </a:p>
        </p:txBody>
      </p:sp>
      <p:pic>
        <p:nvPicPr>
          <p:cNvPr id="15" name="Resim 14">
            <a:extLst>
              <a:ext uri="{FF2B5EF4-FFF2-40B4-BE49-F238E27FC236}">
                <a16:creationId xmlns:a16="http://schemas.microsoft.com/office/drawing/2014/main" id="{7382278F-E6A2-35A0-9765-A4C1A5811A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784" y="4890337"/>
            <a:ext cx="1731275" cy="1731275"/>
          </a:xfrm>
          <a:prstGeom prst="rect">
            <a:avLst/>
          </a:prstGeom>
        </p:spPr>
      </p:pic>
      <p:sp>
        <p:nvSpPr>
          <p:cNvPr id="16" name="Başlık 2">
            <a:extLst>
              <a:ext uri="{FF2B5EF4-FFF2-40B4-BE49-F238E27FC236}">
                <a16:creationId xmlns:a16="http://schemas.microsoft.com/office/drawing/2014/main" id="{45E07A0C-AFAE-E804-AF03-97128BD610B8}"/>
              </a:ext>
            </a:extLst>
          </p:cNvPr>
          <p:cNvSpPr txBox="1">
            <a:spLocks/>
          </p:cNvSpPr>
          <p:nvPr/>
        </p:nvSpPr>
        <p:spPr>
          <a:xfrm>
            <a:off x="3452918" y="276380"/>
            <a:ext cx="10113645" cy="743682"/>
          </a:xfrm>
          <a:prstGeom prst="rect">
            <a:avLst/>
          </a:prstGeom>
        </p:spPr>
        <p:txBody>
          <a:bodyPr vert="horz" lIns="91440" tIns="0" rIns="9144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 err="1">
                <a:solidFill>
                  <a:schemeClr val="tx1"/>
                </a:solidFill>
              </a:rPr>
              <a:t>Thank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you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for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Listening</a:t>
            </a:r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056002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100_TF56160789.potx" id="{1475BF6E-3EBA-4BF5-B50E-96804CF0840F}" vid="{25F776C3-3BE1-49C9-933A-F6FA353D5EA2}"/>
    </a:ext>
  </a:extLst>
</a:theme>
</file>

<file path=ppt/theme/theme2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is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{4F302EFB-E33D-4423-AA90-8D252C716491}tf56160789_win32</Template>
  <TotalTime>1159</TotalTime>
  <Words>605</Words>
  <Application>Microsoft Office PowerPoint</Application>
  <PresentationFormat>Geniş ekran</PresentationFormat>
  <Paragraphs>71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8" baseType="lpstr">
      <vt:lpstr>Agency FB</vt:lpstr>
      <vt:lpstr>Arial</vt:lpstr>
      <vt:lpstr>Arial Black</vt:lpstr>
      <vt:lpstr>Bookman Old Style</vt:lpstr>
      <vt:lpstr>Calibri</vt:lpstr>
      <vt:lpstr>Franklin Gothic Book</vt:lpstr>
      <vt:lpstr>Wingdings</vt:lpstr>
      <vt:lpstr>1_RetrospectVTI</vt:lpstr>
      <vt:lpstr>NIF EXPRESSION OF INTEREST</vt:lpstr>
      <vt:lpstr>Company Profile</vt:lpstr>
      <vt:lpstr>Company Expertises</vt:lpstr>
      <vt:lpstr>Development of A Hybrid FiberOptic INS </vt:lpstr>
      <vt:lpstr>Hybrid INS Project</vt:lpstr>
      <vt:lpstr>Development Phases</vt:lpstr>
      <vt:lpstr>Development Timeline</vt:lpstr>
      <vt:lpstr>Required Project Budget</vt:lpstr>
      <vt:lpstr>Output of the Project</vt:lpstr>
      <vt:lpstr>«DESIGNS FOR EXCELLENCE»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NIF EXPRESSION OF INTEREST</dc:title>
  <dc:creator>osman basoglu</dc:creator>
  <cp:lastModifiedBy>Kenan Bozdaş</cp:lastModifiedBy>
  <cp:revision>9</cp:revision>
  <dcterms:created xsi:type="dcterms:W3CDTF">2024-05-14T09:43:23Z</dcterms:created>
  <dcterms:modified xsi:type="dcterms:W3CDTF">2024-05-15T07:37:04Z</dcterms:modified>
</cp:coreProperties>
</file>