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5FC9-666B-4512-9CFD-928A2D2F46F9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607D-0908-4E48-B630-5C821F2C79C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5FC9-666B-4512-9CFD-928A2D2F46F9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607D-0908-4E48-B630-5C821F2C7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5FC9-666B-4512-9CFD-928A2D2F46F9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607D-0908-4E48-B630-5C821F2C7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5FC9-666B-4512-9CFD-928A2D2F46F9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607D-0908-4E48-B630-5C821F2C7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5FC9-666B-4512-9CFD-928A2D2F46F9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607D-0908-4E48-B630-5C821F2C79C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5FC9-666B-4512-9CFD-928A2D2F46F9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607D-0908-4E48-B630-5C821F2C7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5FC9-666B-4512-9CFD-928A2D2F46F9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607D-0908-4E48-B630-5C821F2C7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5FC9-666B-4512-9CFD-928A2D2F46F9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607D-0908-4E48-B630-5C821F2C7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5FC9-666B-4512-9CFD-928A2D2F46F9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607D-0908-4E48-B630-5C821F2C7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5FC9-666B-4512-9CFD-928A2D2F46F9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607D-0908-4E48-B630-5C821F2C7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5FC9-666B-4512-9CFD-928A2D2F46F9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AA8607D-0908-4E48-B630-5C821F2C79C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3B5FC9-666B-4512-9CFD-928A2D2F46F9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A8607D-0908-4E48-B630-5C821F2C79CA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933450"/>
          </a:xfrm>
        </p:spPr>
        <p:txBody>
          <a:bodyPr>
            <a:noAutofit/>
          </a:bodyPr>
          <a:lstStyle/>
          <a:p>
            <a:r>
              <a:rPr lang="en-US" sz="4800" u="sng" dirty="0" smtClean="0">
                <a:latin typeface="Baskerville Old Face" panose="02020602080505020303" pitchFamily="18" charset="0"/>
              </a:rPr>
              <a:t>Living Way Summer Program </a:t>
            </a:r>
            <a:endParaRPr lang="en-US" sz="4800" u="sng" dirty="0">
              <a:latin typeface="Baskerville Old Face" panose="02020602080505020303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152400" y="1905000"/>
            <a:ext cx="4038600" cy="5638800"/>
          </a:xfrm>
        </p:spPr>
        <p:txBody>
          <a:bodyPr>
            <a:normAutofit/>
          </a:bodyPr>
          <a:lstStyle/>
          <a:p>
            <a:r>
              <a:rPr lang="en-US" sz="1200" dirty="0" smtClean="0"/>
              <a:t> 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Broadway" panose="04040905080B02020502" pitchFamily="82" charset="0"/>
              </a:rPr>
              <a:t>	</a:t>
            </a:r>
            <a:r>
              <a:rPr lang="en-US" sz="1200" u="sng" dirty="0" smtClean="0">
                <a:solidFill>
                  <a:schemeClr val="accent2">
                    <a:lumMod val="75000"/>
                  </a:schemeClr>
                </a:solidFill>
                <a:latin typeface="Broadway" panose="04040905080B02020502" pitchFamily="82" charset="0"/>
              </a:rPr>
              <a:t>MONDAY - FRIDAY</a:t>
            </a:r>
          </a:p>
          <a:p>
            <a:endParaRPr lang="en-US" sz="1200" dirty="0" smtClean="0">
              <a:solidFill>
                <a:schemeClr val="accent2">
                  <a:lumMod val="75000"/>
                </a:schemeClr>
              </a:solidFill>
              <a:latin typeface="Broadway" panose="04040905080B02020502" pitchFamily="82" charset="0"/>
            </a:endParaRPr>
          </a:p>
          <a:p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Broadway" panose="04040905080B02020502" pitchFamily="82" charset="0"/>
              </a:rPr>
              <a:t>~ Summer Program + Day Care: 8am-6pm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  <a:latin typeface="Broadway" panose="04040905080B02020502" pitchFamily="82" charset="0"/>
            </a:endParaRPr>
          </a:p>
          <a:p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Broadway" panose="04040905080B02020502" pitchFamily="82" charset="0"/>
              </a:rPr>
              <a:t>~Half day Summer Program: 8am-12pm </a:t>
            </a:r>
          </a:p>
          <a:p>
            <a:endParaRPr lang="en-US" sz="1200" dirty="0">
              <a:solidFill>
                <a:schemeClr val="accent2">
                  <a:lumMod val="75000"/>
                </a:schemeClr>
              </a:solidFill>
              <a:latin typeface="Broadway" panose="04040905080B02020502" pitchFamily="82" charset="0"/>
            </a:endParaRPr>
          </a:p>
          <a:p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Broadway" panose="04040905080B02020502" pitchFamily="82" charset="0"/>
              </a:rPr>
              <a:t>~ Day Care: 12:30-6pm </a:t>
            </a:r>
          </a:p>
          <a:p>
            <a:endParaRPr lang="en-US" sz="1200" dirty="0" smtClean="0">
              <a:solidFill>
                <a:schemeClr val="accent2">
                  <a:lumMod val="75000"/>
                </a:schemeClr>
              </a:solidFill>
              <a:latin typeface="Broadway" panose="04040905080B02020502" pitchFamily="82" charset="0"/>
            </a:endParaRPr>
          </a:p>
          <a:p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Broadway" panose="04040905080B02020502" pitchFamily="82" charset="0"/>
              </a:rPr>
              <a:t>~ $5 per </a:t>
            </a:r>
            <a:r>
              <a:rPr lang="en-US" sz="1200" dirty="0" err="1" smtClean="0">
                <a:solidFill>
                  <a:schemeClr val="accent2">
                    <a:lumMod val="75000"/>
                  </a:schemeClr>
                </a:solidFill>
                <a:latin typeface="Broadway" panose="04040905080B02020502" pitchFamily="82" charset="0"/>
              </a:rPr>
              <a:t>hr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Broadway" panose="04040905080B02020502" pitchFamily="82" charset="0"/>
              </a:rPr>
              <a:t> after 12:30pm </a:t>
            </a:r>
          </a:p>
          <a:p>
            <a:endParaRPr lang="en-US" sz="1200" dirty="0">
              <a:solidFill>
                <a:schemeClr val="accent2">
                  <a:lumMod val="75000"/>
                </a:schemeClr>
              </a:solidFill>
              <a:latin typeface="Broadway" panose="04040905080B02020502" pitchFamily="82" charset="0"/>
            </a:endParaRPr>
          </a:p>
          <a:p>
            <a:endParaRPr lang="en-US" sz="1200" dirty="0" smtClean="0">
              <a:solidFill>
                <a:schemeClr val="accent2">
                  <a:lumMod val="75000"/>
                </a:schemeClr>
              </a:solidFill>
              <a:latin typeface="Broadway" panose="04040905080B02020502" pitchFamily="82" charset="0"/>
            </a:endParaRPr>
          </a:p>
          <a:p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Broadway" panose="04040905080B02020502" pitchFamily="82" charset="0"/>
              </a:rPr>
              <a:t>	</a:t>
            </a:r>
            <a:r>
              <a:rPr lang="en-US" sz="1200" u="sng" dirty="0" smtClean="0">
                <a:solidFill>
                  <a:schemeClr val="accent2">
                    <a:lumMod val="75000"/>
                  </a:schemeClr>
                </a:solidFill>
                <a:latin typeface="Broadway" panose="04040905080B02020502" pitchFamily="82" charset="0"/>
              </a:rPr>
              <a:t>WEEKLY THEMES</a:t>
            </a:r>
          </a:p>
          <a:p>
            <a:endParaRPr lang="en-US" sz="1200" dirty="0" smtClean="0">
              <a:solidFill>
                <a:schemeClr val="accent2">
                  <a:lumMod val="75000"/>
                </a:schemeClr>
              </a:solidFill>
              <a:latin typeface="Broadway" panose="04040905080B02020502" pitchFamily="82" charset="0"/>
            </a:endParaRPr>
          </a:p>
          <a:p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Broadway" panose="04040905080B02020502" pitchFamily="82" charset="0"/>
              </a:rPr>
              <a:t>Week 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Broadway" panose="04040905080B02020502" pitchFamily="82" charset="0"/>
              </a:rPr>
              <a:t>3: (July 6</a:t>
            </a:r>
            <a:r>
              <a:rPr lang="en-US" sz="1200" baseline="30000" dirty="0" smtClean="0">
                <a:solidFill>
                  <a:schemeClr val="accent2">
                    <a:lumMod val="75000"/>
                  </a:schemeClr>
                </a:solidFill>
                <a:latin typeface="Broadway" panose="04040905080B02020502" pitchFamily="82" charset="0"/>
              </a:rPr>
              <a:t>th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Broadway" panose="04040905080B02020502" pitchFamily="82" charset="0"/>
              </a:rPr>
              <a:t>-10</a:t>
            </a:r>
            <a:r>
              <a:rPr lang="en-US" sz="1200" baseline="30000" dirty="0" smtClean="0">
                <a:solidFill>
                  <a:schemeClr val="accent2">
                    <a:lumMod val="75000"/>
                  </a:schemeClr>
                </a:solidFill>
                <a:latin typeface="Broadway" panose="04040905080B02020502" pitchFamily="82" charset="0"/>
              </a:rPr>
              <a:t>th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Broadway" panose="04040905080B02020502" pitchFamily="82" charset="0"/>
              </a:rPr>
              <a:t>) 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Broadway" panose="04040905080B02020502" pitchFamily="82" charset="0"/>
              </a:rPr>
              <a:t>Under the Stars Week </a:t>
            </a:r>
            <a:endParaRPr lang="en-US" sz="1200" dirty="0" smtClean="0">
              <a:solidFill>
                <a:schemeClr val="accent2">
                  <a:lumMod val="75000"/>
                </a:schemeClr>
              </a:solidFill>
              <a:latin typeface="Broadway" panose="04040905080B02020502" pitchFamily="82" charset="0"/>
            </a:endParaRPr>
          </a:p>
          <a:p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Broadway" panose="04040905080B02020502" pitchFamily="82" charset="0"/>
              </a:rPr>
              <a:t>Week 4:  (July 13</a:t>
            </a:r>
            <a:r>
              <a:rPr lang="en-US" sz="1200" baseline="30000" dirty="0" smtClean="0">
                <a:solidFill>
                  <a:schemeClr val="accent2">
                    <a:lumMod val="75000"/>
                  </a:schemeClr>
                </a:solidFill>
                <a:latin typeface="Broadway" panose="04040905080B02020502" pitchFamily="82" charset="0"/>
              </a:rPr>
              <a:t>th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Broadway" panose="04040905080B02020502" pitchFamily="82" charset="0"/>
              </a:rPr>
              <a:t>-17</a:t>
            </a:r>
            <a:r>
              <a:rPr lang="en-US" sz="1200" baseline="30000" dirty="0" smtClean="0">
                <a:solidFill>
                  <a:schemeClr val="accent2">
                    <a:lumMod val="75000"/>
                  </a:schemeClr>
                </a:solidFill>
                <a:latin typeface="Broadway" panose="04040905080B02020502" pitchFamily="82" charset="0"/>
              </a:rPr>
              <a:t>th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Broadway" panose="04040905080B02020502" pitchFamily="82" charset="0"/>
              </a:rPr>
              <a:t>) Adventure Land Week</a:t>
            </a:r>
          </a:p>
          <a:p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Broadway" panose="04040905080B02020502" pitchFamily="82" charset="0"/>
              </a:rPr>
              <a:t>Week 5: (July 20</a:t>
            </a:r>
            <a:r>
              <a:rPr lang="en-US" sz="1200" baseline="30000" dirty="0" smtClean="0">
                <a:solidFill>
                  <a:schemeClr val="accent2">
                    <a:lumMod val="75000"/>
                  </a:schemeClr>
                </a:solidFill>
                <a:latin typeface="Broadway" panose="04040905080B02020502" pitchFamily="82" charset="0"/>
              </a:rPr>
              <a:t>th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Broadway" panose="04040905080B02020502" pitchFamily="82" charset="0"/>
              </a:rPr>
              <a:t>-24</a:t>
            </a:r>
            <a:r>
              <a:rPr lang="en-US" sz="1200" baseline="30000" dirty="0" smtClean="0">
                <a:solidFill>
                  <a:schemeClr val="accent2">
                    <a:lumMod val="75000"/>
                  </a:schemeClr>
                </a:solidFill>
                <a:latin typeface="Broadway" panose="04040905080B02020502" pitchFamily="82" charset="0"/>
              </a:rPr>
              <a:t>th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Broadway" panose="04040905080B02020502" pitchFamily="82" charset="0"/>
              </a:rPr>
              <a:t>) Under the Sea Week</a:t>
            </a:r>
          </a:p>
          <a:p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Broadway" panose="04040905080B02020502" pitchFamily="82" charset="0"/>
              </a:rPr>
              <a:t>Week 6: (July 27</a:t>
            </a:r>
            <a:r>
              <a:rPr lang="en-US" sz="1200" baseline="30000" dirty="0" smtClean="0">
                <a:solidFill>
                  <a:schemeClr val="accent2">
                    <a:lumMod val="75000"/>
                  </a:schemeClr>
                </a:solidFill>
                <a:latin typeface="Broadway" panose="04040905080B02020502" pitchFamily="82" charset="0"/>
              </a:rPr>
              <a:t>th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Broadway" panose="04040905080B02020502" pitchFamily="82" charset="0"/>
              </a:rPr>
              <a:t>-31</a:t>
            </a:r>
            <a:r>
              <a:rPr lang="en-US" sz="1200" baseline="30000" dirty="0" smtClean="0">
                <a:solidFill>
                  <a:schemeClr val="accent2">
                    <a:lumMod val="75000"/>
                  </a:schemeClr>
                </a:solidFill>
                <a:latin typeface="Broadway" panose="04040905080B02020502" pitchFamily="82" charset="0"/>
              </a:rPr>
              <a:t>st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Broadway" panose="04040905080B02020502" pitchFamily="82" charset="0"/>
              </a:rPr>
              <a:t>) It’s a Small World Week</a:t>
            </a:r>
          </a:p>
          <a:p>
            <a:endParaRPr lang="en-US" sz="1200" dirty="0">
              <a:solidFill>
                <a:schemeClr val="accent2">
                  <a:lumMod val="75000"/>
                </a:schemeClr>
              </a:solidFill>
              <a:latin typeface="Broadway" panose="04040905080B02020502" pitchFamily="82" charset="0"/>
            </a:endParaRPr>
          </a:p>
          <a:p>
            <a:endParaRPr lang="en-US" sz="1200" dirty="0">
              <a:latin typeface="Broadway" panose="04040905080B02020502" pitchFamily="8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2200"/>
            <a:ext cx="3493403" cy="272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419600" y="5867400"/>
            <a:ext cx="4191000" cy="76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16725 Valencia Ave. Fontana, Ca 92335 </a:t>
            </a:r>
          </a:p>
          <a:p>
            <a:pPr marL="0" indent="0" algn="ctr">
              <a:buNone/>
            </a:pP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909-823-4405 </a:t>
            </a:r>
          </a:p>
          <a:p>
            <a:pPr marL="0" indent="0">
              <a:buNone/>
            </a:pPr>
            <a:endParaRPr lang="en-US" sz="1400" dirty="0">
              <a:latin typeface="Baskerville Old Face" panose="020206020805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5608" y="1764268"/>
            <a:ext cx="2930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Footlight MT Light" panose="0204060206030A020304" pitchFamily="18" charset="0"/>
              </a:rPr>
              <a:t>LIMITED SPACE AVAILABLE!!</a:t>
            </a:r>
            <a:endParaRPr lang="en-US" dirty="0">
              <a:solidFill>
                <a:srgbClr val="FF000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4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u="sng" dirty="0" smtClean="0">
                <a:solidFill>
                  <a:schemeClr val="accent1">
                    <a:lumMod val="75000"/>
                  </a:schemeClr>
                </a:solidFill>
                <a:latin typeface="Brush Script MT" panose="03060802040406070304" pitchFamily="66" charset="0"/>
              </a:rPr>
              <a:t>Under The Stars Week</a:t>
            </a:r>
            <a:endParaRPr lang="en-US" sz="6600" u="sng" dirty="0">
              <a:solidFill>
                <a:schemeClr val="accent1">
                  <a:lumMod val="75000"/>
                </a:schemeClr>
              </a:solidFill>
              <a:latin typeface="Brush Script MT" panose="030608020404060703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33801" y="1828801"/>
            <a:ext cx="3048000" cy="3505200"/>
          </a:xfrm>
        </p:spPr>
        <p:txBody>
          <a:bodyPr>
            <a:noAutofit/>
          </a:bodyPr>
          <a:lstStyle/>
          <a:p>
            <a:r>
              <a:rPr lang="en-US" sz="2000" b="0" dirty="0" smtClean="0">
                <a:latin typeface="Brush Script MT" panose="03060802040406070304" pitchFamily="66" charset="0"/>
              </a:rPr>
              <a:t>~Kids will do a Patriotic parade </a:t>
            </a:r>
          </a:p>
          <a:p>
            <a:endParaRPr lang="en-US" sz="2000" b="0" dirty="0">
              <a:latin typeface="Brush Script MT" panose="03060802040406070304" pitchFamily="66" charset="0"/>
            </a:endParaRPr>
          </a:p>
          <a:p>
            <a:r>
              <a:rPr lang="en-US" sz="2000" b="0" dirty="0" smtClean="0">
                <a:latin typeface="Brush Script MT" panose="03060802040406070304" pitchFamily="66" charset="0"/>
              </a:rPr>
              <a:t>~Make Homemade S'mores </a:t>
            </a:r>
          </a:p>
          <a:p>
            <a:endParaRPr lang="en-US" sz="2000" b="0" dirty="0">
              <a:latin typeface="Brush Script MT" panose="03060802040406070304" pitchFamily="66" charset="0"/>
            </a:endParaRPr>
          </a:p>
          <a:p>
            <a:r>
              <a:rPr lang="en-US" sz="2000" b="0" dirty="0" smtClean="0">
                <a:latin typeface="Brush Script MT" panose="03060802040406070304" pitchFamily="66" charset="0"/>
              </a:rPr>
              <a:t>~Glow in the dark play</a:t>
            </a:r>
          </a:p>
          <a:p>
            <a:endParaRPr lang="en-US" sz="2000" b="0" dirty="0">
              <a:latin typeface="Brush Script MT" panose="03060802040406070304" pitchFamily="66" charset="0"/>
            </a:endParaRPr>
          </a:p>
          <a:p>
            <a:r>
              <a:rPr lang="en-US" sz="2000" b="0" dirty="0" smtClean="0">
                <a:latin typeface="Brush Script MT" panose="03060802040406070304" pitchFamily="66" charset="0"/>
              </a:rPr>
              <a:t>~Camping in Classroom  and much more </a:t>
            </a:r>
            <a:endParaRPr lang="en-US" sz="2000" b="0" dirty="0">
              <a:latin typeface="Brush Script MT" panose="03060802040406070304" pitchFamily="66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3276600" cy="24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667000"/>
            <a:ext cx="1983722" cy="190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257" y="5410200"/>
            <a:ext cx="38100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99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6934200" cy="1162050"/>
          </a:xfrm>
        </p:spPr>
        <p:txBody>
          <a:bodyPr/>
          <a:lstStyle/>
          <a:p>
            <a:pPr algn="ctr"/>
            <a:r>
              <a:rPr lang="en-US" sz="5400" u="sng" dirty="0" smtClean="0">
                <a:latin typeface="Baskerville Old Face" panose="02020602080505020303" pitchFamily="18" charset="0"/>
              </a:rPr>
              <a:t>Imagination Week </a:t>
            </a:r>
            <a:endParaRPr lang="en-US" sz="5400" u="sng" dirty="0">
              <a:latin typeface="Baskerville Old Face" panose="020206020805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0" y="1828800"/>
            <a:ext cx="2743200" cy="45720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~ Building things</a:t>
            </a:r>
          </a:p>
          <a:p>
            <a:endParaRPr lang="en-US" sz="2000" b="1" dirty="0">
              <a:solidFill>
                <a:schemeClr val="accent5">
                  <a:lumMod val="75000"/>
                </a:schemeClr>
              </a:solidFill>
              <a:latin typeface="Baskerville Old Face" panose="02020602080505020303" pitchFamily="18" charset="0"/>
            </a:endParaRPr>
          </a:p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~ Marshmallow Architecture</a:t>
            </a:r>
          </a:p>
          <a:p>
            <a:endParaRPr lang="en-US" sz="2000" b="1" dirty="0">
              <a:solidFill>
                <a:schemeClr val="accent5">
                  <a:lumMod val="75000"/>
                </a:schemeClr>
              </a:solidFill>
              <a:latin typeface="Baskerville Old Face" panose="02020602080505020303" pitchFamily="18" charset="0"/>
            </a:endParaRPr>
          </a:p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~ Fingerprint painting </a:t>
            </a:r>
          </a:p>
          <a:p>
            <a:endParaRPr lang="en-US" sz="2000" b="1" dirty="0">
              <a:solidFill>
                <a:schemeClr val="accent5">
                  <a:lumMod val="75000"/>
                </a:schemeClr>
              </a:solidFill>
              <a:latin typeface="Baskerville Old Face" panose="02020602080505020303" pitchFamily="18" charset="0"/>
            </a:endParaRPr>
          </a:p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~ Plays  </a:t>
            </a:r>
          </a:p>
          <a:p>
            <a:endParaRPr lang="en-US" sz="2000" b="1" dirty="0">
              <a:solidFill>
                <a:schemeClr val="accent5">
                  <a:lumMod val="75000"/>
                </a:schemeClr>
              </a:solidFill>
              <a:latin typeface="Baskerville Old Face" panose="02020602080505020303" pitchFamily="18" charset="0"/>
            </a:endParaRPr>
          </a:p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~ Imagination Crafts and much more! 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8244">
            <a:off x="6232814" y="1931599"/>
            <a:ext cx="243659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0"/>
          <a:stretch/>
        </p:blipFill>
        <p:spPr bwMode="auto">
          <a:xfrm>
            <a:off x="152400" y="3124201"/>
            <a:ext cx="2578681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1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467600" cy="1162050"/>
          </a:xfrm>
        </p:spPr>
        <p:txBody>
          <a:bodyPr/>
          <a:lstStyle/>
          <a:p>
            <a:pPr algn="ctr"/>
            <a:r>
              <a:rPr lang="en-US" sz="6000" u="sng" dirty="0" smtClean="0">
                <a:latin typeface="Footlight MT Light" panose="0204060206030A020304" pitchFamily="18" charset="0"/>
              </a:rPr>
              <a:t>Adventure Land Week </a:t>
            </a:r>
            <a:endParaRPr lang="en-US" sz="6000" u="sng" dirty="0">
              <a:latin typeface="Footlight MT Light" panose="0204060206030A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276600" y="2438400"/>
            <a:ext cx="2743200" cy="4572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Footlight MT Light" panose="0204060206030A020304" pitchFamily="18" charset="0"/>
              </a:rPr>
              <a:t>~ Treasure Hunt 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  <a:latin typeface="Footlight MT Light" panose="0204060206030A020304" pitchFamily="18" charset="0"/>
            </a:endParaRP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Footlight MT Light" panose="0204060206030A020304" pitchFamily="18" charset="0"/>
              </a:rPr>
              <a:t>~ Scavenger Hunt 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  <a:latin typeface="Footlight MT Light" panose="0204060206030A020304" pitchFamily="18" charset="0"/>
            </a:endParaRP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Footlight MT Light" panose="0204060206030A020304" pitchFamily="18" charset="0"/>
              </a:rPr>
              <a:t>~Costume Day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  <a:latin typeface="Footlight MT Light" panose="0204060206030A020304" pitchFamily="18" charset="0"/>
            </a:endParaRP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Footlight MT Light" panose="0204060206030A020304" pitchFamily="18" charset="0"/>
              </a:rPr>
              <a:t>~Pirate Hat crafts 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  <a:latin typeface="Footlight MT Light" panose="0204060206030A020304" pitchFamily="18" charset="0"/>
            </a:endParaRP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Footlight MT Light" panose="0204060206030A020304" pitchFamily="18" charset="0"/>
              </a:rPr>
              <a:t>~ And much more 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Footlight MT Light" panose="0204060206030A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00400"/>
            <a:ext cx="2679411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1676400"/>
            <a:ext cx="2736234" cy="232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96"/>
          <a:stretch/>
        </p:blipFill>
        <p:spPr bwMode="auto">
          <a:xfrm>
            <a:off x="304800" y="4572000"/>
            <a:ext cx="2188054" cy="203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3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153400" cy="1162050"/>
          </a:xfrm>
        </p:spPr>
        <p:txBody>
          <a:bodyPr/>
          <a:lstStyle/>
          <a:p>
            <a:pPr algn="ctr"/>
            <a:r>
              <a:rPr lang="en-US" sz="6000" u="sng" dirty="0" smtClean="0">
                <a:latin typeface="Ink Free" panose="03080402000500000000" pitchFamily="66" charset="0"/>
              </a:rPr>
              <a:t>Under the Sea Week </a:t>
            </a:r>
            <a:endParaRPr lang="en-US" sz="6000" u="sng" dirty="0">
              <a:latin typeface="Ink Free" panose="03080402000500000000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26545" y="1828800"/>
            <a:ext cx="2743200" cy="4572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~ </a:t>
            </a:r>
            <a:r>
              <a:rPr lang="en-US" sz="2400" dirty="0" smtClean="0">
                <a:solidFill>
                  <a:srgbClr val="FF0000"/>
                </a:solidFill>
                <a:latin typeface="Ink Free" panose="03080402000500000000" pitchFamily="66" charset="0"/>
              </a:rPr>
              <a:t>Water Slide</a:t>
            </a:r>
          </a:p>
          <a:p>
            <a:endParaRPr lang="en-US" sz="2400" dirty="0">
              <a:solidFill>
                <a:srgbClr val="FF0000"/>
              </a:solidFill>
              <a:latin typeface="Ink Free" panose="03080402000500000000" pitchFamily="66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Ink Free" panose="03080402000500000000" pitchFamily="66" charset="0"/>
              </a:rPr>
              <a:t>~Water balloon toss</a:t>
            </a:r>
          </a:p>
          <a:p>
            <a:endParaRPr lang="en-US" sz="2400" dirty="0">
              <a:solidFill>
                <a:srgbClr val="FF0000"/>
              </a:solidFill>
              <a:latin typeface="Ink Free" panose="03080402000500000000" pitchFamily="66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Ink Free" panose="03080402000500000000" pitchFamily="66" charset="0"/>
              </a:rPr>
              <a:t>~Water gun play </a:t>
            </a:r>
          </a:p>
          <a:p>
            <a:endParaRPr lang="en-US" sz="2400" dirty="0">
              <a:solidFill>
                <a:srgbClr val="FF0000"/>
              </a:solidFill>
              <a:latin typeface="Ink Free" panose="03080402000500000000" pitchFamily="66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Ink Free" panose="03080402000500000000" pitchFamily="66" charset="0"/>
              </a:rPr>
              <a:t>~Jelly fish crafts </a:t>
            </a:r>
          </a:p>
          <a:p>
            <a:endParaRPr lang="en-US" sz="2400" dirty="0">
              <a:solidFill>
                <a:srgbClr val="FF0000"/>
              </a:solidFill>
              <a:latin typeface="Ink Free" panose="03080402000500000000" pitchFamily="66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Ink Free" panose="03080402000500000000" pitchFamily="66" charset="0"/>
              </a:rPr>
              <a:t>~Crab walk race and much more…! </a:t>
            </a:r>
            <a:endParaRPr lang="en-US" sz="2400" dirty="0">
              <a:solidFill>
                <a:srgbClr val="FF0000"/>
              </a:solidFill>
              <a:latin typeface="Ink Free" panose="03080402000500000000" pitchFamily="66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69" y="4169616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03"/>
          <a:stretch/>
        </p:blipFill>
        <p:spPr bwMode="auto">
          <a:xfrm>
            <a:off x="76200" y="1524000"/>
            <a:ext cx="2828684" cy="231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02" y="4071257"/>
            <a:ext cx="2041298" cy="253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4" y="3286136"/>
            <a:ext cx="1006469" cy="88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752600"/>
            <a:ext cx="838200" cy="148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93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24800" cy="1162050"/>
          </a:xfrm>
        </p:spPr>
        <p:txBody>
          <a:bodyPr/>
          <a:lstStyle/>
          <a:p>
            <a:pPr algn="ctr"/>
            <a:r>
              <a:rPr lang="en-US" sz="6000" u="sng" dirty="0" smtClean="0">
                <a:latin typeface="Tempus Sans ITC" panose="04020404030D07020202" pitchFamily="82" charset="0"/>
              </a:rPr>
              <a:t>It’s A Small World Week</a:t>
            </a:r>
            <a:endParaRPr lang="en-US" sz="6000" u="sng" dirty="0">
              <a:latin typeface="Tempus Sans ITC" panose="04020404030D07020202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352800" y="1752600"/>
            <a:ext cx="2743200" cy="45720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empus Sans ITC" panose="04020404030D07020202" pitchFamily="82" charset="0"/>
              </a:rPr>
              <a:t>~ Puppet </a:t>
            </a:r>
            <a:r>
              <a:rPr lang="en-US" sz="2000" b="1" dirty="0">
                <a:solidFill>
                  <a:srgbClr val="FF0000"/>
                </a:solidFill>
                <a:latin typeface="Tempus Sans ITC" panose="04020404030D07020202" pitchFamily="82" charset="0"/>
              </a:rPr>
              <a:t>T</a:t>
            </a:r>
            <a:r>
              <a:rPr lang="en-US" sz="2000" b="1" dirty="0" smtClean="0">
                <a:solidFill>
                  <a:srgbClr val="FF0000"/>
                </a:solidFill>
                <a:latin typeface="Tempus Sans ITC" panose="04020404030D07020202" pitchFamily="82" charset="0"/>
              </a:rPr>
              <a:t>heater</a:t>
            </a:r>
          </a:p>
          <a:p>
            <a:endParaRPr lang="en-US" sz="2000" b="1" dirty="0" smtClean="0">
              <a:solidFill>
                <a:srgbClr val="FF0000"/>
              </a:solidFill>
              <a:latin typeface="Tempus Sans ITC" panose="04020404030D07020202" pitchFamily="82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Tempus Sans ITC" panose="04020404030D07020202" pitchFamily="82" charset="0"/>
              </a:rPr>
              <a:t>~ Performances</a:t>
            </a:r>
            <a:endParaRPr lang="en-US" sz="2000" b="1" dirty="0">
              <a:solidFill>
                <a:srgbClr val="FF0000"/>
              </a:solidFill>
              <a:latin typeface="Tempus Sans ITC" panose="04020404030D07020202" pitchFamily="82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empus Sans ITC" panose="04020404030D07020202" pitchFamily="82" charset="0"/>
              </a:rPr>
              <a:t>~Making different flags </a:t>
            </a:r>
          </a:p>
          <a:p>
            <a:endParaRPr lang="en-US" sz="2000" b="1" dirty="0">
              <a:solidFill>
                <a:srgbClr val="FF0000"/>
              </a:solidFill>
              <a:latin typeface="Tempus Sans ITC" panose="04020404030D07020202" pitchFamily="82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Tempus Sans ITC" panose="04020404030D07020202" pitchFamily="82" charset="0"/>
              </a:rPr>
              <a:t>~Bring in your culture food dish </a:t>
            </a:r>
          </a:p>
          <a:p>
            <a:endParaRPr lang="en-US" sz="2000" b="1" dirty="0">
              <a:solidFill>
                <a:srgbClr val="FF0000"/>
              </a:solidFill>
              <a:latin typeface="Tempus Sans ITC" panose="04020404030D07020202" pitchFamily="82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Tempus Sans ITC" panose="04020404030D07020202" pitchFamily="82" charset="0"/>
              </a:rPr>
              <a:t>~ Culture dances and much more! </a:t>
            </a:r>
            <a:endParaRPr lang="en-US" sz="2000" b="1" dirty="0" smtClean="0">
              <a:solidFill>
                <a:srgbClr val="FF0000"/>
              </a:solidFill>
              <a:latin typeface="Tempus Sans ITC" panose="04020404030D07020202" pitchFamily="82" charset="0"/>
            </a:endParaRPr>
          </a:p>
          <a:p>
            <a:endParaRPr lang="en-US" sz="2000" b="1" dirty="0">
              <a:solidFill>
                <a:srgbClr val="FF0000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91000"/>
            <a:ext cx="252932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2209800" cy="20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84914"/>
            <a:ext cx="273888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910" y="1728787"/>
            <a:ext cx="1959538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75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Day of SUMMER!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4114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43200" y="4365010"/>
            <a:ext cx="3124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b="1" dirty="0" smtClean="0">
                <a:latin typeface="Bradley Hand ITC" panose="03070402050302030203" pitchFamily="66" charset="0"/>
              </a:rPr>
              <a:t>Waterslide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>
                <a:latin typeface="Bradley Hand ITC" panose="03070402050302030203" pitchFamily="66" charset="0"/>
              </a:rPr>
              <a:t>Water balloon toss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>
                <a:latin typeface="Bradley Hand ITC" panose="03070402050302030203" pitchFamily="66" charset="0"/>
              </a:rPr>
              <a:t>Water gun play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>
                <a:latin typeface="Bradley Hand ITC" panose="03070402050302030203" pitchFamily="66" charset="0"/>
              </a:rPr>
              <a:t>Jelly fish craft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>
                <a:latin typeface="Bradley Hand ITC" panose="03070402050302030203" pitchFamily="66" charset="0"/>
              </a:rPr>
              <a:t>Crab walk race 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022863">
            <a:off x="6786974" y="1169624"/>
            <a:ext cx="20818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July 31</a:t>
            </a:r>
            <a:r>
              <a:rPr lang="en-US" sz="4400" baseline="30000" dirty="0" smtClean="0">
                <a:solidFill>
                  <a:srgbClr val="FF0000"/>
                </a:solidFill>
              </a:rPr>
              <a:t>st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50" y="2386370"/>
            <a:ext cx="1590671" cy="197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17" b="13445"/>
          <a:stretch/>
        </p:blipFill>
        <p:spPr bwMode="auto">
          <a:xfrm rot="904208">
            <a:off x="6966891" y="4812733"/>
            <a:ext cx="1962191" cy="174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291" y="2362200"/>
            <a:ext cx="1806928" cy="147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1574">
            <a:off x="581020" y="5105400"/>
            <a:ext cx="1390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943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u="sng" dirty="0" smtClean="0">
                <a:latin typeface="Brush Script MT" panose="03060802040406070304" pitchFamily="66" charset="0"/>
              </a:rPr>
              <a:t>See </a:t>
            </a:r>
            <a:r>
              <a:rPr lang="en-US" sz="6600" u="sng" dirty="0" err="1" smtClean="0">
                <a:latin typeface="Brush Script MT" panose="03060802040406070304" pitchFamily="66" charset="0"/>
              </a:rPr>
              <a:t>ya’ll</a:t>
            </a:r>
            <a:r>
              <a:rPr lang="en-US" sz="6600" u="sng" dirty="0" smtClean="0">
                <a:latin typeface="Brush Script MT" panose="03060802040406070304" pitchFamily="66" charset="0"/>
              </a:rPr>
              <a:t> in Fall</a:t>
            </a:r>
            <a:endParaRPr lang="en-US" sz="6600" u="sng" dirty="0">
              <a:latin typeface="Brush Script MT" panose="03060802040406070304" pitchFamily="66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7620000" cy="239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4"/>
          <a:stretch/>
        </p:blipFill>
        <p:spPr bwMode="auto">
          <a:xfrm>
            <a:off x="6934200" y="1828800"/>
            <a:ext cx="2043583" cy="184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68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42202"/>
            <a:ext cx="7162800" cy="1219202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  <a:latin typeface="Ink Free" panose="03080402000500000000" pitchFamily="66" charset="0"/>
              </a:rPr>
              <a:t>Living Way Summer Program and Extended Care 2020</a:t>
            </a:r>
            <a:endParaRPr lang="en-US" sz="4000" dirty="0">
              <a:solidFill>
                <a:schemeClr val="accent1"/>
              </a:solidFill>
              <a:latin typeface="Ink Free" panose="03080402000500000000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2399" y="2819400"/>
            <a:ext cx="2330403" cy="3620990"/>
          </a:xfrm>
        </p:spPr>
        <p:txBody>
          <a:bodyPr>
            <a:normAutofit lnSpcReduction="10000"/>
          </a:bodyPr>
          <a:lstStyle/>
          <a:p>
            <a:r>
              <a:rPr lang="en-US" sz="2000" b="1" u="sng" dirty="0" smtClean="0">
                <a:solidFill>
                  <a:schemeClr val="accent1"/>
                </a:solidFill>
                <a:latin typeface="Bradley Hand ITC" panose="03070402050302030203" pitchFamily="66" charset="0"/>
              </a:rPr>
              <a:t>Summer Program</a:t>
            </a:r>
            <a:r>
              <a:rPr lang="en-US" sz="2000" b="1" dirty="0" smtClean="0">
                <a:solidFill>
                  <a:schemeClr val="accent1"/>
                </a:solidFill>
                <a:latin typeface="Bradley Hand ITC" panose="03070402050302030203" pitchFamily="66" charset="0"/>
              </a:rPr>
              <a:t>:</a:t>
            </a:r>
          </a:p>
          <a:p>
            <a:r>
              <a:rPr lang="en-US" sz="2000" b="1" dirty="0" smtClean="0">
                <a:solidFill>
                  <a:schemeClr val="accent1"/>
                </a:solidFill>
                <a:latin typeface="Bradley Hand ITC" panose="03070402050302030203" pitchFamily="66" charset="0"/>
              </a:rPr>
              <a:t>Monday – Friday 8:00am – 12:00pm </a:t>
            </a:r>
          </a:p>
          <a:p>
            <a:endParaRPr lang="en-US" sz="2000" b="1" dirty="0">
              <a:solidFill>
                <a:schemeClr val="accent1"/>
              </a:solidFill>
              <a:latin typeface="Bradley Hand ITC" panose="03070402050302030203" pitchFamily="66" charset="0"/>
            </a:endParaRPr>
          </a:p>
          <a:p>
            <a:r>
              <a:rPr lang="en-US" sz="2000" b="1" u="sng" dirty="0" smtClean="0">
                <a:solidFill>
                  <a:schemeClr val="accent1"/>
                </a:solidFill>
                <a:latin typeface="Bradley Hand ITC" panose="03070402050302030203" pitchFamily="66" charset="0"/>
              </a:rPr>
              <a:t>Extended Care: </a:t>
            </a:r>
          </a:p>
          <a:p>
            <a:r>
              <a:rPr lang="en-US" sz="2000" b="1" dirty="0" smtClean="0">
                <a:solidFill>
                  <a:schemeClr val="accent1"/>
                </a:solidFill>
                <a:latin typeface="Bradley Hand ITC" panose="03070402050302030203" pitchFamily="66" charset="0"/>
              </a:rPr>
              <a:t>Monday - Friday </a:t>
            </a:r>
          </a:p>
          <a:p>
            <a:r>
              <a:rPr lang="en-US" sz="2000" b="1" dirty="0" smtClean="0">
                <a:solidFill>
                  <a:schemeClr val="accent1"/>
                </a:solidFill>
                <a:latin typeface="Bradley Hand ITC" panose="03070402050302030203" pitchFamily="66" charset="0"/>
              </a:rPr>
              <a:t>12:30pm – 6:00pm </a:t>
            </a:r>
          </a:p>
          <a:p>
            <a:endParaRPr lang="en-US" sz="2000" b="1" dirty="0">
              <a:solidFill>
                <a:schemeClr val="accent1"/>
              </a:solidFill>
              <a:latin typeface="Bradley Hand ITC" panose="03070402050302030203" pitchFamily="66" charset="0"/>
            </a:endParaRPr>
          </a:p>
          <a:p>
            <a:r>
              <a:rPr lang="en-US" sz="2000" b="1" u="sng" dirty="0" smtClean="0">
                <a:solidFill>
                  <a:schemeClr val="accent1"/>
                </a:solidFill>
                <a:latin typeface="Bradley Hand ITC" panose="03070402050302030203" pitchFamily="66" charset="0"/>
              </a:rPr>
              <a:t>Extended Care  fee: </a:t>
            </a:r>
          </a:p>
          <a:p>
            <a:r>
              <a:rPr lang="en-US" sz="2000" b="1" dirty="0" smtClean="0">
                <a:solidFill>
                  <a:schemeClr val="accent1"/>
                </a:solidFill>
                <a:latin typeface="Bradley Hand ITC" panose="03070402050302030203" pitchFamily="66" charset="0"/>
              </a:rPr>
              <a:t>$20/daily </a:t>
            </a:r>
          </a:p>
          <a:p>
            <a:endParaRPr lang="en-US" sz="2000" b="1" dirty="0">
              <a:solidFill>
                <a:schemeClr val="accent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14600" y="2133600"/>
            <a:ext cx="5949950" cy="4343400"/>
          </a:xfrm>
        </p:spPr>
        <p:txBody>
          <a:bodyPr/>
          <a:lstStyle/>
          <a:p>
            <a:pPr marL="0" indent="0">
              <a:buNone/>
            </a:pPr>
            <a:r>
              <a:rPr lang="en-US" sz="6600" dirty="0" smtClean="0">
                <a:solidFill>
                  <a:schemeClr val="accent1"/>
                </a:solidFill>
                <a:latin typeface="Algerian" panose="04020705040A02060702" pitchFamily="82" charset="0"/>
              </a:rPr>
              <a:t> 	JOIN US!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accent1"/>
                </a:solidFill>
                <a:latin typeface="Century" panose="02040604050505020304" pitchFamily="18" charset="0"/>
              </a:rPr>
              <a:t>	July 6</a:t>
            </a:r>
            <a:r>
              <a:rPr lang="en-US" sz="3200" baseline="30000" dirty="0" smtClean="0">
                <a:solidFill>
                  <a:schemeClr val="accent1"/>
                </a:solidFill>
                <a:latin typeface="Century" panose="02040604050505020304" pitchFamily="18" charset="0"/>
              </a:rPr>
              <a:t>th</a:t>
            </a:r>
            <a:r>
              <a:rPr lang="en-US" sz="3200" dirty="0" smtClean="0">
                <a:solidFill>
                  <a:schemeClr val="accent1"/>
                </a:solidFill>
                <a:latin typeface="Century" panose="02040604050505020304" pitchFamily="18" charset="0"/>
              </a:rPr>
              <a:t> – 31</a:t>
            </a:r>
            <a:r>
              <a:rPr lang="en-US" sz="3200" baseline="30000" dirty="0" smtClean="0">
                <a:solidFill>
                  <a:schemeClr val="accent1"/>
                </a:solidFill>
                <a:latin typeface="Century" panose="02040604050505020304" pitchFamily="18" charset="0"/>
              </a:rPr>
              <a:t>st</a:t>
            </a:r>
            <a:r>
              <a:rPr lang="en-US" sz="3200" dirty="0" smtClean="0">
                <a:solidFill>
                  <a:schemeClr val="accent1"/>
                </a:solidFill>
                <a:latin typeface="Century" panose="02040604050505020304" pitchFamily="18" charset="0"/>
              </a:rPr>
              <a:t>  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Limited Spaces Available!!!</a:t>
            </a:r>
            <a:endParaRPr lang="en-US" sz="105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1099">
            <a:off x="7141524" y="2076424"/>
            <a:ext cx="1751341" cy="126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1617">
            <a:off x="236205" y="1374879"/>
            <a:ext cx="1592432" cy="117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00"/>
            <a:ext cx="61150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2722">
            <a:off x="2062788" y="1984301"/>
            <a:ext cx="986558" cy="101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3956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21701</TotalTime>
  <Words>199</Words>
  <Application>Microsoft Office PowerPoint</Application>
  <PresentationFormat>On-screen Show (4:3)</PresentationFormat>
  <Paragraphs>90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Living Way Summer Program </vt:lpstr>
      <vt:lpstr>Under The Stars Week</vt:lpstr>
      <vt:lpstr>Imagination Week </vt:lpstr>
      <vt:lpstr>Adventure Land Week </vt:lpstr>
      <vt:lpstr>Under the Sea Week </vt:lpstr>
      <vt:lpstr>It’s A Small World Week</vt:lpstr>
      <vt:lpstr>Last Day of SUMMER! </vt:lpstr>
      <vt:lpstr>See ya’ll in Fall</vt:lpstr>
      <vt:lpstr>Living Way Summer Program and Extended Care 2020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Way Summer Program</dc:title>
  <dc:creator>Admin</dc:creator>
  <cp:lastModifiedBy>Admin</cp:lastModifiedBy>
  <cp:revision>36</cp:revision>
  <dcterms:created xsi:type="dcterms:W3CDTF">2020-05-19T18:26:19Z</dcterms:created>
  <dcterms:modified xsi:type="dcterms:W3CDTF">2020-06-17T19:54:13Z</dcterms:modified>
</cp:coreProperties>
</file>