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8" r:id="rId5"/>
    <p:sldId id="342" r:id="rId6"/>
    <p:sldId id="265" r:id="rId7"/>
    <p:sldId id="333" r:id="rId8"/>
    <p:sldId id="334" r:id="rId9"/>
    <p:sldId id="275" r:id="rId10"/>
    <p:sldId id="260" r:id="rId11"/>
    <p:sldId id="272" r:id="rId12"/>
    <p:sldId id="269" r:id="rId13"/>
    <p:sldId id="259" r:id="rId14"/>
    <p:sldId id="274" r:id="rId15"/>
    <p:sldId id="271" r:id="rId16"/>
    <p:sldId id="336" r:id="rId17"/>
    <p:sldId id="267" r:id="rId18"/>
    <p:sldId id="312" r:id="rId19"/>
    <p:sldId id="314" r:id="rId20"/>
    <p:sldId id="266" r:id="rId21"/>
    <p:sldId id="316" r:id="rId22"/>
    <p:sldId id="308" r:id="rId23"/>
    <p:sldId id="305" r:id="rId24"/>
    <p:sldId id="279" r:id="rId25"/>
    <p:sldId id="309" r:id="rId26"/>
    <p:sldId id="307" r:id="rId27"/>
    <p:sldId id="277" r:id="rId28"/>
    <p:sldId id="310" r:id="rId29"/>
    <p:sldId id="313" r:id="rId30"/>
    <p:sldId id="335" r:id="rId31"/>
    <p:sldId id="315" r:id="rId32"/>
    <p:sldId id="318" r:id="rId33"/>
    <p:sldId id="337" r:id="rId34"/>
    <p:sldId id="319" r:id="rId35"/>
    <p:sldId id="322" r:id="rId36"/>
    <p:sldId id="332" r:id="rId37"/>
    <p:sldId id="343" r:id="rId38"/>
    <p:sldId id="340" r:id="rId39"/>
    <p:sldId id="320" r:id="rId40"/>
    <p:sldId id="324" r:id="rId41"/>
    <p:sldId id="326" r:id="rId42"/>
    <p:sldId id="339" r:id="rId43"/>
    <p:sldId id="341" r:id="rId44"/>
    <p:sldId id="338" r:id="rId45"/>
    <p:sldId id="327" r:id="rId46"/>
    <p:sldId id="331" r:id="rId47"/>
    <p:sldId id="329" r:id="rId48"/>
  </p:sldIdLst>
  <p:sldSz cx="12192000" cy="6858000"/>
  <p:notesSz cx="6858000" cy="9144000"/>
  <p:custDataLst>
    <p:tags r:id="rId4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85" autoAdjust="0"/>
    <p:restoredTop sz="94660"/>
  </p:normalViewPr>
  <p:slideViewPr>
    <p:cSldViewPr snapToGrid="0">
      <p:cViewPr>
        <p:scale>
          <a:sx n="90" d="100"/>
          <a:sy n="90" d="100"/>
        </p:scale>
        <p:origin x="-302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AAC72D-8E95-41F8-957D-8F74C508181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SG"/>
        </a:p>
      </dgm:t>
    </dgm:pt>
    <dgm:pt modelId="{2D278B52-D8E7-4FAB-907E-108B92A50258}">
      <dgm:prSet phldrT="[Text]" custT="1"/>
      <dgm:spPr>
        <a:solidFill>
          <a:srgbClr val="00B05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SG" sz="3600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Pemindahan</a:t>
          </a:r>
          <a:r>
            <a:rPr lang="en-SG" sz="36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SG" sz="3600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Buah</a:t>
          </a:r>
          <a:r>
            <a:rPr lang="en-SG" sz="36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SG" sz="3600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Pinggang</a:t>
          </a:r>
          <a:endParaRPr lang="en-SG" sz="3600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826346-0BAD-49E7-B6B4-200C42DC1684}" type="parTrans" cxnId="{7D4A5332-9207-4C2E-94C3-BB4FAE14260C}">
      <dgm:prSet/>
      <dgm:spPr/>
      <dgm:t>
        <a:bodyPr/>
        <a:lstStyle/>
        <a:p>
          <a:endParaRPr lang="en-SG"/>
        </a:p>
      </dgm:t>
    </dgm:pt>
    <dgm:pt modelId="{20D99CAA-557A-4CD8-9DBE-9071AFB9E27D}" type="sibTrans" cxnId="{7D4A5332-9207-4C2E-94C3-BB4FAE14260C}">
      <dgm:prSet/>
      <dgm:spPr/>
      <dgm:t>
        <a:bodyPr/>
        <a:lstStyle/>
        <a:p>
          <a:endParaRPr lang="en-SG"/>
        </a:p>
      </dgm:t>
    </dgm:pt>
    <dgm:pt modelId="{0CD06E45-20A6-4CFE-8462-BC3DC77069AF}">
      <dgm:prSet phldrT="[Text]" custT="1"/>
      <dgm:spPr>
        <a:solidFill>
          <a:srgbClr val="00B05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SG" sz="4000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Kadaverik</a:t>
          </a:r>
          <a:endParaRPr lang="en-SG" sz="4000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4A7FAE-87FD-47DB-AB19-500F4A069644}" type="parTrans" cxnId="{9E752A89-1498-41A8-BF7E-C79EB17A1E69}">
      <dgm:prSet/>
      <dgm:spPr/>
      <dgm:t>
        <a:bodyPr/>
        <a:lstStyle/>
        <a:p>
          <a:endParaRPr lang="en-SG"/>
        </a:p>
      </dgm:t>
    </dgm:pt>
    <dgm:pt modelId="{81B91257-06A0-4221-A528-218A52176E25}" type="sibTrans" cxnId="{9E752A89-1498-41A8-BF7E-C79EB17A1E69}">
      <dgm:prSet/>
      <dgm:spPr/>
      <dgm:t>
        <a:bodyPr/>
        <a:lstStyle/>
        <a:p>
          <a:endParaRPr lang="en-SG"/>
        </a:p>
      </dgm:t>
    </dgm:pt>
    <dgm:pt modelId="{D95C2AE3-40A3-4038-BA8D-D12A3E6D527C}">
      <dgm:prSet phldrT="[Text]" custT="1"/>
      <dgm:spPr>
        <a:solidFill>
          <a:srgbClr val="00B05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SG" sz="4000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Masih</a:t>
          </a:r>
          <a:r>
            <a:rPr lang="en-SG" sz="40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SG" sz="4000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Hidup</a:t>
          </a:r>
          <a:endParaRPr lang="en-SG" sz="4000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B0C092-295D-4C57-B464-8CF439856053}" type="parTrans" cxnId="{627DAD9D-5EF8-4B15-AFC8-C33AEAAE5326}">
      <dgm:prSet/>
      <dgm:spPr/>
      <dgm:t>
        <a:bodyPr/>
        <a:lstStyle/>
        <a:p>
          <a:endParaRPr lang="en-SG"/>
        </a:p>
      </dgm:t>
    </dgm:pt>
    <dgm:pt modelId="{FA45F9FA-007E-4D87-8B05-27CF330C13AB}" type="sibTrans" cxnId="{627DAD9D-5EF8-4B15-AFC8-C33AEAAE5326}">
      <dgm:prSet/>
      <dgm:spPr/>
      <dgm:t>
        <a:bodyPr/>
        <a:lstStyle/>
        <a:p>
          <a:endParaRPr lang="en-SG"/>
        </a:p>
      </dgm:t>
    </dgm:pt>
    <dgm:pt modelId="{B55257EA-F529-40A9-B3F4-14CE1786D053}" type="pres">
      <dgm:prSet presAssocID="{6AAAC72D-8E95-41F8-957D-8F74C508181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SG"/>
        </a:p>
      </dgm:t>
    </dgm:pt>
    <dgm:pt modelId="{0E18BFD1-1E3D-46C8-BAEF-F9127CC1E903}" type="pres">
      <dgm:prSet presAssocID="{2D278B52-D8E7-4FAB-907E-108B92A50258}" presName="hierRoot1" presStyleCnt="0">
        <dgm:presLayoutVars>
          <dgm:hierBranch val="init"/>
        </dgm:presLayoutVars>
      </dgm:prSet>
      <dgm:spPr/>
    </dgm:pt>
    <dgm:pt modelId="{F64CCA96-AE23-4920-987C-02C6ED13DF2B}" type="pres">
      <dgm:prSet presAssocID="{2D278B52-D8E7-4FAB-907E-108B92A50258}" presName="rootComposite1" presStyleCnt="0"/>
      <dgm:spPr/>
    </dgm:pt>
    <dgm:pt modelId="{2C16B3A9-E086-40F3-A9C6-B1D7F34A7426}" type="pres">
      <dgm:prSet presAssocID="{2D278B52-D8E7-4FAB-907E-108B92A50258}" presName="rootText1" presStyleLbl="node0" presStyleIdx="0" presStyleCnt="1" custLinFactNeighborX="461" custLinFactNeighborY="414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SG"/>
        </a:p>
      </dgm:t>
    </dgm:pt>
    <dgm:pt modelId="{F920008D-F1AC-44A3-A358-1DCC7A363286}" type="pres">
      <dgm:prSet presAssocID="{2D278B52-D8E7-4FAB-907E-108B92A50258}" presName="rootConnector1" presStyleLbl="node1" presStyleIdx="0" presStyleCnt="0"/>
      <dgm:spPr/>
      <dgm:t>
        <a:bodyPr/>
        <a:lstStyle/>
        <a:p>
          <a:endParaRPr lang="en-SG"/>
        </a:p>
      </dgm:t>
    </dgm:pt>
    <dgm:pt modelId="{40D07AD5-C662-4A65-8070-751A45197519}" type="pres">
      <dgm:prSet presAssocID="{2D278B52-D8E7-4FAB-907E-108B92A50258}" presName="hierChild2" presStyleCnt="0"/>
      <dgm:spPr/>
    </dgm:pt>
    <dgm:pt modelId="{B03EFD80-A4AE-4BD3-941E-F7F1864B6D3B}" type="pres">
      <dgm:prSet presAssocID="{1B4A7FAE-87FD-47DB-AB19-500F4A069644}" presName="Name37" presStyleLbl="parChTrans1D2" presStyleIdx="0" presStyleCnt="2"/>
      <dgm:spPr/>
      <dgm:t>
        <a:bodyPr/>
        <a:lstStyle/>
        <a:p>
          <a:endParaRPr lang="en-SG"/>
        </a:p>
      </dgm:t>
    </dgm:pt>
    <dgm:pt modelId="{5E2E4E96-4AB8-4605-AF19-ACD3878B1277}" type="pres">
      <dgm:prSet presAssocID="{0CD06E45-20A6-4CFE-8462-BC3DC77069AF}" presName="hierRoot2" presStyleCnt="0">
        <dgm:presLayoutVars>
          <dgm:hierBranch val="init"/>
        </dgm:presLayoutVars>
      </dgm:prSet>
      <dgm:spPr/>
    </dgm:pt>
    <dgm:pt modelId="{D3CFC1D3-ECA8-42E5-88CC-13B5E41F55AE}" type="pres">
      <dgm:prSet presAssocID="{0CD06E45-20A6-4CFE-8462-BC3DC77069AF}" presName="rootComposite" presStyleCnt="0"/>
      <dgm:spPr/>
    </dgm:pt>
    <dgm:pt modelId="{2471AEC0-F0FF-4842-A8D3-3A932449D51B}" type="pres">
      <dgm:prSet presAssocID="{0CD06E45-20A6-4CFE-8462-BC3DC77069AF}" presName="rootText" presStyleLbl="node2" presStyleIdx="0" presStyleCnt="2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en-SG"/>
        </a:p>
      </dgm:t>
    </dgm:pt>
    <dgm:pt modelId="{015DBE6D-D2FE-4608-A01C-83E9CDE7116F}" type="pres">
      <dgm:prSet presAssocID="{0CD06E45-20A6-4CFE-8462-BC3DC77069AF}" presName="rootConnector" presStyleLbl="node2" presStyleIdx="0" presStyleCnt="2"/>
      <dgm:spPr/>
      <dgm:t>
        <a:bodyPr/>
        <a:lstStyle/>
        <a:p>
          <a:endParaRPr lang="en-SG"/>
        </a:p>
      </dgm:t>
    </dgm:pt>
    <dgm:pt modelId="{29E481BB-09D8-45A6-9ECB-CF3A30237634}" type="pres">
      <dgm:prSet presAssocID="{0CD06E45-20A6-4CFE-8462-BC3DC77069AF}" presName="hierChild4" presStyleCnt="0"/>
      <dgm:spPr/>
    </dgm:pt>
    <dgm:pt modelId="{954F5570-E7A9-4588-B608-6CD9566D3A3B}" type="pres">
      <dgm:prSet presAssocID="{0CD06E45-20A6-4CFE-8462-BC3DC77069AF}" presName="hierChild5" presStyleCnt="0"/>
      <dgm:spPr/>
    </dgm:pt>
    <dgm:pt modelId="{80D69F5F-1E4B-4A31-B236-BD6FF794A1CB}" type="pres">
      <dgm:prSet presAssocID="{54B0C092-295D-4C57-B464-8CF439856053}" presName="Name37" presStyleLbl="parChTrans1D2" presStyleIdx="1" presStyleCnt="2"/>
      <dgm:spPr/>
      <dgm:t>
        <a:bodyPr/>
        <a:lstStyle/>
        <a:p>
          <a:endParaRPr lang="en-SG"/>
        </a:p>
      </dgm:t>
    </dgm:pt>
    <dgm:pt modelId="{C97F35E4-030E-42DD-9C53-E8E4E601BBE7}" type="pres">
      <dgm:prSet presAssocID="{D95C2AE3-40A3-4038-BA8D-D12A3E6D527C}" presName="hierRoot2" presStyleCnt="0">
        <dgm:presLayoutVars>
          <dgm:hierBranch val="init"/>
        </dgm:presLayoutVars>
      </dgm:prSet>
      <dgm:spPr/>
    </dgm:pt>
    <dgm:pt modelId="{C977B197-44D1-4B8E-9B1E-D37145F1EC65}" type="pres">
      <dgm:prSet presAssocID="{D95C2AE3-40A3-4038-BA8D-D12A3E6D527C}" presName="rootComposite" presStyleCnt="0"/>
      <dgm:spPr/>
    </dgm:pt>
    <dgm:pt modelId="{99B8EFB5-3D76-4E12-B5A2-7627E1DDB7CE}" type="pres">
      <dgm:prSet presAssocID="{D95C2AE3-40A3-4038-BA8D-D12A3E6D527C}" presName="rootText" presStyleLbl="node2" presStyleIdx="1" presStyleCnt="2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en-SG"/>
        </a:p>
      </dgm:t>
    </dgm:pt>
    <dgm:pt modelId="{0BB4F683-305E-409F-A7E3-C9E6F217102D}" type="pres">
      <dgm:prSet presAssocID="{D95C2AE3-40A3-4038-BA8D-D12A3E6D527C}" presName="rootConnector" presStyleLbl="node2" presStyleIdx="1" presStyleCnt="2"/>
      <dgm:spPr/>
      <dgm:t>
        <a:bodyPr/>
        <a:lstStyle/>
        <a:p>
          <a:endParaRPr lang="en-SG"/>
        </a:p>
      </dgm:t>
    </dgm:pt>
    <dgm:pt modelId="{65EDE2EF-6BAD-4BDF-BFB0-64BF74690034}" type="pres">
      <dgm:prSet presAssocID="{D95C2AE3-40A3-4038-BA8D-D12A3E6D527C}" presName="hierChild4" presStyleCnt="0"/>
      <dgm:spPr/>
    </dgm:pt>
    <dgm:pt modelId="{914FCFE7-ED7A-400F-941D-9C9E234434CC}" type="pres">
      <dgm:prSet presAssocID="{D95C2AE3-40A3-4038-BA8D-D12A3E6D527C}" presName="hierChild5" presStyleCnt="0"/>
      <dgm:spPr/>
    </dgm:pt>
    <dgm:pt modelId="{FD465E3F-6349-425B-A6C5-3A10EA2D37AF}" type="pres">
      <dgm:prSet presAssocID="{2D278B52-D8E7-4FAB-907E-108B92A50258}" presName="hierChild3" presStyleCnt="0"/>
      <dgm:spPr/>
    </dgm:pt>
  </dgm:ptLst>
  <dgm:cxnLst>
    <dgm:cxn modelId="{9E752A89-1498-41A8-BF7E-C79EB17A1E69}" srcId="{2D278B52-D8E7-4FAB-907E-108B92A50258}" destId="{0CD06E45-20A6-4CFE-8462-BC3DC77069AF}" srcOrd="0" destOrd="0" parTransId="{1B4A7FAE-87FD-47DB-AB19-500F4A069644}" sibTransId="{81B91257-06A0-4221-A528-218A52176E25}"/>
    <dgm:cxn modelId="{59C01FDA-6650-43FF-84BD-6E9701828CCE}" type="presOf" srcId="{54B0C092-295D-4C57-B464-8CF439856053}" destId="{80D69F5F-1E4B-4A31-B236-BD6FF794A1CB}" srcOrd="0" destOrd="0" presId="urn:microsoft.com/office/officeart/2005/8/layout/orgChart1"/>
    <dgm:cxn modelId="{1067EF81-CCAD-4AF5-B9BE-A9885E36E7AC}" type="presOf" srcId="{2D278B52-D8E7-4FAB-907E-108B92A50258}" destId="{F920008D-F1AC-44A3-A358-1DCC7A363286}" srcOrd="1" destOrd="0" presId="urn:microsoft.com/office/officeart/2005/8/layout/orgChart1"/>
    <dgm:cxn modelId="{72A3A186-5018-4E55-A6C4-F92390E51DB2}" type="presOf" srcId="{D95C2AE3-40A3-4038-BA8D-D12A3E6D527C}" destId="{0BB4F683-305E-409F-A7E3-C9E6F217102D}" srcOrd="1" destOrd="0" presId="urn:microsoft.com/office/officeart/2005/8/layout/orgChart1"/>
    <dgm:cxn modelId="{C48E84F4-799D-43F9-971E-9702D2192BE4}" type="presOf" srcId="{6AAAC72D-8E95-41F8-957D-8F74C5081819}" destId="{B55257EA-F529-40A9-B3F4-14CE1786D053}" srcOrd="0" destOrd="0" presId="urn:microsoft.com/office/officeart/2005/8/layout/orgChart1"/>
    <dgm:cxn modelId="{2339DD0B-CDFA-4F19-BF63-14013AA7B84F}" type="presOf" srcId="{0CD06E45-20A6-4CFE-8462-BC3DC77069AF}" destId="{2471AEC0-F0FF-4842-A8D3-3A932449D51B}" srcOrd="0" destOrd="0" presId="urn:microsoft.com/office/officeart/2005/8/layout/orgChart1"/>
    <dgm:cxn modelId="{B8D59856-9D3E-4689-9909-0FCF524F433B}" type="presOf" srcId="{0CD06E45-20A6-4CFE-8462-BC3DC77069AF}" destId="{015DBE6D-D2FE-4608-A01C-83E9CDE7116F}" srcOrd="1" destOrd="0" presId="urn:microsoft.com/office/officeart/2005/8/layout/orgChart1"/>
    <dgm:cxn modelId="{E7CA49F4-1DE6-437E-BF11-1F50DFD2FB70}" type="presOf" srcId="{D95C2AE3-40A3-4038-BA8D-D12A3E6D527C}" destId="{99B8EFB5-3D76-4E12-B5A2-7627E1DDB7CE}" srcOrd="0" destOrd="0" presId="urn:microsoft.com/office/officeart/2005/8/layout/orgChart1"/>
    <dgm:cxn modelId="{7D4A5332-9207-4C2E-94C3-BB4FAE14260C}" srcId="{6AAAC72D-8E95-41F8-957D-8F74C5081819}" destId="{2D278B52-D8E7-4FAB-907E-108B92A50258}" srcOrd="0" destOrd="0" parTransId="{58826346-0BAD-49E7-B6B4-200C42DC1684}" sibTransId="{20D99CAA-557A-4CD8-9DBE-9071AFB9E27D}"/>
    <dgm:cxn modelId="{0907E3AD-2781-45D1-BB66-14C24B8D77E3}" type="presOf" srcId="{2D278B52-D8E7-4FAB-907E-108B92A50258}" destId="{2C16B3A9-E086-40F3-A9C6-B1D7F34A7426}" srcOrd="0" destOrd="0" presId="urn:microsoft.com/office/officeart/2005/8/layout/orgChart1"/>
    <dgm:cxn modelId="{627DAD9D-5EF8-4B15-AFC8-C33AEAAE5326}" srcId="{2D278B52-D8E7-4FAB-907E-108B92A50258}" destId="{D95C2AE3-40A3-4038-BA8D-D12A3E6D527C}" srcOrd="1" destOrd="0" parTransId="{54B0C092-295D-4C57-B464-8CF439856053}" sibTransId="{FA45F9FA-007E-4D87-8B05-27CF330C13AB}"/>
    <dgm:cxn modelId="{78C0392A-97FB-4712-99F8-56285CD26F91}" type="presOf" srcId="{1B4A7FAE-87FD-47DB-AB19-500F4A069644}" destId="{B03EFD80-A4AE-4BD3-941E-F7F1864B6D3B}" srcOrd="0" destOrd="0" presId="urn:microsoft.com/office/officeart/2005/8/layout/orgChart1"/>
    <dgm:cxn modelId="{F49C1D95-8A5D-44BB-BD1F-8C09F39D8B9E}" type="presParOf" srcId="{B55257EA-F529-40A9-B3F4-14CE1786D053}" destId="{0E18BFD1-1E3D-46C8-BAEF-F9127CC1E903}" srcOrd="0" destOrd="0" presId="urn:microsoft.com/office/officeart/2005/8/layout/orgChart1"/>
    <dgm:cxn modelId="{035276FE-2FE1-45DC-82C8-D54B38B2C812}" type="presParOf" srcId="{0E18BFD1-1E3D-46C8-BAEF-F9127CC1E903}" destId="{F64CCA96-AE23-4920-987C-02C6ED13DF2B}" srcOrd="0" destOrd="0" presId="urn:microsoft.com/office/officeart/2005/8/layout/orgChart1"/>
    <dgm:cxn modelId="{887A7101-F641-4A8E-B55B-B38466A2D8C2}" type="presParOf" srcId="{F64CCA96-AE23-4920-987C-02C6ED13DF2B}" destId="{2C16B3A9-E086-40F3-A9C6-B1D7F34A7426}" srcOrd="0" destOrd="0" presId="urn:microsoft.com/office/officeart/2005/8/layout/orgChart1"/>
    <dgm:cxn modelId="{E0D9972C-DB73-43C2-B513-A5E90092E103}" type="presParOf" srcId="{F64CCA96-AE23-4920-987C-02C6ED13DF2B}" destId="{F920008D-F1AC-44A3-A358-1DCC7A363286}" srcOrd="1" destOrd="0" presId="urn:microsoft.com/office/officeart/2005/8/layout/orgChart1"/>
    <dgm:cxn modelId="{0CB7EFB4-BFEC-441B-8676-C5AA457021BF}" type="presParOf" srcId="{0E18BFD1-1E3D-46C8-BAEF-F9127CC1E903}" destId="{40D07AD5-C662-4A65-8070-751A45197519}" srcOrd="1" destOrd="0" presId="urn:microsoft.com/office/officeart/2005/8/layout/orgChart1"/>
    <dgm:cxn modelId="{8D01E56F-0071-4249-9C3A-B871963A6A58}" type="presParOf" srcId="{40D07AD5-C662-4A65-8070-751A45197519}" destId="{B03EFD80-A4AE-4BD3-941E-F7F1864B6D3B}" srcOrd="0" destOrd="0" presId="urn:microsoft.com/office/officeart/2005/8/layout/orgChart1"/>
    <dgm:cxn modelId="{0FADDFE9-D634-4E0A-B5A9-35325751BD1D}" type="presParOf" srcId="{40D07AD5-C662-4A65-8070-751A45197519}" destId="{5E2E4E96-4AB8-4605-AF19-ACD3878B1277}" srcOrd="1" destOrd="0" presId="urn:microsoft.com/office/officeart/2005/8/layout/orgChart1"/>
    <dgm:cxn modelId="{6B98AD62-7EE9-4001-A7BD-6B836E4DD4A3}" type="presParOf" srcId="{5E2E4E96-4AB8-4605-AF19-ACD3878B1277}" destId="{D3CFC1D3-ECA8-42E5-88CC-13B5E41F55AE}" srcOrd="0" destOrd="0" presId="urn:microsoft.com/office/officeart/2005/8/layout/orgChart1"/>
    <dgm:cxn modelId="{4213EA8F-7E8D-4F73-8D82-655DD9D8A201}" type="presParOf" srcId="{D3CFC1D3-ECA8-42E5-88CC-13B5E41F55AE}" destId="{2471AEC0-F0FF-4842-A8D3-3A932449D51B}" srcOrd="0" destOrd="0" presId="urn:microsoft.com/office/officeart/2005/8/layout/orgChart1"/>
    <dgm:cxn modelId="{79D231FE-8289-48F0-A978-C908CD6099B1}" type="presParOf" srcId="{D3CFC1D3-ECA8-42E5-88CC-13B5E41F55AE}" destId="{015DBE6D-D2FE-4608-A01C-83E9CDE7116F}" srcOrd="1" destOrd="0" presId="urn:microsoft.com/office/officeart/2005/8/layout/orgChart1"/>
    <dgm:cxn modelId="{C64FF940-1D71-476E-8464-8604D2E40CC8}" type="presParOf" srcId="{5E2E4E96-4AB8-4605-AF19-ACD3878B1277}" destId="{29E481BB-09D8-45A6-9ECB-CF3A30237634}" srcOrd="1" destOrd="0" presId="urn:microsoft.com/office/officeart/2005/8/layout/orgChart1"/>
    <dgm:cxn modelId="{95C070BA-DA88-4424-8F97-FFF222397128}" type="presParOf" srcId="{5E2E4E96-4AB8-4605-AF19-ACD3878B1277}" destId="{954F5570-E7A9-4588-B608-6CD9566D3A3B}" srcOrd="2" destOrd="0" presId="urn:microsoft.com/office/officeart/2005/8/layout/orgChart1"/>
    <dgm:cxn modelId="{050F5BC9-1780-4788-9D4B-6E3C333893AB}" type="presParOf" srcId="{40D07AD5-C662-4A65-8070-751A45197519}" destId="{80D69F5F-1E4B-4A31-B236-BD6FF794A1CB}" srcOrd="2" destOrd="0" presId="urn:microsoft.com/office/officeart/2005/8/layout/orgChart1"/>
    <dgm:cxn modelId="{BBDC5FA0-2283-4988-BF59-A39A674B6ED6}" type="presParOf" srcId="{40D07AD5-C662-4A65-8070-751A45197519}" destId="{C97F35E4-030E-42DD-9C53-E8E4E601BBE7}" srcOrd="3" destOrd="0" presId="urn:microsoft.com/office/officeart/2005/8/layout/orgChart1"/>
    <dgm:cxn modelId="{A965F3C8-FE78-4398-94AB-EDF976495F3C}" type="presParOf" srcId="{C97F35E4-030E-42DD-9C53-E8E4E601BBE7}" destId="{C977B197-44D1-4B8E-9B1E-D37145F1EC65}" srcOrd="0" destOrd="0" presId="urn:microsoft.com/office/officeart/2005/8/layout/orgChart1"/>
    <dgm:cxn modelId="{9A8B8597-2130-402A-AAC9-689380B36B4F}" type="presParOf" srcId="{C977B197-44D1-4B8E-9B1E-D37145F1EC65}" destId="{99B8EFB5-3D76-4E12-B5A2-7627E1DDB7CE}" srcOrd="0" destOrd="0" presId="urn:microsoft.com/office/officeart/2005/8/layout/orgChart1"/>
    <dgm:cxn modelId="{28BD8B0F-A9B9-47C6-A3F9-C0AE0E234A21}" type="presParOf" srcId="{C977B197-44D1-4B8E-9B1E-D37145F1EC65}" destId="{0BB4F683-305E-409F-A7E3-C9E6F217102D}" srcOrd="1" destOrd="0" presId="urn:microsoft.com/office/officeart/2005/8/layout/orgChart1"/>
    <dgm:cxn modelId="{96BEE7E4-DC5B-41DC-87D0-D5DB5C05FC2B}" type="presParOf" srcId="{C97F35E4-030E-42DD-9C53-E8E4E601BBE7}" destId="{65EDE2EF-6BAD-4BDF-BFB0-64BF74690034}" srcOrd="1" destOrd="0" presId="urn:microsoft.com/office/officeart/2005/8/layout/orgChart1"/>
    <dgm:cxn modelId="{29F8D379-3B7E-4CFB-8D7E-AE02B72DB736}" type="presParOf" srcId="{C97F35E4-030E-42DD-9C53-E8E4E601BBE7}" destId="{914FCFE7-ED7A-400F-941D-9C9E234434CC}" srcOrd="2" destOrd="0" presId="urn:microsoft.com/office/officeart/2005/8/layout/orgChart1"/>
    <dgm:cxn modelId="{9F6094A0-2AC9-46C9-865B-ADD1A99D25DF}" type="presParOf" srcId="{0E18BFD1-1E3D-46C8-BAEF-F9127CC1E903}" destId="{FD465E3F-6349-425B-A6C5-3A10EA2D37A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22F9A-149C-4138-AEFB-17F3EE4F3D3E}" type="datetimeFigureOut">
              <a:rPr lang="en-GB" smtClean="0"/>
              <a:t>02/12/2018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55BD8-3F9F-4B56-9712-B2D1B4CB5F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402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22F9A-149C-4138-AEFB-17F3EE4F3D3E}" type="datetimeFigureOut">
              <a:rPr lang="en-GB" smtClean="0"/>
              <a:t>02/12/2018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55BD8-3F9F-4B56-9712-B2D1B4CB5F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87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22F9A-149C-4138-AEFB-17F3EE4F3D3E}" type="datetimeFigureOut">
              <a:rPr lang="en-GB" smtClean="0"/>
              <a:t>02/12/2018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55BD8-3F9F-4B56-9712-B2D1B4CB5F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122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22F9A-149C-4138-AEFB-17F3EE4F3D3E}" type="datetimeFigureOut">
              <a:rPr lang="en-GB" smtClean="0"/>
              <a:t>02/12/2018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55BD8-3F9F-4B56-9712-B2D1B4CB5F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53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22F9A-149C-4138-AEFB-17F3EE4F3D3E}" type="datetimeFigureOut">
              <a:rPr lang="en-GB" smtClean="0"/>
              <a:t>02/12/2018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55BD8-3F9F-4B56-9712-B2D1B4CB5F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472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22F9A-149C-4138-AEFB-17F3EE4F3D3E}" type="datetimeFigureOut">
              <a:rPr lang="en-GB" smtClean="0"/>
              <a:t>02/12/2018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55BD8-3F9F-4B56-9712-B2D1B4CB5F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278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22F9A-149C-4138-AEFB-17F3EE4F3D3E}" type="datetimeFigureOut">
              <a:rPr lang="en-GB" smtClean="0"/>
              <a:t>02/12/2018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55BD8-3F9F-4B56-9712-B2D1B4CB5F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79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22F9A-149C-4138-AEFB-17F3EE4F3D3E}" type="datetimeFigureOut">
              <a:rPr lang="en-GB" smtClean="0"/>
              <a:t>02/12/2018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55BD8-3F9F-4B56-9712-B2D1B4CB5F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344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22F9A-149C-4138-AEFB-17F3EE4F3D3E}" type="datetimeFigureOut">
              <a:rPr lang="en-GB" smtClean="0"/>
              <a:t>02/12/2018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55BD8-3F9F-4B56-9712-B2D1B4CB5F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27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22F9A-149C-4138-AEFB-17F3EE4F3D3E}" type="datetimeFigureOut">
              <a:rPr lang="en-GB" smtClean="0"/>
              <a:t>02/12/2018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55BD8-3F9F-4B56-9712-B2D1B4CB5F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54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22F9A-149C-4138-AEFB-17F3EE4F3D3E}" type="datetimeFigureOut">
              <a:rPr lang="en-GB" smtClean="0"/>
              <a:t>02/12/2018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55BD8-3F9F-4B56-9712-B2D1B4CB5F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05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22F9A-149C-4138-AEFB-17F3EE4F3D3E}" type="datetimeFigureOut">
              <a:rPr lang="en-GB" smtClean="0"/>
              <a:t>02/12/2018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55BD8-3F9F-4B56-9712-B2D1B4CB5F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553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64.png"/><Relationship Id="rId4" Type="http://schemas.openxmlformats.org/officeDocument/2006/relationships/image" Target="../media/image6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14021"/>
            <a:ext cx="9144000" cy="1578379"/>
          </a:xfr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rmAutofit/>
          </a:bodyPr>
          <a:lstStyle/>
          <a:p>
            <a:r>
              <a:rPr lang="en-GB" sz="3200" b="1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Pendermaan</a:t>
            </a:r>
            <a:r>
              <a:rPr lang="en-GB" sz="32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Organ </a:t>
            </a:r>
            <a:r>
              <a:rPr lang="en-GB" sz="3200" b="1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Semasa</a:t>
            </a:r>
            <a:r>
              <a:rPr lang="en-GB" sz="32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en-GB" sz="3200" b="1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Hidup</a:t>
            </a:r>
            <a:r>
              <a:rPr lang="en-GB" sz="32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: </a:t>
            </a:r>
            <a:r>
              <a:rPr lang="en-GB" sz="2000" dirty="0" err="1" smtClean="0">
                <a:solidFill>
                  <a:srgbClr val="FFFF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Anugerah</a:t>
            </a:r>
            <a:r>
              <a:rPr lang="en-GB" sz="2000" dirty="0" smtClean="0">
                <a:solidFill>
                  <a:srgbClr val="FFFF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solidFill>
                  <a:srgbClr val="FFFF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kehidupan</a:t>
            </a:r>
            <a:r>
              <a:rPr lang="en-GB" sz="2000" dirty="0" smtClean="0">
                <a:solidFill>
                  <a:srgbClr val="FFFF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Demi </a:t>
            </a:r>
            <a:r>
              <a:rPr lang="en-GB" sz="2000" dirty="0" err="1" smtClean="0">
                <a:solidFill>
                  <a:srgbClr val="FFFF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Kehidupan</a:t>
            </a:r>
            <a:r>
              <a:rPr lang="en-GB" sz="2000" dirty="0" smtClean="0">
                <a:solidFill>
                  <a:srgbClr val="FFFF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Yang </a:t>
            </a:r>
            <a:r>
              <a:rPr lang="en-GB" sz="2000" dirty="0" err="1" smtClean="0">
                <a:solidFill>
                  <a:srgbClr val="FFFF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Lebih</a:t>
            </a:r>
            <a:r>
              <a:rPr lang="en-GB" sz="2000" dirty="0" smtClean="0">
                <a:solidFill>
                  <a:srgbClr val="FFFF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solidFill>
                  <a:srgbClr val="FFFF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Baik</a:t>
            </a:r>
            <a:endParaRPr lang="en-GB" sz="2000" dirty="0">
              <a:solidFill>
                <a:srgbClr val="FFFF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0933" y="3187613"/>
            <a:ext cx="9144000" cy="1655762"/>
          </a:xfrm>
          <a:noFill/>
        </p:spPr>
        <p:txBody>
          <a:bodyPr>
            <a:normAutofit/>
          </a:bodyPr>
          <a:lstStyle/>
          <a:p>
            <a:r>
              <a:rPr lang="en-GB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Dr Muhammad Iqbal Abdul Hafidz</a:t>
            </a:r>
          </a:p>
          <a:p>
            <a:r>
              <a:rPr lang="en-GB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UiTM Sungai </a:t>
            </a:r>
            <a:r>
              <a:rPr lang="en-GB" sz="20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Buloh</a:t>
            </a:r>
            <a:r>
              <a:rPr lang="en-GB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3"/>
          <a:stretch/>
        </p:blipFill>
        <p:spPr>
          <a:xfrm>
            <a:off x="7288214" y="5955362"/>
            <a:ext cx="2293906" cy="573110"/>
          </a:xfrm>
          <a:prstGeom prst="rect">
            <a:avLst/>
          </a:prstGeom>
        </p:spPr>
      </p:pic>
      <p:pic>
        <p:nvPicPr>
          <p:cNvPr id="5" name="Picture 2" descr="Image result for uitm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933" y="5955362"/>
            <a:ext cx="1368805" cy="65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932" y="4269043"/>
            <a:ext cx="5613401" cy="139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Image result for nkf malaysia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01" b="16838"/>
          <a:stretch/>
        </p:blipFill>
        <p:spPr bwMode="auto">
          <a:xfrm>
            <a:off x="3090332" y="5837783"/>
            <a:ext cx="2083003" cy="894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23"/>
          <a:stretch/>
        </p:blipFill>
        <p:spPr bwMode="auto">
          <a:xfrm rot="16200000">
            <a:off x="-3148001" y="3136891"/>
            <a:ext cx="6869112" cy="573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459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en-GB" sz="36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Pemindahan</a:t>
            </a:r>
            <a:r>
              <a:rPr lang="en-GB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en-GB" sz="36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buah</a:t>
            </a:r>
            <a:r>
              <a:rPr lang="en-GB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en-GB" sz="36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pinggang</a:t>
            </a:r>
            <a:r>
              <a:rPr lang="en-GB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/ kidney transplant</a:t>
            </a:r>
            <a:endParaRPr lang="en-GB" sz="36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3"/>
          <a:stretch/>
        </p:blipFill>
        <p:spPr>
          <a:xfrm>
            <a:off x="9743548" y="6284890"/>
            <a:ext cx="2293906" cy="573110"/>
          </a:xfrm>
          <a:prstGeom prst="rect">
            <a:avLst/>
          </a:prstGeom>
        </p:spPr>
      </p:pic>
      <p:pic>
        <p:nvPicPr>
          <p:cNvPr id="1026" name="Picture 2" descr="Image result for kidney transplant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20"/>
          <a:stretch/>
        </p:blipFill>
        <p:spPr bwMode="auto">
          <a:xfrm>
            <a:off x="1608580" y="1933608"/>
            <a:ext cx="8372548" cy="410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56736" y="500842"/>
            <a:ext cx="364064" cy="3881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Rectangle 5"/>
          <p:cNvSpPr/>
          <p:nvPr/>
        </p:nvSpPr>
        <p:spPr>
          <a:xfrm>
            <a:off x="1214968" y="791960"/>
            <a:ext cx="211664" cy="19407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649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en-GB" sz="32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Kenapa</a:t>
            </a:r>
            <a:r>
              <a:rPr lang="en-GB" sz="32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en-GB" sz="32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pilih</a:t>
            </a:r>
            <a:r>
              <a:rPr lang="en-GB" sz="32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transplant? </a:t>
            </a:r>
            <a:endParaRPr lang="en-GB" sz="32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b="1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Opsyen</a:t>
            </a:r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terbaik</a:t>
            </a:r>
            <a:endParaRPr lang="en-GB" sz="2400" b="1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GB" sz="24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Kualiti</a:t>
            </a:r>
            <a:r>
              <a:rPr lang="en-GB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hidup</a:t>
            </a:r>
            <a:r>
              <a:rPr lang="en-GB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lebih</a:t>
            </a:r>
            <a:r>
              <a:rPr lang="en-GB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baik</a:t>
            </a:r>
            <a:endParaRPr lang="en-GB" sz="24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GB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Kos </a:t>
            </a:r>
            <a:r>
              <a:rPr lang="en-GB" sz="24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jangka</a:t>
            </a:r>
            <a:r>
              <a:rPr lang="en-GB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masa </a:t>
            </a:r>
            <a:r>
              <a:rPr lang="en-GB" sz="24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panjang</a:t>
            </a:r>
            <a:r>
              <a:rPr lang="en-GB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lebih</a:t>
            </a:r>
            <a:r>
              <a:rPr lang="en-GB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murah</a:t>
            </a:r>
            <a:endParaRPr lang="en-GB" sz="24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GB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Kadar </a:t>
            </a:r>
            <a:r>
              <a:rPr lang="en-GB" sz="24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mortaliti</a:t>
            </a:r>
            <a:r>
              <a:rPr lang="en-GB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rendah</a:t>
            </a:r>
            <a:endParaRPr lang="en-GB" sz="24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GB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Kadar </a:t>
            </a:r>
            <a:r>
              <a:rPr lang="en-GB" sz="24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morbiditi</a:t>
            </a:r>
            <a:r>
              <a:rPr lang="en-GB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rendah</a:t>
            </a:r>
            <a:endParaRPr lang="en-GB" sz="24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084" y="2083180"/>
            <a:ext cx="3836228" cy="38362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56736" y="500842"/>
            <a:ext cx="364064" cy="3881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" name="Rectangle 6"/>
          <p:cNvSpPr/>
          <p:nvPr/>
        </p:nvSpPr>
        <p:spPr>
          <a:xfrm>
            <a:off x="1214968" y="791960"/>
            <a:ext cx="211664" cy="19407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3"/>
          <a:stretch/>
        </p:blipFill>
        <p:spPr>
          <a:xfrm>
            <a:off x="9743548" y="6284890"/>
            <a:ext cx="2293906" cy="57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43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169" y="21684"/>
            <a:ext cx="10515600" cy="1325563"/>
          </a:xfr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en-GB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Kadar ESRD </a:t>
            </a:r>
            <a:r>
              <a:rPr lang="en-GB" sz="36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dunia</a:t>
            </a:r>
            <a:endParaRPr lang="en-GB" sz="36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591" y="1533915"/>
            <a:ext cx="10515600" cy="4351338"/>
          </a:xfrm>
        </p:spPr>
        <p:txBody>
          <a:bodyPr>
            <a:normAutofit/>
          </a:bodyPr>
          <a:lstStyle/>
          <a:p>
            <a:r>
              <a:rPr lang="ms-MY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Pada tahun 2015 </a:t>
            </a:r>
            <a:r>
              <a:rPr lang="ms-MY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Malaysia </a:t>
            </a:r>
            <a:r>
              <a:rPr lang="ms-MY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menduduki tangga ketujuh tertinggi kadar ESRD</a:t>
            </a:r>
            <a:endParaRPr lang="en-GB" sz="2000" dirty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" t="1939" r="2609" b="1939"/>
          <a:stretch/>
        </p:blipFill>
        <p:spPr>
          <a:xfrm>
            <a:off x="3395133" y="2150533"/>
            <a:ext cx="7809487" cy="4482087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1394734" y="2721853"/>
            <a:ext cx="2627290" cy="15454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3"/>
          <a:stretch/>
        </p:blipFill>
        <p:spPr>
          <a:xfrm>
            <a:off x="9743548" y="6284890"/>
            <a:ext cx="2293906" cy="57311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89003" y="112685"/>
            <a:ext cx="364064" cy="3881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0" name="Rectangle 9"/>
          <p:cNvSpPr/>
          <p:nvPr/>
        </p:nvSpPr>
        <p:spPr>
          <a:xfrm>
            <a:off x="1157670" y="403803"/>
            <a:ext cx="211664" cy="19407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6691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3"/>
          <a:stretch/>
        </p:blipFill>
        <p:spPr>
          <a:xfrm>
            <a:off x="9743548" y="6284890"/>
            <a:ext cx="2293906" cy="573110"/>
          </a:xfrm>
          <a:prstGeom prst="rect">
            <a:avLst/>
          </a:prstGeom>
        </p:spPr>
      </p:pic>
      <p:pic>
        <p:nvPicPr>
          <p:cNvPr id="5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33" y="1803400"/>
            <a:ext cx="10430934" cy="4938690"/>
          </a:xfr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46666" y="239899"/>
            <a:ext cx="10515600" cy="1325563"/>
          </a:xfr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en-GB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ESRD </a:t>
            </a:r>
            <a:r>
              <a:rPr lang="en-GB" sz="36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mengikut</a:t>
            </a:r>
            <a:r>
              <a:rPr lang="en-GB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en-GB" sz="36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umur</a:t>
            </a:r>
            <a:endParaRPr lang="en-GB" sz="36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31336" y="417485"/>
            <a:ext cx="364064" cy="3881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Rectangle 7"/>
          <p:cNvSpPr/>
          <p:nvPr/>
        </p:nvSpPr>
        <p:spPr>
          <a:xfrm>
            <a:off x="1189568" y="708603"/>
            <a:ext cx="211664" cy="19407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0" name="Rectangle 9"/>
          <p:cNvSpPr/>
          <p:nvPr/>
        </p:nvSpPr>
        <p:spPr>
          <a:xfrm>
            <a:off x="1295399" y="1710265"/>
            <a:ext cx="9110134" cy="44026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3156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en-GB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15hb </a:t>
            </a:r>
            <a:r>
              <a:rPr lang="en-GB" sz="28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Disember</a:t>
            </a:r>
            <a:r>
              <a:rPr lang="en-GB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1975 – Transplant </a:t>
            </a:r>
            <a:r>
              <a:rPr lang="en-GB" sz="28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pertama</a:t>
            </a:r>
            <a:r>
              <a:rPr lang="en-GB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di Malaysia!!</a:t>
            </a:r>
            <a:endParaRPr lang="en-GB" sz="28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Image result for malaysia dr hussein awang kidney transplant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8" t="16648" r="10762" b="67369"/>
          <a:stretch/>
        </p:blipFill>
        <p:spPr bwMode="auto">
          <a:xfrm>
            <a:off x="749955" y="3970411"/>
            <a:ext cx="7852773" cy="243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datuk dr hussein awa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75"/>
          <a:stretch/>
        </p:blipFill>
        <p:spPr bwMode="auto">
          <a:xfrm>
            <a:off x="5148515" y="2061465"/>
            <a:ext cx="2240719" cy="25371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95790" y="4602205"/>
            <a:ext cx="2343955" cy="27699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FF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Datuk Dr Hussein </a:t>
            </a:r>
            <a:r>
              <a:rPr lang="en-GB" sz="1200" dirty="0" err="1" smtClean="0">
                <a:solidFill>
                  <a:srgbClr val="FFFF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Awang</a:t>
            </a:r>
            <a:endParaRPr lang="en-GB" sz="1200" dirty="0">
              <a:solidFill>
                <a:srgbClr val="FFFF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56736" y="500842"/>
            <a:ext cx="364064" cy="3881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Rectangle 7"/>
          <p:cNvSpPr/>
          <p:nvPr/>
        </p:nvSpPr>
        <p:spPr>
          <a:xfrm>
            <a:off x="1214968" y="791960"/>
            <a:ext cx="211664" cy="19407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601" y="6311900"/>
            <a:ext cx="1977399" cy="54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63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091" y="1974948"/>
            <a:ext cx="6223370" cy="4309942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1088779" y="2266919"/>
            <a:ext cx="3992451" cy="1790165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5559" r="14286"/>
          <a:stretch/>
        </p:blipFill>
        <p:spPr>
          <a:xfrm>
            <a:off x="6203325" y="1933036"/>
            <a:ext cx="5834129" cy="453652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7479335" y="2266919"/>
            <a:ext cx="4558119" cy="218391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640168" y="6100224"/>
            <a:ext cx="1957589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Pesakit</a:t>
            </a:r>
            <a:r>
              <a:rPr lang="en-GB" b="1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 </a:t>
            </a:r>
            <a:r>
              <a:rPr lang="en-GB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Dialisis</a:t>
            </a:r>
            <a:endParaRPr lang="en-GB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21239" y="6065514"/>
            <a:ext cx="2637155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Pesakit Transplant</a:t>
            </a:r>
            <a:endParaRPr lang="en-GB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3"/>
          <a:stretch/>
        </p:blipFill>
        <p:spPr>
          <a:xfrm>
            <a:off x="9743548" y="6284890"/>
            <a:ext cx="2293906" cy="57311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en-SG" sz="36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Statistik</a:t>
            </a:r>
            <a:r>
              <a:rPr lang="en-SG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en-SG" sz="36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menyedihkan</a:t>
            </a:r>
            <a:r>
              <a:rPr lang="en-SG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!</a:t>
            </a:r>
            <a:endParaRPr lang="en-SG" sz="36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31336" y="417485"/>
            <a:ext cx="364064" cy="3881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8" name="Rectangle 17"/>
          <p:cNvSpPr/>
          <p:nvPr/>
        </p:nvSpPr>
        <p:spPr>
          <a:xfrm>
            <a:off x="1189568" y="708603"/>
            <a:ext cx="211664" cy="19407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5969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en-GB" sz="36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Pemindahan</a:t>
            </a:r>
            <a:r>
              <a:rPr lang="en-GB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en-GB" sz="36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Buah</a:t>
            </a:r>
            <a:r>
              <a:rPr lang="en-GB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en-GB" sz="36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Pinggang</a:t>
            </a:r>
            <a:endParaRPr lang="en-GB" sz="36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56736" y="500842"/>
            <a:ext cx="364064" cy="3881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Rectangle 7"/>
          <p:cNvSpPr/>
          <p:nvPr/>
        </p:nvSpPr>
        <p:spPr>
          <a:xfrm>
            <a:off x="1214968" y="791960"/>
            <a:ext cx="211664" cy="19407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012223205"/>
              </p:ext>
            </p:extLst>
          </p:nvPr>
        </p:nvGraphicFramePr>
        <p:xfrm>
          <a:off x="1769534" y="142305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3"/>
          <a:stretch/>
        </p:blipFill>
        <p:spPr>
          <a:xfrm>
            <a:off x="9743548" y="6284890"/>
            <a:ext cx="2293906" cy="57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70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en-GB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Transplant </a:t>
            </a:r>
            <a:r>
              <a:rPr lang="en-GB" sz="28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kadaverik</a:t>
            </a:r>
            <a:r>
              <a:rPr lang="en-GB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(</a:t>
            </a:r>
            <a:r>
              <a:rPr lang="en-GB" sz="28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meninggal</a:t>
            </a:r>
            <a:r>
              <a:rPr lang="en-GB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/</a:t>
            </a:r>
            <a:r>
              <a:rPr lang="en-GB" sz="28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mati</a:t>
            </a:r>
            <a:r>
              <a:rPr lang="en-GB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en-GB" sz="28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otak</a:t>
            </a:r>
            <a:r>
              <a:rPr lang="en-GB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)</a:t>
            </a:r>
            <a:endParaRPr lang="en-GB" sz="28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3"/>
          <a:stretch/>
        </p:blipFill>
        <p:spPr>
          <a:xfrm>
            <a:off x="9743548" y="6284890"/>
            <a:ext cx="2293906" cy="573110"/>
          </a:xfrm>
          <a:prstGeom prst="rect">
            <a:avLst/>
          </a:prstGeom>
        </p:spPr>
      </p:pic>
      <p:pic>
        <p:nvPicPr>
          <p:cNvPr id="2050" name="Picture 2" descr="Image result for head injury icu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333" y="1989282"/>
            <a:ext cx="6157038" cy="429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56736" y="500842"/>
            <a:ext cx="364064" cy="3881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Rectangle 5"/>
          <p:cNvSpPr/>
          <p:nvPr/>
        </p:nvSpPr>
        <p:spPr>
          <a:xfrm>
            <a:off x="1214968" y="791960"/>
            <a:ext cx="211664" cy="19407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8521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en-GB" sz="32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Ujian</a:t>
            </a:r>
            <a:r>
              <a:rPr lang="en-GB" sz="32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brain death (</a:t>
            </a:r>
            <a:r>
              <a:rPr lang="en-GB" sz="32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mati</a:t>
            </a:r>
            <a:r>
              <a:rPr lang="en-GB" sz="32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en-GB" sz="32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otak</a:t>
            </a:r>
            <a:r>
              <a:rPr lang="en-GB" sz="32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)</a:t>
            </a:r>
            <a:endParaRPr lang="en-GB" sz="32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3"/>
          <a:stretch/>
        </p:blipFill>
        <p:spPr>
          <a:xfrm>
            <a:off x="9743548" y="6284890"/>
            <a:ext cx="2293906" cy="5731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6736" y="500842"/>
            <a:ext cx="364064" cy="3881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Rectangle 5"/>
          <p:cNvSpPr/>
          <p:nvPr/>
        </p:nvSpPr>
        <p:spPr>
          <a:xfrm>
            <a:off x="1214968" y="791960"/>
            <a:ext cx="211664" cy="19407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5122" name="Picture 2" descr="Image result for brain death t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768" y="1931201"/>
            <a:ext cx="4704294" cy="4640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brain death tes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20"/>
          <a:stretch/>
        </p:blipFill>
        <p:spPr bwMode="auto">
          <a:xfrm>
            <a:off x="5955242" y="2078567"/>
            <a:ext cx="5715000" cy="274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13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en-GB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Organ yang </a:t>
            </a:r>
            <a:r>
              <a:rPr lang="en-GB" sz="28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boleh</a:t>
            </a:r>
            <a:r>
              <a:rPr lang="en-GB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en-GB" sz="28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diderma</a:t>
            </a:r>
            <a:r>
              <a:rPr lang="en-GB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en-GB" sz="28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setelah</a:t>
            </a:r>
            <a:r>
              <a:rPr lang="en-GB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en-GB" sz="28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meninggal</a:t>
            </a:r>
            <a:endParaRPr lang="en-GB" sz="28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3"/>
          <a:stretch/>
        </p:blipFill>
        <p:spPr>
          <a:xfrm>
            <a:off x="9743548" y="6284890"/>
            <a:ext cx="2293906" cy="5731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6736" y="500842"/>
            <a:ext cx="364064" cy="3881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Rectangle 5"/>
          <p:cNvSpPr/>
          <p:nvPr/>
        </p:nvSpPr>
        <p:spPr>
          <a:xfrm>
            <a:off x="1214968" y="791960"/>
            <a:ext cx="211664" cy="19407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9" name="Picture 2" descr="Image result for derma org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272" y="2158552"/>
            <a:ext cx="6990343" cy="412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9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en-GB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Pengenalan</a:t>
            </a:r>
            <a:r>
              <a:rPr lang="en-GB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- Renal </a:t>
            </a:r>
            <a:r>
              <a:rPr lang="en-GB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UiTM</a:t>
            </a:r>
            <a:r>
              <a:rPr lang="en-GB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endParaRPr lang="en-GB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G" sz="2400" dirty="0" err="1" smtClean="0">
                <a:latin typeface="Century Gothic" panose="020B0502020202020204" pitchFamily="34" charset="0"/>
              </a:rPr>
              <a:t>Ditubuhkan</a:t>
            </a:r>
            <a:r>
              <a:rPr lang="en-SG" sz="2400" dirty="0" smtClean="0">
                <a:latin typeface="Century Gothic" panose="020B0502020202020204" pitchFamily="34" charset="0"/>
              </a:rPr>
              <a:t>. Sept 2015</a:t>
            </a:r>
          </a:p>
          <a:p>
            <a:r>
              <a:rPr lang="en-SG" sz="2400" dirty="0" smtClean="0">
                <a:latin typeface="Century Gothic" panose="020B0502020202020204" pitchFamily="34" charset="0"/>
              </a:rPr>
              <a:t>Sg. </a:t>
            </a:r>
            <a:r>
              <a:rPr lang="en-SG" sz="2400" dirty="0" err="1" smtClean="0">
                <a:latin typeface="Century Gothic" panose="020B0502020202020204" pitchFamily="34" charset="0"/>
              </a:rPr>
              <a:t>Buloh</a:t>
            </a:r>
            <a:endParaRPr lang="en-SG" sz="2400" dirty="0" smtClean="0">
              <a:latin typeface="Century Gothic" panose="020B0502020202020204" pitchFamily="34" charset="0"/>
            </a:endParaRPr>
          </a:p>
          <a:p>
            <a:endParaRPr lang="en-S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3"/>
          <a:stretch/>
        </p:blipFill>
        <p:spPr>
          <a:xfrm>
            <a:off x="9743548" y="6284890"/>
            <a:ext cx="2293906" cy="573110"/>
          </a:xfrm>
          <a:prstGeom prst="rect">
            <a:avLst/>
          </a:prstGeom>
        </p:spPr>
      </p:pic>
      <p:pic>
        <p:nvPicPr>
          <p:cNvPr id="5" name="Content Placeholder 4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" t="2715" r="1451" b="3473"/>
          <a:stretch/>
        </p:blipFill>
        <p:spPr bwMode="auto">
          <a:xfrm>
            <a:off x="4699000" y="1933552"/>
            <a:ext cx="6874263" cy="43513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956736" y="500842"/>
            <a:ext cx="364064" cy="3881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" name="Rectangle 6"/>
          <p:cNvSpPr/>
          <p:nvPr/>
        </p:nvSpPr>
        <p:spPr>
          <a:xfrm>
            <a:off x="1214968" y="791960"/>
            <a:ext cx="211664" cy="19407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4504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en-GB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#</a:t>
            </a:r>
            <a:r>
              <a:rPr lang="en-GB" sz="36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dermaorgan</a:t>
            </a:r>
            <a:endParaRPr lang="en-GB" sz="36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3"/>
          <a:stretch/>
        </p:blipFill>
        <p:spPr>
          <a:xfrm>
            <a:off x="9743548" y="6284890"/>
            <a:ext cx="2293906" cy="573110"/>
          </a:xfrm>
          <a:prstGeom prst="rect">
            <a:avLst/>
          </a:prstGeom>
        </p:spPr>
      </p:pic>
      <p:pic>
        <p:nvPicPr>
          <p:cNvPr id="6146" name="Picture 2" descr="Image result for derma organ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132" y="1880393"/>
            <a:ext cx="5728759" cy="429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56736" y="500842"/>
            <a:ext cx="364064" cy="3881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Rectangle 5"/>
          <p:cNvSpPr/>
          <p:nvPr/>
        </p:nvSpPr>
        <p:spPr>
          <a:xfrm>
            <a:off x="1214968" y="791960"/>
            <a:ext cx="211664" cy="19407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1919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en-GB" sz="36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Jom</a:t>
            </a:r>
            <a:r>
              <a:rPr lang="en-GB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en-GB" sz="36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berikrar</a:t>
            </a:r>
            <a:r>
              <a:rPr lang="en-GB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!</a:t>
            </a:r>
            <a:endParaRPr lang="en-GB" sz="36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3"/>
          <a:stretch/>
        </p:blipFill>
        <p:spPr>
          <a:xfrm>
            <a:off x="9743548" y="6284890"/>
            <a:ext cx="2293906" cy="5731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6736" y="500842"/>
            <a:ext cx="364064" cy="3881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Rectangle 5"/>
          <p:cNvSpPr/>
          <p:nvPr/>
        </p:nvSpPr>
        <p:spPr>
          <a:xfrm>
            <a:off x="1214968" y="791960"/>
            <a:ext cx="211664" cy="19407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7" name="Picture 4" descr="Image result for derma organ syed saddiq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676" y="1976057"/>
            <a:ext cx="6503256" cy="419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30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en-US" sz="36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Statistik</a:t>
            </a:r>
            <a:r>
              <a:rPr lang="en-US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menarik</a:t>
            </a:r>
            <a:endParaRPr lang="en-US" sz="36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5122" name="Picture 2" descr="Image result for derma organ kaum malaysi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56" y="2283354"/>
            <a:ext cx="5261012" cy="395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3.bp.blogspot.com/-iq0uazxwfHk/V1qFOFS0X5I/AAAAAAAAA6Q/8lylmTL8LwAhJs4f3Ik8YDmrXJxOUdqXQCLcB/s1600/Screen%2BShot%2B2016-06-10%2Bat%2B5.06.42%2BP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604" y="2266421"/>
            <a:ext cx="5299463" cy="398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214968" y="791960"/>
            <a:ext cx="211664" cy="19407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9" name="Rectangle 8"/>
          <p:cNvSpPr/>
          <p:nvPr/>
        </p:nvSpPr>
        <p:spPr>
          <a:xfrm>
            <a:off x="956736" y="500842"/>
            <a:ext cx="364064" cy="3881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3"/>
          <a:stretch/>
        </p:blipFill>
        <p:spPr>
          <a:xfrm>
            <a:off x="9743548" y="6284890"/>
            <a:ext cx="2293906" cy="57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69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Salah </a:t>
            </a:r>
            <a:r>
              <a:rPr lang="en-US" sz="36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Persepsi</a:t>
            </a:r>
            <a:r>
              <a:rPr lang="en-US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endParaRPr lang="en-US" sz="36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Hukum</a:t>
            </a:r>
            <a:r>
              <a:rPr lang="en-US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agama</a:t>
            </a:r>
          </a:p>
          <a:p>
            <a:r>
              <a:rPr lang="en-US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Keselamatan</a:t>
            </a:r>
            <a:endParaRPr lang="en-US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US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Takut</a:t>
            </a:r>
            <a:endParaRPr lang="en-US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en-US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104" name="Picture 8" descr="Image result for misconcep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80" y="2001893"/>
            <a:ext cx="600075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3"/>
          <a:stretch/>
        </p:blipFill>
        <p:spPr>
          <a:xfrm>
            <a:off x="9743548" y="6284890"/>
            <a:ext cx="2293906" cy="57311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56736" y="500842"/>
            <a:ext cx="364064" cy="38815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Rectangle 7"/>
          <p:cNvSpPr/>
          <p:nvPr/>
        </p:nvSpPr>
        <p:spPr>
          <a:xfrm>
            <a:off x="1214968" y="791960"/>
            <a:ext cx="211664" cy="19407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3552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en-GB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Survey Twitter </a:t>
            </a:r>
            <a:endParaRPr lang="en-GB" sz="36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3"/>
          <a:stretch/>
        </p:blipFill>
        <p:spPr>
          <a:xfrm>
            <a:off x="9743548" y="6284890"/>
            <a:ext cx="2293906" cy="573110"/>
          </a:xfrm>
          <a:prstGeom prst="rect">
            <a:avLst/>
          </a:prstGeom>
        </p:spPr>
      </p:pic>
      <p:pic>
        <p:nvPicPr>
          <p:cNvPr id="5122" name="Picture 2" descr="Image result for derma organ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31625"/>
            <a:ext cx="6587577" cy="286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56736" y="500842"/>
            <a:ext cx="364064" cy="3881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Rectangle 5"/>
          <p:cNvSpPr/>
          <p:nvPr/>
        </p:nvSpPr>
        <p:spPr>
          <a:xfrm>
            <a:off x="1214968" y="791960"/>
            <a:ext cx="211664" cy="19407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0556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Kaji</a:t>
            </a:r>
            <a:r>
              <a:rPr lang="en-US" sz="32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 Black" panose="020B0A04020102020204" pitchFamily="34" charset="0"/>
              </a:rPr>
              <a:t>Selidik</a:t>
            </a:r>
            <a:r>
              <a:rPr lang="en-US" sz="3200" dirty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en-US" sz="32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IKIM</a:t>
            </a:r>
            <a:endParaRPr lang="en-US" sz="32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6148" name="Picture 4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324" y="2042241"/>
            <a:ext cx="5360276" cy="3254453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3"/>
          <a:stretch/>
        </p:blipFill>
        <p:spPr>
          <a:xfrm>
            <a:off x="9743548" y="6284890"/>
            <a:ext cx="2293906" cy="5731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6736" y="500842"/>
            <a:ext cx="364064" cy="3881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Rectangle 5"/>
          <p:cNvSpPr/>
          <p:nvPr/>
        </p:nvSpPr>
        <p:spPr>
          <a:xfrm>
            <a:off x="1214968" y="791960"/>
            <a:ext cx="211664" cy="19407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9227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en-GB" sz="32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Derma Organ – </a:t>
            </a:r>
            <a:r>
              <a:rPr lang="en-GB" sz="3200" dirty="0" err="1">
                <a:solidFill>
                  <a:srgbClr val="FFFF00"/>
                </a:solidFill>
                <a:latin typeface="Arial Black" panose="020B0A04020102020204" pitchFamily="34" charset="0"/>
              </a:rPr>
              <a:t>H</a:t>
            </a:r>
            <a:r>
              <a:rPr lang="en-GB" sz="32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ukum</a:t>
            </a:r>
            <a:r>
              <a:rPr lang="en-GB" sz="32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agama</a:t>
            </a:r>
            <a:endParaRPr lang="en-GB" sz="32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3"/>
          <a:stretch/>
        </p:blipFill>
        <p:spPr>
          <a:xfrm>
            <a:off x="9743548" y="6284890"/>
            <a:ext cx="2293906" cy="573110"/>
          </a:xfrm>
          <a:prstGeom prst="rect">
            <a:avLst/>
          </a:prstGeom>
        </p:spPr>
      </p:pic>
      <p:pic>
        <p:nvPicPr>
          <p:cNvPr id="5" name="Picture 2" descr="Image result for derma organ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108" y="1825625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56736" y="500842"/>
            <a:ext cx="364064" cy="3881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" name="Rectangle 6"/>
          <p:cNvSpPr/>
          <p:nvPr/>
        </p:nvSpPr>
        <p:spPr>
          <a:xfrm>
            <a:off x="1214968" y="791960"/>
            <a:ext cx="211664" cy="19407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3715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en-GB" sz="32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Derma Organ – Dr MAZA</a:t>
            </a:r>
            <a:endParaRPr lang="en-GB" sz="32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3"/>
          <a:stretch/>
        </p:blipFill>
        <p:spPr>
          <a:xfrm>
            <a:off x="9743548" y="6284890"/>
            <a:ext cx="2293906" cy="573110"/>
          </a:xfrm>
          <a:prstGeom prst="rect">
            <a:avLst/>
          </a:prstGeom>
        </p:spPr>
      </p:pic>
      <p:pic>
        <p:nvPicPr>
          <p:cNvPr id="3074" name="Picture 2" descr="Image result for derma organ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507" y="2012422"/>
            <a:ext cx="931915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56736" y="500842"/>
            <a:ext cx="364064" cy="3881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Rectangle 5"/>
          <p:cNvSpPr/>
          <p:nvPr/>
        </p:nvSpPr>
        <p:spPr>
          <a:xfrm>
            <a:off x="1214968" y="791960"/>
            <a:ext cx="211664" cy="19407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0969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Derma organ blog</a:t>
            </a:r>
            <a:endParaRPr lang="en-US" sz="36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789" r="30537"/>
          <a:stretch/>
        </p:blipFill>
        <p:spPr>
          <a:xfrm>
            <a:off x="948266" y="1395660"/>
            <a:ext cx="4665135" cy="4785974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3"/>
          <a:srcRect l="35775" r="36046" b="13213"/>
          <a:stretch/>
        </p:blipFill>
        <p:spPr>
          <a:xfrm>
            <a:off x="4233334" y="1590393"/>
            <a:ext cx="5808133" cy="50752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3"/>
          <a:stretch/>
        </p:blipFill>
        <p:spPr>
          <a:xfrm>
            <a:off x="9743548" y="6284890"/>
            <a:ext cx="2293906" cy="57311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876800" y="4919133"/>
            <a:ext cx="2184400" cy="1092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" name="Rectangle 6"/>
          <p:cNvSpPr/>
          <p:nvPr/>
        </p:nvSpPr>
        <p:spPr>
          <a:xfrm>
            <a:off x="956736" y="500842"/>
            <a:ext cx="364064" cy="3881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Rectangle 7"/>
          <p:cNvSpPr/>
          <p:nvPr/>
        </p:nvSpPr>
        <p:spPr>
          <a:xfrm>
            <a:off x="1214968" y="791960"/>
            <a:ext cx="211664" cy="19407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7170" name="Picture 2" descr="Related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294" y="3514725"/>
            <a:ext cx="1950507" cy="195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75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en-GB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Proses transplant </a:t>
            </a:r>
            <a:r>
              <a:rPr lang="en-GB" sz="3600" dirty="0" err="1">
                <a:solidFill>
                  <a:srgbClr val="FFFF00"/>
                </a:solidFill>
                <a:latin typeface="Arial Black" panose="020B0A04020102020204" pitchFamily="34" charset="0"/>
              </a:rPr>
              <a:t>k</a:t>
            </a:r>
            <a:r>
              <a:rPr lang="en-GB" sz="36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adaverik</a:t>
            </a:r>
            <a:endParaRPr lang="en-GB" sz="36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3"/>
          <a:stretch/>
        </p:blipFill>
        <p:spPr>
          <a:xfrm>
            <a:off x="9743548" y="6284890"/>
            <a:ext cx="2293906" cy="5731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6736" y="500842"/>
            <a:ext cx="364064" cy="3881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Rectangle 5"/>
          <p:cNvSpPr/>
          <p:nvPr/>
        </p:nvSpPr>
        <p:spPr>
          <a:xfrm>
            <a:off x="1214968" y="791960"/>
            <a:ext cx="211664" cy="19407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8" name="Picture 2" descr="Image result for derma organ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768" y="1933552"/>
            <a:ext cx="997373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80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en-GB" sz="3600" dirty="0" smtClean="0">
                <a:solidFill>
                  <a:srgbClr val="FFFF00"/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HDF Unit</a:t>
            </a:r>
            <a:endParaRPr lang="en-GB" sz="3600" dirty="0">
              <a:solidFill>
                <a:srgbClr val="FFFF00"/>
              </a:solidFill>
              <a:latin typeface="Arial Black" panose="020B0A04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" name="Content Placeholder 4" descr="C:\Users\iqbal\Downloads\IMG_20160330_103406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67" y="1793906"/>
            <a:ext cx="5096933" cy="42847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333" y="1793907"/>
            <a:ext cx="4945368" cy="43020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3"/>
          <a:stretch/>
        </p:blipFill>
        <p:spPr>
          <a:xfrm>
            <a:off x="9743548" y="6284890"/>
            <a:ext cx="2293906" cy="5731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56736" y="500842"/>
            <a:ext cx="364064" cy="3881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" name="Rectangle 6"/>
          <p:cNvSpPr/>
          <p:nvPr/>
        </p:nvSpPr>
        <p:spPr>
          <a:xfrm>
            <a:off x="1214968" y="791960"/>
            <a:ext cx="211664" cy="19407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3198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en-GB" sz="28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Bilangan</a:t>
            </a:r>
            <a:r>
              <a:rPr lang="en-GB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en-GB" sz="28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Pesakit</a:t>
            </a:r>
            <a:r>
              <a:rPr lang="en-GB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en-GB" sz="28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Menunggu</a:t>
            </a:r>
            <a:r>
              <a:rPr lang="en-GB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en-GB" sz="28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Buah</a:t>
            </a:r>
            <a:r>
              <a:rPr lang="en-GB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en-GB" sz="28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Pinggang</a:t>
            </a:r>
            <a:endParaRPr lang="en-GB" sz="28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3"/>
          <a:stretch/>
        </p:blipFill>
        <p:spPr>
          <a:xfrm>
            <a:off x="9743548" y="6284890"/>
            <a:ext cx="2293906" cy="57311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56736" y="500842"/>
            <a:ext cx="364064" cy="3881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9" name="Rectangle 8"/>
          <p:cNvSpPr/>
          <p:nvPr/>
        </p:nvSpPr>
        <p:spPr>
          <a:xfrm>
            <a:off x="1214968" y="791960"/>
            <a:ext cx="211664" cy="19407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5" t="11302" r="32986" b="72155"/>
          <a:stretch/>
        </p:blipFill>
        <p:spPr bwMode="auto">
          <a:xfrm>
            <a:off x="1811866" y="2091266"/>
            <a:ext cx="8568267" cy="1134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5" t="53961" r="33597" b="9753"/>
          <a:stretch/>
        </p:blipFill>
        <p:spPr bwMode="auto">
          <a:xfrm>
            <a:off x="1811866" y="3225800"/>
            <a:ext cx="8568267" cy="2488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3657600" y="3005667"/>
            <a:ext cx="2624667" cy="138006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1786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en-GB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Living related transplant (transplant </a:t>
            </a:r>
            <a:r>
              <a:rPr lang="en-GB" sz="28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masih</a:t>
            </a:r>
            <a:r>
              <a:rPr lang="en-GB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en-GB" sz="28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hidup</a:t>
            </a:r>
            <a:r>
              <a:rPr lang="en-GB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)</a:t>
            </a:r>
            <a:endParaRPr lang="en-GB" sz="28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3"/>
          <a:stretch/>
        </p:blipFill>
        <p:spPr>
          <a:xfrm>
            <a:off x="9743548" y="6284890"/>
            <a:ext cx="2293906" cy="5731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6736" y="500842"/>
            <a:ext cx="364064" cy="38815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Rectangle 5"/>
          <p:cNvSpPr/>
          <p:nvPr/>
        </p:nvSpPr>
        <p:spPr>
          <a:xfrm>
            <a:off x="1214968" y="791960"/>
            <a:ext cx="211664" cy="19407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10" name="Picture 2" descr="Image result for family drawi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401" y="1877479"/>
            <a:ext cx="6070599" cy="3581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agonal Stripe 2"/>
          <p:cNvSpPr/>
          <p:nvPr/>
        </p:nvSpPr>
        <p:spPr>
          <a:xfrm>
            <a:off x="0" y="0"/>
            <a:ext cx="3530600" cy="2167466"/>
          </a:xfrm>
          <a:prstGeom prst="diagStrip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9664832">
            <a:off x="-211667" y="402533"/>
            <a:ext cx="3505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Opsyen</a:t>
            </a:r>
            <a:r>
              <a:rPr lang="en-SG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Lain</a:t>
            </a:r>
            <a:endParaRPr lang="en-SG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87133" y="5664200"/>
            <a:ext cx="5604933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SG" sz="2400" dirty="0" err="1" smtClean="0">
                <a:latin typeface="Century Gothic" panose="020B0502020202020204" pitchFamily="34" charset="0"/>
              </a:rPr>
              <a:t>Penderma</a:t>
            </a:r>
            <a:r>
              <a:rPr lang="en-SG" sz="2400" dirty="0" smtClean="0">
                <a:latin typeface="Century Gothic" panose="020B0502020202020204" pitchFamily="34" charset="0"/>
              </a:rPr>
              <a:t> – </a:t>
            </a:r>
            <a:r>
              <a:rPr lang="en-SG" sz="2400" dirty="0" err="1" smtClean="0">
                <a:latin typeface="Century Gothic" panose="020B0502020202020204" pitchFamily="34" charset="0"/>
              </a:rPr>
              <a:t>ahli</a:t>
            </a:r>
            <a:r>
              <a:rPr lang="en-SG" sz="2400" dirty="0" smtClean="0">
                <a:latin typeface="Century Gothic" panose="020B0502020202020204" pitchFamily="34" charset="0"/>
              </a:rPr>
              <a:t> </a:t>
            </a:r>
            <a:r>
              <a:rPr lang="en-SG" sz="2400" dirty="0" err="1" smtClean="0">
                <a:latin typeface="Century Gothic" panose="020B0502020202020204" pitchFamily="34" charset="0"/>
              </a:rPr>
              <a:t>keluarga</a:t>
            </a:r>
            <a:r>
              <a:rPr lang="en-SG" sz="2400" dirty="0" smtClean="0">
                <a:latin typeface="Century Gothic" panose="020B0502020202020204" pitchFamily="34" charset="0"/>
              </a:rPr>
              <a:t> / </a:t>
            </a:r>
            <a:r>
              <a:rPr lang="en-SG" sz="2400" dirty="0" err="1" smtClean="0">
                <a:latin typeface="Century Gothic" panose="020B0502020202020204" pitchFamily="34" charset="0"/>
              </a:rPr>
              <a:t>keluarga</a:t>
            </a:r>
            <a:r>
              <a:rPr lang="en-SG" sz="2400" dirty="0" smtClean="0">
                <a:latin typeface="Century Gothic" panose="020B0502020202020204" pitchFamily="34" charset="0"/>
              </a:rPr>
              <a:t> </a:t>
            </a:r>
            <a:r>
              <a:rPr lang="en-SG" sz="2400" dirty="0" err="1" smtClean="0">
                <a:latin typeface="Century Gothic" panose="020B0502020202020204" pitchFamily="34" charset="0"/>
              </a:rPr>
              <a:t>terdekat</a:t>
            </a:r>
            <a:r>
              <a:rPr lang="en-SG" sz="2400" dirty="0" smtClean="0">
                <a:latin typeface="Century Gothic" panose="020B0502020202020204" pitchFamily="34" charset="0"/>
              </a:rPr>
              <a:t> / </a:t>
            </a:r>
            <a:r>
              <a:rPr lang="en-SG" sz="2400" dirty="0" err="1" smtClean="0">
                <a:latin typeface="Century Gothic" panose="020B0502020202020204" pitchFamily="34" charset="0"/>
              </a:rPr>
              <a:t>pasangan</a:t>
            </a:r>
            <a:endParaRPr lang="en-SG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38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en-GB" sz="32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Pesakit</a:t>
            </a:r>
            <a:r>
              <a:rPr lang="en-GB" sz="32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en-GB" sz="32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dan</a:t>
            </a:r>
            <a:r>
              <a:rPr lang="en-GB" sz="32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en-GB" sz="32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penderma</a:t>
            </a:r>
            <a:r>
              <a:rPr lang="en-GB" sz="32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en-GB" sz="32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dikenalpasti</a:t>
            </a:r>
            <a:endParaRPr lang="en-GB" sz="32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3"/>
          <a:stretch/>
        </p:blipFill>
        <p:spPr>
          <a:xfrm>
            <a:off x="9743548" y="6284890"/>
            <a:ext cx="2293906" cy="5731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6736" y="500842"/>
            <a:ext cx="364064" cy="3881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Rectangle 5"/>
          <p:cNvSpPr/>
          <p:nvPr/>
        </p:nvSpPr>
        <p:spPr>
          <a:xfrm>
            <a:off x="1214968" y="791960"/>
            <a:ext cx="211664" cy="19407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G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Dirujuk</a:t>
            </a:r>
            <a:r>
              <a:rPr lang="en-SG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SG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ke</a:t>
            </a:r>
            <a:r>
              <a:rPr lang="en-SG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SG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pusat</a:t>
            </a:r>
            <a:r>
              <a:rPr lang="en-SG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transplant</a:t>
            </a:r>
            <a:endParaRPr lang="en-SG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266" name="Picture 2" descr="Image result for young dialysis draw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109" y="2555069"/>
            <a:ext cx="3362325" cy="383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3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en-GB" sz="28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Sebab</a:t>
            </a:r>
            <a:r>
              <a:rPr lang="en-GB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en-GB" sz="28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kurang</a:t>
            </a:r>
            <a:r>
              <a:rPr lang="en-GB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en-GB" sz="28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rujukan</a:t>
            </a:r>
            <a:r>
              <a:rPr lang="en-GB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en-GB" sz="28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ke</a:t>
            </a:r>
            <a:r>
              <a:rPr lang="en-GB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en-GB" sz="28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pusat</a:t>
            </a:r>
            <a:r>
              <a:rPr lang="en-GB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transplant</a:t>
            </a:r>
            <a:endParaRPr lang="en-GB" sz="28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3"/>
          <a:stretch/>
        </p:blipFill>
        <p:spPr>
          <a:xfrm>
            <a:off x="9743548" y="6284890"/>
            <a:ext cx="2293906" cy="5731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6736" y="500842"/>
            <a:ext cx="364064" cy="3881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Rectangle 5"/>
          <p:cNvSpPr/>
          <p:nvPr/>
        </p:nvSpPr>
        <p:spPr>
          <a:xfrm>
            <a:off x="1214968" y="791960"/>
            <a:ext cx="211664" cy="19407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G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Rasa </a:t>
            </a:r>
            <a:r>
              <a:rPr lang="en-SG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bersalah</a:t>
            </a:r>
            <a:endParaRPr lang="en-SG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SG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Takut</a:t>
            </a:r>
            <a:endParaRPr lang="en-SG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SG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Kurang</a:t>
            </a:r>
            <a:r>
              <a:rPr lang="en-SG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SG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pengetahuan</a:t>
            </a:r>
            <a:endParaRPr lang="en-SG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en-SG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076" name="Picture 4" descr="Image result for bersala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1948423"/>
            <a:ext cx="6527800" cy="413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50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en-GB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Transplant </a:t>
            </a:r>
            <a:r>
              <a:rPr lang="en-GB" sz="24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kaunseling</a:t>
            </a:r>
            <a:r>
              <a:rPr lang="en-GB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– </a:t>
            </a:r>
            <a:r>
              <a:rPr lang="en-GB" sz="24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pesakit</a:t>
            </a:r>
            <a:r>
              <a:rPr lang="en-GB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en-GB" sz="24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dan</a:t>
            </a:r>
            <a:r>
              <a:rPr lang="en-GB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en-GB" sz="24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ahli</a:t>
            </a:r>
            <a:r>
              <a:rPr lang="en-GB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en-GB" sz="24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keluarga</a:t>
            </a:r>
            <a:endParaRPr lang="en-GB" sz="24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3"/>
          <a:stretch/>
        </p:blipFill>
        <p:spPr>
          <a:xfrm>
            <a:off x="9743548" y="6284890"/>
            <a:ext cx="2293906" cy="5731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6736" y="500842"/>
            <a:ext cx="364064" cy="3881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Rectangle 5"/>
          <p:cNvSpPr/>
          <p:nvPr/>
        </p:nvSpPr>
        <p:spPr>
          <a:xfrm>
            <a:off x="1214968" y="791960"/>
            <a:ext cx="211664" cy="19407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SG" sz="24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Kesesuaian</a:t>
            </a:r>
            <a:r>
              <a:rPr lang="en-SG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SG" sz="24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menjalani</a:t>
            </a:r>
            <a:r>
              <a:rPr lang="en-SG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transplant – </a:t>
            </a:r>
            <a:r>
              <a:rPr lang="en-SG" sz="24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penderma</a:t>
            </a:r>
            <a:r>
              <a:rPr lang="en-SG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SG" sz="24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harus</a:t>
            </a:r>
            <a:r>
              <a:rPr lang="en-SG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SG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SIHAT</a:t>
            </a:r>
            <a:r>
              <a:rPr lang="en-SG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!!!</a:t>
            </a:r>
          </a:p>
          <a:p>
            <a:r>
              <a:rPr lang="en-SG" sz="24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Risiko</a:t>
            </a:r>
            <a:r>
              <a:rPr lang="en-SG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transplant</a:t>
            </a:r>
          </a:p>
          <a:p>
            <a:r>
              <a:rPr lang="en-SG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Proses – </a:t>
            </a:r>
            <a:r>
              <a:rPr lang="en-SG" sz="24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ujian</a:t>
            </a:r>
            <a:r>
              <a:rPr lang="en-SG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,</a:t>
            </a:r>
            <a:r>
              <a:rPr lang="en-SG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SG" sz="24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rawatan</a:t>
            </a:r>
            <a:r>
              <a:rPr lang="en-SG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SG" sz="24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susulan</a:t>
            </a:r>
            <a:endParaRPr lang="en-SG" sz="24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SG" sz="24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Pembedahan</a:t>
            </a:r>
            <a:r>
              <a:rPr lang="en-SG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transplant</a:t>
            </a:r>
          </a:p>
          <a:p>
            <a:endParaRPr lang="en-SG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6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067" y="2576562"/>
            <a:ext cx="4191000" cy="355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72733" y="43180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4308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en-GB" sz="32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Kontraindikasi</a:t>
            </a:r>
            <a:r>
              <a:rPr lang="en-GB" sz="32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en-GB" sz="32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menjadi</a:t>
            </a:r>
            <a:r>
              <a:rPr lang="en-GB" sz="32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en-GB" sz="32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penderma</a:t>
            </a:r>
            <a:endParaRPr lang="en-GB" sz="32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3"/>
          <a:stretch/>
        </p:blipFill>
        <p:spPr>
          <a:xfrm>
            <a:off x="9743548" y="6284890"/>
            <a:ext cx="2293906" cy="5731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6736" y="500842"/>
            <a:ext cx="364064" cy="3881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Rectangle 5"/>
          <p:cNvSpPr/>
          <p:nvPr/>
        </p:nvSpPr>
        <p:spPr>
          <a:xfrm>
            <a:off x="1214968" y="791960"/>
            <a:ext cx="211664" cy="19407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Umur</a:t>
            </a:r>
            <a:r>
              <a:rPr lang="en-GB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&lt; 18 </a:t>
            </a:r>
            <a:r>
              <a:rPr lang="en-GB" sz="24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atau</a:t>
            </a:r>
            <a:r>
              <a:rPr lang="en-GB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&gt; 65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GB" sz="24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Jangkitan</a:t>
            </a:r>
            <a:r>
              <a:rPr lang="en-GB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hepatitis, HIV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GB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Diabetes</a:t>
            </a:r>
          </a:p>
          <a:p>
            <a:r>
              <a:rPr lang="en-GB" sz="24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Darah</a:t>
            </a:r>
            <a:r>
              <a:rPr lang="en-GB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tinggi</a:t>
            </a:r>
            <a:r>
              <a:rPr lang="en-GB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yang </a:t>
            </a:r>
            <a:r>
              <a:rPr lang="en-GB" sz="24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tidak</a:t>
            </a:r>
            <a:r>
              <a:rPr lang="en-GB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terkawal</a:t>
            </a:r>
            <a:endParaRPr lang="en-GB" sz="24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GB" sz="24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Tidak</a:t>
            </a:r>
            <a:r>
              <a:rPr lang="en-GB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siuman</a:t>
            </a:r>
            <a:endParaRPr lang="en-GB" sz="24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GB" sz="24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Batu</a:t>
            </a:r>
            <a:r>
              <a:rPr lang="en-GB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karang</a:t>
            </a:r>
            <a:endParaRPr lang="en-GB" sz="24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GB" sz="24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Obesiti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2" descr="Image result for kidney transpla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533" y="1918758"/>
            <a:ext cx="3786968" cy="311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67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en-GB" sz="32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Risiko</a:t>
            </a:r>
            <a:r>
              <a:rPr lang="en-GB" sz="32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en-GB" sz="32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kepada</a:t>
            </a:r>
            <a:r>
              <a:rPr lang="en-GB" sz="32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en-GB" sz="32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penderma</a:t>
            </a:r>
            <a:endParaRPr lang="en-GB" sz="32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3"/>
          <a:stretch/>
        </p:blipFill>
        <p:spPr>
          <a:xfrm>
            <a:off x="9743548" y="6284890"/>
            <a:ext cx="2293906" cy="5731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6736" y="500842"/>
            <a:ext cx="364064" cy="3881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Rectangle 5"/>
          <p:cNvSpPr/>
          <p:nvPr/>
        </p:nvSpPr>
        <p:spPr>
          <a:xfrm>
            <a:off x="1214968" y="791960"/>
            <a:ext cx="211664" cy="19407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Risiko</a:t>
            </a:r>
            <a:r>
              <a:rPr lang="en-GB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ESRD </a:t>
            </a:r>
            <a:r>
              <a:rPr lang="en-GB" sz="24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amat</a:t>
            </a:r>
            <a:r>
              <a:rPr lang="en-GB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rendah</a:t>
            </a:r>
            <a:r>
              <a:rPr lang="en-GB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(&lt;1%)</a:t>
            </a:r>
          </a:p>
          <a:p>
            <a:r>
              <a:rPr lang="en-GB" sz="24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Boleh</a:t>
            </a:r>
            <a:r>
              <a:rPr lang="en-GB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hidup</a:t>
            </a:r>
            <a:r>
              <a:rPr lang="en-GB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seperti</a:t>
            </a:r>
            <a:r>
              <a:rPr lang="en-GB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biasa</a:t>
            </a:r>
            <a:endParaRPr lang="en-GB" sz="24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lvl="1"/>
            <a:r>
              <a:rPr lang="en-GB" sz="20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bersenam</a:t>
            </a:r>
            <a:endParaRPr lang="en-GB" sz="20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lvl="1"/>
            <a:r>
              <a:rPr lang="en-GB" sz="20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berkeluarga</a:t>
            </a:r>
            <a:endParaRPr lang="en-GB" sz="20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lvl="1"/>
            <a:r>
              <a:rPr lang="en-GB" sz="20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bekerja</a:t>
            </a:r>
            <a:endParaRPr lang="en-GB" sz="20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en-GB" sz="2400" dirty="0">
              <a:latin typeface="Century Gothic" panose="020B0502020202020204" pitchFamily="34" charset="0"/>
            </a:endParaRPr>
          </a:p>
        </p:txBody>
      </p:sp>
      <p:pic>
        <p:nvPicPr>
          <p:cNvPr id="28674" name="Picture 2" descr="Image result for doctor speak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29"/>
          <a:stretch/>
        </p:blipFill>
        <p:spPr bwMode="auto">
          <a:xfrm>
            <a:off x="7445373" y="1954742"/>
            <a:ext cx="3549137" cy="3480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76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en-GB" sz="32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Situasi</a:t>
            </a:r>
            <a:r>
              <a:rPr lang="en-GB" sz="3200" dirty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en-GB" sz="32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yang </a:t>
            </a:r>
            <a:r>
              <a:rPr lang="en-GB" sz="32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rumit</a:t>
            </a:r>
            <a:endParaRPr lang="en-GB" sz="32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3"/>
          <a:stretch/>
        </p:blipFill>
        <p:spPr>
          <a:xfrm>
            <a:off x="9743548" y="6284890"/>
            <a:ext cx="2293906" cy="5731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6736" y="500842"/>
            <a:ext cx="364064" cy="3881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Rectangle 5"/>
          <p:cNvSpPr/>
          <p:nvPr/>
        </p:nvSpPr>
        <p:spPr>
          <a:xfrm>
            <a:off x="1214968" y="791960"/>
            <a:ext cx="211664" cy="19407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SG" sz="24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Anak</a:t>
            </a:r>
            <a:r>
              <a:rPr lang="en-SG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SG" sz="24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perempuan</a:t>
            </a:r>
            <a:r>
              <a:rPr lang="en-SG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yang </a:t>
            </a:r>
            <a:r>
              <a:rPr lang="en-SG" sz="24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ingin</a:t>
            </a:r>
            <a:r>
              <a:rPr lang="en-SG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SG" sz="24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menderma</a:t>
            </a:r>
            <a:endParaRPr lang="en-SG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2733" y="43180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SG" dirty="0"/>
          </a:p>
        </p:txBody>
      </p:sp>
      <p:pic>
        <p:nvPicPr>
          <p:cNvPr id="9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667" y="2413654"/>
            <a:ext cx="6763848" cy="380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5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en-GB" sz="32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Risiko</a:t>
            </a:r>
            <a:r>
              <a:rPr lang="en-GB" sz="32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en-GB" sz="32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kepada</a:t>
            </a:r>
            <a:r>
              <a:rPr lang="en-GB" sz="32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en-GB" sz="32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penderma</a:t>
            </a:r>
            <a:endParaRPr lang="en-GB" sz="32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3"/>
          <a:stretch/>
        </p:blipFill>
        <p:spPr>
          <a:xfrm>
            <a:off x="9743548" y="6284890"/>
            <a:ext cx="2293906" cy="5731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6736" y="500842"/>
            <a:ext cx="364064" cy="3881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Rectangle 5"/>
          <p:cNvSpPr/>
          <p:nvPr/>
        </p:nvSpPr>
        <p:spPr>
          <a:xfrm>
            <a:off x="1214968" y="791960"/>
            <a:ext cx="211664" cy="19407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0733" y="2020358"/>
            <a:ext cx="5884333" cy="4351338"/>
          </a:xfrm>
        </p:spPr>
        <p:txBody>
          <a:bodyPr/>
          <a:lstStyle/>
          <a:p>
            <a:r>
              <a:rPr lang="en-GB" sz="24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Boleh</a:t>
            </a:r>
            <a:r>
              <a:rPr lang="en-GB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mengandung</a:t>
            </a:r>
            <a:endParaRPr lang="en-GB" sz="24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GB" sz="24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Boleh</a:t>
            </a:r>
            <a:r>
              <a:rPr lang="en-GB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berkeluarga</a:t>
            </a:r>
            <a:endParaRPr lang="en-GB" sz="20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en-GB" sz="2400" dirty="0">
              <a:latin typeface="Century Gothic" panose="020B0502020202020204" pitchFamily="34" charset="0"/>
            </a:endParaRPr>
          </a:p>
        </p:txBody>
      </p:sp>
      <p:pic>
        <p:nvPicPr>
          <p:cNvPr id="7170" name="Picture 2" descr="Image result for pregnant carto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90" b="99319" l="2619" r="9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42" y="500840"/>
            <a:ext cx="3216717" cy="618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58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323256"/>
            <a:ext cx="10515600" cy="1325563"/>
          </a:xfr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en-GB" sz="36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Kalau</a:t>
            </a:r>
            <a:r>
              <a:rPr lang="en-GB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en-GB" sz="36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setuju</a:t>
            </a:r>
            <a:r>
              <a:rPr lang="en-GB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– work up</a:t>
            </a:r>
            <a:endParaRPr lang="en-GB" sz="36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3"/>
          <a:stretch/>
        </p:blipFill>
        <p:spPr>
          <a:xfrm>
            <a:off x="9743548" y="6284890"/>
            <a:ext cx="2293906" cy="5731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6736" y="500842"/>
            <a:ext cx="364064" cy="3881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Rectangle 5"/>
          <p:cNvSpPr/>
          <p:nvPr/>
        </p:nvSpPr>
        <p:spPr>
          <a:xfrm>
            <a:off x="1214968" y="791960"/>
            <a:ext cx="211664" cy="19407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ABO blood group match</a:t>
            </a:r>
          </a:p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Cross match</a:t>
            </a:r>
          </a:p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HLA typing</a:t>
            </a:r>
          </a:p>
          <a:p>
            <a:endParaRPr lang="en-SG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Picture 4" descr="Image result for blood grou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04" y="1998610"/>
            <a:ext cx="4300432" cy="322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Related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42"/>
          <a:stretch/>
        </p:blipFill>
        <p:spPr bwMode="auto">
          <a:xfrm>
            <a:off x="533401" y="3611272"/>
            <a:ext cx="5334000" cy="277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23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en-GB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Peritoneal Dialysis</a:t>
            </a:r>
            <a:endParaRPr lang="en-GB" sz="36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3"/>
          <a:stretch/>
        </p:blipFill>
        <p:spPr>
          <a:xfrm>
            <a:off x="9743548" y="6284890"/>
            <a:ext cx="2293906" cy="573110"/>
          </a:xfrm>
          <a:prstGeom prst="rect">
            <a:avLst/>
          </a:prstGeom>
        </p:spPr>
      </p:pic>
      <p:pic>
        <p:nvPicPr>
          <p:cNvPr id="5" name="Content Placeholder 4" descr="C:\Users\iqbal\Downloads\IMG_20160330_110619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48" y="1807025"/>
            <a:ext cx="4805908" cy="4840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iqbal\Downloads\IMG_20160330_104120 (3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190" y="1845734"/>
            <a:ext cx="4940010" cy="425503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956736" y="500842"/>
            <a:ext cx="364064" cy="3881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Rectangle 7"/>
          <p:cNvSpPr/>
          <p:nvPr/>
        </p:nvSpPr>
        <p:spPr>
          <a:xfrm>
            <a:off x="1214968" y="791960"/>
            <a:ext cx="211664" cy="19407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5189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en-GB" sz="32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Ujian</a:t>
            </a:r>
            <a:r>
              <a:rPr lang="en-GB" sz="32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en-GB" sz="32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darah</a:t>
            </a:r>
            <a:r>
              <a:rPr lang="en-GB" sz="32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en-GB" sz="32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dan</a:t>
            </a:r>
            <a:r>
              <a:rPr lang="en-GB" sz="32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scan</a:t>
            </a:r>
            <a:endParaRPr lang="en-GB" sz="32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3"/>
          <a:stretch/>
        </p:blipFill>
        <p:spPr>
          <a:xfrm>
            <a:off x="9743548" y="6284890"/>
            <a:ext cx="2293906" cy="5731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6736" y="500842"/>
            <a:ext cx="364064" cy="3881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Rectangle 5"/>
          <p:cNvSpPr/>
          <p:nvPr/>
        </p:nvSpPr>
        <p:spPr>
          <a:xfrm>
            <a:off x="1214968" y="791960"/>
            <a:ext cx="211664" cy="19407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FBC, RP, LFT, Ca, PO4, </a:t>
            </a:r>
            <a:endParaRPr lang="en-GB" sz="24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GB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Cardiac 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– ECHO,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Angio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Infection screen</a:t>
            </a:r>
          </a:p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CT </a:t>
            </a:r>
            <a:r>
              <a:rPr lang="en-GB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angiogram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AutoShape 2" descr="Image result for doctor speak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sp>
        <p:nvSpPr>
          <p:cNvPr id="8" name="AutoShape 4" descr="Image result for doctor speaki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pic>
        <p:nvPicPr>
          <p:cNvPr id="19462" name="Picture 6" descr="Image result for chest x ray draw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508" y="2140479"/>
            <a:ext cx="2286000" cy="328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74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en-GB" sz="32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Buah</a:t>
            </a:r>
            <a:r>
              <a:rPr lang="en-GB" sz="32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en-GB" sz="32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pinggang</a:t>
            </a:r>
            <a:r>
              <a:rPr lang="en-GB" sz="32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en-GB" sz="32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penderma</a:t>
            </a:r>
            <a:endParaRPr lang="en-GB" sz="32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3"/>
          <a:stretch/>
        </p:blipFill>
        <p:spPr>
          <a:xfrm>
            <a:off x="9743548" y="6284890"/>
            <a:ext cx="2293906" cy="5731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6736" y="500842"/>
            <a:ext cx="364064" cy="3881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Rectangle 5"/>
          <p:cNvSpPr/>
          <p:nvPr/>
        </p:nvSpPr>
        <p:spPr>
          <a:xfrm>
            <a:off x="1214968" y="791960"/>
            <a:ext cx="211664" cy="19407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7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968" y="1864062"/>
            <a:ext cx="4494145" cy="4505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mage result for renal accessory arte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532" y="2230005"/>
            <a:ext cx="3664171" cy="304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06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en-GB" sz="32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Pembedahan</a:t>
            </a:r>
            <a:endParaRPr lang="en-GB" sz="32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3"/>
          <a:stretch/>
        </p:blipFill>
        <p:spPr>
          <a:xfrm>
            <a:off x="9743548" y="6284890"/>
            <a:ext cx="2293906" cy="5731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6736" y="500842"/>
            <a:ext cx="364064" cy="3881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Rectangle 5"/>
          <p:cNvSpPr/>
          <p:nvPr/>
        </p:nvSpPr>
        <p:spPr>
          <a:xfrm>
            <a:off x="1214968" y="791960"/>
            <a:ext cx="211664" cy="19407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err="1" smtClean="0">
                <a:latin typeface="Century Gothic" panose="020B0502020202020204" pitchFamily="34" charset="0"/>
              </a:rPr>
              <a:t>Laparoscopik</a:t>
            </a:r>
            <a:endParaRPr lang="en-GB" sz="2400" dirty="0" smtClean="0">
              <a:latin typeface="Century Gothic" panose="020B0502020202020204" pitchFamily="34" charset="0"/>
            </a:endParaRPr>
          </a:p>
          <a:p>
            <a:r>
              <a:rPr lang="en-GB" sz="2400" dirty="0" smtClean="0">
                <a:latin typeface="Century Gothic" panose="020B0502020202020204" pitchFamily="34" charset="0"/>
              </a:rPr>
              <a:t>3-4 jam</a:t>
            </a:r>
            <a:endParaRPr lang="en-GB" sz="20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2400" dirty="0">
              <a:latin typeface="Century Gothic" panose="020B0502020202020204" pitchFamily="34" charset="0"/>
            </a:endParaRPr>
          </a:p>
        </p:txBody>
      </p:sp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5" y="1935868"/>
            <a:ext cx="6533092" cy="435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83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en-GB" sz="32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Pembedahan</a:t>
            </a:r>
            <a:endParaRPr lang="en-GB" sz="32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3"/>
          <a:stretch/>
        </p:blipFill>
        <p:spPr>
          <a:xfrm>
            <a:off x="9743548" y="6284890"/>
            <a:ext cx="2293906" cy="5731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6736" y="500842"/>
            <a:ext cx="364064" cy="3881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Rectangle 5"/>
          <p:cNvSpPr/>
          <p:nvPr/>
        </p:nvSpPr>
        <p:spPr>
          <a:xfrm>
            <a:off x="1214968" y="791960"/>
            <a:ext cx="211664" cy="19407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err="1" smtClean="0">
                <a:latin typeface="Century Gothic" panose="020B0502020202020204" pitchFamily="34" charset="0"/>
              </a:rPr>
              <a:t>Buah</a:t>
            </a:r>
            <a:r>
              <a:rPr lang="en-GB" sz="2000" dirty="0" smtClean="0">
                <a:latin typeface="Century Gothic" panose="020B0502020202020204" pitchFamily="34" charset="0"/>
              </a:rPr>
              <a:t> </a:t>
            </a:r>
            <a:r>
              <a:rPr lang="en-GB" sz="2000" dirty="0" err="1" smtClean="0">
                <a:latin typeface="Century Gothic" panose="020B0502020202020204" pitchFamily="34" charset="0"/>
              </a:rPr>
              <a:t>pinggang</a:t>
            </a:r>
            <a:r>
              <a:rPr lang="en-GB" sz="2000" dirty="0" smtClean="0">
                <a:latin typeface="Century Gothic" panose="020B0502020202020204" pitchFamily="34" charset="0"/>
              </a:rPr>
              <a:t> yang </a:t>
            </a:r>
            <a:r>
              <a:rPr lang="en-GB" sz="2000" dirty="0" err="1" smtClean="0">
                <a:latin typeface="Century Gothic" panose="020B0502020202020204" pitchFamily="34" charset="0"/>
              </a:rPr>
              <a:t>dikeluarkan</a:t>
            </a:r>
            <a:r>
              <a:rPr lang="en-GB" sz="2000" dirty="0" smtClean="0">
                <a:latin typeface="Century Gothic" panose="020B0502020202020204" pitchFamily="34" charset="0"/>
              </a:rPr>
              <a:t> </a:t>
            </a:r>
            <a:r>
              <a:rPr lang="en-GB" sz="2000" dirty="0" err="1" smtClean="0">
                <a:latin typeface="Century Gothic" panose="020B0502020202020204" pitchFamily="34" charset="0"/>
              </a:rPr>
              <a:t>akan</a:t>
            </a:r>
            <a:r>
              <a:rPr lang="en-GB" sz="2000" dirty="0" smtClean="0">
                <a:latin typeface="Century Gothic" panose="020B0502020202020204" pitchFamily="34" charset="0"/>
              </a:rPr>
              <a:t> </a:t>
            </a:r>
            <a:r>
              <a:rPr lang="en-GB" sz="2000" dirty="0" err="1" smtClean="0">
                <a:latin typeface="Century Gothic" panose="020B0502020202020204" pitchFamily="34" charset="0"/>
              </a:rPr>
              <a:t>direndam</a:t>
            </a:r>
            <a:r>
              <a:rPr lang="en-GB" sz="2000" dirty="0" smtClean="0">
                <a:latin typeface="Century Gothic" panose="020B0502020202020204" pitchFamily="34" charset="0"/>
              </a:rPr>
              <a:t> di </a:t>
            </a:r>
            <a:r>
              <a:rPr lang="en-GB" sz="2000" dirty="0" err="1" smtClean="0">
                <a:latin typeface="Century Gothic" panose="020B0502020202020204" pitchFamily="34" charset="0"/>
              </a:rPr>
              <a:t>dalam</a:t>
            </a:r>
            <a:r>
              <a:rPr lang="en-GB" sz="2000" dirty="0" smtClean="0">
                <a:latin typeface="Century Gothic" panose="020B0502020202020204" pitchFamily="34" charset="0"/>
              </a:rPr>
              <a:t> </a:t>
            </a:r>
            <a:r>
              <a:rPr lang="en-GB" sz="2000" dirty="0" err="1" smtClean="0">
                <a:latin typeface="Century Gothic" panose="020B0502020202020204" pitchFamily="34" charset="0"/>
              </a:rPr>
              <a:t>ais</a:t>
            </a:r>
            <a:r>
              <a:rPr lang="en-GB" sz="2000" dirty="0" smtClean="0">
                <a:latin typeface="Century Gothic" panose="020B0502020202020204" pitchFamily="34" charset="0"/>
              </a:rPr>
              <a:t> </a:t>
            </a:r>
            <a:r>
              <a:rPr lang="en-GB" sz="2000" dirty="0" err="1" smtClean="0">
                <a:latin typeface="Century Gothic" panose="020B0502020202020204" pitchFamily="34" charset="0"/>
              </a:rPr>
              <a:t>dan</a:t>
            </a:r>
            <a:r>
              <a:rPr lang="en-GB" sz="2000" dirty="0" smtClean="0">
                <a:latin typeface="Century Gothic" panose="020B0502020202020204" pitchFamily="34" charset="0"/>
              </a:rPr>
              <a:t> </a:t>
            </a:r>
            <a:r>
              <a:rPr lang="en-GB" sz="2000" dirty="0" err="1" smtClean="0">
                <a:latin typeface="Century Gothic" panose="020B0502020202020204" pitchFamily="34" charset="0"/>
              </a:rPr>
              <a:t>ubat</a:t>
            </a:r>
            <a:r>
              <a:rPr lang="en-GB" sz="2000" dirty="0" smtClean="0">
                <a:latin typeface="Century Gothic" panose="020B0502020202020204" pitchFamily="34" charset="0"/>
              </a:rPr>
              <a:t> </a:t>
            </a:r>
            <a:r>
              <a:rPr lang="en-GB" sz="2000" dirty="0" err="1" smtClean="0">
                <a:latin typeface="Century Gothic" panose="020B0502020202020204" pitchFamily="34" charset="0"/>
              </a:rPr>
              <a:t>khas</a:t>
            </a:r>
            <a:r>
              <a:rPr lang="en-GB" sz="2000" dirty="0" smtClean="0">
                <a:latin typeface="Century Gothic" panose="020B0502020202020204" pitchFamily="34" charset="0"/>
              </a:rPr>
              <a:t> </a:t>
            </a:r>
            <a:r>
              <a:rPr lang="en-GB" sz="2000" dirty="0" err="1" smtClean="0">
                <a:latin typeface="Century Gothic" panose="020B0502020202020204" pitchFamily="34" charset="0"/>
              </a:rPr>
              <a:t>akan</a:t>
            </a:r>
            <a:r>
              <a:rPr lang="en-GB" sz="2000" dirty="0" smtClean="0">
                <a:latin typeface="Century Gothic" panose="020B0502020202020204" pitchFamily="34" charset="0"/>
              </a:rPr>
              <a:t> </a:t>
            </a:r>
            <a:r>
              <a:rPr lang="en-GB" sz="2000" dirty="0" err="1" smtClean="0">
                <a:latin typeface="Century Gothic" panose="020B0502020202020204" pitchFamily="34" charset="0"/>
              </a:rPr>
              <a:t>dialirkan</a:t>
            </a:r>
            <a:r>
              <a:rPr lang="en-GB" sz="2000" dirty="0" smtClean="0">
                <a:latin typeface="Century Gothic" panose="020B0502020202020204" pitchFamily="34" charset="0"/>
              </a:rPr>
              <a:t> </a:t>
            </a:r>
            <a:r>
              <a:rPr lang="en-GB" sz="2000" dirty="0" err="1" smtClean="0">
                <a:latin typeface="Century Gothic" panose="020B0502020202020204" pitchFamily="34" charset="0"/>
              </a:rPr>
              <a:t>ke</a:t>
            </a:r>
            <a:r>
              <a:rPr lang="en-GB" sz="2000" dirty="0" smtClean="0">
                <a:latin typeface="Century Gothic" panose="020B0502020202020204" pitchFamily="34" charset="0"/>
              </a:rPr>
              <a:t> </a:t>
            </a:r>
            <a:r>
              <a:rPr lang="en-GB" sz="2000" dirty="0" err="1" smtClean="0">
                <a:latin typeface="Century Gothic" panose="020B0502020202020204" pitchFamily="34" charset="0"/>
              </a:rPr>
              <a:t>dalam</a:t>
            </a:r>
            <a:r>
              <a:rPr lang="en-GB" sz="2000" dirty="0" smtClean="0">
                <a:latin typeface="Century Gothic" panose="020B0502020202020204" pitchFamily="34" charset="0"/>
              </a:rPr>
              <a:t> </a:t>
            </a:r>
            <a:r>
              <a:rPr lang="en-GB" sz="2000" dirty="0" err="1" smtClean="0">
                <a:latin typeface="Century Gothic" panose="020B0502020202020204" pitchFamily="34" charset="0"/>
              </a:rPr>
              <a:t>buah</a:t>
            </a:r>
            <a:r>
              <a:rPr lang="en-GB" sz="2000" dirty="0" smtClean="0">
                <a:latin typeface="Century Gothic" panose="020B0502020202020204" pitchFamily="34" charset="0"/>
              </a:rPr>
              <a:t> </a:t>
            </a:r>
            <a:r>
              <a:rPr lang="en-GB" sz="2000" dirty="0" err="1" smtClean="0">
                <a:latin typeface="Century Gothic" panose="020B0502020202020204" pitchFamily="34" charset="0"/>
              </a:rPr>
              <a:t>pinggang</a:t>
            </a:r>
            <a:endParaRPr lang="en-GB" sz="2000" dirty="0" smtClean="0">
              <a:latin typeface="Century Gothic" panose="020B0502020202020204" pitchFamily="34" charset="0"/>
            </a:endParaRPr>
          </a:p>
          <a:p>
            <a:r>
              <a:rPr lang="en-GB" sz="2000" dirty="0" err="1" smtClean="0">
                <a:latin typeface="Century Gothic" panose="020B0502020202020204" pitchFamily="34" charset="0"/>
              </a:rPr>
              <a:t>Penderma</a:t>
            </a:r>
            <a:r>
              <a:rPr lang="en-GB" sz="2000" dirty="0" smtClean="0">
                <a:latin typeface="Century Gothic" panose="020B0502020202020204" pitchFamily="34" charset="0"/>
              </a:rPr>
              <a:t> </a:t>
            </a:r>
            <a:r>
              <a:rPr lang="en-GB" sz="2000" dirty="0" err="1" smtClean="0">
                <a:latin typeface="Century Gothic" panose="020B0502020202020204" pitchFamily="34" charset="0"/>
              </a:rPr>
              <a:t>akan</a:t>
            </a:r>
            <a:r>
              <a:rPr lang="en-GB" sz="2000" dirty="0" smtClean="0">
                <a:latin typeface="Century Gothic" panose="020B0502020202020204" pitchFamily="34" charset="0"/>
              </a:rPr>
              <a:t> </a:t>
            </a:r>
            <a:r>
              <a:rPr lang="en-GB" sz="2000" dirty="0" err="1" smtClean="0">
                <a:latin typeface="Century Gothic" panose="020B0502020202020204" pitchFamily="34" charset="0"/>
              </a:rPr>
              <a:t>mula</a:t>
            </a:r>
            <a:r>
              <a:rPr lang="en-GB" sz="2000" dirty="0" smtClean="0">
                <a:latin typeface="Century Gothic" panose="020B0502020202020204" pitchFamily="34" charset="0"/>
              </a:rPr>
              <a:t> </a:t>
            </a:r>
            <a:r>
              <a:rPr lang="en-GB" sz="2000" dirty="0" err="1" smtClean="0">
                <a:latin typeface="Century Gothic" panose="020B0502020202020204" pitchFamily="34" charset="0"/>
              </a:rPr>
              <a:t>dibedah</a:t>
            </a:r>
            <a:r>
              <a:rPr lang="en-GB" sz="2000" dirty="0" smtClean="0">
                <a:latin typeface="Century Gothic" panose="020B0502020202020204" pitchFamily="34" charset="0"/>
              </a:rPr>
              <a:t> di dewan </a:t>
            </a:r>
            <a:r>
              <a:rPr lang="en-GB" sz="2000" dirty="0" err="1" smtClean="0">
                <a:latin typeface="Century Gothic" panose="020B0502020202020204" pitchFamily="34" charset="0"/>
              </a:rPr>
              <a:t>bedah</a:t>
            </a:r>
            <a:r>
              <a:rPr lang="en-GB" sz="2000" dirty="0" smtClean="0">
                <a:latin typeface="Century Gothic" panose="020B0502020202020204" pitchFamily="34" charset="0"/>
              </a:rPr>
              <a:t> </a:t>
            </a:r>
            <a:r>
              <a:rPr lang="en-GB" sz="2000" dirty="0" err="1" smtClean="0">
                <a:latin typeface="Century Gothic" panose="020B0502020202020204" pitchFamily="34" charset="0"/>
              </a:rPr>
              <a:t>bersebelahan</a:t>
            </a:r>
            <a:r>
              <a:rPr lang="en-GB" sz="2000" dirty="0" smtClean="0">
                <a:latin typeface="Century Gothic" panose="020B0502020202020204" pitchFamily="34" charset="0"/>
              </a:rPr>
              <a:t> </a:t>
            </a:r>
          </a:p>
          <a:p>
            <a:r>
              <a:rPr lang="en-GB" sz="2000" dirty="0" err="1" smtClean="0">
                <a:latin typeface="Century Gothic" panose="020B0502020202020204" pitchFamily="34" charset="0"/>
              </a:rPr>
              <a:t>Buah</a:t>
            </a:r>
            <a:r>
              <a:rPr lang="en-GB" sz="2000" dirty="0" smtClean="0">
                <a:latin typeface="Century Gothic" panose="020B0502020202020204" pitchFamily="34" charset="0"/>
              </a:rPr>
              <a:t> </a:t>
            </a:r>
            <a:r>
              <a:rPr lang="en-GB" sz="2000" dirty="0" err="1" smtClean="0">
                <a:latin typeface="Century Gothic" panose="020B0502020202020204" pitchFamily="34" charset="0"/>
              </a:rPr>
              <a:t>pinggang</a:t>
            </a:r>
            <a:r>
              <a:rPr lang="en-GB" sz="2000" dirty="0" smtClean="0">
                <a:latin typeface="Century Gothic" panose="020B0502020202020204" pitchFamily="34" charset="0"/>
              </a:rPr>
              <a:t> </a:t>
            </a:r>
            <a:r>
              <a:rPr lang="en-GB" sz="2000" dirty="0" err="1" smtClean="0">
                <a:latin typeface="Century Gothic" panose="020B0502020202020204" pitchFamily="34" charset="0"/>
              </a:rPr>
              <a:t>akan</a:t>
            </a:r>
            <a:r>
              <a:rPr lang="en-GB" sz="2000" dirty="0" smtClean="0">
                <a:latin typeface="Century Gothic" panose="020B0502020202020204" pitchFamily="34" charset="0"/>
              </a:rPr>
              <a:t> </a:t>
            </a:r>
            <a:r>
              <a:rPr lang="en-GB" sz="2000" dirty="0" err="1" smtClean="0">
                <a:latin typeface="Century Gothic" panose="020B0502020202020204" pitchFamily="34" charset="0"/>
              </a:rPr>
              <a:t>disambungkan</a:t>
            </a:r>
            <a:r>
              <a:rPr lang="en-GB" sz="2000" dirty="0" smtClean="0">
                <a:latin typeface="Century Gothic" panose="020B0502020202020204" pitchFamily="34" charset="0"/>
              </a:rPr>
              <a:t> </a:t>
            </a:r>
            <a:r>
              <a:rPr lang="en-GB" sz="2000" dirty="0" err="1" smtClean="0">
                <a:latin typeface="Century Gothic" panose="020B0502020202020204" pitchFamily="34" charset="0"/>
              </a:rPr>
              <a:t>pada</a:t>
            </a:r>
            <a:r>
              <a:rPr lang="en-GB" sz="2000" dirty="0" smtClean="0">
                <a:latin typeface="Century Gothic" panose="020B0502020202020204" pitchFamily="34" charset="0"/>
              </a:rPr>
              <a:t> </a:t>
            </a:r>
            <a:r>
              <a:rPr lang="en-GB" sz="2000" dirty="0" err="1" smtClean="0">
                <a:latin typeface="Century Gothic" panose="020B0502020202020204" pitchFamily="34" charset="0"/>
              </a:rPr>
              <a:t>penderma</a:t>
            </a:r>
            <a:endParaRPr lang="en-GB" sz="20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2400" dirty="0">
              <a:latin typeface="Century Gothic" panose="020B0502020202020204" pitchFamily="34" charset="0"/>
            </a:endParaRPr>
          </a:p>
        </p:txBody>
      </p:sp>
      <p:pic>
        <p:nvPicPr>
          <p:cNvPr id="9" name="Picture 2" descr="Image result for kidney in i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969" y="3474569"/>
            <a:ext cx="4525432" cy="302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kidney  transpla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5" y="3310444"/>
            <a:ext cx="523875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48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en-GB" sz="32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Penderma</a:t>
            </a:r>
            <a:r>
              <a:rPr lang="en-GB" sz="32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en-GB" sz="32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selepas</a:t>
            </a:r>
            <a:r>
              <a:rPr lang="en-GB" sz="32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en-GB" sz="32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pembedahan</a:t>
            </a:r>
            <a:endParaRPr lang="en-GB" sz="32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3"/>
          <a:stretch/>
        </p:blipFill>
        <p:spPr>
          <a:xfrm>
            <a:off x="9743548" y="6284890"/>
            <a:ext cx="2293906" cy="5731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6736" y="500842"/>
            <a:ext cx="364064" cy="3881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Rectangle 5"/>
          <p:cNvSpPr/>
          <p:nvPr/>
        </p:nvSpPr>
        <p:spPr>
          <a:xfrm>
            <a:off x="1214968" y="791960"/>
            <a:ext cx="211664" cy="19407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Sedar</a:t>
            </a:r>
            <a:r>
              <a:rPr lang="en-GB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selepas</a:t>
            </a:r>
            <a:r>
              <a:rPr lang="en-GB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pembedahan</a:t>
            </a:r>
            <a:endParaRPr lang="en-GB" sz="24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GB" sz="24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Boleh</a:t>
            </a:r>
            <a:r>
              <a:rPr lang="en-GB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makan</a:t>
            </a:r>
            <a:r>
              <a:rPr lang="en-GB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dan</a:t>
            </a:r>
            <a:r>
              <a:rPr lang="en-GB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minum</a:t>
            </a:r>
            <a:r>
              <a:rPr lang="en-GB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</a:p>
          <a:p>
            <a:r>
              <a:rPr lang="en-GB" sz="24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Discaj</a:t>
            </a:r>
            <a:r>
              <a:rPr lang="en-GB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selepas</a:t>
            </a:r>
            <a:r>
              <a:rPr lang="en-GB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3-4 </a:t>
            </a:r>
            <a:r>
              <a:rPr lang="en-GB" sz="24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hari</a:t>
            </a:r>
            <a:endParaRPr lang="en-GB" sz="24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GB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MC </a:t>
            </a:r>
            <a:r>
              <a:rPr lang="en-GB" sz="24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sebulan</a:t>
            </a:r>
            <a:endParaRPr lang="en-GB" sz="24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en-GB" sz="2000" dirty="0" smtClean="0">
              <a:latin typeface="Century Gothic" panose="020B0502020202020204" pitchFamily="34" charset="0"/>
            </a:endParaRPr>
          </a:p>
          <a:p>
            <a:endParaRPr lang="en-GB" sz="2400" dirty="0">
              <a:latin typeface="Century Gothic" panose="020B0502020202020204" pitchFamily="34" charset="0"/>
            </a:endParaRPr>
          </a:p>
        </p:txBody>
      </p:sp>
      <p:pic>
        <p:nvPicPr>
          <p:cNvPr id="5122" name="Picture 2" descr="Image result for hospital patient cartoon happy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48" b="92935" l="8000" r="93333">
                        <a14:foregroundMark x1="35222" y1="6848" x2="35222" y2="6848"/>
                        <a14:foregroundMark x1="8000" y1="64130" x2="8000" y2="64130"/>
                        <a14:foregroundMark x1="12778" y1="92935" x2="12778" y2="92935"/>
                        <a14:foregroundMark x1="87333" y1="90000" x2="87333" y2="90000"/>
                        <a14:foregroundMark x1="93333" y1="82500" x2="93333" y2="82500"/>
                        <a14:foregroundMark x1="84222" y1="67609" x2="84222" y2="67609"/>
                        <a14:foregroundMark x1="41556" y1="60109" x2="41556" y2="601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934" y="3159839"/>
            <a:ext cx="5799666" cy="353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20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en-GB" sz="32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Nasihat</a:t>
            </a:r>
            <a:r>
              <a:rPr lang="en-GB" sz="32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en-GB" sz="32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kepada</a:t>
            </a:r>
            <a:r>
              <a:rPr lang="en-GB" sz="32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en-GB" sz="32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penderma</a:t>
            </a:r>
            <a:endParaRPr lang="en-GB" sz="32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3"/>
          <a:stretch/>
        </p:blipFill>
        <p:spPr>
          <a:xfrm>
            <a:off x="9743548" y="6284890"/>
            <a:ext cx="2293906" cy="5731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6736" y="500842"/>
            <a:ext cx="364064" cy="3881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Rectangle 5"/>
          <p:cNvSpPr/>
          <p:nvPr/>
        </p:nvSpPr>
        <p:spPr>
          <a:xfrm>
            <a:off x="1214968" y="791960"/>
            <a:ext cx="211664" cy="19407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Jaga </a:t>
            </a:r>
            <a:r>
              <a:rPr lang="en-GB" sz="24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kesihatan</a:t>
            </a:r>
            <a:r>
              <a:rPr lang="en-GB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seumur</a:t>
            </a:r>
            <a:r>
              <a:rPr lang="en-GB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hidup</a:t>
            </a:r>
            <a:r>
              <a:rPr lang="en-GB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!!!</a:t>
            </a:r>
          </a:p>
          <a:p>
            <a:r>
              <a:rPr lang="en-GB" sz="24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Jika</a:t>
            </a:r>
            <a:r>
              <a:rPr lang="en-GB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kena</a:t>
            </a:r>
            <a:r>
              <a:rPr lang="en-GB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Diabetes </a:t>
            </a:r>
            <a:r>
              <a:rPr lang="en-GB" sz="24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atau</a:t>
            </a:r>
            <a:r>
              <a:rPr lang="en-GB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Darah</a:t>
            </a:r>
            <a:r>
              <a:rPr lang="en-GB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Tinggi – </a:t>
            </a:r>
            <a:r>
              <a:rPr lang="en-GB" sz="24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perlu</a:t>
            </a:r>
            <a:r>
              <a:rPr lang="en-GB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follow up </a:t>
            </a:r>
            <a:r>
              <a:rPr lang="en-GB" sz="24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oleh</a:t>
            </a:r>
            <a:r>
              <a:rPr lang="en-GB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doktor</a:t>
            </a:r>
            <a:r>
              <a:rPr lang="en-GB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!</a:t>
            </a:r>
          </a:p>
          <a:p>
            <a:r>
              <a:rPr lang="en-GB" sz="2400" b="1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Penderma</a:t>
            </a:r>
            <a:r>
              <a:rPr lang="en-GB" sz="2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&gt; </a:t>
            </a:r>
            <a:r>
              <a:rPr lang="en-GB" sz="2400" b="1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penerima</a:t>
            </a:r>
            <a:r>
              <a:rPr lang="en-GB" sz="2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!</a:t>
            </a:r>
            <a:endParaRPr lang="en-GB" sz="24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6386" name="Picture 2" descr="Related ima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62"/>
          <a:stretch/>
        </p:blipFill>
        <p:spPr bwMode="auto">
          <a:xfrm>
            <a:off x="6485467" y="3052634"/>
            <a:ext cx="3517636" cy="323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24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en-GB" sz="32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Ringkasan</a:t>
            </a:r>
            <a:endParaRPr lang="en-GB" sz="32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3"/>
          <a:stretch/>
        </p:blipFill>
        <p:spPr>
          <a:xfrm>
            <a:off x="9743548" y="6284890"/>
            <a:ext cx="2293906" cy="5731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6736" y="500842"/>
            <a:ext cx="364064" cy="3881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Rectangle 5"/>
          <p:cNvSpPr/>
          <p:nvPr/>
        </p:nvSpPr>
        <p:spPr>
          <a:xfrm>
            <a:off x="1214968" y="791960"/>
            <a:ext cx="211664" cy="19407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Pemindahan</a:t>
            </a:r>
            <a:r>
              <a:rPr lang="en-GB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buah</a:t>
            </a:r>
            <a:r>
              <a:rPr lang="en-GB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pinggang</a:t>
            </a:r>
            <a:r>
              <a:rPr lang="en-GB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adalah</a:t>
            </a:r>
            <a:r>
              <a:rPr lang="en-GB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pilihan</a:t>
            </a:r>
            <a:r>
              <a:rPr lang="en-GB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terbaik</a:t>
            </a:r>
            <a:endParaRPr lang="en-GB" sz="24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GB" sz="24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Pemindahan</a:t>
            </a:r>
            <a:r>
              <a:rPr lang="en-GB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buah</a:t>
            </a:r>
            <a:r>
              <a:rPr lang="en-GB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pinggang</a:t>
            </a:r>
            <a:r>
              <a:rPr lang="en-GB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semasa</a:t>
            </a:r>
            <a:r>
              <a:rPr lang="en-GB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hidup</a:t>
            </a:r>
            <a:r>
              <a:rPr lang="en-GB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adalah</a:t>
            </a:r>
            <a:r>
              <a:rPr lang="en-GB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peluang</a:t>
            </a:r>
            <a:r>
              <a:rPr lang="en-GB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terbaik</a:t>
            </a:r>
            <a:r>
              <a:rPr lang="en-GB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untuk</a:t>
            </a:r>
            <a:r>
              <a:rPr lang="en-GB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mendapat</a:t>
            </a:r>
            <a:r>
              <a:rPr lang="en-GB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buah</a:t>
            </a:r>
            <a:r>
              <a:rPr lang="en-GB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pinggang</a:t>
            </a:r>
            <a:endParaRPr lang="en-GB" sz="24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GB" sz="2400" b="1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Penderma</a:t>
            </a:r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harus</a:t>
            </a:r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sihat</a:t>
            </a:r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dan</a:t>
            </a:r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kesan</a:t>
            </a:r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menderma</a:t>
            </a:r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adalah</a:t>
            </a:r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minima</a:t>
            </a:r>
          </a:p>
        </p:txBody>
      </p:sp>
    </p:spTree>
    <p:extLst>
      <p:ext uri="{BB962C8B-B14F-4D97-AF65-F5344CB8AC3E}">
        <p14:creationId xmlns:p14="http://schemas.microsoft.com/office/powerpoint/2010/main" val="259676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736" y="365125"/>
            <a:ext cx="10515600" cy="1325563"/>
          </a:xfr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en-GB" sz="36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Terima</a:t>
            </a:r>
            <a:r>
              <a:rPr lang="en-GB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en-GB" sz="36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kasih</a:t>
            </a:r>
            <a:r>
              <a:rPr lang="en-GB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!</a:t>
            </a:r>
            <a:endParaRPr lang="en-GB" sz="36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3"/>
          <a:stretch/>
        </p:blipFill>
        <p:spPr>
          <a:xfrm>
            <a:off x="9743548" y="6284890"/>
            <a:ext cx="2293906" cy="573110"/>
          </a:xfrm>
          <a:prstGeom prst="rect">
            <a:avLst/>
          </a:prstGeom>
        </p:spPr>
      </p:pic>
      <p:pic>
        <p:nvPicPr>
          <p:cNvPr id="7" name="Picture 2" descr="Image result for fb twit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736" y="5452532"/>
            <a:ext cx="2068581" cy="64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42734" y="5591521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Follow us @ Renal </a:t>
            </a:r>
            <a:r>
              <a:rPr lang="en-SG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Uitm</a:t>
            </a:r>
            <a:endParaRPr lang="en-SG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Picture 2" descr="Image result for renal uit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910" y="5452532"/>
            <a:ext cx="696958" cy="696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641" y="2221441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23"/>
          <a:stretch/>
        </p:blipFill>
        <p:spPr bwMode="auto">
          <a:xfrm rot="16200000">
            <a:off x="-3148001" y="3136891"/>
            <a:ext cx="6869112" cy="573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054101" y="500840"/>
            <a:ext cx="364064" cy="3881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3" name="Rectangle 12"/>
          <p:cNvSpPr/>
          <p:nvPr/>
        </p:nvSpPr>
        <p:spPr>
          <a:xfrm>
            <a:off x="1312333" y="791960"/>
            <a:ext cx="211664" cy="19407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1216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en-GB" sz="36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Servis</a:t>
            </a:r>
            <a:r>
              <a:rPr lang="en-GB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en-GB" sz="36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ditawarkan</a:t>
            </a:r>
            <a:endParaRPr lang="en-GB" sz="36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HDF</a:t>
            </a:r>
          </a:p>
          <a:p>
            <a:r>
              <a:rPr lang="en-GB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PD</a:t>
            </a:r>
          </a:p>
          <a:p>
            <a:r>
              <a:rPr lang="en-GB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Tenchkoff Catheter</a:t>
            </a:r>
          </a:p>
          <a:p>
            <a:r>
              <a:rPr lang="en-GB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IJC and perm catheter</a:t>
            </a:r>
          </a:p>
          <a:p>
            <a:r>
              <a:rPr lang="en-GB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Clinic</a:t>
            </a:r>
          </a:p>
          <a:p>
            <a:r>
              <a:rPr lang="en-GB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Ward</a:t>
            </a:r>
          </a:p>
          <a:p>
            <a:r>
              <a:rPr lang="en-GB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Parathyroidectomy</a:t>
            </a:r>
          </a:p>
          <a:p>
            <a:r>
              <a:rPr lang="en-GB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AVF</a:t>
            </a:r>
          </a:p>
          <a:p>
            <a:r>
              <a:rPr lang="en-GB" sz="2400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Transplant - 2017</a:t>
            </a:r>
            <a:endParaRPr lang="en-GB" sz="24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3"/>
          <a:stretch/>
        </p:blipFill>
        <p:spPr>
          <a:xfrm>
            <a:off x="9743548" y="6284890"/>
            <a:ext cx="2293906" cy="5731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6736" y="500842"/>
            <a:ext cx="364064" cy="3881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Rectangle 5"/>
          <p:cNvSpPr/>
          <p:nvPr/>
        </p:nvSpPr>
        <p:spPr>
          <a:xfrm>
            <a:off x="1214968" y="791960"/>
            <a:ext cx="211664" cy="19407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74" y="2045228"/>
            <a:ext cx="4013679" cy="399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62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en-GB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Outline</a:t>
            </a:r>
            <a:endParaRPr lang="en-GB" sz="36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Apakah</a:t>
            </a:r>
            <a:r>
              <a:rPr lang="en-GB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pemindahan</a:t>
            </a:r>
            <a:r>
              <a:rPr lang="en-GB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buah</a:t>
            </a:r>
            <a:r>
              <a:rPr lang="en-GB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pinggang</a:t>
            </a:r>
            <a:r>
              <a:rPr lang="en-GB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/transplant?</a:t>
            </a:r>
          </a:p>
          <a:p>
            <a:r>
              <a:rPr lang="en-GB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Kenapa</a:t>
            </a:r>
            <a:r>
              <a:rPr lang="en-GB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transplant </a:t>
            </a:r>
            <a:r>
              <a:rPr lang="en-GB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opsyen</a:t>
            </a:r>
            <a:r>
              <a:rPr lang="en-GB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terbaik</a:t>
            </a:r>
            <a:r>
              <a:rPr lang="en-GB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  <a:p>
            <a:r>
              <a:rPr lang="en-GB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Jenis</a:t>
            </a:r>
            <a:r>
              <a:rPr lang="en-GB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pemindahan</a:t>
            </a:r>
            <a:r>
              <a:rPr lang="en-GB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buah</a:t>
            </a:r>
            <a:r>
              <a:rPr lang="en-GB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pinggang</a:t>
            </a:r>
            <a:r>
              <a:rPr lang="en-GB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?</a:t>
            </a:r>
          </a:p>
          <a:p>
            <a:r>
              <a:rPr lang="en-GB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Bagaimana</a:t>
            </a:r>
            <a:r>
              <a:rPr lang="en-GB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transplant </a:t>
            </a:r>
            <a:r>
              <a:rPr lang="en-GB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dilakukan</a:t>
            </a:r>
            <a:r>
              <a:rPr lang="en-GB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?</a:t>
            </a:r>
          </a:p>
          <a:p>
            <a:r>
              <a:rPr lang="en-GB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Risiko</a:t>
            </a:r>
            <a:r>
              <a:rPr lang="en-GB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menderma</a:t>
            </a:r>
            <a:r>
              <a:rPr lang="en-GB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buah</a:t>
            </a:r>
            <a:r>
              <a:rPr lang="en-GB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pinggang</a:t>
            </a:r>
            <a:r>
              <a:rPr lang="en-GB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  <a:p>
            <a:r>
              <a:rPr lang="en-GB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Hidup</a:t>
            </a:r>
            <a:r>
              <a:rPr lang="en-GB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selepas</a:t>
            </a:r>
            <a:r>
              <a:rPr lang="en-GB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menderma</a:t>
            </a:r>
            <a:endParaRPr lang="en-GB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3"/>
          <a:stretch/>
        </p:blipFill>
        <p:spPr>
          <a:xfrm>
            <a:off x="9743548" y="6284890"/>
            <a:ext cx="2293906" cy="5731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6736" y="500842"/>
            <a:ext cx="364064" cy="3881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Rectangle 5"/>
          <p:cNvSpPr/>
          <p:nvPr/>
        </p:nvSpPr>
        <p:spPr>
          <a:xfrm>
            <a:off x="1214968" y="791960"/>
            <a:ext cx="211664" cy="19407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7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2545162"/>
            <a:ext cx="1952626" cy="2725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65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en-GB" sz="36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Fungsi</a:t>
            </a:r>
            <a:r>
              <a:rPr lang="en-GB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en-GB" sz="36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Buah</a:t>
            </a:r>
            <a:r>
              <a:rPr lang="en-GB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en-GB" sz="36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Pinggang</a:t>
            </a:r>
            <a:endParaRPr lang="en-GB" sz="36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Menapis</a:t>
            </a:r>
            <a:r>
              <a:rPr lang="en-GB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keluar</a:t>
            </a:r>
            <a:r>
              <a:rPr lang="en-GB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toksin</a:t>
            </a:r>
            <a:r>
              <a:rPr lang="en-GB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dan</a:t>
            </a:r>
            <a:r>
              <a:rPr lang="en-GB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asid</a:t>
            </a:r>
            <a:r>
              <a:rPr lang="en-GB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dalam</a:t>
            </a:r>
            <a:r>
              <a:rPr lang="en-GB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badan</a:t>
            </a:r>
            <a:endParaRPr lang="en-GB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GB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Mengeluarkan</a:t>
            </a:r>
            <a:r>
              <a:rPr lang="en-GB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air </a:t>
            </a:r>
            <a:r>
              <a:rPr lang="en-GB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berlebihan</a:t>
            </a:r>
            <a:endParaRPr lang="en-GB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GB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Menghasil</a:t>
            </a:r>
            <a:r>
              <a:rPr lang="en-GB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hormon</a:t>
            </a:r>
            <a:r>
              <a:rPr lang="en-GB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untuk</a:t>
            </a:r>
            <a:r>
              <a:rPr lang="en-GB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penghasilan</a:t>
            </a:r>
            <a:r>
              <a:rPr lang="en-GB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darah</a:t>
            </a:r>
            <a:endParaRPr lang="en-GB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GB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Menjaga</a:t>
            </a:r>
            <a:r>
              <a:rPr lang="en-GB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kesihatan</a:t>
            </a:r>
            <a:r>
              <a:rPr lang="en-GB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tulang</a:t>
            </a:r>
            <a:r>
              <a:rPr lang="en-GB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</a:p>
          <a:p>
            <a:r>
              <a:rPr lang="en-GB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Mengawal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tekanan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darah</a:t>
            </a:r>
            <a:endParaRPr lang="en-GB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en-GB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3"/>
          <a:stretch/>
        </p:blipFill>
        <p:spPr>
          <a:xfrm>
            <a:off x="9743548" y="6284890"/>
            <a:ext cx="2293906" cy="5731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6736" y="500842"/>
            <a:ext cx="364064" cy="3881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Rectangle 5"/>
          <p:cNvSpPr/>
          <p:nvPr/>
        </p:nvSpPr>
        <p:spPr>
          <a:xfrm>
            <a:off x="1214968" y="791960"/>
            <a:ext cx="211664" cy="19407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1028" name="Picture 4" descr="Image result for kidne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" t="1029" r="7413" b="1029"/>
          <a:stretch/>
        </p:blipFill>
        <p:spPr bwMode="auto">
          <a:xfrm>
            <a:off x="6426201" y="3465490"/>
            <a:ext cx="3207282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09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en-GB" sz="36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Kegagalan</a:t>
            </a:r>
            <a:r>
              <a:rPr lang="en-GB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en-GB" sz="36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Buah</a:t>
            </a:r>
            <a:r>
              <a:rPr lang="en-GB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en-GB" sz="36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Pinggang</a:t>
            </a:r>
            <a:r>
              <a:rPr lang="en-GB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- ESRD</a:t>
            </a:r>
            <a:endParaRPr lang="en-GB" sz="36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Menapis</a:t>
            </a:r>
            <a:r>
              <a:rPr lang="en-GB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keluar</a:t>
            </a:r>
            <a:r>
              <a:rPr lang="en-GB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toksin</a:t>
            </a:r>
            <a:r>
              <a:rPr lang="en-GB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dan</a:t>
            </a:r>
            <a:r>
              <a:rPr lang="en-GB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asid</a:t>
            </a:r>
            <a:r>
              <a:rPr lang="en-GB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dalam</a:t>
            </a:r>
            <a:r>
              <a:rPr lang="en-GB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badan</a:t>
            </a:r>
            <a:endParaRPr lang="en-GB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GB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Mengeluarkan</a:t>
            </a:r>
            <a:r>
              <a:rPr lang="en-GB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air </a:t>
            </a:r>
            <a:r>
              <a:rPr lang="en-GB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berlebihan</a:t>
            </a:r>
            <a:endParaRPr lang="en-GB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GB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Mengawal</a:t>
            </a:r>
            <a:r>
              <a:rPr lang="en-GB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tekanan</a:t>
            </a:r>
            <a:r>
              <a:rPr lang="en-GB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darah</a:t>
            </a:r>
            <a:endParaRPr lang="en-GB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GB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Menghasil</a:t>
            </a:r>
            <a:r>
              <a:rPr lang="en-GB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hormon</a:t>
            </a:r>
            <a:r>
              <a:rPr lang="en-GB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untuk</a:t>
            </a:r>
            <a:r>
              <a:rPr lang="en-GB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penghasilan</a:t>
            </a:r>
            <a:r>
              <a:rPr lang="en-GB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darah</a:t>
            </a:r>
            <a:endParaRPr lang="en-GB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GB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Membantu</a:t>
            </a:r>
            <a:r>
              <a:rPr lang="en-GB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kesihatan</a:t>
            </a:r>
            <a:r>
              <a:rPr lang="en-GB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tulang</a:t>
            </a:r>
            <a:r>
              <a:rPr lang="en-GB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3"/>
          <a:stretch/>
        </p:blipFill>
        <p:spPr>
          <a:xfrm>
            <a:off x="9743548" y="6284890"/>
            <a:ext cx="2293906" cy="5731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6736" y="500842"/>
            <a:ext cx="364064" cy="3881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Rectangle 5"/>
          <p:cNvSpPr/>
          <p:nvPr/>
        </p:nvSpPr>
        <p:spPr>
          <a:xfrm>
            <a:off x="1214968" y="791960"/>
            <a:ext cx="211664" cy="19407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1028" name="Picture 4" descr="Image result for kidne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" t="1029" r="7413" b="1029"/>
          <a:stretch/>
        </p:blipFill>
        <p:spPr bwMode="auto">
          <a:xfrm>
            <a:off x="6536267" y="3911600"/>
            <a:ext cx="3207282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ultiply 6"/>
          <p:cNvSpPr/>
          <p:nvPr/>
        </p:nvSpPr>
        <p:spPr>
          <a:xfrm>
            <a:off x="3598334" y="1854200"/>
            <a:ext cx="3496733" cy="28956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2189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en-GB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End Stage Renal Disease – </a:t>
            </a:r>
            <a:r>
              <a:rPr lang="en-GB" sz="28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Opsyen</a:t>
            </a:r>
            <a:endParaRPr lang="en-GB" sz="28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AutoShape 2" descr="Image result for renal transplant"/>
          <p:cNvSpPr>
            <a:spLocks noChangeAspect="1" noChangeArrowheads="1"/>
          </p:cNvSpPr>
          <p:nvPr/>
        </p:nvSpPr>
        <p:spPr bwMode="auto">
          <a:xfrm>
            <a:off x="154546" y="-144463"/>
            <a:ext cx="305829" cy="30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00" name="Picture 4" descr="Image result for renal transplan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9" r="5407" b="11225"/>
          <a:stretch/>
        </p:blipFill>
        <p:spPr bwMode="auto">
          <a:xfrm>
            <a:off x="8291846" y="2421467"/>
            <a:ext cx="3618963" cy="3940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result for haemodialys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60" y="2421466"/>
            <a:ext cx="3568798" cy="394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Image result for peritoneal dialys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353733"/>
            <a:ext cx="3884054" cy="4008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16728" y="1863689"/>
            <a:ext cx="3232597" cy="369332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Peritoneal Dialysis</a:t>
            </a:r>
            <a:endParaRPr lang="en-GB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6727" y="1863193"/>
            <a:ext cx="3232597" cy="369332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Haemodialysis</a:t>
            </a:r>
            <a:endParaRPr lang="en-GB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96745" y="1853080"/>
            <a:ext cx="3232597" cy="369332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Transplant</a:t>
            </a:r>
            <a:endParaRPr lang="en-GB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56736" y="500842"/>
            <a:ext cx="364064" cy="3881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2" name="Rectangle 11"/>
          <p:cNvSpPr/>
          <p:nvPr/>
        </p:nvSpPr>
        <p:spPr>
          <a:xfrm>
            <a:off x="1214968" y="791960"/>
            <a:ext cx="211664" cy="19407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3"/>
          <a:stretch/>
        </p:blipFill>
        <p:spPr>
          <a:xfrm>
            <a:off x="9743548" y="6284890"/>
            <a:ext cx="2293906" cy="57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93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1156f0802665cfefd018b688467cc6deb3e8d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2496</TotalTime>
  <Words>542</Words>
  <Application>Microsoft Office PowerPoint</Application>
  <PresentationFormat>Custom</PresentationFormat>
  <Paragraphs>142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Pendermaan Organ Semasa Hidup: Anugerah kehidupan Demi Kehidupan Yang Lebih Baik</vt:lpstr>
      <vt:lpstr>Pengenalan - Renal UiTM </vt:lpstr>
      <vt:lpstr>HDF Unit</vt:lpstr>
      <vt:lpstr>Peritoneal Dialysis</vt:lpstr>
      <vt:lpstr>Servis ditawarkan</vt:lpstr>
      <vt:lpstr>Outline</vt:lpstr>
      <vt:lpstr>Fungsi Buah Pinggang</vt:lpstr>
      <vt:lpstr>Kegagalan Buah Pinggang - ESRD</vt:lpstr>
      <vt:lpstr>End Stage Renal Disease – Opsyen</vt:lpstr>
      <vt:lpstr>Pemindahan buah pinggang/ kidney transplant</vt:lpstr>
      <vt:lpstr>Kenapa pilih transplant? </vt:lpstr>
      <vt:lpstr>Kadar ESRD dunia</vt:lpstr>
      <vt:lpstr>ESRD mengikut umur</vt:lpstr>
      <vt:lpstr>15hb Disember 1975 – Transplant pertama di Malaysia!!</vt:lpstr>
      <vt:lpstr>Statistik menyedihkan!</vt:lpstr>
      <vt:lpstr>Pemindahan Buah Pinggang</vt:lpstr>
      <vt:lpstr>Transplant kadaverik (meninggal/mati otak)</vt:lpstr>
      <vt:lpstr>Ujian brain death (mati otak)</vt:lpstr>
      <vt:lpstr>Organ yang boleh diderma setelah meninggal</vt:lpstr>
      <vt:lpstr>#dermaorgan</vt:lpstr>
      <vt:lpstr>Jom berikrar!</vt:lpstr>
      <vt:lpstr>Statistik menarik</vt:lpstr>
      <vt:lpstr>Salah Persepsi </vt:lpstr>
      <vt:lpstr>Survey Twitter </vt:lpstr>
      <vt:lpstr>Kaji Selidik IKIM</vt:lpstr>
      <vt:lpstr>Derma Organ – Hukum agama</vt:lpstr>
      <vt:lpstr>Derma Organ – Dr MAZA</vt:lpstr>
      <vt:lpstr>Derma organ blog</vt:lpstr>
      <vt:lpstr>Proses transplant kadaverik</vt:lpstr>
      <vt:lpstr>Bilangan Pesakit Menunggu Buah Pinggang</vt:lpstr>
      <vt:lpstr>Living related transplant (transplant masih hidup)</vt:lpstr>
      <vt:lpstr>Pesakit dan penderma dikenalpasti</vt:lpstr>
      <vt:lpstr>Sebab kurang rujukan ke pusat transplant</vt:lpstr>
      <vt:lpstr>Transplant kaunseling – pesakit dan ahli keluarga</vt:lpstr>
      <vt:lpstr>Kontraindikasi menjadi penderma</vt:lpstr>
      <vt:lpstr>Risiko kepada penderma</vt:lpstr>
      <vt:lpstr>Situasi yang rumit</vt:lpstr>
      <vt:lpstr>Risiko kepada penderma</vt:lpstr>
      <vt:lpstr>Kalau setuju – work up</vt:lpstr>
      <vt:lpstr>Ujian darah dan scan</vt:lpstr>
      <vt:lpstr>Buah pinggang penderma</vt:lpstr>
      <vt:lpstr>Pembedahan</vt:lpstr>
      <vt:lpstr>Pembedahan</vt:lpstr>
      <vt:lpstr>Penderma selepas pembedahan</vt:lpstr>
      <vt:lpstr>Nasihat kepada penderma</vt:lpstr>
      <vt:lpstr>Ringkasan</vt:lpstr>
      <vt:lpstr>Terima kasih!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NOORUL AFIDZA MUHAMMAD</dc:creator>
  <cp:lastModifiedBy>user</cp:lastModifiedBy>
  <cp:revision>138</cp:revision>
  <dcterms:created xsi:type="dcterms:W3CDTF">2018-10-20T15:37:29Z</dcterms:created>
  <dcterms:modified xsi:type="dcterms:W3CDTF">2018-12-02T09:16:17Z</dcterms:modified>
</cp:coreProperties>
</file>