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257" r:id="rId4"/>
    <p:sldId id="261" r:id="rId5"/>
    <p:sldId id="268" r:id="rId6"/>
    <p:sldId id="346" r:id="rId7"/>
    <p:sldId id="441" r:id="rId8"/>
    <p:sldId id="342" r:id="rId9"/>
    <p:sldId id="440" r:id="rId10"/>
    <p:sldId id="354" r:id="rId11"/>
    <p:sldId id="390" r:id="rId12"/>
    <p:sldId id="437" r:id="rId13"/>
    <p:sldId id="358" r:id="rId14"/>
    <p:sldId id="391" r:id="rId15"/>
    <p:sldId id="393" r:id="rId16"/>
    <p:sldId id="395" r:id="rId17"/>
    <p:sldId id="394" r:id="rId18"/>
    <p:sldId id="392" r:id="rId19"/>
    <p:sldId id="423" r:id="rId20"/>
    <p:sldId id="416" r:id="rId21"/>
    <p:sldId id="421" r:id="rId22"/>
    <p:sldId id="422" r:id="rId23"/>
    <p:sldId id="431" r:id="rId24"/>
    <p:sldId id="396" r:id="rId25"/>
    <p:sldId id="399" r:id="rId26"/>
    <p:sldId id="438" r:id="rId27"/>
    <p:sldId id="413" r:id="rId28"/>
    <p:sldId id="418" r:id="rId29"/>
    <p:sldId id="433" r:id="rId30"/>
    <p:sldId id="419" r:id="rId31"/>
    <p:sldId id="412" r:id="rId32"/>
    <p:sldId id="439" r:id="rId33"/>
    <p:sldId id="400" r:id="rId34"/>
    <p:sldId id="427" r:id="rId35"/>
    <p:sldId id="436" r:id="rId36"/>
    <p:sldId id="265" r:id="rId37"/>
    <p:sldId id="357" r:id="rId38"/>
    <p:sldId id="415" r:id="rId39"/>
    <p:sldId id="432" r:id="rId40"/>
    <p:sldId id="408" r:id="rId41"/>
    <p:sldId id="410" r:id="rId42"/>
    <p:sldId id="403" r:id="rId43"/>
    <p:sldId id="414" r:id="rId44"/>
    <p:sldId id="404" r:id="rId45"/>
    <p:sldId id="405" r:id="rId46"/>
    <p:sldId id="406" r:id="rId47"/>
    <p:sldId id="407" r:id="rId48"/>
    <p:sldId id="420" r:id="rId49"/>
    <p:sldId id="411" r:id="rId50"/>
    <p:sldId id="434" r:id="rId51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526" autoAdjust="0"/>
  </p:normalViewPr>
  <p:slideViewPr>
    <p:cSldViewPr snapToGrid="0">
      <p:cViewPr>
        <p:scale>
          <a:sx n="90" d="100"/>
          <a:sy n="90" d="100"/>
        </p:scale>
        <p:origin x="-307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2F9A-149C-4138-AEFB-17F3EE4F3D3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5BD8-3F9F-4B56-9712-B2D1B4CB5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Renal Physiology and Pathophysiology</a:t>
            </a:r>
            <a:endParaRPr lang="en-GB" sz="5400" b="1" dirty="0">
              <a:solidFill>
                <a:srgbClr val="FFFF00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864946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Dr Muhammad Iqbal Abdul Hafidz</a:t>
            </a:r>
          </a:p>
          <a:p>
            <a:r>
              <a:rPr lang="en-GB" sz="26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UiTM Sungai </a:t>
            </a:r>
            <a:r>
              <a:rPr lang="en-GB" sz="2600" b="1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Buloh</a:t>
            </a:r>
            <a:r>
              <a:rPr lang="en-GB" sz="26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</a:p>
          <a:p>
            <a:r>
              <a:rPr lang="en-GB" sz="2100" b="1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4</a:t>
            </a:r>
            <a:r>
              <a:rPr lang="en-GB" sz="2100" b="1" baseline="300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th</a:t>
            </a:r>
            <a:r>
              <a:rPr lang="en-GB" sz="2100" b="1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 Renal Nutrition Seminar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Picture 2" descr="Image result for uit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" y="5885253"/>
            <a:ext cx="1763377" cy="84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8186" y="1284663"/>
            <a:ext cx="526214" cy="48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921293" y="1576109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45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Anatomy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Concaved side – renal artery, renal vein and ureter enters</a:t>
            </a:r>
          </a:p>
          <a:p>
            <a:r>
              <a:rPr lang="en-SG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Retroperitoneal</a:t>
            </a:r>
          </a:p>
          <a:p>
            <a:r>
              <a:rPr lang="en-SG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Left kidney slightly above the right kidney</a:t>
            </a:r>
          </a:p>
          <a:p>
            <a:r>
              <a:rPr lang="en-SG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Protected by ribcage </a:t>
            </a:r>
            <a:endParaRPr lang="en-GB" sz="2000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33" y="2203577"/>
            <a:ext cx="5452533" cy="402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Blood supply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000" dirty="0" smtClean="0">
                <a:latin typeface="Eras Demi ITC" panose="020B0805030504020804" pitchFamily="34" charset="0"/>
              </a:rPr>
              <a:t>Blood supplied by the renal artery &gt; lobar arteries &gt; arterioles</a:t>
            </a:r>
          </a:p>
          <a:p>
            <a:r>
              <a:rPr lang="en-SG" sz="2000" dirty="0" smtClean="0">
                <a:latin typeface="Eras Demi ITC" panose="020B0805030504020804" pitchFamily="34" charset="0"/>
              </a:rPr>
              <a:t>Blood returns renal vein &lt; lobar veins &lt; </a:t>
            </a:r>
            <a:r>
              <a:rPr lang="en-SG" sz="2000" dirty="0" err="1" smtClean="0">
                <a:latin typeface="Eras Demi ITC" panose="020B0805030504020804" pitchFamily="34" charset="0"/>
              </a:rPr>
              <a:t>venules</a:t>
            </a:r>
            <a:endParaRPr lang="en-SG" sz="2000" dirty="0" smtClean="0">
              <a:latin typeface="Eras Demi ITC" panose="020B0805030504020804" pitchFamily="34" charset="0"/>
            </a:endParaRPr>
          </a:p>
          <a:p>
            <a:r>
              <a:rPr lang="en-SG" sz="2000" dirty="0" smtClean="0">
                <a:latin typeface="Eras Demi ITC" panose="020B0805030504020804" pitchFamily="34" charset="0"/>
              </a:rPr>
              <a:t>“Toxic” blood enters via renal artery, “cleaned” and returned via the renal vein </a:t>
            </a:r>
            <a:endParaRPr lang="en-SG" sz="2000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6" y="3162098"/>
            <a:ext cx="5604934" cy="34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OMG Fact!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000" dirty="0">
                <a:latin typeface="Eras Demi ITC" panose="020B0805030504020804" pitchFamily="34" charset="0"/>
              </a:rPr>
              <a:t>The renal arteries deliver to the kidneys of a normal person at rest 1.2 litres of blood per </a:t>
            </a:r>
            <a:r>
              <a:rPr lang="en-SG" sz="2000" dirty="0" smtClean="0">
                <a:latin typeface="Eras Demi ITC" panose="020B0805030504020804" pitchFamily="34" charset="0"/>
              </a:rPr>
              <a:t>minute!</a:t>
            </a:r>
          </a:p>
          <a:p>
            <a:r>
              <a:rPr lang="en-SG" sz="2000" dirty="0" smtClean="0">
                <a:latin typeface="Eras Demi ITC" panose="020B0805030504020804" pitchFamily="34" charset="0"/>
              </a:rPr>
              <a:t>Thus</a:t>
            </a:r>
            <a:r>
              <a:rPr lang="en-SG" sz="2000" dirty="0">
                <a:latin typeface="Eras Demi ITC" panose="020B0805030504020804" pitchFamily="34" charset="0"/>
              </a:rPr>
              <a:t>, a volume of blood equal to all that found in the body of an adult human being is processed by the kidneys once every four to five </a:t>
            </a:r>
            <a:r>
              <a:rPr lang="en-SG" sz="2000" dirty="0" smtClean="0">
                <a:latin typeface="Eras Demi ITC" panose="020B0805030504020804" pitchFamily="34" charset="0"/>
              </a:rPr>
              <a:t>minutes</a:t>
            </a:r>
            <a:endParaRPr lang="en-SG" sz="2000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9" b="82130" l="12400" r="94600">
                        <a14:foregroundMark x1="52700" y1="42870" x2="52700" y2="42870"/>
                        <a14:foregroundMark x1="37400" y1="57407" x2="37400" y2="57407"/>
                        <a14:foregroundMark x1="67100" y1="59167" x2="67100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" r="-2694" b="14337"/>
          <a:stretch/>
        </p:blipFill>
        <p:spPr bwMode="auto">
          <a:xfrm>
            <a:off x="3982509" y="2822347"/>
            <a:ext cx="4052358" cy="37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Areas of the kidney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Areas of the kidneys are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Cortex – glomerulus located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Medulla  - tubules and collecting ducts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Renal pelvis – urine produced collected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Ureter – urine drains to the bladder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Image result for kid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10046"/>
          <a:stretch/>
        </p:blipFill>
        <p:spPr bwMode="auto">
          <a:xfrm>
            <a:off x="7236853" y="1871132"/>
            <a:ext cx="4800601" cy="37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Functioning unit - Nephron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43" y="1988585"/>
            <a:ext cx="8669099" cy="42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968" y="4868333"/>
            <a:ext cx="3285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smtClean="0">
                <a:latin typeface="Eras Demi ITC" panose="020B0805030504020804" pitchFamily="34" charset="0"/>
              </a:rPr>
              <a:t>1 million nephrons in each kidney!!</a:t>
            </a:r>
            <a:endParaRPr lang="en-SG" sz="32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Nephron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Eras Demi ITC" panose="020B0805030504020804" pitchFamily="34" charset="0"/>
              </a:rPr>
              <a:t>Where the filtration of blood occurs and urine is made</a:t>
            </a:r>
          </a:p>
          <a:p>
            <a:r>
              <a:rPr lang="en-SG" sz="2400" dirty="0" smtClean="0">
                <a:latin typeface="Eras Demi ITC" panose="020B0805030504020804" pitchFamily="34" charset="0"/>
              </a:rPr>
              <a:t>Toxic waste is excreted with urine</a:t>
            </a:r>
          </a:p>
          <a:p>
            <a:r>
              <a:rPr lang="en-SG" sz="2400" dirty="0" smtClean="0">
                <a:latin typeface="Eras Demi ITC" panose="020B0805030504020804" pitchFamily="34" charset="0"/>
              </a:rPr>
              <a:t>Non-toxic filtrate is reabsorbed</a:t>
            </a:r>
          </a:p>
          <a:p>
            <a:r>
              <a:rPr lang="en-SG" sz="2400" dirty="0" smtClean="0">
                <a:latin typeface="Eras Demi ITC" panose="020B0805030504020804" pitchFamily="34" charset="0"/>
              </a:rPr>
              <a:t>The tubules are made of cells which </a:t>
            </a:r>
          </a:p>
          <a:p>
            <a:pPr marL="0" indent="0">
              <a:buNone/>
            </a:pPr>
            <a:r>
              <a:rPr lang="en-SG" sz="2400" dirty="0">
                <a:latin typeface="Eras Demi ITC" panose="020B0805030504020804" pitchFamily="34" charset="0"/>
              </a:rPr>
              <a:t> </a:t>
            </a:r>
            <a:r>
              <a:rPr lang="en-SG" sz="2400" dirty="0" smtClean="0">
                <a:latin typeface="Eras Demi ITC" panose="020B0805030504020804" pitchFamily="34" charset="0"/>
              </a:rPr>
              <a:t>  are able to control electrolytes in the body </a:t>
            </a:r>
          </a:p>
          <a:p>
            <a:pPr marL="0" indent="0">
              <a:buNone/>
            </a:pPr>
            <a:r>
              <a:rPr lang="en-SG" sz="2400" dirty="0">
                <a:latin typeface="Eras Demi ITC" panose="020B0805030504020804" pitchFamily="34" charset="0"/>
              </a:rPr>
              <a:t> </a:t>
            </a:r>
            <a:r>
              <a:rPr lang="en-SG" sz="2400" dirty="0" smtClean="0">
                <a:latin typeface="Eras Demi ITC" panose="020B0805030504020804" pitchFamily="34" charset="0"/>
              </a:rPr>
              <a:t>  – sodium, potassium, Ca, PO4+</a:t>
            </a:r>
          </a:p>
          <a:p>
            <a:r>
              <a:rPr lang="en-SG" sz="2400" dirty="0" smtClean="0">
                <a:latin typeface="Eras Demi ITC" panose="020B0805030504020804" pitchFamily="34" charset="0"/>
              </a:rPr>
              <a:t>Also controls water excretion</a:t>
            </a:r>
            <a:endParaRPr lang="en-SG" sz="2400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Image result for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40" y="2418842"/>
            <a:ext cx="4695816" cy="32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Nephron - glomerulus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Eras Demi ITC" panose="020B0805030504020804" pitchFamily="34" charset="0"/>
              </a:rPr>
              <a:t>Blood enters via the afferent arteriole into the glomerular capillary and then leaves via the efferent  arterioles</a:t>
            </a:r>
            <a:endParaRPr lang="en-SG" sz="2400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Image result for glomer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43" y="3003132"/>
            <a:ext cx="5627158" cy="35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Glomerular filtration barrier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Eras Demi ITC" panose="020B0805030504020804" pitchFamily="34" charset="0"/>
              </a:rPr>
              <a:t>The glomerular filtration barrier consists of</a:t>
            </a:r>
          </a:p>
          <a:p>
            <a:pPr lvl="1"/>
            <a:r>
              <a:rPr lang="en-SG" sz="2000" dirty="0" smtClean="0">
                <a:latin typeface="Eras Demi ITC" panose="020B0805030504020804" pitchFamily="34" charset="0"/>
              </a:rPr>
              <a:t>Endothelial cell</a:t>
            </a:r>
          </a:p>
          <a:p>
            <a:pPr lvl="1"/>
            <a:r>
              <a:rPr lang="en-SG" sz="2000" dirty="0" smtClean="0">
                <a:latin typeface="Eras Demi ITC" panose="020B0805030504020804" pitchFamily="34" charset="0"/>
              </a:rPr>
              <a:t>Glomerular basement membrane</a:t>
            </a:r>
          </a:p>
          <a:p>
            <a:pPr lvl="1"/>
            <a:r>
              <a:rPr lang="en-SG" sz="2000" dirty="0" smtClean="0">
                <a:latin typeface="Eras Demi ITC" panose="020B0805030504020804" pitchFamily="34" charset="0"/>
              </a:rPr>
              <a:t>Podocytes</a:t>
            </a:r>
          </a:p>
          <a:p>
            <a:endParaRPr lang="en-SG" sz="2400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0"/>
          <a:stretch/>
        </p:blipFill>
        <p:spPr bwMode="auto">
          <a:xfrm>
            <a:off x="3832755" y="3014133"/>
            <a:ext cx="5978526" cy="37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Glomerular filtration membrane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Image result for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66" y="1829087"/>
            <a:ext cx="6265333" cy="47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0242"/>
            <a:ext cx="4944534" cy="38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2" y="2136259"/>
            <a:ext cx="3716867" cy="40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Glomerular filtration barrier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100" y="593975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439332" y="872063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32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Declaration of Interests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I am a firm believer in nutrition as an important aspect of medical therapy!</a:t>
            </a:r>
            <a:endParaRPr lang="en-GB" sz="2400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I feel you are under appreciated, under valued!</a:t>
            </a:r>
          </a:p>
          <a:p>
            <a:pPr lvl="1"/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“diabetic diet”, “reduce weight”, “start NG feeding”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Renal nutrition should be promoted!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Thank you dietitians!!!</a:t>
            </a:r>
          </a:p>
          <a:p>
            <a:endParaRPr lang="en-GB" sz="2400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  <a:p>
            <a:endParaRPr lang="en-SG" sz="2400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16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Glomerular filtration membrane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Damage of this structure causes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Proteinuria</a:t>
            </a:r>
            <a:r>
              <a:rPr lang="en-GB" dirty="0">
                <a:solidFill>
                  <a:srgbClr val="002060"/>
                </a:solidFill>
                <a:latin typeface="Eras Demi ITC" panose="020B08050305040208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/ nephrotic syndrome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Haematuria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42" name="Picture 2" descr="Image result for kidney g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2692251"/>
            <a:ext cx="4434946" cy="33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" y="3056699"/>
            <a:ext cx="4991100" cy="33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Glomeruli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6" descr="Image result for glomerulus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2" y="1913465"/>
            <a:ext cx="7857067" cy="43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Podocytes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2" y="2531532"/>
            <a:ext cx="4893533" cy="39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2396063"/>
            <a:ext cx="5296959" cy="39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Artificial kidney 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68" y="4938800"/>
            <a:ext cx="337700" cy="3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haemodi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3" y="1719667"/>
            <a:ext cx="4241799" cy="46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Artificial kidney - dialyzer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dialyz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891" y="1582450"/>
            <a:ext cx="952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dialyzer hollow fib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7" y="1897834"/>
            <a:ext cx="4026956" cy="352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 b="16117"/>
          <a:stretch/>
        </p:blipFill>
        <p:spPr bwMode="auto">
          <a:xfrm>
            <a:off x="7521421" y="3922160"/>
            <a:ext cx="3062509" cy="2261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000" dirty="0">
                <a:latin typeface="Eras Demi ITC" panose="020B0805030504020804" pitchFamily="34" charset="0"/>
              </a:rPr>
              <a:t>Kidney function is determined by measuring glomerular filtration rate (GFR</a:t>
            </a:r>
            <a:r>
              <a:rPr lang="en-SG" sz="2000" dirty="0" smtClean="0">
                <a:latin typeface="Eras Demi ITC" panose="020B0805030504020804" pitchFamily="34" charset="0"/>
              </a:rPr>
              <a:t>)</a:t>
            </a:r>
          </a:p>
          <a:p>
            <a:r>
              <a:rPr lang="en-SG" sz="2000" dirty="0" smtClean="0">
                <a:latin typeface="Eras Demi ITC" panose="020B0805030504020804" pitchFamily="34" charset="0"/>
              </a:rPr>
              <a:t>Substance that can measure GFR</a:t>
            </a:r>
          </a:p>
          <a:p>
            <a:pPr lvl="1"/>
            <a:r>
              <a:rPr lang="en-SG" sz="1600" dirty="0" smtClean="0">
                <a:latin typeface="Eras Demi ITC" panose="020B0805030504020804" pitchFamily="34" charset="0"/>
              </a:rPr>
              <a:t>Is produced constantly in the body</a:t>
            </a:r>
          </a:p>
          <a:p>
            <a:pPr lvl="1"/>
            <a:r>
              <a:rPr lang="en-SG" sz="1600" dirty="0" smtClean="0">
                <a:latin typeface="Eras Demi ITC" panose="020B0805030504020804" pitchFamily="34" charset="0"/>
              </a:rPr>
              <a:t>Excreted only via the kidneys</a:t>
            </a:r>
          </a:p>
          <a:p>
            <a:pPr lvl="1"/>
            <a:r>
              <a:rPr lang="en-SG" sz="1600" dirty="0" smtClean="0">
                <a:latin typeface="Eras Demi ITC" panose="020B0805030504020804" pitchFamily="34" charset="0"/>
              </a:rPr>
              <a:t>Neither reabsorbed or secreted</a:t>
            </a:r>
          </a:p>
          <a:p>
            <a:r>
              <a:rPr lang="en-SG" sz="20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Creatinine</a:t>
            </a:r>
            <a:r>
              <a:rPr lang="en-SG" sz="2000" dirty="0" smtClean="0">
                <a:latin typeface="Eras Demi ITC" panose="020B0805030504020804" pitchFamily="34" charset="0"/>
              </a:rPr>
              <a:t> or </a:t>
            </a:r>
            <a:r>
              <a:rPr lang="en-SG" sz="20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Urea</a:t>
            </a:r>
          </a:p>
          <a:p>
            <a:r>
              <a:rPr lang="en-SG" sz="2000" dirty="0" smtClean="0">
                <a:latin typeface="Eras Demi ITC" panose="020B0805030504020804" pitchFamily="34" charset="0"/>
              </a:rPr>
              <a:t>Inulin (not produced by body)</a:t>
            </a:r>
            <a:endParaRPr lang="en-GB" sz="2000" dirty="0" smtClean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g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9" y="2276225"/>
            <a:ext cx="5012268" cy="37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 - creatinine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Creatinine</a:t>
            </a:r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is the waste product formed in muscle from a high energy compound – </a:t>
            </a:r>
            <a:r>
              <a:rPr lang="en-GB" sz="2400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creatine</a:t>
            </a:r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phosphate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Creatinine is the best indicator of renal function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It is not effected by diet, age and sex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g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67" y="3592950"/>
            <a:ext cx="3297768" cy="247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0" name="Picture 2" descr="Image result for creati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07" y="1797025"/>
            <a:ext cx="7913160" cy="44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 - urea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Can also be used to assess renal function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Usually elevated before significant changes in creatinine occurs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Because of its metabolism, urea is a non-specific indicator of renal function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It can vary with</a:t>
            </a:r>
          </a:p>
          <a:p>
            <a:pPr lvl="1"/>
            <a:r>
              <a:rPr lang="en-GB" sz="18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Protein content of diet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latin typeface="Eras Demi ITC" panose="020B0805030504020804" pitchFamily="34" charset="0"/>
              </a:rPr>
              <a:t>R</a:t>
            </a:r>
            <a:r>
              <a:rPr lang="en-GB" sz="18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ate of protein catabolism</a:t>
            </a:r>
          </a:p>
          <a:p>
            <a:pPr lvl="1"/>
            <a:r>
              <a:rPr lang="en-GB" sz="18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Liver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1" name="Picture 2" descr="Image result for protein and urea 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37" y="2963332"/>
            <a:ext cx="6988463" cy="33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Causes of high urea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SG" dirty="0">
                <a:latin typeface="Eras Demi ITC" panose="020B0805030504020804" pitchFamily="34" charset="0"/>
              </a:rPr>
              <a:t>Renal disease/failure (AKI or CKD)</a:t>
            </a:r>
          </a:p>
          <a:p>
            <a:r>
              <a:rPr lang="en-SG" dirty="0">
                <a:latin typeface="Eras Demi ITC" panose="020B0805030504020804" pitchFamily="34" charset="0"/>
              </a:rPr>
              <a:t>Dehydration due to: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low fluid intake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excessive fluid loss (sweating, vomiting,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diarrhoea, diuretic drugs, etc.)</a:t>
            </a:r>
          </a:p>
          <a:p>
            <a:r>
              <a:rPr lang="en-SG" dirty="0">
                <a:latin typeface="Eras Demi ITC" panose="020B0805030504020804" pitchFamily="34" charset="0"/>
              </a:rPr>
              <a:t>Decreased renal perfusion due to: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heart failure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hypovolemic shock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severe hypotension</a:t>
            </a:r>
          </a:p>
          <a:p>
            <a:r>
              <a:rPr lang="en-SG" dirty="0">
                <a:latin typeface="Eras Demi ITC" panose="020B0805030504020804" pitchFamily="34" charset="0"/>
              </a:rPr>
              <a:t>Gastrointestinal bleed</a:t>
            </a:r>
          </a:p>
          <a:p>
            <a:r>
              <a:rPr lang="en-SG" dirty="0">
                <a:latin typeface="Eras Demi ITC" panose="020B0805030504020804" pitchFamily="34" charset="0"/>
              </a:rPr>
              <a:t>High-protein diet</a:t>
            </a:r>
          </a:p>
          <a:p>
            <a:r>
              <a:rPr lang="en-SG" dirty="0">
                <a:latin typeface="Eras Demi ITC" panose="020B0805030504020804" pitchFamily="34" charset="0"/>
              </a:rPr>
              <a:t>Ageing</a:t>
            </a:r>
          </a:p>
          <a:p>
            <a:r>
              <a:rPr lang="en-SG" dirty="0">
                <a:latin typeface="Eras Demi ITC" panose="020B0805030504020804" pitchFamily="34" charset="0"/>
              </a:rPr>
              <a:t>Catabolic state: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trauma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severe infection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starvation</a:t>
            </a:r>
          </a:p>
          <a:p>
            <a:pPr lvl="1"/>
            <a:r>
              <a:rPr lang="en-SG" dirty="0">
                <a:latin typeface="Eras Demi ITC" panose="020B0805030504020804" pitchFamily="34" charset="0"/>
              </a:rPr>
              <a:t>some drugs with catabolic effect, e.g. use of corticosteroids)</a:t>
            </a:r>
          </a:p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49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Introduction – Renal UiTM</a:t>
            </a:r>
            <a:endParaRPr lang="en-GB" sz="3600" dirty="0">
              <a:solidFill>
                <a:srgbClr val="FFFF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Content Placeholder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715" r="1451" b="3473"/>
          <a:stretch/>
        </p:blipFill>
        <p:spPr bwMode="auto">
          <a:xfrm>
            <a:off x="2769267" y="1825625"/>
            <a:ext cx="665346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50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Causes of low urea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000" dirty="0">
                <a:latin typeface="Eras Demi ITC" panose="020B0805030504020804" pitchFamily="34" charset="0"/>
              </a:rPr>
              <a:t>Pregnancy</a:t>
            </a:r>
          </a:p>
          <a:p>
            <a:r>
              <a:rPr lang="en-SG" sz="2000" dirty="0">
                <a:latin typeface="Eras Demi ITC" panose="020B0805030504020804" pitchFamily="34" charset="0"/>
              </a:rPr>
              <a:t>Low-protein diet</a:t>
            </a:r>
          </a:p>
          <a:p>
            <a:r>
              <a:rPr lang="en-SG" sz="2000" dirty="0" err="1">
                <a:latin typeface="Eras Demi ITC" panose="020B0805030504020804" pitchFamily="34" charset="0"/>
              </a:rPr>
              <a:t>Overhydration</a:t>
            </a:r>
            <a:endParaRPr lang="en-SG" sz="2000" dirty="0">
              <a:latin typeface="Eras Demi ITC" panose="020B0805030504020804" pitchFamily="34" charset="0"/>
            </a:endParaRPr>
          </a:p>
          <a:p>
            <a:r>
              <a:rPr lang="en-SG" sz="2000" dirty="0">
                <a:latin typeface="Eras Demi ITC" panose="020B0805030504020804" pitchFamily="34" charset="0"/>
              </a:rPr>
              <a:t>Advanced liver disease (cirrhosis, liver failure)</a:t>
            </a:r>
          </a:p>
          <a:p>
            <a:r>
              <a:rPr lang="en-SG" sz="2000" dirty="0">
                <a:latin typeface="Eras Demi ITC" panose="020B0805030504020804" pitchFamily="34" charset="0"/>
              </a:rPr>
              <a:t>Inherited defect in “urea cycle” enzymes (reduced urea synthesis)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9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3" name="Picture 2" descr="Image result for creati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09" y="1888066"/>
            <a:ext cx="6406091" cy="44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Is measured by estimating the GFR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eGFR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estimated by formula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Cockcroft Gault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MDRD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CKD-epi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Important to standardize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Stage CKD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Research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Medication</a:t>
            </a:r>
          </a:p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AutoShape 2" descr="Image result for female old chine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1" name="Picture 8" descr="Image result for female old chin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42" y="2581804"/>
            <a:ext cx="2261659" cy="30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rong male chinese bodybuil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09" y="2580881"/>
            <a:ext cx="2198158" cy="30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08170" y="5824843"/>
            <a:ext cx="243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 smtClean="0">
                <a:latin typeface="Eras Demi ITC" panose="020B0805030504020804" pitchFamily="34" charset="0"/>
              </a:rPr>
              <a:t>Creatinine 120 µ</a:t>
            </a:r>
            <a:r>
              <a:rPr lang="en-SG" sz="1600" dirty="0" err="1" smtClean="0">
                <a:latin typeface="Eras Demi ITC" panose="020B0805030504020804" pitchFamily="34" charset="0"/>
              </a:rPr>
              <a:t>mol</a:t>
            </a:r>
            <a:r>
              <a:rPr lang="en-SG" sz="1600" dirty="0" smtClean="0">
                <a:latin typeface="Eras Demi ITC" panose="020B0805030504020804" pitchFamily="34" charset="0"/>
              </a:rPr>
              <a:t>/L</a:t>
            </a:r>
            <a:endParaRPr lang="en-SG" sz="1600" dirty="0">
              <a:latin typeface="Eras Demi ITC" panose="020B08050305040208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2387" y="5816488"/>
            <a:ext cx="243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 smtClean="0">
                <a:latin typeface="Eras Demi ITC" panose="020B0805030504020804" pitchFamily="34" charset="0"/>
              </a:rPr>
              <a:t>Creatinine 120 µ</a:t>
            </a:r>
            <a:r>
              <a:rPr lang="en-SG" sz="1600" dirty="0" err="1" smtClean="0">
                <a:latin typeface="Eras Demi ITC" panose="020B0805030504020804" pitchFamily="34" charset="0"/>
              </a:rPr>
              <a:t>mol</a:t>
            </a:r>
            <a:r>
              <a:rPr lang="en-SG" sz="1600" dirty="0" smtClean="0">
                <a:latin typeface="Eras Demi ITC" panose="020B0805030504020804" pitchFamily="34" charset="0"/>
              </a:rPr>
              <a:t>/L</a:t>
            </a:r>
            <a:endParaRPr lang="en-SG" sz="16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function - GFR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1" name="Picture 2" descr="Image result for g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6" y="2165366"/>
            <a:ext cx="5497235" cy="39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9715" r="11609"/>
          <a:stretch/>
        </p:blipFill>
        <p:spPr bwMode="auto">
          <a:xfrm>
            <a:off x="956736" y="1864078"/>
            <a:ext cx="4686807" cy="43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Function of the kidney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Toxic and waste removal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Acid base balance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Water balance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BP control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Erythropoetin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production – to produce haemoglobin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Calcium phosphate metabolism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04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X Function of the kidney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Toxic and waste removal - </a:t>
            </a:r>
            <a:r>
              <a:rPr lang="en-GB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uraemia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Acid base balance - </a:t>
            </a:r>
            <a:r>
              <a:rPr lang="en-GB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acidosis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Water balance – </a:t>
            </a:r>
            <a:r>
              <a:rPr lang="en-GB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fluid overload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BP control - </a:t>
            </a:r>
            <a:r>
              <a:rPr lang="en-GB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hypertension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Erythropoetin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production - </a:t>
            </a:r>
            <a:r>
              <a:rPr lang="en-GB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anaemia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Calcium metabolism – </a:t>
            </a:r>
            <a:r>
              <a:rPr lang="en-GB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renal osteodystrophy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AutoShape 4" descr="Image result for g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" name="AutoShape 6" descr="Image result for g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62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Diseases of the kidneys</a:t>
            </a:r>
            <a:endParaRPr lang="en-GB" sz="3600" dirty="0">
              <a:solidFill>
                <a:srgbClr val="FFFF00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CKD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AKI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ESRD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Diabetic nephropathy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Renal Stones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Glomerulonephritis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Acute Interstitial nephritis</a:t>
            </a:r>
            <a:endParaRPr lang="en-GB" sz="2400" dirty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86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Acute Kidney Injury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Eras Demi ITC" panose="020B0805030504020804" pitchFamily="34" charset="0"/>
              </a:rPr>
              <a:t>Kidney damage that occurs suddenly or acutely</a:t>
            </a:r>
          </a:p>
          <a:p>
            <a:r>
              <a:rPr lang="en-SG" sz="2400" dirty="0" smtClean="0">
                <a:latin typeface="Eras Demi ITC" panose="020B0805030504020804" pitchFamily="34" charset="0"/>
              </a:rPr>
              <a:t>Usually reversible</a:t>
            </a:r>
            <a:endParaRPr lang="en-SG" sz="2400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815272"/>
            <a:ext cx="7220481" cy="34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Acute Kidney Injury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2" descr="Image result for acute kidney inj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41" y="1938867"/>
            <a:ext cx="8268759" cy="4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Chronic Kidney Disease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latin typeface="Eras Demi ITC" panose="020B0805030504020804" pitchFamily="34" charset="0"/>
              </a:rPr>
              <a:t>Damage occurs </a:t>
            </a:r>
            <a:r>
              <a:rPr lang="en-SG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over time </a:t>
            </a:r>
            <a:r>
              <a:rPr lang="en-SG" dirty="0" smtClean="0">
                <a:latin typeface="Eras Demi ITC" panose="020B0805030504020804" pitchFamily="34" charset="0"/>
              </a:rPr>
              <a:t>and is </a:t>
            </a:r>
            <a:r>
              <a:rPr lang="en-SG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irreversible</a:t>
            </a:r>
          </a:p>
          <a:p>
            <a:r>
              <a:rPr lang="en-SG" dirty="0" smtClean="0">
                <a:latin typeface="Eras Demi ITC" panose="020B0805030504020804" pitchFamily="34" charset="0"/>
              </a:rPr>
              <a:t>Causes of CKD</a:t>
            </a:r>
          </a:p>
          <a:p>
            <a:pPr lvl="1"/>
            <a:r>
              <a:rPr lang="en-SG" dirty="0" smtClean="0">
                <a:latin typeface="Eras Demi ITC" panose="020B0805030504020804" pitchFamily="34" charset="0"/>
              </a:rPr>
              <a:t>Diabetes Mellitus</a:t>
            </a:r>
          </a:p>
          <a:p>
            <a:pPr lvl="1"/>
            <a:r>
              <a:rPr lang="en-SG" dirty="0" smtClean="0">
                <a:latin typeface="Eras Demi ITC" panose="020B0805030504020804" pitchFamily="34" charset="0"/>
              </a:rPr>
              <a:t>Hypertension</a:t>
            </a:r>
          </a:p>
          <a:p>
            <a:pPr lvl="1"/>
            <a:r>
              <a:rPr lang="en-SG" dirty="0" smtClean="0">
                <a:latin typeface="Eras Demi ITC" panose="020B0805030504020804" pitchFamily="34" charset="0"/>
              </a:rPr>
              <a:t>Glomerulonephritis</a:t>
            </a:r>
          </a:p>
          <a:p>
            <a:pPr lvl="1"/>
            <a:r>
              <a:rPr lang="en-SG" dirty="0" smtClean="0">
                <a:latin typeface="Eras Demi ITC" panose="020B0805030504020804" pitchFamily="34" charset="0"/>
              </a:rPr>
              <a:t>Renal Stones</a:t>
            </a:r>
          </a:p>
          <a:p>
            <a:pPr lvl="1"/>
            <a:r>
              <a:rPr lang="en-SG" dirty="0" smtClean="0">
                <a:latin typeface="Eras Demi ITC" panose="020B0805030504020804" pitchFamily="34" charset="0"/>
              </a:rPr>
              <a:t>Chronic Interstitial Nephritis</a:t>
            </a:r>
          </a:p>
          <a:p>
            <a:pPr lvl="1"/>
            <a:r>
              <a:rPr lang="en-SG" dirty="0" smtClean="0">
                <a:latin typeface="Eras Demi ITC" panose="020B0805030504020804" pitchFamily="34" charset="0"/>
              </a:rPr>
              <a:t>Polycystic kidney disease</a:t>
            </a:r>
          </a:p>
          <a:p>
            <a:endParaRPr lang="en-SG" dirty="0" smtClean="0">
              <a:latin typeface="Eras Demi ITC" panose="020B0805030504020804" pitchFamily="34" charset="0"/>
            </a:endParaRP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25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Demi ITC" panose="020B08050305040208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Fully HDF Unit</a:t>
            </a:r>
            <a:endParaRPr lang="en-GB" sz="3600" dirty="0">
              <a:solidFill>
                <a:srgbClr val="FFFF00"/>
              </a:solidFill>
              <a:latin typeface="Eras Demi ITC" panose="020B08050305040208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4" descr="C:\Users\iqbal\Downloads\IMG_20160330_1034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793906"/>
            <a:ext cx="5096933" cy="428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793907"/>
            <a:ext cx="4945368" cy="430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19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Chronic Kidney Disease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 smtClean="0">
                <a:latin typeface="Eras Demi ITC" panose="020B0805030504020804" pitchFamily="34" charset="0"/>
              </a:rPr>
              <a:t>CKD is staged into 5 stages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6" name="Picture 4" descr="Image result for chronic kidney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4" y="2491475"/>
            <a:ext cx="6714066" cy="37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End Stage Renal Disease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AutoShape 2" descr="Image result for renal transplant"/>
          <p:cNvSpPr>
            <a:spLocks noChangeAspect="1" noChangeArrowheads="1"/>
          </p:cNvSpPr>
          <p:nvPr/>
        </p:nvSpPr>
        <p:spPr bwMode="auto">
          <a:xfrm>
            <a:off x="154546" y="-144463"/>
            <a:ext cx="305829" cy="3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Image result for renal transpl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5407" b="11225"/>
          <a:stretch/>
        </p:blipFill>
        <p:spPr bwMode="auto">
          <a:xfrm>
            <a:off x="8291846" y="2421467"/>
            <a:ext cx="3618963" cy="39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aemodi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0" y="2421466"/>
            <a:ext cx="3568798" cy="39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eritoneal dia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53733"/>
            <a:ext cx="3884054" cy="40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6728" y="1863689"/>
            <a:ext cx="32325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Peritoneal Dialysis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27" y="1863193"/>
            <a:ext cx="32325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Haemodialysis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6745" y="1853080"/>
            <a:ext cx="32325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Transplant</a:t>
            </a:r>
            <a:endParaRPr lang="en-GB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Diabetic Nephropathy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diabetic nephropat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2" y="1971145"/>
            <a:ext cx="9043979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Diabetic Nephropathy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Image result for diabetic nephropat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48" y="1949020"/>
            <a:ext cx="7264400" cy="419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Diabetic Nephropathy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Image result for diabetic nephropat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23" y="2038198"/>
            <a:ext cx="7947025" cy="42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Glomerulonephritis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latin typeface="Eras Demi ITC" panose="020B0805030504020804" pitchFamily="34" charset="0"/>
              </a:rPr>
              <a:t>Body attacks its own body - autoimmune</a:t>
            </a:r>
            <a:endParaRPr lang="en-SG" dirty="0"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glomerulonephr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6" y="2514989"/>
            <a:ext cx="7243282" cy="40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Stones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7" y="1814242"/>
            <a:ext cx="6976534" cy="44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stones - symptoms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3" y="18510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Severe colicky pain radiating to the groin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Nausea and vomiting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Haematuria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May pass out stones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AKI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Recurrent UTIs</a:t>
            </a:r>
          </a:p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2" descr="Image result for kidney st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375" y="1938867"/>
            <a:ext cx="3541425" cy="37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Renal stones - treatment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Ureteroscopy</a:t>
            </a:r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Extracorporeal shock wave lithotripsy</a:t>
            </a:r>
          </a:p>
          <a:p>
            <a:r>
              <a:rPr lang="en-GB" dirty="0">
                <a:solidFill>
                  <a:srgbClr val="002060"/>
                </a:solidFill>
                <a:latin typeface="Eras Demi ITC" panose="020B0805030504020804" pitchFamily="34" charset="0"/>
              </a:rPr>
              <a:t>Percutaneous 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removal (stone &gt; 2 cm)</a:t>
            </a:r>
            <a:endParaRPr lang="en-GB" dirty="0">
              <a:solidFill>
                <a:srgbClr val="002060"/>
              </a:solidFill>
              <a:latin typeface="Eras Demi ITC" panose="020B0805030504020804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2" descr="Image result for kid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24" y="2497665"/>
            <a:ext cx="3122794" cy="331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Acute interstitial nephritis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Prevalent in Asia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Due to herbal traditional medications</a:t>
            </a:r>
          </a:p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Can cause CKD and subsequently ESRD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100" name="Picture 4" descr="Image result for herbal medic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4" y="3429675"/>
            <a:ext cx="2912532" cy="19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cute interstitial nephri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183800"/>
            <a:ext cx="3461281" cy="25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 herb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9" b="95956" l="8805" r="46457">
                        <a14:foregroundMark x1="37795" y1="32255" x2="37795" y2="32255"/>
                        <a14:foregroundMark x1="34574" y1="37816" x2="34574" y2="37816"/>
                        <a14:foregroundMark x1="34431" y1="34277" x2="34431" y2="34277"/>
                        <a14:foregroundMark x1="40730" y1="36603" x2="40730" y2="36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786" r="48694" b="4847"/>
          <a:stretch/>
        </p:blipFill>
        <p:spPr bwMode="auto">
          <a:xfrm>
            <a:off x="-101157" y="3174999"/>
            <a:ext cx="2632249" cy="35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to dr vi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09" y="4326986"/>
            <a:ext cx="3129492" cy="20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Peritoneal Dialysis</a:t>
            </a:r>
            <a:endParaRPr lang="en-GB" sz="3600" dirty="0">
              <a:solidFill>
                <a:srgbClr val="FFFF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pic>
        <p:nvPicPr>
          <p:cNvPr id="5" name="Content Placeholder 4" descr="C:\Users\iqbal\Downloads\IMG_20160330_11061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48" y="1807025"/>
            <a:ext cx="4805908" cy="484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qbal\Downloads\IMG_20160330_104120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90" y="1845734"/>
            <a:ext cx="4940010" cy="4255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18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643592"/>
            <a:ext cx="105156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Thank you!!!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Image result for fb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6" y="5452532"/>
            <a:ext cx="2068581" cy="6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42734" y="5591521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Follow us @ Renal </a:t>
            </a:r>
            <a:r>
              <a:rPr lang="en-SG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Uitm</a:t>
            </a:r>
            <a:endParaRPr lang="en-S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 descr="Image result for renal uit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10" y="5452532"/>
            <a:ext cx="696958" cy="69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Future</a:t>
            </a:r>
            <a:r>
              <a:rPr lang="en-GB" sz="3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endParaRPr lang="en-GB" sz="3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Selayang</a:t>
            </a:r>
          </a:p>
          <a:p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Puncak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Alam</a:t>
            </a:r>
            <a:endParaRPr lang="en-GB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  <a:p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Teluk</a:t>
            </a:r>
            <a:r>
              <a:rPr lang="en-GB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Eras Demi ITC" panose="020B0805030504020804" pitchFamily="34" charset="0"/>
              </a:rPr>
              <a:t>Intan</a:t>
            </a:r>
            <a:endParaRPr lang="en-GB" dirty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050" name="Picture 2" descr="Image result for selangor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7" y="1865165"/>
            <a:ext cx="4165599" cy="4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38733" y="6011333"/>
            <a:ext cx="609600" cy="56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2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Services Provided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HDF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PD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Tenchkoff Catheter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IJC and perm catheter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Clinic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Ward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Parathyroidectomy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AVF</a:t>
            </a:r>
          </a:p>
          <a:p>
            <a:r>
              <a:rPr lang="en-GB" sz="2400" dirty="0" smtClean="0">
                <a:solidFill>
                  <a:srgbClr val="00B050"/>
                </a:solidFill>
                <a:latin typeface="Eras Demi ITC" panose="020B0805030504020804" pitchFamily="34" charset="0"/>
              </a:rPr>
              <a:t>Transplant - 2017</a:t>
            </a:r>
            <a:endParaRPr lang="en-GB" sz="2400" dirty="0">
              <a:solidFill>
                <a:srgbClr val="00B05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07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Outline of talk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Eras Demi ITC" panose="020B0805030504020804" pitchFamily="34" charset="0"/>
              </a:rPr>
              <a:t>ANATOMY</a:t>
            </a:r>
          </a:p>
          <a:p>
            <a:r>
              <a:rPr lang="en-GB" dirty="0">
                <a:solidFill>
                  <a:srgbClr val="002060"/>
                </a:solidFill>
                <a:latin typeface="Eras Demi ITC" panose="020B0805030504020804" pitchFamily="34" charset="0"/>
              </a:rPr>
              <a:t>PHYSIOLOGY</a:t>
            </a:r>
          </a:p>
          <a:p>
            <a:r>
              <a:rPr lang="en-GB" dirty="0">
                <a:solidFill>
                  <a:srgbClr val="002060"/>
                </a:solidFill>
                <a:latin typeface="Eras Demi ITC" panose="020B0805030504020804" pitchFamily="34" charset="0"/>
              </a:rPr>
              <a:t>PATHOPHYSIOLOGY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4" y="2045228"/>
            <a:ext cx="4013679" cy="39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Anatomy</a:t>
            </a:r>
            <a:endParaRPr lang="en-GB" sz="3600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Bean shaped</a:t>
            </a:r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, reddish brown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10-12 cm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Covered by a tough capsule of fibrous tissue – renal capsule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Layer of fat adhering to the surface – to cushion them</a:t>
            </a:r>
          </a:p>
          <a:p>
            <a:endParaRPr lang="en-SG" dirty="0" smtClean="0">
              <a:solidFill>
                <a:srgbClr val="002060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9743548" y="6284890"/>
            <a:ext cx="2293906" cy="573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36" y="500842"/>
            <a:ext cx="364064" cy="3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214968" y="791960"/>
            <a:ext cx="211664" cy="19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3" b="94710" l="9596" r="89899">
                        <a14:foregroundMark x1="70455" y1="91940" x2="70455" y2="91940"/>
                        <a14:foregroundMark x1="69444" y1="94710" x2="69444" y2="94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44" y="3285067"/>
            <a:ext cx="3237180" cy="35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3" b="94710" l="9596" r="89899">
                        <a14:foregroundMark x1="70455" y1="91940" x2="70455" y2="91940"/>
                        <a14:foregroundMark x1="69444" y1="94710" x2="69444" y2="94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9154" y="3285067"/>
            <a:ext cx="3237180" cy="35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66c1e8f8a72054aaf14e8e1e346983c56cd7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833</Words>
  <Application>Microsoft Office PowerPoint</Application>
  <PresentationFormat>Custom</PresentationFormat>
  <Paragraphs>205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Renal Physiology and Pathophysiology</vt:lpstr>
      <vt:lpstr>Declaration of Interests</vt:lpstr>
      <vt:lpstr>Introduction – Renal UiTM</vt:lpstr>
      <vt:lpstr>Fully HDF Unit</vt:lpstr>
      <vt:lpstr>Peritoneal Dialysis</vt:lpstr>
      <vt:lpstr>Future </vt:lpstr>
      <vt:lpstr>Services Provided</vt:lpstr>
      <vt:lpstr>Outline of talk</vt:lpstr>
      <vt:lpstr>Anatomy</vt:lpstr>
      <vt:lpstr>Anatomy</vt:lpstr>
      <vt:lpstr>Blood supply</vt:lpstr>
      <vt:lpstr>OMG Fact!</vt:lpstr>
      <vt:lpstr>Areas of the kidney</vt:lpstr>
      <vt:lpstr>Functioning unit - Nephron</vt:lpstr>
      <vt:lpstr>Nephron</vt:lpstr>
      <vt:lpstr>Nephron - glomerulus</vt:lpstr>
      <vt:lpstr>Glomerular filtration barrier</vt:lpstr>
      <vt:lpstr>Glomerular filtration membrane</vt:lpstr>
      <vt:lpstr>PowerPoint Presentation</vt:lpstr>
      <vt:lpstr>Glomerular filtration membrane</vt:lpstr>
      <vt:lpstr>Glomeruli</vt:lpstr>
      <vt:lpstr>Podocytes</vt:lpstr>
      <vt:lpstr>Artificial kidney </vt:lpstr>
      <vt:lpstr>Artificial kidney - dialyzer</vt:lpstr>
      <vt:lpstr>Renal function</vt:lpstr>
      <vt:lpstr>Renal function - creatinine</vt:lpstr>
      <vt:lpstr>Renal function</vt:lpstr>
      <vt:lpstr>Renal function - urea</vt:lpstr>
      <vt:lpstr>Causes of high urea</vt:lpstr>
      <vt:lpstr>Causes of low urea</vt:lpstr>
      <vt:lpstr>Renal function</vt:lpstr>
      <vt:lpstr>Renal function</vt:lpstr>
      <vt:lpstr>Renal function - GFR</vt:lpstr>
      <vt:lpstr>Function of the kidney</vt:lpstr>
      <vt:lpstr>X Function of the kidney</vt:lpstr>
      <vt:lpstr>Diseases of the kidneys</vt:lpstr>
      <vt:lpstr>Acute Kidney Injury</vt:lpstr>
      <vt:lpstr>Acute Kidney Injury</vt:lpstr>
      <vt:lpstr>Chronic Kidney Disease</vt:lpstr>
      <vt:lpstr>Chronic Kidney Disease</vt:lpstr>
      <vt:lpstr>End Stage Renal Disease</vt:lpstr>
      <vt:lpstr>Diabetic Nephropathy</vt:lpstr>
      <vt:lpstr>Diabetic Nephropathy</vt:lpstr>
      <vt:lpstr>Diabetic Nephropathy</vt:lpstr>
      <vt:lpstr>Glomerulonephritis</vt:lpstr>
      <vt:lpstr>Renal Stones</vt:lpstr>
      <vt:lpstr>Renal stones - symptoms</vt:lpstr>
      <vt:lpstr>Renal stones - treatment</vt:lpstr>
      <vt:lpstr>Acute interstitial nephritis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NOORUL AFIDZA MUHAMMAD</dc:creator>
  <cp:lastModifiedBy>user</cp:lastModifiedBy>
  <cp:revision>242</cp:revision>
  <dcterms:created xsi:type="dcterms:W3CDTF">2018-10-20T15:37:29Z</dcterms:created>
  <dcterms:modified xsi:type="dcterms:W3CDTF">2018-12-06T00:23:08Z</dcterms:modified>
</cp:coreProperties>
</file>