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4" r:id="rId5"/>
    <p:sldId id="271" r:id="rId6"/>
    <p:sldId id="272" r:id="rId7"/>
    <p:sldId id="265" r:id="rId8"/>
    <p:sldId id="259" r:id="rId9"/>
    <p:sldId id="261" r:id="rId10"/>
    <p:sldId id="263" r:id="rId11"/>
    <p:sldId id="262" r:id="rId12"/>
    <p:sldId id="270" r:id="rId13"/>
    <p:sldId id="267" r:id="rId14"/>
    <p:sldId id="26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9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3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4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26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77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9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9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EC04-C108-488E-9E65-A74730EA142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02F9-9385-4EB7-B637-2C5769BC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ksrL83JHgAhXbV30KHcQ7BlQQjRx6BAgBEAU&amp;url=https%3A%2F%2Fwww.thinglink.com%2Fscene%2F669609600474939392&amp;psig=AOvVaw3CLw9gLLVWe6RBp-5LZQLU&amp;ust=1548807807752734" TargetMode="Externa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hyperlink" Target="https://www.google.com/url?sa=i&amp;rct=j&amp;q=&amp;esrc=s&amp;source=images&amp;cd=&amp;cad=rja&amp;uact=8&amp;ved=2ahUKEwjFgJ7D3JHgAhWCfSsKHZS9ATgQjRx6BAgBEAU&amp;url=https%3A%2F%2Fwww.downtoearth.org.in%2Fnews%2Fhealth%2Fpopular-heartburn-medicines-linked-to-kidney-damage-57210&amp;psig=AOvVaw0Q3mUOek0Ii_6KgikfIF3C&amp;ust=15488077117921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medicalxpress.com/news/2017-02-immigrants-lungs-bacteria-disease.html" TargetMode="Externa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ksrL83JHgAhXbV30KHcQ7BlQQjRx6BAgBEAU&amp;url=https%3A%2F%2Fwww.thinglink.com%2Fscene%2F669609600474939392&amp;psig=AOvVaw3CLw9gLLVWe6RBp-5LZQLU&amp;ust=1548807807752734" TargetMode="Externa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hyperlink" Target="https://www.google.com/url?sa=i&amp;rct=j&amp;q=&amp;esrc=s&amp;source=images&amp;cd=&amp;cad=rja&amp;uact=8&amp;ved=2ahUKEwjFgJ7D3JHgAhWCfSsKHZS9ATgQjRx6BAgBEAU&amp;url=https%3A%2F%2Fwww.downtoearth.org.in%2Fnews%2Fhealth%2Fpopular-heartburn-medicines-linked-to-kidney-damage-57210&amp;psig=AOvVaw0Q3mUOek0Ii_6KgikfIF3C&amp;ust=15488077117921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s://medicalxpress.com/news/2017-02-immigrants-lungs-bacteria-disease.html" TargetMode="Externa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hyperlink" Target="https://www.google.com/url?sa=i&amp;rct=j&amp;q=&amp;esrc=s&amp;source=images&amp;cd=&amp;cad=rja&amp;uact=8&amp;ved=2ahUKEwjFgJ7D3JHgAhWCfSsKHZS9ATgQjRx6BAgBEAU&amp;url=https%3A%2F%2Fwww.downtoearth.org.in%2Fnews%2Fhealth%2Fpopular-heartburn-medicines-linked-to-kidney-damage-57210&amp;psig=AOvVaw0Q3mUOek0Ii_6KgikfIF3C&amp;ust=15488077117921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url?sa=i&amp;rct=j&amp;q=&amp;esrc=s&amp;source=images&amp;cd=&amp;cad=rja&amp;uact=8&amp;ved=2ahUKEwjksrL83JHgAhXbV30KHcQ7BlQQjRx6BAgBEAU&amp;url=https%3A%2F%2Fwww.thinglink.com%2Fscene%2F669609600474939392&amp;psig=AOvVaw3CLw9gLLVWe6RBp-5LZQLU&amp;ust=1548807807752734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Cardiorenal Syndrome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91102-C4A4-4237-BE2A-505A5DF80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3893427"/>
            <a:ext cx="1717120" cy="18422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2AF5A2-2FD4-4F75-B873-FFF7A63E64E4}"/>
              </a:ext>
            </a:extLst>
          </p:cNvPr>
          <p:cNvCxnSpPr/>
          <p:nvPr/>
        </p:nvCxnSpPr>
        <p:spPr>
          <a:xfrm>
            <a:off x="1095375" y="3771900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E00E98-C351-4B14-BE8E-88D22145A50D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84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944984"/>
            <a:ext cx="10515600" cy="4351338"/>
          </a:xfrm>
        </p:spPr>
        <p:txBody>
          <a:bodyPr>
            <a:normAutofit/>
          </a:bodyPr>
          <a:lstStyle/>
          <a:p>
            <a:r>
              <a:rPr lang="en-MY" sz="2200" dirty="0">
                <a:latin typeface="Arial" panose="020B0604020202020204" pitchFamily="34" charset="0"/>
                <a:cs typeface="Arial" panose="020B0604020202020204" pitchFamily="34" charset="0"/>
              </a:rPr>
              <a:t>Accurate Assessment of </a:t>
            </a:r>
            <a:r>
              <a:rPr lang="en-MY" sz="2200">
                <a:latin typeface="Arial" panose="020B0604020202020204" pitchFamily="34" charset="0"/>
                <a:cs typeface="Arial" panose="020B0604020202020204" pitchFamily="34" charset="0"/>
              </a:rPr>
              <a:t>Volume Status</a:t>
            </a:r>
            <a:endParaRPr lang="en-MY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b="1" dirty="0"/>
          </a:p>
          <a:p>
            <a:endParaRPr lang="en-MY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654F8C-F564-489F-9F0C-281BC50A21FC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AB6604-F1A9-4F54-833A-AAB497B99BA4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7CA1827-F1E2-4098-B4BB-A79A059C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073247"/>
              </p:ext>
            </p:extLst>
          </p:nvPr>
        </p:nvGraphicFramePr>
        <p:xfrm>
          <a:off x="1123950" y="2454275"/>
          <a:ext cx="10515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984923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36240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Renal/Venous Congestion</a:t>
                      </a:r>
                      <a:endParaRPr lang="en-MY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Arterial Underfilling (Renal Hypoperfusion)</a:t>
                      </a:r>
                      <a:endParaRPr lang="en-MY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2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Aggressive Treatment of Volume Overload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Removal of Fluid Accumulation in Third Spaces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Diuretics and Diuretic Resistance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Ultrafiltration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Avoidance of Arterial Hypotension and Intravascular Underfilling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the Effective Circulatory Volume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Optimization of Renal Perfusion</a:t>
                      </a:r>
                    </a:p>
                    <a:p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451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93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Eras Medium ITC" panose="020B0602030504020804" pitchFamily="34" charset="0"/>
              </a:rPr>
              <a:t>Types of CRS</a:t>
            </a:r>
          </a:p>
        </p:txBody>
      </p:sp>
      <p:pic>
        <p:nvPicPr>
          <p:cNvPr id="6" name="Picture 2" descr="Image result for cardio renal syndrome">
            <a:extLst>
              <a:ext uri="{FF2B5EF4-FFF2-40B4-BE49-F238E27FC236}">
                <a16:creationId xmlns:a16="http://schemas.microsoft.com/office/drawing/2014/main" id="{BD529196-DD91-44CC-BF92-9E65517A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2053243"/>
            <a:ext cx="10515599" cy="388083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2E1179-8F8A-48F1-9EEA-7BF1050F9527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F4DDB88-36EA-4958-8D26-E6BF8691D3A0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90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CRS</a:t>
            </a:r>
          </a:p>
        </p:txBody>
      </p:sp>
      <p:pic>
        <p:nvPicPr>
          <p:cNvPr id="4" name="Picture 2" descr="Image result for treatment of cardiorenal syndrome">
            <a:extLst>
              <a:ext uri="{FF2B5EF4-FFF2-40B4-BE49-F238E27FC236}">
                <a16:creationId xmlns:a16="http://schemas.microsoft.com/office/drawing/2014/main" id="{F8E949F8-3022-4A2B-A756-778B47E3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16" y="2045855"/>
            <a:ext cx="7640703" cy="29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789AF2-18BF-4BE6-86A6-B0695BDB5F47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5AF014-164A-41E9-834C-AA2863BD7A40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13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9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RRT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haemodynamically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unstable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prismaflex"/>
          <p:cNvSpPr>
            <a:spLocks noChangeAspect="1" noChangeArrowheads="1"/>
          </p:cNvSpPr>
          <p:nvPr/>
        </p:nvSpPr>
        <p:spPr bwMode="auto">
          <a:xfrm>
            <a:off x="1679576" y="-1241425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2217564" y="1987918"/>
            <a:ext cx="2448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intermittent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060" y="2002334"/>
            <a:ext cx="2448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938" y="2002334"/>
            <a:ext cx="2448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368205" y="2730275"/>
            <a:ext cx="360040" cy="64807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Down Arrow 9"/>
          <p:cNvSpPr/>
          <p:nvPr/>
        </p:nvSpPr>
        <p:spPr>
          <a:xfrm>
            <a:off x="8832126" y="2719722"/>
            <a:ext cx="360040" cy="64807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Down Arrow 10"/>
          <p:cNvSpPr/>
          <p:nvPr/>
        </p:nvSpPr>
        <p:spPr>
          <a:xfrm>
            <a:off x="6064250" y="2769902"/>
            <a:ext cx="360040" cy="64807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2211155" y="3573016"/>
            <a:ext cx="2448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7564" y="4149080"/>
            <a:ext cx="2448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HDF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8401" y="3573016"/>
            <a:ext cx="2448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SLEDD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5347" y="4132437"/>
            <a:ext cx="2448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SLEDD-f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7564" y="4725144"/>
            <a:ext cx="2448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Isolated UF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3944" y="3576055"/>
            <a:ext cx="2448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CVVHD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9287" y="4730384"/>
            <a:ext cx="2448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SCUF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7938" y="4132437"/>
            <a:ext cx="2448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CVVHDF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3" b="99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19" y="4963522"/>
            <a:ext cx="1441407" cy="15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2" b="96889" l="3910" r="39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387"/>
          <a:stretch/>
        </p:blipFill>
        <p:spPr bwMode="auto">
          <a:xfrm>
            <a:off x="8613659" y="4909810"/>
            <a:ext cx="1157013" cy="188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12" y="4654715"/>
            <a:ext cx="1245769" cy="19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k9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3" b="944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59" y="4271661"/>
            <a:ext cx="1404156" cy="22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860FE2-F22A-4729-BB36-F060D2E1F30A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E58AF8A-AED1-465E-8EA2-D0F8771EF7DA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59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RRT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40248"/>
              </p:ext>
            </p:extLst>
          </p:nvPr>
        </p:nvGraphicFramePr>
        <p:xfrm>
          <a:off x="1352549" y="2105025"/>
          <a:ext cx="993457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3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066"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HD</a:t>
                      </a:r>
                      <a:endParaRPr lang="en-MY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SLEDD</a:t>
                      </a:r>
                      <a:endParaRPr lang="en-MY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CRRT</a:t>
                      </a:r>
                      <a:endParaRPr lang="en-MY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Qb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(ml/min)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300-350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150-200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150-180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(ml/min)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200-300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(2L/h) 33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4H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6-8H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72H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Variations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SLED-F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SCUF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CVVHD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CVVHDF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Cheap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Expensive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6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Sepsis shock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inotropes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inotropes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Cardiogenic shock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utoShape 2" descr="Image result for prismaflex"/>
          <p:cNvSpPr>
            <a:spLocks noChangeAspect="1" noChangeArrowheads="1"/>
          </p:cNvSpPr>
          <p:nvPr/>
        </p:nvSpPr>
        <p:spPr bwMode="auto">
          <a:xfrm>
            <a:off x="1679576" y="-1241425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0601A8-86C0-4B9F-B7C0-56917A34E566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04E0826-E025-4EEB-97C5-5400E8A94867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02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5542D-D17B-4443-84A3-DE20791E63E5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  <p:pic>
        <p:nvPicPr>
          <p:cNvPr id="1026" name="Picture 2" descr="Image result for fb instagram twitter logo">
            <a:extLst>
              <a:ext uri="{FF2B5EF4-FFF2-40B4-BE49-F238E27FC236}">
                <a16:creationId xmlns:a16="http://schemas.microsoft.com/office/drawing/2014/main" id="{750D13FF-E355-4289-8827-5193FA44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943389"/>
            <a:ext cx="2164080" cy="6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77E9E-0FA6-46D0-8FC1-EA2F6141A0D8}"/>
              </a:ext>
            </a:extLst>
          </p:cNvPr>
          <p:cNvSpPr txBox="1"/>
          <p:nvPr/>
        </p:nvSpPr>
        <p:spPr>
          <a:xfrm>
            <a:off x="2600960" y="6116419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Renal Uitm</a:t>
            </a:r>
            <a:endParaRPr lang="en-MY" b="1" dirty="0">
              <a:solidFill>
                <a:srgbClr val="E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71D8F1-FDDC-407A-92D8-73F93B2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43205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28C1AA-351D-4091-93FA-2D3C3903C391}"/>
              </a:ext>
            </a:extLst>
          </p:cNvPr>
          <p:cNvCxnSpPr/>
          <p:nvPr/>
        </p:nvCxnSpPr>
        <p:spPr>
          <a:xfrm>
            <a:off x="655955" y="1666875"/>
            <a:ext cx="10515600" cy="0"/>
          </a:xfrm>
          <a:prstGeom prst="line">
            <a:avLst/>
          </a:prstGeom>
          <a:ln w="762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07FB4ED-BD38-4433-BA47-778341173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" y="1171195"/>
            <a:ext cx="962106" cy="8925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318471-5371-4AE9-98ED-7E0E3CF685D0}"/>
              </a:ext>
            </a:extLst>
          </p:cNvPr>
          <p:cNvCxnSpPr>
            <a:cxnSpLocks/>
          </p:cNvCxnSpPr>
          <p:nvPr/>
        </p:nvCxnSpPr>
        <p:spPr>
          <a:xfrm>
            <a:off x="1319253" y="1642174"/>
            <a:ext cx="9852302" cy="24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39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is a syndrome! Not a diagnosis</a:t>
            </a:r>
            <a:r>
              <a:rPr lang="en-US" dirty="0"/>
              <a:t>.</a:t>
            </a:r>
          </a:p>
          <a:p>
            <a:endParaRPr lang="en-MY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D5A6D7-CADD-48B6-A763-9AD313C0BC76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8509CA0-C776-42CB-AA1A-2CAE983DBE88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37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Cardiorenal syndrome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999"/>
            <a:ext cx="10515600" cy="42719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“condition whereby  an acute or chronic dysfunction in one organ may induce acute or chronic dysfunction of the other”</a:t>
            </a:r>
          </a:p>
          <a:p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Eras Medium ITC" panose="020B06020305040208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034FF-E883-4D52-AF21-111A960B51CA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FD7C15-5CCC-4ADF-BCA8-C8381A195F43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91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795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 is complex!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8F8B62-2621-4ACB-AE19-96C111F203ED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386235-7E75-4BCF-A796-9552E29B59B6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7FA958-2F12-4F8B-9356-5B07A995EE6C}"/>
              </a:ext>
            </a:extLst>
          </p:cNvPr>
          <p:cNvSpPr/>
          <p:nvPr/>
        </p:nvSpPr>
        <p:spPr>
          <a:xfrm>
            <a:off x="838200" y="1790255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heart and the kidney communicate with one another through a variety of pathways in an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interdependent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relationship</a:t>
            </a:r>
          </a:p>
        </p:txBody>
      </p:sp>
    </p:spTree>
    <p:extLst>
      <p:ext uri="{BB962C8B-B14F-4D97-AF65-F5344CB8AC3E}">
        <p14:creationId xmlns:p14="http://schemas.microsoft.com/office/powerpoint/2010/main" val="159555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795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 is complex!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2400" l="7600" r="98600">
                        <a14:foregroundMark x1="20800" y1="54600" x2="20800" y2="5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5" y="4502410"/>
            <a:ext cx="23042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027" r="9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51" y="1708531"/>
            <a:ext cx="23096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76360" y="2779308"/>
            <a:ext cx="89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6490" y="556962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girlfriend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000" l="6608" r="9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61" y="2930280"/>
            <a:ext cx="1718899" cy="22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-Right Arrow 13"/>
          <p:cNvSpPr/>
          <p:nvPr/>
        </p:nvSpPr>
        <p:spPr>
          <a:xfrm rot="20312233">
            <a:off x="3807361" y="3409980"/>
            <a:ext cx="1005661" cy="36004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Left-Right Arrow 15"/>
          <p:cNvSpPr/>
          <p:nvPr/>
        </p:nvSpPr>
        <p:spPr>
          <a:xfrm rot="553922">
            <a:off x="3805916" y="4834692"/>
            <a:ext cx="3581149" cy="436249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8F8B62-2621-4ACB-AE19-96C111F203ED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386235-7E75-4BCF-A796-9552E29B59B6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14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795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 is complex!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2400" l="7600" r="98600">
                        <a14:foregroundMark x1="20800" y1="54600" x2="20800" y2="5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5" y="4502410"/>
            <a:ext cx="23042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027" r="9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51" y="1708531"/>
            <a:ext cx="23096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76360" y="2779308"/>
            <a:ext cx="89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6490" y="556962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girlfriend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000" l="6608" r="9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61" y="2930280"/>
            <a:ext cx="1718899" cy="22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-Right Arrow 13"/>
          <p:cNvSpPr/>
          <p:nvPr/>
        </p:nvSpPr>
        <p:spPr>
          <a:xfrm rot="20312233">
            <a:off x="3807361" y="3409980"/>
            <a:ext cx="1005661" cy="36004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Left-Right Arrow 15"/>
          <p:cNvSpPr/>
          <p:nvPr/>
        </p:nvSpPr>
        <p:spPr>
          <a:xfrm rot="553922">
            <a:off x="3805916" y="4834692"/>
            <a:ext cx="3581149" cy="436249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8F8B62-2621-4ACB-AE19-96C111F203ED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386235-7E75-4BCF-A796-9552E29B59B6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  <p:pic>
        <p:nvPicPr>
          <p:cNvPr id="15" name="Picture 2" descr="Image result for liver">
            <a:extLst>
              <a:ext uri="{FF2B5EF4-FFF2-40B4-BE49-F238E27FC236}">
                <a16:creationId xmlns:a16="http://schemas.microsoft.com/office/drawing/2014/main" id="{BF01032B-E241-4E7B-9264-B7F93E75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406" y="2720846"/>
            <a:ext cx="2201835" cy="1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281A35-922C-43A5-BE1A-7A63C301C7EF}"/>
              </a:ext>
            </a:extLst>
          </p:cNvPr>
          <p:cNvCxnSpPr/>
          <p:nvPr/>
        </p:nvCxnSpPr>
        <p:spPr>
          <a:xfrm flipH="1" flipV="1">
            <a:off x="7384337" y="3429000"/>
            <a:ext cx="962025" cy="11906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637D11-7CFA-4CB1-9902-EC6598C5BA06}"/>
              </a:ext>
            </a:extLst>
          </p:cNvPr>
          <p:cNvCxnSpPr>
            <a:cxnSpLocks/>
          </p:cNvCxnSpPr>
          <p:nvPr/>
        </p:nvCxnSpPr>
        <p:spPr>
          <a:xfrm flipV="1">
            <a:off x="9544050" y="4067315"/>
            <a:ext cx="847726" cy="9855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B8D742-3560-4D6E-9C0F-C36F0B2E11C4}"/>
              </a:ext>
            </a:extLst>
          </p:cNvPr>
          <p:cNvSpPr txBox="1"/>
          <p:nvPr/>
        </p:nvSpPr>
        <p:spPr>
          <a:xfrm>
            <a:off x="7123553" y="2799685"/>
            <a:ext cx="211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Pulmonary-renal syndrome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FF8E79-94A1-4E90-9A4A-81C9468C8D38}"/>
              </a:ext>
            </a:extLst>
          </p:cNvPr>
          <p:cNvSpPr txBox="1"/>
          <p:nvPr/>
        </p:nvSpPr>
        <p:spPr>
          <a:xfrm>
            <a:off x="9623909" y="4762921"/>
            <a:ext cx="211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Hepato-renal syndrome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4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Neurohormonal relationship – BP and Volume</a:t>
            </a:r>
            <a:endParaRPr lang="en-MY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ED487F-1EBF-459B-92F7-7ACA9579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heart and the kidneys are involved in maintaining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hemodynamic stability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perfusion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an intricate network. </a:t>
            </a:r>
          </a:p>
          <a:p>
            <a:endParaRPr lang="en-MY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2400" l="7600" r="98600">
                        <a14:foregroundMark x1="20800" y1="54600" x2="20800" y2="5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166193"/>
            <a:ext cx="2517528" cy="2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000" l="6608" r="9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36" y="3543843"/>
            <a:ext cx="1718899" cy="22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4257223" y="4298454"/>
            <a:ext cx="2664296" cy="864096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0A9F4B-BB1B-4CAD-8FA2-107D98C8C854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61285E-6391-45E6-9127-34CDEA8976B4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88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</p:txBody>
      </p:sp>
      <p:pic>
        <p:nvPicPr>
          <p:cNvPr id="2050" name="Picture 2" descr="Image result for cardio renal syndr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16" y="1890743"/>
            <a:ext cx="9465306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0E14F-51AD-4A10-8B08-4EE0A2C60FFF}"/>
              </a:ext>
            </a:extLst>
          </p:cNvPr>
          <p:cNvSpPr txBox="1"/>
          <p:nvPr/>
        </p:nvSpPr>
        <p:spPr>
          <a:xfrm>
            <a:off x="8022197" y="1871692"/>
            <a:ext cx="348615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Haemodynamic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related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43601-B7A6-4970-B2B6-EDE90D959F9B}"/>
              </a:ext>
            </a:extLst>
          </p:cNvPr>
          <p:cNvSpPr txBox="1"/>
          <p:nvPr/>
        </p:nvSpPr>
        <p:spPr>
          <a:xfrm>
            <a:off x="95250" y="6054864"/>
            <a:ext cx="40100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haemodynamic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related – hormonal and immune mediated 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509623-8D59-40EE-B96F-3A5DB94F0462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9B4F1E-7BA6-4A0B-A81A-5C18391DB207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03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Pathophysiology – underfill or overfill</a:t>
            </a:r>
          </a:p>
        </p:txBody>
      </p:sp>
      <p:pic>
        <p:nvPicPr>
          <p:cNvPr id="4098" name="Picture 2" descr="Image result for cardio renal syndr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71" y="2043113"/>
            <a:ext cx="7704348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4325FB-2632-43AC-BCB6-BDA36EDED8C1}"/>
              </a:ext>
            </a:extLst>
          </p:cNvPr>
          <p:cNvCxnSpPr/>
          <p:nvPr/>
        </p:nvCxnSpPr>
        <p:spPr>
          <a:xfrm>
            <a:off x="838200" y="1695450"/>
            <a:ext cx="10515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24A803F-E20D-4EF4-A102-43FC954AD682}"/>
              </a:ext>
            </a:extLst>
          </p:cNvPr>
          <p:cNvSpPr txBox="1"/>
          <p:nvPr/>
        </p:nvSpPr>
        <p:spPr>
          <a:xfrm>
            <a:off x="9896475" y="6301085"/>
            <a:ext cx="220027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Zian" panose="02000500000000000000" pitchFamily="2" charset="0"/>
              </a:rPr>
              <a:t>Renal uitm</a:t>
            </a:r>
            <a:endParaRPr lang="en-MY" sz="2400" dirty="0">
              <a:solidFill>
                <a:srgbClr val="C00000"/>
              </a:solidFill>
              <a:latin typeface="Zian" panose="02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73292-4E24-4E4D-8441-DFA7028657F7}"/>
              </a:ext>
            </a:extLst>
          </p:cNvPr>
          <p:cNvSpPr txBox="1"/>
          <p:nvPr/>
        </p:nvSpPr>
        <p:spPr>
          <a:xfrm>
            <a:off x="629796" y="1909792"/>
            <a:ext cx="348615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Haemodynamic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related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30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277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Eras Medium ITC</vt:lpstr>
      <vt:lpstr>Zian</vt:lpstr>
      <vt:lpstr>Office Theme</vt:lpstr>
      <vt:lpstr>Cardiorenal Syndrome</vt:lpstr>
      <vt:lpstr>PowerPoint Presentation</vt:lpstr>
      <vt:lpstr>Cardiorenal syndrome definition</vt:lpstr>
      <vt:lpstr>Relationship is complex!</vt:lpstr>
      <vt:lpstr>Relationship is complex!</vt:lpstr>
      <vt:lpstr>Relationship is complex!</vt:lpstr>
      <vt:lpstr>Neurohormonal relationship – BP and Volume</vt:lpstr>
      <vt:lpstr>Pathophysiology</vt:lpstr>
      <vt:lpstr>Pathophysiology – underfill or overfill</vt:lpstr>
      <vt:lpstr>Treatment</vt:lpstr>
      <vt:lpstr>Types of CRS</vt:lpstr>
      <vt:lpstr>Types of CRS</vt:lpstr>
      <vt:lpstr>RRT in haemodynamically unstable</vt:lpstr>
      <vt:lpstr>Types of RRT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Farah Nur Syuhaida binti Borhan</dc:creator>
  <cp:lastModifiedBy>Iqbal Hafidz</cp:lastModifiedBy>
  <cp:revision>27</cp:revision>
  <dcterms:created xsi:type="dcterms:W3CDTF">2019-01-28T03:03:47Z</dcterms:created>
  <dcterms:modified xsi:type="dcterms:W3CDTF">2019-01-29T15:27:18Z</dcterms:modified>
</cp:coreProperties>
</file>