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310" r:id="rId4"/>
    <p:sldId id="257" r:id="rId5"/>
    <p:sldId id="286" r:id="rId6"/>
    <p:sldId id="260" r:id="rId7"/>
    <p:sldId id="289" r:id="rId8"/>
    <p:sldId id="308" r:id="rId9"/>
    <p:sldId id="297" r:id="rId10"/>
    <p:sldId id="288" r:id="rId11"/>
    <p:sldId id="290" r:id="rId12"/>
    <p:sldId id="293" r:id="rId13"/>
    <p:sldId id="312" r:id="rId14"/>
    <p:sldId id="287" r:id="rId15"/>
    <p:sldId id="319" r:id="rId16"/>
    <p:sldId id="318" r:id="rId17"/>
    <p:sldId id="316" r:id="rId18"/>
    <p:sldId id="295" r:id="rId19"/>
    <p:sldId id="291" r:id="rId20"/>
    <p:sldId id="304" r:id="rId21"/>
    <p:sldId id="303" r:id="rId22"/>
    <p:sldId id="299" r:id="rId23"/>
    <p:sldId id="294" r:id="rId24"/>
    <p:sldId id="306" r:id="rId25"/>
    <p:sldId id="298" r:id="rId26"/>
    <p:sldId id="265" r:id="rId27"/>
    <p:sldId id="328" r:id="rId28"/>
    <p:sldId id="315" r:id="rId29"/>
    <p:sldId id="266" r:id="rId30"/>
    <p:sldId id="267" r:id="rId31"/>
    <p:sldId id="268" r:id="rId32"/>
    <p:sldId id="313" r:id="rId33"/>
    <p:sldId id="263" r:id="rId34"/>
    <p:sldId id="264" r:id="rId35"/>
    <p:sldId id="261" r:id="rId36"/>
    <p:sldId id="327" r:id="rId37"/>
    <p:sldId id="326" r:id="rId38"/>
    <p:sldId id="320" r:id="rId39"/>
    <p:sldId id="270" r:id="rId40"/>
    <p:sldId id="301" r:id="rId41"/>
    <p:sldId id="323" r:id="rId42"/>
    <p:sldId id="300" r:id="rId43"/>
    <p:sldId id="321" r:id="rId44"/>
    <p:sldId id="271" r:id="rId45"/>
    <p:sldId id="272" r:id="rId46"/>
    <p:sldId id="273" r:id="rId47"/>
    <p:sldId id="274" r:id="rId48"/>
    <p:sldId id="275" r:id="rId49"/>
    <p:sldId id="276" r:id="rId50"/>
    <p:sldId id="277" r:id="rId51"/>
    <p:sldId id="278" r:id="rId52"/>
    <p:sldId id="322" r:id="rId53"/>
    <p:sldId id="280" r:id="rId54"/>
    <p:sldId id="281" r:id="rId55"/>
    <p:sldId id="282" r:id="rId56"/>
    <p:sldId id="283" r:id="rId57"/>
    <p:sldId id="284" r:id="rId58"/>
    <p:sldId id="325" r:id="rId59"/>
    <p:sldId id="330" r:id="rId60"/>
    <p:sldId id="331" r:id="rId61"/>
    <p:sldId id="31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E9C4F-6DE7-4C88-8411-438DD0603A4D}" type="datetimeFigureOut">
              <a:rPr lang="en-GB" smtClean="0"/>
              <a:t>07/03/2020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6D10C-3ACD-4C44-A2C3-66F75C570AB4}" type="slidenum">
              <a:rPr lang="en-GB" smtClean="0"/>
              <a:t>‹#›</a:t>
            </a:fld>
            <a:endParaRPr lang="en-GB"/>
          </a:p>
        </p:txBody>
      </p:sp>
    </p:spTree>
    <p:extLst>
      <p:ext uri="{BB962C8B-B14F-4D97-AF65-F5344CB8AC3E}">
        <p14:creationId xmlns:p14="http://schemas.microsoft.com/office/powerpoint/2010/main" val="213842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Arial"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Patient flow chart.</a:t>
            </a:r>
          </a:p>
        </p:txBody>
      </p:sp>
    </p:spTree>
    <p:extLst>
      <p:ext uri="{BB962C8B-B14F-4D97-AF65-F5344CB8AC3E}">
        <p14:creationId xmlns:p14="http://schemas.microsoft.com/office/powerpoint/2010/main" val="10077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Arial"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Patient flow chart.</a:t>
            </a:r>
          </a:p>
        </p:txBody>
      </p:sp>
    </p:spTree>
    <p:extLst>
      <p:ext uri="{BB962C8B-B14F-4D97-AF65-F5344CB8AC3E}">
        <p14:creationId xmlns:p14="http://schemas.microsoft.com/office/powerpoint/2010/main" val="28918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Arial"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Patient flow chart.</a:t>
            </a:r>
          </a:p>
        </p:txBody>
      </p:sp>
    </p:spTree>
    <p:extLst>
      <p:ext uri="{BB962C8B-B14F-4D97-AF65-F5344CB8AC3E}">
        <p14:creationId xmlns:p14="http://schemas.microsoft.com/office/powerpoint/2010/main" val="34289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Arial"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Patient flow chart.</a:t>
            </a:r>
          </a:p>
        </p:txBody>
      </p:sp>
    </p:spTree>
    <p:extLst>
      <p:ext uri="{BB962C8B-B14F-4D97-AF65-F5344CB8AC3E}">
        <p14:creationId xmlns:p14="http://schemas.microsoft.com/office/powerpoint/2010/main" val="222776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Patient flow chart.</a:t>
            </a:r>
          </a:p>
        </p:txBody>
      </p:sp>
    </p:spTree>
    <p:extLst>
      <p:ext uri="{BB962C8B-B14F-4D97-AF65-F5344CB8AC3E}">
        <p14:creationId xmlns:p14="http://schemas.microsoft.com/office/powerpoint/2010/main" val="387874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Biochemical changes on study by treatment arm. Change in (A) median (interquartile range [IQR]) serum phosphorus, (B) 24-hour urine phosphorus, (C) PTH, and (D) C-terminal FGF23 over the study period among all active- and placebo-treated patients.</a:t>
            </a:r>
          </a:p>
        </p:txBody>
      </p:sp>
    </p:spTree>
    <p:extLst>
      <p:ext uri="{BB962C8B-B14F-4D97-AF65-F5344CB8AC3E}">
        <p14:creationId xmlns:p14="http://schemas.microsoft.com/office/powerpoint/2010/main" val="294644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eaLnBrk="0" hangingPunct="0"/>
            <a:endParaRPr lang="de-DE">
              <a:solidFill>
                <a:prstClr val="black"/>
              </a:solidFill>
              <a:latin typeface="Arial"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Vascular calcification and bone mineral density changes on study by treatment arm. Percent change in (A) median (IQR) annualized total coronary artery, (B) abdominal aorta, and (C) thoracic aorta calcium volume scores among active- and placebo-treated patients. (D) Median (IQR) percent change in annualized BMD among active- and placebo-treated patients. A trained reader examined each region of interest with exclusion of vertebral abnormalities.</a:t>
            </a:r>
          </a:p>
        </p:txBody>
      </p:sp>
    </p:spTree>
    <p:extLst>
      <p:ext uri="{BB962C8B-B14F-4D97-AF65-F5344CB8AC3E}">
        <p14:creationId xmlns:p14="http://schemas.microsoft.com/office/powerpoint/2010/main" val="409978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478F3B-96BA-47C3-B007-B3DDA1CA5BFE}" type="datetimeFigureOut">
              <a:rPr lang="en-GB" smtClean="0"/>
              <a:t>07/03/2020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288762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78F3B-96BA-47C3-B007-B3DDA1CA5BFE}" type="datetimeFigureOut">
              <a:rPr lang="en-GB" smtClean="0"/>
              <a:t>07/03/2020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329190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78F3B-96BA-47C3-B007-B3DDA1CA5BFE}" type="datetimeFigureOut">
              <a:rPr lang="en-GB" smtClean="0"/>
              <a:t>07/03/2020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280093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6197600" y="1981200"/>
            <a:ext cx="5080000" cy="4114800"/>
          </a:xfrm>
        </p:spPr>
        <p:txBody>
          <a:bodyPr/>
          <a:lstStyle/>
          <a:p>
            <a:pPr lvl="0"/>
            <a:endParaRPr lang="de-DE" noProof="0"/>
          </a:p>
        </p:txBody>
      </p:sp>
      <p:sp>
        <p:nvSpPr>
          <p:cNvPr id="5" name="Rectangle 4"/>
          <p:cNvSpPr>
            <a:spLocks noGrp="1" noChangeArrowheads="1"/>
          </p:cNvSpPr>
          <p:nvPr>
            <p:ph type="dt" sz="half" idx="10"/>
          </p:nvPr>
        </p:nvSpPr>
        <p:spPr/>
        <p:txBody>
          <a:bodyPr/>
          <a:lstStyle>
            <a:lvl1pPr eaLnBrk="1" hangingPunct="1">
              <a:defRPr>
                <a:latin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eaLnBrk="1" hangingPunct="1">
              <a:defRPr>
                <a:latin typeface="Arial" pitchFamily="34" charset="0"/>
              </a:defRPr>
            </a:lvl1pPr>
          </a:lstStyle>
          <a:p>
            <a:pPr>
              <a:defRPr/>
            </a:pPr>
            <a:fld id="{6D5CEF86-2058-4610-9353-63AB5D3180ED}" type="slidenum">
              <a:rPr lang="de-DE"/>
              <a:pPr>
                <a:defRPr/>
              </a:pPr>
              <a:t>‹#›</a:t>
            </a:fld>
            <a:endParaRPr lang="de-DE"/>
          </a:p>
        </p:txBody>
      </p:sp>
    </p:spTree>
    <p:extLst>
      <p:ext uri="{BB962C8B-B14F-4D97-AF65-F5344CB8AC3E}">
        <p14:creationId xmlns:p14="http://schemas.microsoft.com/office/powerpoint/2010/main" val="2945465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609600"/>
            <a:ext cx="10363200" cy="5486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002965-F8D5-46DD-AD08-41320A88D639}"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19465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478F3B-96BA-47C3-B007-B3DDA1CA5BFE}" type="datetimeFigureOut">
              <a:rPr lang="en-GB" smtClean="0"/>
              <a:t>07/03/2020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113431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478F3B-96BA-47C3-B007-B3DDA1CA5BFE}" type="datetimeFigureOut">
              <a:rPr lang="en-GB" smtClean="0"/>
              <a:t>07/03/2020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18972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478F3B-96BA-47C3-B007-B3DDA1CA5BFE}" type="datetimeFigureOut">
              <a:rPr lang="en-GB" smtClean="0"/>
              <a:t>07/03/2020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47517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478F3B-96BA-47C3-B007-B3DDA1CA5BFE}" type="datetimeFigureOut">
              <a:rPr lang="en-GB" smtClean="0"/>
              <a:t>07/03/2020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20426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478F3B-96BA-47C3-B007-B3DDA1CA5BFE}" type="datetimeFigureOut">
              <a:rPr lang="en-GB" smtClean="0"/>
              <a:t>07/03/2020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256151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78F3B-96BA-47C3-B007-B3DDA1CA5BFE}" type="datetimeFigureOut">
              <a:rPr lang="en-GB" smtClean="0"/>
              <a:t>07/03/2020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414503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78F3B-96BA-47C3-B007-B3DDA1CA5BFE}" type="datetimeFigureOut">
              <a:rPr lang="en-GB" smtClean="0"/>
              <a:t>07/03/2020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270660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78F3B-96BA-47C3-B007-B3DDA1CA5BFE}" type="datetimeFigureOut">
              <a:rPr lang="en-GB" smtClean="0"/>
              <a:t>07/03/2020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13EE3-6298-42AE-85C6-980152496E11}" type="slidenum">
              <a:rPr lang="en-GB" smtClean="0"/>
              <a:t>‹#›</a:t>
            </a:fld>
            <a:endParaRPr lang="en-GB"/>
          </a:p>
        </p:txBody>
      </p:sp>
    </p:spTree>
    <p:extLst>
      <p:ext uri="{BB962C8B-B14F-4D97-AF65-F5344CB8AC3E}">
        <p14:creationId xmlns:p14="http://schemas.microsoft.com/office/powerpoint/2010/main" val="357138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78F3B-96BA-47C3-B007-B3DDA1CA5BFE}" type="datetimeFigureOut">
              <a:rPr lang="en-GB" smtClean="0"/>
              <a:t>07/03/2020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13EE3-6298-42AE-85C6-980152496E11}" type="slidenum">
              <a:rPr lang="en-GB" smtClean="0"/>
              <a:t>‹#›</a:t>
            </a:fld>
            <a:endParaRPr lang="en-GB"/>
          </a:p>
        </p:txBody>
      </p:sp>
    </p:spTree>
    <p:extLst>
      <p:ext uri="{BB962C8B-B14F-4D97-AF65-F5344CB8AC3E}">
        <p14:creationId xmlns:p14="http://schemas.microsoft.com/office/powerpoint/2010/main" val="317659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jasn.org/content/vol16/issue2/images/large/asn0020500580001.jpeg"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gif"/></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gif"/><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gif"/></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gif"/></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gif"/></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gif"/></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0" hangingPunct="0">
              <a:defRPr/>
            </a:pPr>
            <a:r>
              <a:rPr lang="de-DE" sz="4000">
                <a:solidFill>
                  <a:srgbClr val="FF0000"/>
                </a:solidFill>
                <a:latin typeface="Gadugi" panose="020B0502040204020203" pitchFamily="34" charset="0"/>
                <a:cs typeface="Calibri" pitchFamily="34" charset="0"/>
              </a:rPr>
              <a:t>CKD Mineral Bone Disease</a:t>
            </a:r>
            <a:br>
              <a:rPr lang="de-DE" dirty="0">
                <a:solidFill>
                  <a:srgbClr val="FF0000"/>
                </a:solidFill>
                <a:latin typeface="Calibri" pitchFamily="34" charset="0"/>
                <a:cs typeface="Calibri" pitchFamily="34" charset="0"/>
              </a:rPr>
            </a:br>
            <a:endParaRPr lang="en-GB" dirty="0">
              <a:solidFill>
                <a:srgbClr val="FF0000"/>
              </a:solidFill>
            </a:endParaRPr>
          </a:p>
        </p:txBody>
      </p:sp>
      <p:sp>
        <p:nvSpPr>
          <p:cNvPr id="3" name="Subtitle 2"/>
          <p:cNvSpPr>
            <a:spLocks noGrp="1"/>
          </p:cNvSpPr>
          <p:nvPr>
            <p:ph type="subTitle" idx="1"/>
          </p:nvPr>
        </p:nvSpPr>
        <p:spPr/>
        <p:txBody>
          <a:bodyPr/>
          <a:lstStyle/>
          <a:p>
            <a:r>
              <a:rPr lang="en-GB" dirty="0">
                <a:latin typeface="Gadugi" panose="020B0502040204020203" pitchFamily="34" charset="0"/>
              </a:rPr>
              <a:t>Dr Muhammad Iqbal Bin Abdul Hafidz</a:t>
            </a:r>
          </a:p>
          <a:p>
            <a:r>
              <a:rPr lang="en-GB" sz="1800" dirty="0">
                <a:latin typeface="Gadugi" panose="020B0502040204020203" pitchFamily="34" charset="0"/>
              </a:rPr>
              <a:t>Consultant Physician and Nephrologist</a:t>
            </a:r>
          </a:p>
          <a:p>
            <a:r>
              <a:rPr lang="en-GB" sz="1800" dirty="0">
                <a:latin typeface="Gadugi" panose="020B0502040204020203" pitchFamily="34" charset="0"/>
              </a:rPr>
              <a:t>Universiti Teknologi MARA (UiTM)</a:t>
            </a:r>
          </a:p>
          <a:p>
            <a:r>
              <a:rPr lang="en-GB" sz="1800" dirty="0">
                <a:latin typeface="Gadugi" panose="020B0502040204020203" pitchFamily="34" charset="0"/>
              </a:rPr>
              <a:t>Sungai Buloh</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54614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err="1">
                <a:latin typeface="Gadugi" panose="020B0502040204020203" pitchFamily="34" charset="0"/>
              </a:rPr>
              <a:t>Calciphylaxis</a:t>
            </a:r>
            <a:r>
              <a:rPr lang="en-GB" sz="2800" dirty="0">
                <a:latin typeface="Gadugi" panose="020B0502040204020203" pitchFamily="34" charset="0"/>
              </a:rPr>
              <a:t> / calcaemic </a:t>
            </a:r>
            <a:r>
              <a:rPr lang="en-GB" sz="2800" dirty="0" err="1">
                <a:latin typeface="Gadugi" panose="020B0502040204020203" pitchFamily="34" charset="0"/>
              </a:rPr>
              <a:t>uraemic</a:t>
            </a:r>
            <a:r>
              <a:rPr lang="en-GB" sz="2800" dirty="0">
                <a:latin typeface="Gadugi" panose="020B0502040204020203" pitchFamily="34" charset="0"/>
              </a:rPr>
              <a:t> </a:t>
            </a:r>
            <a:r>
              <a:rPr lang="en-GB" sz="2800" dirty="0" err="1">
                <a:latin typeface="Gadugi" panose="020B0502040204020203" pitchFamily="34" charset="0"/>
              </a:rPr>
              <a:t>arteriolopathy</a:t>
            </a:r>
            <a:endParaRPr lang="en-GB" sz="2800" dirty="0">
              <a:latin typeface="Gadugi" panose="020B0502040204020203" pitchFamily="34" charset="0"/>
            </a:endParaRP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Content Placeholder 2"/>
          <p:cNvSpPr>
            <a:spLocks noGrp="1"/>
          </p:cNvSpPr>
          <p:nvPr>
            <p:ph idx="1"/>
          </p:nvPr>
        </p:nvSpPr>
        <p:spPr>
          <a:xfrm>
            <a:off x="999432" y="1611162"/>
            <a:ext cx="10515600" cy="4351338"/>
          </a:xfrm>
        </p:spPr>
        <p:txBody>
          <a:bodyPr>
            <a:normAutofit/>
          </a:bodyPr>
          <a:lstStyle/>
          <a:p>
            <a:r>
              <a:rPr lang="en-GB" sz="2000" dirty="0">
                <a:latin typeface="Gadugi" panose="020B0502040204020203" pitchFamily="34" charset="0"/>
              </a:rPr>
              <a:t>Medial calcifications of arterioles of skin and fat-tissue – necrosis </a:t>
            </a:r>
          </a:p>
          <a:p>
            <a:r>
              <a:rPr lang="en-GB" sz="2000" dirty="0">
                <a:latin typeface="Gadugi" panose="020B0502040204020203" pitchFamily="34" charset="0"/>
              </a:rPr>
              <a:t>Painful cutaneous ulcers</a:t>
            </a:r>
          </a:p>
          <a:p>
            <a:endParaRPr lang="en-GB" sz="2000" dirty="0"/>
          </a:p>
        </p:txBody>
      </p:sp>
      <p:pic>
        <p:nvPicPr>
          <p:cNvPr id="8" name="Picture 2" descr="http://www.biomedcentral.com/content/figures/1471-2369-4-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463" y="2629910"/>
            <a:ext cx="4998884" cy="33325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openi.nlm.nih.gov/imgs/512/334/2952095/PMC2952095_oxim0302_0109_fig0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884" y="2629910"/>
            <a:ext cx="4434347" cy="333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5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Vascular calcifications of large vessels</a:t>
            </a:r>
          </a:p>
        </p:txBody>
      </p:sp>
      <p:pic>
        <p:nvPicPr>
          <p:cNvPr id="1026" name="Picture 2" descr="https://www.researchgate.net/profile/Tilman_Drueeke/publication/232321652/figure/fig1/AS:300386394099713@1448629105532/Fig-1-Intima-and-media-calcification-in-CKD-patients-Arterial-calcifications-can-b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8299" y="1634613"/>
            <a:ext cx="7111320" cy="44699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99353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0"/>
            <a:ext cx="10515600" cy="1325563"/>
          </a:xfrm>
        </p:spPr>
        <p:txBody>
          <a:bodyPr>
            <a:normAutofit/>
          </a:bodyPr>
          <a:lstStyle/>
          <a:p>
            <a:pPr algn="ctr"/>
            <a:r>
              <a:rPr lang="en-GB" sz="3600" dirty="0">
                <a:latin typeface="Gadugi" panose="020B0502040204020203" pitchFamily="34" charset="0"/>
              </a:rPr>
              <a:t>Cardiac calcification</a:t>
            </a:r>
          </a:p>
        </p:txBody>
      </p:sp>
      <p:pic>
        <p:nvPicPr>
          <p:cNvPr id="2050" name="Picture 2" descr="http://synapse.koreamed.org/ArticleImage/0059JCU/jcu-20-193-g002-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986" y="1303202"/>
            <a:ext cx="6829207" cy="4076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8811" y="5505055"/>
            <a:ext cx="5318975" cy="954107"/>
          </a:xfrm>
          <a:prstGeom prst="rect">
            <a:avLst/>
          </a:prstGeom>
          <a:noFill/>
        </p:spPr>
        <p:txBody>
          <a:bodyPr wrap="square" rtlCol="0">
            <a:spAutoFit/>
          </a:bodyPr>
          <a:lstStyle/>
          <a:p>
            <a:r>
              <a:rPr lang="en-GB" sz="1400" dirty="0">
                <a:latin typeface="Gadugi" panose="020B0502040204020203" pitchFamily="34" charset="0"/>
              </a:rPr>
              <a:t>Cardiac CT shows severe mitral valve calcification (arrow) and myocardial calcification (arrowhead, A), diffuse calcification of LAD coronary artery (B), LCX coronary artery (C) and RCA coronary artery (D). </a:t>
            </a:r>
          </a:p>
        </p:txBody>
      </p:sp>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21516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Atheromatous plaques vs calcified vessels</a:t>
            </a:r>
          </a:p>
        </p:txBody>
      </p:sp>
      <p:pic>
        <p:nvPicPr>
          <p:cNvPr id="5122" name="Picture 2" descr="https://michellepetersen76.files.wordpress.com/2015/07/non-invasive-test-can-predict-long-term-risk-of-death-in-patients-without-heart-disease-symptoms-healthinnovations.png?w=8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7318" y="1922911"/>
            <a:ext cx="4115710" cy="40857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lassconnection.s3.amazonaws.com/107/flashcards/247107/jpg/biochem550_atherosclerotic_plaque_formation1337024186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96" y="1922912"/>
            <a:ext cx="5746029" cy="3924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17896" y="4572000"/>
            <a:ext cx="604842" cy="231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93425" y="4223866"/>
            <a:ext cx="604842" cy="231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285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Vascular Calcification in CKD</a:t>
            </a:r>
          </a:p>
        </p:txBody>
      </p:sp>
      <p:pic>
        <p:nvPicPr>
          <p:cNvPr id="2050" name="Picture 2" descr="http://www.intechopen.com/source/html/47957/media/fig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44574" y="1825625"/>
            <a:ext cx="730285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Oval 2"/>
          <p:cNvSpPr/>
          <p:nvPr/>
        </p:nvSpPr>
        <p:spPr>
          <a:xfrm>
            <a:off x="6555346" y="2099256"/>
            <a:ext cx="2962141" cy="92727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5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CKD and Mortality</a:t>
            </a:r>
          </a:p>
        </p:txBody>
      </p:sp>
      <p:pic>
        <p:nvPicPr>
          <p:cNvPr id="5"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4098" name="Picture 2" descr="http://www.pace-cme.org/legacy/images/Renal-function-eGFR-%E2%80%93a-predictor-of-CV-death-or-readmission--004602-800x600px.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76530" y="1463444"/>
            <a:ext cx="8229600" cy="480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6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165069"/>
            <a:ext cx="10515600" cy="1325563"/>
          </a:xfrm>
        </p:spPr>
        <p:txBody>
          <a:bodyPr>
            <a:normAutofit/>
          </a:bodyPr>
          <a:lstStyle/>
          <a:p>
            <a:pPr algn="ctr"/>
            <a:r>
              <a:rPr lang="en-GB" sz="3200" dirty="0">
                <a:latin typeface="Gadugi" panose="020B0502040204020203" pitchFamily="34" charset="0"/>
              </a:rPr>
              <a:t>CKD and Mortality</a:t>
            </a:r>
          </a:p>
        </p:txBody>
      </p:sp>
      <p:pic>
        <p:nvPicPr>
          <p:cNvPr id="5"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3074" name="Picture 2" descr="http://circ.ahajournals.org/content/130/Suppl_2/A20579/embed/graphic-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46230" y="1690687"/>
            <a:ext cx="6606863" cy="43845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05461" y="1252106"/>
            <a:ext cx="5055957" cy="338554"/>
          </a:xfrm>
          <a:prstGeom prst="rect">
            <a:avLst/>
          </a:prstGeom>
          <a:noFill/>
        </p:spPr>
        <p:txBody>
          <a:bodyPr wrap="square" rtlCol="0">
            <a:spAutoFit/>
          </a:bodyPr>
          <a:lstStyle/>
          <a:p>
            <a:r>
              <a:rPr lang="en-GB" sz="1600" dirty="0"/>
              <a:t>Westin et al. Circulation. 2014</a:t>
            </a:r>
            <a:endParaRPr lang="en-GB" dirty="0"/>
          </a:p>
        </p:txBody>
      </p:sp>
    </p:spTree>
    <p:extLst>
      <p:ext uri="{BB962C8B-B14F-4D97-AF65-F5344CB8AC3E}">
        <p14:creationId xmlns:p14="http://schemas.microsoft.com/office/powerpoint/2010/main" val="394161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Cardiovascular </a:t>
            </a:r>
            <a:r>
              <a:rPr lang="en-GB" sz="3200" dirty="0" err="1">
                <a:latin typeface="Gadugi" panose="020B0502040204020203" pitchFamily="34" charset="0"/>
              </a:rPr>
              <a:t>mortlity</a:t>
            </a:r>
            <a:r>
              <a:rPr lang="en-GB" sz="3200" dirty="0">
                <a:latin typeface="Gadugi" panose="020B0502040204020203" pitchFamily="34" charset="0"/>
              </a:rPr>
              <a:t> and ESRF</a:t>
            </a:r>
          </a:p>
        </p:txBody>
      </p:sp>
      <p:pic>
        <p:nvPicPr>
          <p:cNvPr id="5"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1026" name="Picture 2" descr="http://images.slideplayer.com/18/5669114/slides/slide_4.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95108" y="1825624"/>
            <a:ext cx="6773140" cy="5079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31974" y="1321356"/>
            <a:ext cx="5055957" cy="369332"/>
          </a:xfrm>
          <a:prstGeom prst="rect">
            <a:avLst/>
          </a:prstGeom>
          <a:noFill/>
        </p:spPr>
        <p:txBody>
          <a:bodyPr wrap="square" rtlCol="0">
            <a:spAutoFit/>
          </a:bodyPr>
          <a:lstStyle/>
          <a:p>
            <a:r>
              <a:rPr lang="en-GB" sz="1600" dirty="0" err="1"/>
              <a:t>Sarnak</a:t>
            </a:r>
            <a:r>
              <a:rPr lang="en-GB" sz="1600" dirty="0"/>
              <a:t> et al. Am J Kid Disease. 2000;35 (4</a:t>
            </a:r>
            <a:r>
              <a:rPr lang="en-GB" dirty="0"/>
              <a:t>)</a:t>
            </a:r>
          </a:p>
        </p:txBody>
      </p:sp>
    </p:spTree>
    <p:extLst>
      <p:ext uri="{BB962C8B-B14F-4D97-AF65-F5344CB8AC3E}">
        <p14:creationId xmlns:p14="http://schemas.microsoft.com/office/powerpoint/2010/main" val="271601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http://img.medscape.com/article/752/019/752019-fig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1278" y="1804486"/>
            <a:ext cx="728944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31460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rgbClr val="FF0000"/>
                </a:solidFill>
                <a:latin typeface="Gadugi" panose="020B0502040204020203" pitchFamily="34" charset="0"/>
              </a:rPr>
              <a:t>Take home message!!</a:t>
            </a:r>
          </a:p>
        </p:txBody>
      </p:sp>
      <p:sp>
        <p:nvSpPr>
          <p:cNvPr id="3" name="Content Placeholder 2"/>
          <p:cNvSpPr>
            <a:spLocks noGrp="1"/>
          </p:cNvSpPr>
          <p:nvPr>
            <p:ph idx="1"/>
          </p:nvPr>
        </p:nvSpPr>
        <p:spPr>
          <a:xfrm>
            <a:off x="838200" y="1612606"/>
            <a:ext cx="10515600" cy="4351338"/>
          </a:xfrm>
        </p:spPr>
        <p:txBody>
          <a:bodyPr/>
          <a:lstStyle/>
          <a:p>
            <a:pPr marL="0" indent="0">
              <a:buNone/>
            </a:pPr>
            <a:r>
              <a:rPr lang="en-GB" dirty="0">
                <a:latin typeface="Gadugi" panose="020B0502040204020203" pitchFamily="34" charset="0"/>
              </a:rPr>
              <a:t>"</a:t>
            </a:r>
            <a:r>
              <a:rPr lang="en-GB" dirty="0">
                <a:solidFill>
                  <a:srgbClr val="FF0000"/>
                </a:solidFill>
                <a:latin typeface="Gadugi" panose="020B0502040204020203" pitchFamily="34" charset="0"/>
              </a:rPr>
              <a:t>think beyond the bones</a:t>
            </a:r>
            <a:r>
              <a:rPr lang="en-GB" dirty="0">
                <a:latin typeface="Gadugi" panose="020B0502040204020203" pitchFamily="34" charset="0"/>
              </a:rPr>
              <a:t>" and </a:t>
            </a:r>
            <a:r>
              <a:rPr lang="en-GB" dirty="0">
                <a:solidFill>
                  <a:schemeClr val="accent1">
                    <a:lumMod val="75000"/>
                  </a:schemeClr>
                </a:solidFill>
                <a:latin typeface="Gadugi" panose="020B0502040204020203" pitchFamily="34" charset="0"/>
              </a:rPr>
              <a:t>strive to improve cardiovascular outcomes and survival</a:t>
            </a:r>
            <a:r>
              <a:rPr lang="en-GB" dirty="0">
                <a:latin typeface="Gadugi" panose="020B0502040204020203" pitchFamily="34" charset="0"/>
              </a:rPr>
              <a:t>.</a:t>
            </a:r>
            <a:r>
              <a:rPr lang="en-GB" dirty="0"/>
              <a:t> </a:t>
            </a:r>
          </a:p>
        </p:txBody>
      </p:sp>
      <p:pic>
        <p:nvPicPr>
          <p:cNvPr id="2050" name="Picture 2" descr="http://wonderopolis.org/wp-content/uploads/2012/01/funny-bone_shutterstock_78281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967" y="2722076"/>
            <a:ext cx="5584065" cy="3724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5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UiTM Medical Faculty</a:t>
            </a:r>
          </a:p>
        </p:txBody>
      </p:sp>
      <p:sp>
        <p:nvSpPr>
          <p:cNvPr id="3" name="Content Placeholder 2"/>
          <p:cNvSpPr>
            <a:spLocks noGrp="1"/>
          </p:cNvSpPr>
          <p:nvPr>
            <p:ph idx="1"/>
          </p:nvPr>
        </p:nvSpPr>
        <p:spPr/>
        <p:txBody>
          <a:bodyPr>
            <a:normAutofit/>
          </a:bodyPr>
          <a:lstStyle/>
          <a:p>
            <a:r>
              <a:rPr lang="en-GB" sz="2400" dirty="0">
                <a:latin typeface="Gadugi" panose="020B0502040204020203" pitchFamily="34" charset="0"/>
              </a:rPr>
              <a:t>Cardiology, Cardiothoracic surgery</a:t>
            </a:r>
          </a:p>
          <a:p>
            <a:r>
              <a:rPr lang="en-GB" sz="2400" dirty="0">
                <a:latin typeface="Gadugi" panose="020B0502040204020203" pitchFamily="34" charset="0"/>
              </a:rPr>
              <a:t>Respiratory, Dermatology, Endocrinologists, Rheumatologist, Nephrology</a:t>
            </a:r>
          </a:p>
          <a:p>
            <a:r>
              <a:rPr lang="en-GB" sz="2400" dirty="0">
                <a:latin typeface="Gadugi" panose="020B0502040204020203" pitchFamily="34" charset="0"/>
              </a:rPr>
              <a:t>Surgical, Orthopaedics, </a:t>
            </a:r>
            <a:r>
              <a:rPr lang="en-GB" sz="2400" dirty="0" err="1">
                <a:latin typeface="Gadugi" panose="020B0502040204020203" pitchFamily="34" charset="0"/>
              </a:rPr>
              <a:t>Paeds</a:t>
            </a:r>
            <a:r>
              <a:rPr lang="en-GB" sz="2400" dirty="0">
                <a:latin typeface="Gadugi" panose="020B0502040204020203" pitchFamily="34" charset="0"/>
              </a:rPr>
              <a:t>, O&amp;G, Pathologists, Biochemist</a:t>
            </a:r>
          </a:p>
          <a:p>
            <a:r>
              <a:rPr lang="en-GB" sz="2400" dirty="0">
                <a:latin typeface="Gadugi" panose="020B0502040204020203" pitchFamily="34" charset="0"/>
              </a:rPr>
              <a:t>Medical and surgical ward, ICU, CCU, CICU, CRW</a:t>
            </a:r>
          </a:p>
          <a:p>
            <a:pPr marL="0" indent="0">
              <a:buNone/>
            </a:pPr>
            <a:endParaRPr lang="en-GB" sz="2400" dirty="0">
              <a:latin typeface="Gadugi" panose="020B0502040204020203" pitchFamily="34" charset="0"/>
            </a:endParaRP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7" name="Picture 2" descr="http://3.bp.blogspot.com/-xyWzPR9Dv6E/UfKxHRS0bOI/AAAAAAAABUw/dv6dYbXrCTY/s1600/DSC_0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847" y="3973743"/>
            <a:ext cx="3306897" cy="220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4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Definition of CKD-MBD</a:t>
            </a:r>
          </a:p>
        </p:txBody>
      </p:sp>
      <p:pic>
        <p:nvPicPr>
          <p:cNvPr id="6146" name="Picture 2" descr="http://image.slidesharecdn.com/ckd-mbd-120722054927-phpapp02/95/chronic-kidney-disease-mbd-part-1-4-728.jpg?cb=134293653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015"/>
          <a:stretch/>
        </p:blipFill>
        <p:spPr bwMode="auto">
          <a:xfrm>
            <a:off x="1379186" y="1815920"/>
            <a:ext cx="8679214" cy="40053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0818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http://www.era-edta.org/ckdmbd/images/CKD-MBD%20image%20homep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7850" y="1988344"/>
            <a:ext cx="3416300" cy="4025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111118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CKD-MBD: A complex multisystem disorder</a:t>
            </a:r>
          </a:p>
        </p:txBody>
      </p:sp>
      <p:pic>
        <p:nvPicPr>
          <p:cNvPr id="1026" name="Picture 2" descr="http://img.medscape.com/article/828/940/Slide4.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677" b="9973"/>
          <a:stretch/>
        </p:blipFill>
        <p:spPr bwMode="auto">
          <a:xfrm>
            <a:off x="2331075" y="2126791"/>
            <a:ext cx="7328347" cy="3706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15719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Normal Calcium Metabolism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260" y="1916048"/>
            <a:ext cx="6685041" cy="4750312"/>
          </a:xfrm>
        </p:spPr>
      </p:pic>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7443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Gadugi" panose="020B0502040204020203" pitchFamily="34" charset="0"/>
              </a:rPr>
              <a:t>CKD-MBD – State of Secondary Hyperparathyroidism</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61784" y="1825625"/>
            <a:ext cx="646843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84890" y="1690688"/>
            <a:ext cx="3181082" cy="457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7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471" y="2289914"/>
            <a:ext cx="6675549" cy="3793937"/>
          </a:xfrm>
        </p:spPr>
      </p:pic>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79250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624"/>
            <a:ext cx="9144000" cy="132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883" y="1121694"/>
            <a:ext cx="44291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16" y="1340769"/>
            <a:ext cx="6984776" cy="5251517"/>
          </a:xfrm>
          <a:prstGeom prst="rect">
            <a:avLst/>
          </a:prstGeom>
          <a:noFill/>
          <a:ln>
            <a:noFill/>
          </a:ln>
          <a:effectLst>
            <a:outerShdw blurRad="101600" dist="1016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70097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Regulates early phosphate increase</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Content Placeholder 2"/>
          <p:cNvSpPr>
            <a:spLocks noGrp="1"/>
          </p:cNvSpPr>
          <p:nvPr>
            <p:ph idx="1"/>
          </p:nvPr>
        </p:nvSpPr>
        <p:spPr/>
        <p:txBody>
          <a:bodyPr>
            <a:normAutofit/>
          </a:bodyPr>
          <a:lstStyle/>
          <a:p>
            <a:r>
              <a:rPr lang="en-GB" sz="2000" dirty="0">
                <a:latin typeface="Gadugi" panose="020B0502040204020203" pitchFamily="34" charset="0"/>
              </a:rPr>
              <a:t>FGF23 receptor and its Klotho co-receptor are expressed in many cell types, including cardiomyocytes, vascular wall, kidneys, and parathyroid glands.</a:t>
            </a:r>
          </a:p>
          <a:p>
            <a:r>
              <a:rPr lang="en-GB" sz="2000" dirty="0">
                <a:latin typeface="Gadugi" panose="020B0502040204020203" pitchFamily="34" charset="0"/>
              </a:rPr>
              <a:t>associated with the development of endothelial dysfunction and cardiac hypertrophy in patients with CKD.</a:t>
            </a:r>
          </a:p>
          <a:p>
            <a:endParaRPr lang="en-GB" sz="2000" dirty="0">
              <a:latin typeface="Gadugi" panose="020B0502040204020203" pitchFamily="34" charset="0"/>
            </a:endParaRPr>
          </a:p>
        </p:txBody>
      </p:sp>
      <p:pic>
        <p:nvPicPr>
          <p:cNvPr id="7" name="Picture 2" descr="https://encrypted-tbn1.gstatic.com/images?q=tbn:ANd9GcQ-tU3EJADXoX5LfFlF_rGwMd71hvhTRzEOdyYbYXcYBwUdqb03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569" y="3215649"/>
            <a:ext cx="5504672" cy="3007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slidesharecdn.com/fgf23andklotho-140711120504-phpapp01/95/fgf-23-and-klotho-17-638.jpg?cb=1405082843"/>
          <p:cNvPicPr>
            <a:picLocks noChangeAspect="1" noChangeArrowheads="1"/>
          </p:cNvPicPr>
          <p:nvPr/>
        </p:nvPicPr>
        <p:blipFill rotWithShape="1">
          <a:blip r:embed="rId5">
            <a:extLst>
              <a:ext uri="{28A0092B-C50C-407E-A947-70E740481C1C}">
                <a14:useLocalDpi xmlns:a14="http://schemas.microsoft.com/office/drawing/2010/main" val="0"/>
              </a:ext>
            </a:extLst>
          </a:blip>
          <a:srcRect t="2441" r="12298" b="74473"/>
          <a:stretch/>
        </p:blipFill>
        <p:spPr bwMode="auto">
          <a:xfrm>
            <a:off x="8721635" y="3867160"/>
            <a:ext cx="3271234" cy="64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0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FGF 23 Levels</a:t>
            </a:r>
          </a:p>
        </p:txBody>
      </p:sp>
      <p:pic>
        <p:nvPicPr>
          <p:cNvPr id="5"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2050" name="Picture 2" descr="http://img.medscape.com/article/771/367/771367-fig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46984" y="1797169"/>
            <a:ext cx="6903077" cy="447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47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5" y="1916832"/>
            <a:ext cx="5328592" cy="4794596"/>
          </a:xfrm>
          <a:prstGeom prst="rect">
            <a:avLst/>
          </a:prstGeom>
          <a:noFill/>
          <a:ln>
            <a:noFill/>
          </a:ln>
          <a:effectLst>
            <a:outerShdw blurRad="101600" dist="1016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203" y="218916"/>
            <a:ext cx="8843144"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469" y="1708572"/>
            <a:ext cx="21621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171869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HDF and PD Unit UiTM</a:t>
            </a:r>
          </a:p>
        </p:txBody>
      </p:sp>
      <p:pic>
        <p:nvPicPr>
          <p:cNvPr id="4" name="Content Placeholder 3" descr="C:\Users\iqbal\Downloads\IMG_20160330_10340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366" y="1876220"/>
            <a:ext cx="3915295" cy="3915295"/>
          </a:xfrm>
          <a:prstGeom prst="rect">
            <a:avLst/>
          </a:prstGeom>
          <a:noFill/>
          <a:ln>
            <a:noFill/>
          </a:ln>
        </p:spPr>
      </p:pic>
      <p:pic>
        <p:nvPicPr>
          <p:cNvPr id="5" name="Picture 4" descr="C:\Users\iqbal\Downloads\IMG_20160330_1106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980" y="1876220"/>
            <a:ext cx="3990505" cy="3915295"/>
          </a:xfrm>
          <a:prstGeom prst="rect">
            <a:avLst/>
          </a:prstGeom>
          <a:noFill/>
          <a:ln>
            <a:noFill/>
          </a:ln>
        </p:spPr>
      </p:pic>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22206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44625"/>
            <a:ext cx="7272808" cy="1754146"/>
          </a:xfrm>
          <a:prstGeom prst="rect">
            <a:avLst/>
          </a:prstGeom>
          <a:solidFill>
            <a:srgbClr val="FF9933"/>
          </a:solidFill>
          <a:ln>
            <a:noFill/>
          </a:ln>
          <a:effectLst/>
        </p:spPr>
      </p:pic>
      <p:pic>
        <p:nvPicPr>
          <p:cNvPr id="477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1827038"/>
            <a:ext cx="6984776" cy="491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574" y="1804572"/>
            <a:ext cx="2330891" cy="25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7" name="Picture 2" descr="http://2.bp.blogspot.com/-Q9jRpivnQOk/TvSPOTqQ_qI/AAAAAAAAATM/WHUqywgMk9E/s1600/Pictur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777" y="2083314"/>
            <a:ext cx="4220449" cy="31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00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7384"/>
            <a:ext cx="9144000" cy="153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124744"/>
            <a:ext cx="31432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5" y="1512733"/>
            <a:ext cx="7560840" cy="51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497" y="2276872"/>
            <a:ext cx="548642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2185" y="2026037"/>
            <a:ext cx="18954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7884" y="4500564"/>
            <a:ext cx="2124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4.bp.blogspot.com/_IvGOW1Goi7Y/SP-W8W1JHII/AAAAAAAABUo/sa_gCkAlVvU/s400/dancing+skeleton+with+heart+for+web.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578192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8" y="1884832"/>
            <a:ext cx="10515600" cy="1325563"/>
          </a:xfrm>
        </p:spPr>
        <p:txBody>
          <a:bodyPr>
            <a:normAutofit/>
          </a:bodyPr>
          <a:lstStyle/>
          <a:p>
            <a:pPr algn="ctr"/>
            <a:r>
              <a:rPr lang="en-GB" sz="3200" dirty="0">
                <a:latin typeface="Gadugi" panose="020B0502040204020203" pitchFamily="34" charset="0"/>
              </a:rPr>
              <a:t>Lab abnormalities – Ca, PO4, Vitamin D, PTH</a:t>
            </a:r>
          </a:p>
        </p:txBody>
      </p:sp>
      <p:pic>
        <p:nvPicPr>
          <p:cNvPr id="5"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984706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ChangeArrowheads="1"/>
          </p:cNvSpPr>
          <p:nvPr/>
        </p:nvSpPr>
        <p:spPr bwMode="auto">
          <a:xfrm>
            <a:off x="1524000" y="0"/>
            <a:ext cx="9144000" cy="1219200"/>
          </a:xfrm>
          <a:prstGeom prst="rect">
            <a:avLst/>
          </a:prstGeom>
          <a:noFill/>
          <a:ln w="9525">
            <a:noFill/>
            <a:miter lim="800000"/>
            <a:headEnd/>
            <a:tailEnd/>
          </a:ln>
          <a:effectLst/>
        </p:spPr>
        <p:txBody>
          <a:bodyPr wrap="none" anchor="ctr"/>
          <a:lstStyle/>
          <a:p>
            <a:pPr eaLnBrk="0" hangingPunct="0"/>
            <a:endParaRPr lang="de-DE" dirty="0">
              <a:latin typeface="Gadugi" panose="020B0502040204020203" pitchFamily="34" charset="0"/>
              <a:cs typeface="Calibri" pitchFamily="34" charset="0"/>
            </a:endParaRPr>
          </a:p>
        </p:txBody>
      </p:sp>
      <p:pic>
        <p:nvPicPr>
          <p:cNvPr id="1522691" name="Picture 3"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777" y="1965924"/>
            <a:ext cx="7017767" cy="430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2692" name="Text Box 4"/>
          <p:cNvSpPr txBox="1">
            <a:spLocks noChangeArrowheads="1"/>
          </p:cNvSpPr>
          <p:nvPr/>
        </p:nvSpPr>
        <p:spPr bwMode="auto">
          <a:xfrm>
            <a:off x="5796187" y="1273083"/>
            <a:ext cx="5116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dirty="0" err="1">
                <a:latin typeface="Gadugi" panose="020B0502040204020203" pitchFamily="34" charset="0"/>
                <a:cs typeface="Calibri" pitchFamily="34" charset="0"/>
              </a:rPr>
              <a:t>Kestenbaum</a:t>
            </a:r>
            <a:r>
              <a:rPr lang="en-US" sz="1400" dirty="0">
                <a:latin typeface="Gadugi" panose="020B0502040204020203" pitchFamily="34" charset="0"/>
                <a:cs typeface="Calibri" pitchFamily="34" charset="0"/>
              </a:rPr>
              <a:t> B et al</a:t>
            </a:r>
            <a:r>
              <a:rPr lang="en-US" sz="1400" i="1" dirty="0">
                <a:latin typeface="Gadugi" panose="020B0502040204020203" pitchFamily="34" charset="0"/>
                <a:cs typeface="Calibri" pitchFamily="34" charset="0"/>
              </a:rPr>
              <a:t>. </a:t>
            </a:r>
            <a:r>
              <a:rPr lang="en-US" sz="1400" dirty="0">
                <a:latin typeface="Gadugi" panose="020B0502040204020203" pitchFamily="34" charset="0"/>
                <a:cs typeface="Calibri" pitchFamily="34" charset="0"/>
              </a:rPr>
              <a:t>J Am </a:t>
            </a:r>
            <a:r>
              <a:rPr lang="en-US" sz="1400" dirty="0" err="1">
                <a:latin typeface="Gadugi" panose="020B0502040204020203" pitchFamily="34" charset="0"/>
                <a:cs typeface="Calibri" pitchFamily="34" charset="0"/>
              </a:rPr>
              <a:t>Soc</a:t>
            </a:r>
            <a:r>
              <a:rPr lang="en-US" sz="1400" dirty="0">
                <a:latin typeface="Gadugi" panose="020B0502040204020203" pitchFamily="34" charset="0"/>
                <a:cs typeface="Calibri" pitchFamily="34" charset="0"/>
              </a:rPr>
              <a:t> </a:t>
            </a:r>
            <a:r>
              <a:rPr lang="en-US" sz="1400" dirty="0" err="1">
                <a:latin typeface="Gadugi" panose="020B0502040204020203" pitchFamily="34" charset="0"/>
                <a:cs typeface="Calibri" pitchFamily="34" charset="0"/>
              </a:rPr>
              <a:t>Nephrol</a:t>
            </a:r>
            <a:r>
              <a:rPr lang="en-US" sz="1400" dirty="0">
                <a:latin typeface="Gadugi" panose="020B0502040204020203" pitchFamily="34" charset="0"/>
                <a:cs typeface="Calibri" pitchFamily="34" charset="0"/>
              </a:rPr>
              <a:t>. 2004;16:520-528</a:t>
            </a:r>
            <a:endParaRPr lang="de-DE" sz="1400" dirty="0">
              <a:latin typeface="Gadugi" panose="020B0502040204020203" pitchFamily="34" charset="0"/>
              <a:cs typeface="Calibri" pitchFamily="34" charset="0"/>
            </a:endParaRPr>
          </a:p>
        </p:txBody>
      </p:sp>
      <p:sp>
        <p:nvSpPr>
          <p:cNvPr id="1522693" name="Rectangle 5"/>
          <p:cNvSpPr>
            <a:spLocks noChangeArrowheads="1"/>
          </p:cNvSpPr>
          <p:nvPr/>
        </p:nvSpPr>
        <p:spPr bwMode="auto">
          <a:xfrm>
            <a:off x="1828800" y="340743"/>
            <a:ext cx="8534400" cy="954107"/>
          </a:xfrm>
          <a:prstGeom prst="rect">
            <a:avLst/>
          </a:prstGeom>
          <a:noFill/>
          <a:ln>
            <a:noFill/>
          </a:ln>
          <a:effectLst/>
        </p:spPr>
        <p:txBody>
          <a:bodyPr>
            <a:spAutoFit/>
          </a:bodyPr>
          <a:lstStyle/>
          <a:p>
            <a:pPr algn="ctr" eaLnBrk="0" hangingPunct="0"/>
            <a:r>
              <a:rPr lang="en-GB" sz="2800" dirty="0" err="1">
                <a:latin typeface="Gadugi" panose="020B0502040204020203" pitchFamily="34" charset="0"/>
                <a:cs typeface="Calibri" pitchFamily="34" charset="0"/>
              </a:rPr>
              <a:t>Hyperphosphatemia</a:t>
            </a:r>
            <a:r>
              <a:rPr lang="en-GB" sz="2800" dirty="0">
                <a:latin typeface="Gadugi" panose="020B0502040204020203" pitchFamily="34" charset="0"/>
                <a:cs typeface="Calibri" pitchFamily="34" charset="0"/>
              </a:rPr>
              <a:t> manifests no sooner than in</a:t>
            </a:r>
          </a:p>
          <a:p>
            <a:pPr algn="ctr" eaLnBrk="0" hangingPunct="0"/>
            <a:r>
              <a:rPr lang="en-GB" sz="2800" dirty="0">
                <a:latin typeface="Gadugi" panose="020B0502040204020203" pitchFamily="34" charset="0"/>
                <a:cs typeface="Calibri" pitchFamily="34" charset="0"/>
              </a:rPr>
              <a:t>CKD stage 4</a:t>
            </a:r>
          </a:p>
        </p:txBody>
      </p:sp>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280856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ChangeArrowheads="1"/>
          </p:cNvSpPr>
          <p:nvPr/>
        </p:nvSpPr>
        <p:spPr bwMode="auto">
          <a:xfrm>
            <a:off x="1524000" y="0"/>
            <a:ext cx="9144000" cy="1219200"/>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1522692" name="Text Box 4"/>
          <p:cNvSpPr txBox="1">
            <a:spLocks noChangeArrowheads="1"/>
          </p:cNvSpPr>
          <p:nvPr/>
        </p:nvSpPr>
        <p:spPr bwMode="auto">
          <a:xfrm>
            <a:off x="5551488" y="956033"/>
            <a:ext cx="5116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dirty="0" err="1">
                <a:latin typeface="Gadugi" panose="020B0502040204020203" pitchFamily="34" charset="0"/>
                <a:cs typeface="Calibri" pitchFamily="34" charset="0"/>
              </a:rPr>
              <a:t>Kestenbaum</a:t>
            </a:r>
            <a:r>
              <a:rPr lang="en-US" sz="1400" b="1" dirty="0">
                <a:latin typeface="Calibri" pitchFamily="34" charset="0"/>
                <a:cs typeface="Calibri" pitchFamily="34" charset="0"/>
              </a:rPr>
              <a:t> B et al</a:t>
            </a:r>
            <a:r>
              <a:rPr lang="en-US" sz="1400" b="1" i="1" dirty="0">
                <a:latin typeface="Calibri" pitchFamily="34" charset="0"/>
                <a:cs typeface="Calibri" pitchFamily="34" charset="0"/>
              </a:rPr>
              <a:t>. </a:t>
            </a:r>
            <a:r>
              <a:rPr lang="en-US" sz="1400" b="1" dirty="0">
                <a:latin typeface="Calibri" pitchFamily="34" charset="0"/>
                <a:cs typeface="Calibri" pitchFamily="34" charset="0"/>
              </a:rPr>
              <a:t>J Am </a:t>
            </a:r>
            <a:r>
              <a:rPr lang="en-US" sz="1400" b="1" dirty="0" err="1">
                <a:latin typeface="Calibri" pitchFamily="34" charset="0"/>
                <a:cs typeface="Calibri" pitchFamily="34" charset="0"/>
              </a:rPr>
              <a:t>Soc</a:t>
            </a:r>
            <a:r>
              <a:rPr lang="en-US" sz="1400" b="1" dirty="0">
                <a:latin typeface="Calibri" pitchFamily="34" charset="0"/>
                <a:cs typeface="Calibri" pitchFamily="34" charset="0"/>
              </a:rPr>
              <a:t> </a:t>
            </a:r>
            <a:r>
              <a:rPr lang="en-US" sz="1400" b="1" dirty="0" err="1">
                <a:latin typeface="Calibri" pitchFamily="34" charset="0"/>
                <a:cs typeface="Calibri" pitchFamily="34" charset="0"/>
              </a:rPr>
              <a:t>Nephrol</a:t>
            </a:r>
            <a:r>
              <a:rPr lang="en-US" sz="1400" b="1" dirty="0">
                <a:latin typeface="Calibri" pitchFamily="34" charset="0"/>
                <a:cs typeface="Calibri" pitchFamily="34" charset="0"/>
              </a:rPr>
              <a:t>. 2004;16:520-528</a:t>
            </a:r>
            <a:endParaRPr lang="de-DE" sz="1400" b="1" dirty="0">
              <a:latin typeface="Calibri" pitchFamily="34" charset="0"/>
              <a:cs typeface="Calibri" pitchFamily="34" charset="0"/>
            </a:endParaRPr>
          </a:p>
        </p:txBody>
      </p:sp>
      <p:sp>
        <p:nvSpPr>
          <p:cNvPr id="1522693" name="Rectangle 5"/>
          <p:cNvSpPr>
            <a:spLocks noChangeArrowheads="1"/>
          </p:cNvSpPr>
          <p:nvPr/>
        </p:nvSpPr>
        <p:spPr bwMode="auto">
          <a:xfrm>
            <a:off x="1828800" y="26622"/>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FontTx/>
              <a:buNone/>
            </a:pPr>
            <a:r>
              <a:rPr lang="en-GB" altLang="de-DE" sz="2800" dirty="0">
                <a:latin typeface="Gadugi" panose="020B0502040204020203" pitchFamily="34" charset="0"/>
                <a:ea typeface="Calibri" pitchFamily="34" charset="0"/>
                <a:cs typeface="Calibri" pitchFamily="34" charset="0"/>
              </a:rPr>
              <a:t>Hyperphosphatemia and mortality in </a:t>
            </a:r>
            <a:r>
              <a:rPr lang="en-GB" altLang="de-DE" sz="2800" dirty="0" err="1">
                <a:latin typeface="Gadugi" panose="020B0502040204020203" pitchFamily="34" charset="0"/>
                <a:ea typeface="Calibri" pitchFamily="34" charset="0"/>
                <a:cs typeface="Calibri" pitchFamily="34" charset="0"/>
              </a:rPr>
              <a:t>hemodialysis</a:t>
            </a:r>
            <a:r>
              <a:rPr lang="en-GB" altLang="de-DE" sz="2800" dirty="0">
                <a:latin typeface="Gadugi" panose="020B0502040204020203" pitchFamily="34" charset="0"/>
                <a:ea typeface="Calibri" pitchFamily="34" charset="0"/>
                <a:cs typeface="Calibri" pitchFamily="34" charset="0"/>
              </a:rPr>
              <a:t> patients</a:t>
            </a:r>
          </a:p>
        </p:txBody>
      </p:sp>
      <p:pic>
        <p:nvPicPr>
          <p:cNvPr id="6" name="Picture 1" descr="500201847_chart0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1600200"/>
            <a:ext cx="79676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23342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2603500" y="29083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187" name="Line 3"/>
          <p:cNvSpPr>
            <a:spLocks noChangeShapeType="1"/>
          </p:cNvSpPr>
          <p:nvPr/>
        </p:nvSpPr>
        <p:spPr bwMode="auto">
          <a:xfrm>
            <a:off x="2603500" y="24987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188" name="Line 4"/>
          <p:cNvSpPr>
            <a:spLocks noChangeShapeType="1"/>
          </p:cNvSpPr>
          <p:nvPr/>
        </p:nvSpPr>
        <p:spPr bwMode="auto">
          <a:xfrm>
            <a:off x="2603500" y="20986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189" name="Line 5"/>
          <p:cNvSpPr>
            <a:spLocks noChangeShapeType="1"/>
          </p:cNvSpPr>
          <p:nvPr/>
        </p:nvSpPr>
        <p:spPr bwMode="auto">
          <a:xfrm>
            <a:off x="2603500" y="16891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190" name="Line 6"/>
          <p:cNvSpPr>
            <a:spLocks noChangeShapeType="1"/>
          </p:cNvSpPr>
          <p:nvPr/>
        </p:nvSpPr>
        <p:spPr bwMode="auto">
          <a:xfrm>
            <a:off x="2603500" y="12890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191" name="Rectangle 7"/>
          <p:cNvSpPr>
            <a:spLocks noChangeArrowheads="1"/>
          </p:cNvSpPr>
          <p:nvPr/>
        </p:nvSpPr>
        <p:spPr bwMode="auto">
          <a:xfrm>
            <a:off x="2247900" y="276225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2.4</a:t>
            </a:r>
          </a:p>
        </p:txBody>
      </p:sp>
      <p:sp>
        <p:nvSpPr>
          <p:cNvPr id="93192" name="Rectangle 8"/>
          <p:cNvSpPr>
            <a:spLocks noChangeArrowheads="1"/>
          </p:cNvSpPr>
          <p:nvPr/>
        </p:nvSpPr>
        <p:spPr bwMode="auto">
          <a:xfrm>
            <a:off x="2235200" y="236220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2.6</a:t>
            </a:r>
          </a:p>
        </p:txBody>
      </p:sp>
      <p:sp>
        <p:nvSpPr>
          <p:cNvPr id="93193" name="Rectangle 9"/>
          <p:cNvSpPr>
            <a:spLocks noChangeArrowheads="1"/>
          </p:cNvSpPr>
          <p:nvPr/>
        </p:nvSpPr>
        <p:spPr bwMode="auto">
          <a:xfrm>
            <a:off x="2247900" y="195262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2.8</a:t>
            </a:r>
          </a:p>
        </p:txBody>
      </p:sp>
      <p:sp>
        <p:nvSpPr>
          <p:cNvPr id="93194" name="Rectangle 10"/>
          <p:cNvSpPr>
            <a:spLocks noChangeArrowheads="1"/>
          </p:cNvSpPr>
          <p:nvPr/>
        </p:nvSpPr>
        <p:spPr bwMode="auto">
          <a:xfrm>
            <a:off x="2247900" y="155257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3.0</a:t>
            </a:r>
          </a:p>
        </p:txBody>
      </p:sp>
      <p:sp>
        <p:nvSpPr>
          <p:cNvPr id="93195" name="Rectangle 11"/>
          <p:cNvSpPr>
            <a:spLocks noChangeArrowheads="1"/>
          </p:cNvSpPr>
          <p:nvPr/>
        </p:nvSpPr>
        <p:spPr bwMode="auto">
          <a:xfrm>
            <a:off x="2247900" y="114300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3.2</a:t>
            </a:r>
          </a:p>
        </p:txBody>
      </p:sp>
      <p:sp>
        <p:nvSpPr>
          <p:cNvPr id="93196" name="Text Box 12"/>
          <p:cNvSpPr txBox="1">
            <a:spLocks noChangeArrowheads="1"/>
          </p:cNvSpPr>
          <p:nvPr/>
        </p:nvSpPr>
        <p:spPr bwMode="auto">
          <a:xfrm>
            <a:off x="7708900" y="215423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2400">
                <a:solidFill>
                  <a:srgbClr val="000000"/>
                </a:solidFill>
                <a:latin typeface="Calibri" pitchFamily="34" charset="0"/>
                <a:ea typeface="Calibri" pitchFamily="34" charset="0"/>
                <a:cs typeface="Calibri" pitchFamily="34" charset="0"/>
              </a:rPr>
              <a:t>QiN Daten</a:t>
            </a:r>
          </a:p>
        </p:txBody>
      </p:sp>
      <p:sp>
        <p:nvSpPr>
          <p:cNvPr id="93197" name="Rectangle 13"/>
          <p:cNvSpPr>
            <a:spLocks noChangeArrowheads="1"/>
          </p:cNvSpPr>
          <p:nvPr/>
        </p:nvSpPr>
        <p:spPr bwMode="auto">
          <a:xfrm>
            <a:off x="2643188" y="1066801"/>
            <a:ext cx="3452812" cy="5083175"/>
          </a:xfrm>
          <a:prstGeom prst="rect">
            <a:avLst/>
          </a:prstGeom>
          <a:solidFill>
            <a:srgbClr val="F8F8F8"/>
          </a:solidFill>
          <a:ln w="9525" algn="ctr">
            <a:solidFill>
              <a:srgbClr val="000000"/>
            </a:solidFill>
            <a:miter lim="800000"/>
            <a:headEnd/>
            <a:tailEnd/>
          </a:ln>
          <a:effectLst>
            <a:outerShdw dist="17961" dir="2700000" algn="ctr" rotWithShape="0">
              <a:schemeClr val="tx1">
                <a:alpha val="50000"/>
              </a:schemeClr>
            </a:outerShdw>
          </a:effec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198" name="Line 14"/>
          <p:cNvSpPr>
            <a:spLocks noChangeShapeType="1"/>
          </p:cNvSpPr>
          <p:nvPr/>
        </p:nvSpPr>
        <p:spPr bwMode="auto">
          <a:xfrm>
            <a:off x="2640013" y="5748338"/>
            <a:ext cx="338455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199" name="Rectangle 15"/>
          <p:cNvSpPr>
            <a:spLocks noChangeArrowheads="1"/>
          </p:cNvSpPr>
          <p:nvPr/>
        </p:nvSpPr>
        <p:spPr bwMode="auto">
          <a:xfrm>
            <a:off x="2643188" y="3121025"/>
            <a:ext cx="3524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00" name="Line 16"/>
          <p:cNvSpPr>
            <a:spLocks noChangeShapeType="1"/>
          </p:cNvSpPr>
          <p:nvPr/>
        </p:nvSpPr>
        <p:spPr bwMode="auto">
          <a:xfrm>
            <a:off x="2586038" y="61499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1" name="Line 17"/>
          <p:cNvSpPr>
            <a:spLocks noChangeShapeType="1"/>
          </p:cNvSpPr>
          <p:nvPr/>
        </p:nvSpPr>
        <p:spPr bwMode="auto">
          <a:xfrm>
            <a:off x="2586038" y="57499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2" name="Line 18"/>
          <p:cNvSpPr>
            <a:spLocks noChangeShapeType="1"/>
          </p:cNvSpPr>
          <p:nvPr/>
        </p:nvSpPr>
        <p:spPr bwMode="auto">
          <a:xfrm>
            <a:off x="2586038" y="53403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3" name="Line 19"/>
          <p:cNvSpPr>
            <a:spLocks noChangeShapeType="1"/>
          </p:cNvSpPr>
          <p:nvPr/>
        </p:nvSpPr>
        <p:spPr bwMode="auto">
          <a:xfrm>
            <a:off x="2586038" y="49403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4" name="Line 20"/>
          <p:cNvSpPr>
            <a:spLocks noChangeShapeType="1"/>
          </p:cNvSpPr>
          <p:nvPr/>
        </p:nvSpPr>
        <p:spPr bwMode="auto">
          <a:xfrm>
            <a:off x="2586038" y="45307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5" name="Line 21"/>
          <p:cNvSpPr>
            <a:spLocks noChangeShapeType="1"/>
          </p:cNvSpPr>
          <p:nvPr/>
        </p:nvSpPr>
        <p:spPr bwMode="auto">
          <a:xfrm>
            <a:off x="2586038" y="41306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6" name="Line 22"/>
          <p:cNvSpPr>
            <a:spLocks noChangeShapeType="1"/>
          </p:cNvSpPr>
          <p:nvPr/>
        </p:nvSpPr>
        <p:spPr bwMode="auto">
          <a:xfrm>
            <a:off x="2586038" y="37306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7" name="Line 23"/>
          <p:cNvSpPr>
            <a:spLocks noChangeShapeType="1"/>
          </p:cNvSpPr>
          <p:nvPr/>
        </p:nvSpPr>
        <p:spPr bwMode="auto">
          <a:xfrm>
            <a:off x="2586038" y="33210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08" name="Rectangle 24"/>
          <p:cNvSpPr>
            <a:spLocks noChangeArrowheads="1"/>
          </p:cNvSpPr>
          <p:nvPr/>
        </p:nvSpPr>
        <p:spPr bwMode="auto">
          <a:xfrm>
            <a:off x="2262188" y="603091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0.8</a:t>
            </a:r>
          </a:p>
        </p:txBody>
      </p:sp>
      <p:sp>
        <p:nvSpPr>
          <p:cNvPr id="93209" name="Rectangle 25"/>
          <p:cNvSpPr>
            <a:spLocks noChangeArrowheads="1"/>
          </p:cNvSpPr>
          <p:nvPr/>
        </p:nvSpPr>
        <p:spPr bwMode="auto">
          <a:xfrm>
            <a:off x="2405064" y="5630864"/>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a:t>
            </a:r>
          </a:p>
        </p:txBody>
      </p:sp>
      <p:sp>
        <p:nvSpPr>
          <p:cNvPr id="93210" name="Rectangle 26"/>
          <p:cNvSpPr>
            <a:spLocks noChangeArrowheads="1"/>
          </p:cNvSpPr>
          <p:nvPr/>
        </p:nvSpPr>
        <p:spPr bwMode="auto">
          <a:xfrm>
            <a:off x="2262188" y="5221289"/>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1.2</a:t>
            </a:r>
          </a:p>
        </p:txBody>
      </p:sp>
      <p:sp>
        <p:nvSpPr>
          <p:cNvPr id="93211" name="Rectangle 27"/>
          <p:cNvSpPr>
            <a:spLocks noChangeArrowheads="1"/>
          </p:cNvSpPr>
          <p:nvPr/>
        </p:nvSpPr>
        <p:spPr bwMode="auto">
          <a:xfrm>
            <a:off x="2262188" y="4821239"/>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1.4</a:t>
            </a:r>
          </a:p>
        </p:txBody>
      </p:sp>
      <p:sp>
        <p:nvSpPr>
          <p:cNvPr id="93212" name="Rectangle 28"/>
          <p:cNvSpPr>
            <a:spLocks noChangeArrowheads="1"/>
          </p:cNvSpPr>
          <p:nvPr/>
        </p:nvSpPr>
        <p:spPr bwMode="auto">
          <a:xfrm>
            <a:off x="2262188" y="441166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1.6</a:t>
            </a:r>
          </a:p>
        </p:txBody>
      </p:sp>
      <p:sp>
        <p:nvSpPr>
          <p:cNvPr id="93213" name="Rectangle 29"/>
          <p:cNvSpPr>
            <a:spLocks noChangeArrowheads="1"/>
          </p:cNvSpPr>
          <p:nvPr/>
        </p:nvSpPr>
        <p:spPr bwMode="auto">
          <a:xfrm>
            <a:off x="2262188" y="401161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1.8</a:t>
            </a:r>
          </a:p>
        </p:txBody>
      </p:sp>
      <p:sp>
        <p:nvSpPr>
          <p:cNvPr id="93214" name="Rectangle 30"/>
          <p:cNvSpPr>
            <a:spLocks noChangeArrowheads="1"/>
          </p:cNvSpPr>
          <p:nvPr/>
        </p:nvSpPr>
        <p:spPr bwMode="auto">
          <a:xfrm>
            <a:off x="2405064" y="3611564"/>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2</a:t>
            </a:r>
          </a:p>
        </p:txBody>
      </p:sp>
      <p:sp>
        <p:nvSpPr>
          <p:cNvPr id="93215" name="Rectangle 31"/>
          <p:cNvSpPr>
            <a:spLocks noChangeArrowheads="1"/>
          </p:cNvSpPr>
          <p:nvPr/>
        </p:nvSpPr>
        <p:spPr bwMode="auto">
          <a:xfrm>
            <a:off x="2262188" y="3201989"/>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2.2</a:t>
            </a:r>
          </a:p>
        </p:txBody>
      </p:sp>
      <p:sp>
        <p:nvSpPr>
          <p:cNvPr id="93216" name="Rectangle 32"/>
          <p:cNvSpPr>
            <a:spLocks noChangeArrowheads="1"/>
          </p:cNvSpPr>
          <p:nvPr/>
        </p:nvSpPr>
        <p:spPr bwMode="auto">
          <a:xfrm>
            <a:off x="2657476" y="6167439"/>
            <a:ext cx="23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dirty="0">
                <a:solidFill>
                  <a:srgbClr val="000000"/>
                </a:solidFill>
                <a:latin typeface="Calibri" pitchFamily="34" charset="0"/>
                <a:ea typeface="Calibri" pitchFamily="34" charset="0"/>
                <a:cs typeface="Calibri" pitchFamily="34" charset="0"/>
              </a:rPr>
              <a:t>&lt;3</a:t>
            </a:r>
          </a:p>
        </p:txBody>
      </p:sp>
      <p:sp>
        <p:nvSpPr>
          <p:cNvPr id="93217" name="Rectangle 33"/>
          <p:cNvSpPr>
            <a:spLocks noChangeArrowheads="1"/>
          </p:cNvSpPr>
          <p:nvPr/>
        </p:nvSpPr>
        <p:spPr bwMode="auto">
          <a:xfrm>
            <a:off x="3067050"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3-4</a:t>
            </a:r>
          </a:p>
        </p:txBody>
      </p:sp>
      <p:sp>
        <p:nvSpPr>
          <p:cNvPr id="93218" name="Rectangle 34"/>
          <p:cNvSpPr>
            <a:spLocks noChangeArrowheads="1"/>
          </p:cNvSpPr>
          <p:nvPr/>
        </p:nvSpPr>
        <p:spPr bwMode="auto">
          <a:xfrm>
            <a:off x="3481388"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4-5</a:t>
            </a:r>
          </a:p>
        </p:txBody>
      </p:sp>
      <p:sp>
        <p:nvSpPr>
          <p:cNvPr id="93219" name="Rectangle 35"/>
          <p:cNvSpPr>
            <a:spLocks noChangeArrowheads="1"/>
          </p:cNvSpPr>
          <p:nvPr/>
        </p:nvSpPr>
        <p:spPr bwMode="auto">
          <a:xfrm>
            <a:off x="3919538"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5-6</a:t>
            </a:r>
          </a:p>
        </p:txBody>
      </p:sp>
      <p:sp>
        <p:nvSpPr>
          <p:cNvPr id="93220" name="Rectangle 36"/>
          <p:cNvSpPr>
            <a:spLocks noChangeArrowheads="1"/>
          </p:cNvSpPr>
          <p:nvPr/>
        </p:nvSpPr>
        <p:spPr bwMode="auto">
          <a:xfrm>
            <a:off x="4357688"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6-7</a:t>
            </a:r>
          </a:p>
        </p:txBody>
      </p:sp>
      <p:sp>
        <p:nvSpPr>
          <p:cNvPr id="93221" name="Rectangle 37"/>
          <p:cNvSpPr>
            <a:spLocks noChangeArrowheads="1"/>
          </p:cNvSpPr>
          <p:nvPr/>
        </p:nvSpPr>
        <p:spPr bwMode="auto">
          <a:xfrm>
            <a:off x="4795838"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7-8</a:t>
            </a:r>
          </a:p>
        </p:txBody>
      </p:sp>
      <p:sp>
        <p:nvSpPr>
          <p:cNvPr id="93222" name="Rectangle 38"/>
          <p:cNvSpPr>
            <a:spLocks noChangeArrowheads="1"/>
          </p:cNvSpPr>
          <p:nvPr/>
        </p:nvSpPr>
        <p:spPr bwMode="auto">
          <a:xfrm>
            <a:off x="5243513" y="61674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8-9</a:t>
            </a:r>
          </a:p>
        </p:txBody>
      </p:sp>
      <p:sp>
        <p:nvSpPr>
          <p:cNvPr id="93223" name="Rectangle 39"/>
          <p:cNvSpPr>
            <a:spLocks noChangeArrowheads="1"/>
          </p:cNvSpPr>
          <p:nvPr/>
        </p:nvSpPr>
        <p:spPr bwMode="auto">
          <a:xfrm>
            <a:off x="5710239" y="6167439"/>
            <a:ext cx="23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&gt;9</a:t>
            </a:r>
          </a:p>
        </p:txBody>
      </p:sp>
      <p:sp>
        <p:nvSpPr>
          <p:cNvPr id="93224" name="Line 40"/>
          <p:cNvSpPr>
            <a:spLocks noChangeShapeType="1"/>
          </p:cNvSpPr>
          <p:nvPr/>
        </p:nvSpPr>
        <p:spPr bwMode="auto">
          <a:xfrm flipV="1">
            <a:off x="2820988" y="52752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25" name="Line 41"/>
          <p:cNvSpPr>
            <a:spLocks noChangeShapeType="1"/>
          </p:cNvSpPr>
          <p:nvPr/>
        </p:nvSpPr>
        <p:spPr bwMode="auto">
          <a:xfrm>
            <a:off x="2768600" y="52752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26" name="Line 42"/>
          <p:cNvSpPr>
            <a:spLocks noChangeShapeType="1"/>
          </p:cNvSpPr>
          <p:nvPr/>
        </p:nvSpPr>
        <p:spPr bwMode="auto">
          <a:xfrm flipV="1">
            <a:off x="3248025" y="56102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27" name="Line 43"/>
          <p:cNvSpPr>
            <a:spLocks noChangeShapeType="1"/>
          </p:cNvSpPr>
          <p:nvPr/>
        </p:nvSpPr>
        <p:spPr bwMode="auto">
          <a:xfrm>
            <a:off x="3195639" y="5610225"/>
            <a:ext cx="103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28" name="Line 44"/>
          <p:cNvSpPr>
            <a:spLocks noChangeShapeType="1"/>
          </p:cNvSpPr>
          <p:nvPr/>
        </p:nvSpPr>
        <p:spPr bwMode="auto">
          <a:xfrm flipV="1">
            <a:off x="4113213" y="5430839"/>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29" name="Line 45"/>
          <p:cNvSpPr>
            <a:spLocks noChangeShapeType="1"/>
          </p:cNvSpPr>
          <p:nvPr/>
        </p:nvSpPr>
        <p:spPr bwMode="auto">
          <a:xfrm>
            <a:off x="4060825" y="5430838"/>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0" name="Line 46"/>
          <p:cNvSpPr>
            <a:spLocks noChangeShapeType="1"/>
          </p:cNvSpPr>
          <p:nvPr/>
        </p:nvSpPr>
        <p:spPr bwMode="auto">
          <a:xfrm flipV="1">
            <a:off x="4525963" y="5037139"/>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1" name="Line 47"/>
          <p:cNvSpPr>
            <a:spLocks noChangeShapeType="1"/>
          </p:cNvSpPr>
          <p:nvPr/>
        </p:nvSpPr>
        <p:spPr bwMode="auto">
          <a:xfrm>
            <a:off x="4473575" y="5037138"/>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2" name="Line 48"/>
          <p:cNvSpPr>
            <a:spLocks noChangeShapeType="1"/>
          </p:cNvSpPr>
          <p:nvPr/>
        </p:nvSpPr>
        <p:spPr bwMode="auto">
          <a:xfrm flipV="1">
            <a:off x="4967288" y="46386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3" name="Line 49"/>
          <p:cNvSpPr>
            <a:spLocks noChangeShapeType="1"/>
          </p:cNvSpPr>
          <p:nvPr/>
        </p:nvSpPr>
        <p:spPr bwMode="auto">
          <a:xfrm>
            <a:off x="4914900" y="4638675"/>
            <a:ext cx="103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4" name="Line 50"/>
          <p:cNvSpPr>
            <a:spLocks noChangeShapeType="1"/>
          </p:cNvSpPr>
          <p:nvPr/>
        </p:nvSpPr>
        <p:spPr bwMode="auto">
          <a:xfrm flipV="1">
            <a:off x="5422900" y="40306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35" name="Line 51"/>
          <p:cNvSpPr>
            <a:spLocks noChangeShapeType="1"/>
          </p:cNvSpPr>
          <p:nvPr/>
        </p:nvSpPr>
        <p:spPr bwMode="auto">
          <a:xfrm>
            <a:off x="5370513" y="40306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3236" name="Group 52"/>
          <p:cNvGrpSpPr>
            <a:grpSpLocks/>
          </p:cNvGrpSpPr>
          <p:nvPr/>
        </p:nvGrpSpPr>
        <p:grpSpPr bwMode="auto">
          <a:xfrm>
            <a:off x="5757864" y="3138489"/>
            <a:ext cx="136525" cy="623887"/>
            <a:chOff x="2517" y="1313"/>
            <a:chExt cx="60" cy="393"/>
          </a:xfrm>
        </p:grpSpPr>
        <p:sp>
          <p:nvSpPr>
            <p:cNvPr id="93340" name="Line 53"/>
            <p:cNvSpPr>
              <a:spLocks noChangeShapeType="1"/>
            </p:cNvSpPr>
            <p:nvPr/>
          </p:nvSpPr>
          <p:spPr bwMode="auto">
            <a:xfrm flipV="1">
              <a:off x="2547" y="1313"/>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341" name="Line 54"/>
            <p:cNvSpPr>
              <a:spLocks noChangeShapeType="1"/>
            </p:cNvSpPr>
            <p:nvPr/>
          </p:nvSpPr>
          <p:spPr bwMode="auto">
            <a:xfrm>
              <a:off x="2517" y="1313"/>
              <a:ext cx="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3237" name="Rectangle 55"/>
          <p:cNvSpPr>
            <a:spLocks noChangeArrowheads="1"/>
          </p:cNvSpPr>
          <p:nvPr/>
        </p:nvSpPr>
        <p:spPr bwMode="auto">
          <a:xfrm>
            <a:off x="3151188" y="5749925"/>
            <a:ext cx="190500" cy="400050"/>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38" name="Rectangle 56"/>
          <p:cNvSpPr>
            <a:spLocks noChangeArrowheads="1"/>
          </p:cNvSpPr>
          <p:nvPr/>
        </p:nvSpPr>
        <p:spPr bwMode="auto">
          <a:xfrm>
            <a:off x="3594100" y="5749925"/>
            <a:ext cx="177800" cy="400050"/>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39" name="Rectangle 57"/>
          <p:cNvSpPr>
            <a:spLocks noChangeArrowheads="1"/>
          </p:cNvSpPr>
          <p:nvPr/>
        </p:nvSpPr>
        <p:spPr bwMode="auto">
          <a:xfrm>
            <a:off x="4025900" y="5540375"/>
            <a:ext cx="177800" cy="609600"/>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0" name="Rectangle 58"/>
          <p:cNvSpPr>
            <a:spLocks noChangeArrowheads="1"/>
          </p:cNvSpPr>
          <p:nvPr/>
        </p:nvSpPr>
        <p:spPr bwMode="auto">
          <a:xfrm>
            <a:off x="4457700" y="5302251"/>
            <a:ext cx="177800" cy="847725"/>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1" name="Rectangle 59"/>
          <p:cNvSpPr>
            <a:spLocks noChangeArrowheads="1"/>
          </p:cNvSpPr>
          <p:nvPr/>
        </p:nvSpPr>
        <p:spPr bwMode="auto">
          <a:xfrm>
            <a:off x="4889500" y="4902201"/>
            <a:ext cx="192088" cy="1247775"/>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2" name="Rectangle 60"/>
          <p:cNvSpPr>
            <a:spLocks noChangeArrowheads="1"/>
          </p:cNvSpPr>
          <p:nvPr/>
        </p:nvSpPr>
        <p:spPr bwMode="auto">
          <a:xfrm>
            <a:off x="5322888" y="4330701"/>
            <a:ext cx="176212" cy="1819275"/>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3" name="Rectangle 61"/>
          <p:cNvSpPr>
            <a:spLocks noChangeArrowheads="1"/>
          </p:cNvSpPr>
          <p:nvPr/>
        </p:nvSpPr>
        <p:spPr bwMode="auto">
          <a:xfrm>
            <a:off x="5754688" y="3730625"/>
            <a:ext cx="177800" cy="2419350"/>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4" name="Rectangle 62"/>
          <p:cNvSpPr>
            <a:spLocks noChangeArrowheads="1"/>
          </p:cNvSpPr>
          <p:nvPr/>
        </p:nvSpPr>
        <p:spPr bwMode="auto">
          <a:xfrm>
            <a:off x="2738438" y="5540375"/>
            <a:ext cx="177800" cy="609600"/>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5" name="Rectangle 63"/>
          <p:cNvSpPr>
            <a:spLocks noChangeArrowheads="1"/>
          </p:cNvSpPr>
          <p:nvPr/>
        </p:nvSpPr>
        <p:spPr bwMode="auto">
          <a:xfrm flipH="1">
            <a:off x="5410200" y="6477000"/>
            <a:ext cx="40830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2000" b="1" dirty="0">
                <a:solidFill>
                  <a:srgbClr val="000000"/>
                </a:solidFill>
                <a:latin typeface="Calibri" pitchFamily="34" charset="0"/>
                <a:ea typeface="Calibri" pitchFamily="34" charset="0"/>
                <a:cs typeface="Calibri" pitchFamily="34" charset="0"/>
              </a:rPr>
              <a:t>S-Phosphate </a:t>
            </a:r>
            <a:r>
              <a:rPr lang="de-DE" altLang="de-DE" sz="2000" dirty="0">
                <a:solidFill>
                  <a:srgbClr val="000000"/>
                </a:solidFill>
                <a:latin typeface="Calibri" pitchFamily="34" charset="0"/>
                <a:ea typeface="Calibri" pitchFamily="34" charset="0"/>
                <a:cs typeface="Calibri" pitchFamily="34" charset="0"/>
              </a:rPr>
              <a:t>[mg/dl] </a:t>
            </a:r>
            <a:r>
              <a:rPr lang="de-DE" altLang="de-DE" sz="1400" dirty="0">
                <a:solidFill>
                  <a:srgbClr val="000000"/>
                </a:solidFill>
                <a:latin typeface="Calibri" pitchFamily="34" charset="0"/>
                <a:ea typeface="Calibri" pitchFamily="34" charset="0"/>
                <a:cs typeface="Calibri" pitchFamily="34" charset="0"/>
              </a:rPr>
              <a:t>(mmol  :3.1)</a:t>
            </a:r>
          </a:p>
          <a:p>
            <a:pPr>
              <a:spcBef>
                <a:spcPct val="0"/>
              </a:spcBef>
              <a:buFontTx/>
              <a:buNone/>
            </a:pPr>
            <a:endParaRPr lang="de-DE" altLang="de-DE" sz="2000" dirty="0">
              <a:solidFill>
                <a:srgbClr val="000000"/>
              </a:solidFill>
              <a:latin typeface="Calibri" pitchFamily="34" charset="0"/>
              <a:ea typeface="Calibri" pitchFamily="34" charset="0"/>
              <a:cs typeface="Calibri" pitchFamily="34" charset="0"/>
            </a:endParaRPr>
          </a:p>
        </p:txBody>
      </p:sp>
      <p:sp>
        <p:nvSpPr>
          <p:cNvPr id="93246" name="Rectangle 64"/>
          <p:cNvSpPr>
            <a:spLocks noChangeArrowheads="1"/>
          </p:cNvSpPr>
          <p:nvPr/>
        </p:nvSpPr>
        <p:spPr bwMode="auto">
          <a:xfrm rot="16200000" flipH="1">
            <a:off x="381000" y="3600450"/>
            <a:ext cx="323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2000" b="1" dirty="0">
                <a:solidFill>
                  <a:srgbClr val="000000"/>
                </a:solidFill>
                <a:latin typeface="Calibri" pitchFamily="34" charset="0"/>
                <a:ea typeface="Calibri" pitchFamily="34" charset="0"/>
                <a:cs typeface="Calibri" pitchFamily="34" charset="0"/>
              </a:rPr>
              <a:t>Relative </a:t>
            </a:r>
            <a:r>
              <a:rPr lang="de-DE" altLang="de-DE" sz="2000" b="1" dirty="0" err="1">
                <a:solidFill>
                  <a:srgbClr val="000000"/>
                </a:solidFill>
                <a:latin typeface="Calibri" pitchFamily="34" charset="0"/>
                <a:ea typeface="Calibri" pitchFamily="34" charset="0"/>
                <a:cs typeface="Calibri" pitchFamily="34" charset="0"/>
              </a:rPr>
              <a:t>mortality</a:t>
            </a:r>
            <a:r>
              <a:rPr lang="de-DE" altLang="de-DE" sz="2000" b="1" dirty="0">
                <a:solidFill>
                  <a:srgbClr val="000000"/>
                </a:solidFill>
                <a:latin typeface="Calibri" pitchFamily="34" charset="0"/>
                <a:ea typeface="Calibri" pitchFamily="34" charset="0"/>
                <a:cs typeface="Calibri" pitchFamily="34" charset="0"/>
              </a:rPr>
              <a:t> </a:t>
            </a:r>
            <a:r>
              <a:rPr lang="de-DE" altLang="de-DE" sz="2000" b="1" dirty="0" err="1">
                <a:solidFill>
                  <a:srgbClr val="000000"/>
                </a:solidFill>
                <a:latin typeface="Calibri" pitchFamily="34" charset="0"/>
                <a:ea typeface="Calibri" pitchFamily="34" charset="0"/>
                <a:cs typeface="Calibri" pitchFamily="34" charset="0"/>
              </a:rPr>
              <a:t>risk</a:t>
            </a:r>
            <a:endParaRPr lang="de-DE" altLang="de-DE" sz="2000" dirty="0">
              <a:solidFill>
                <a:srgbClr val="000000"/>
              </a:solidFill>
              <a:latin typeface="Calibri" pitchFamily="34" charset="0"/>
              <a:ea typeface="Calibri" pitchFamily="34" charset="0"/>
              <a:cs typeface="Calibri" pitchFamily="34" charset="0"/>
            </a:endParaRPr>
          </a:p>
        </p:txBody>
      </p:sp>
      <p:sp>
        <p:nvSpPr>
          <p:cNvPr id="93247" name="Rectangle 65"/>
          <p:cNvSpPr>
            <a:spLocks noChangeArrowheads="1"/>
          </p:cNvSpPr>
          <p:nvPr/>
        </p:nvSpPr>
        <p:spPr bwMode="auto">
          <a:xfrm>
            <a:off x="6775450" y="1071563"/>
            <a:ext cx="3524250" cy="5078412"/>
          </a:xfrm>
          <a:prstGeom prst="rect">
            <a:avLst/>
          </a:prstGeom>
          <a:solidFill>
            <a:srgbClr val="F8F8F8"/>
          </a:solidFill>
          <a:ln w="9525" algn="ctr">
            <a:solidFill>
              <a:srgbClr val="000000"/>
            </a:solidFill>
            <a:miter lim="800000"/>
            <a:headEnd/>
            <a:tailEnd/>
          </a:ln>
          <a:effectLst>
            <a:outerShdw dist="17961" dir="2700000" algn="ctr" rotWithShape="0">
              <a:schemeClr val="tx1">
                <a:alpha val="50000"/>
              </a:schemeClr>
            </a:outerShdw>
          </a:effec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48" name="Line 66"/>
          <p:cNvSpPr>
            <a:spLocks noChangeShapeType="1"/>
          </p:cNvSpPr>
          <p:nvPr/>
        </p:nvSpPr>
        <p:spPr bwMode="auto">
          <a:xfrm>
            <a:off x="6772275" y="5748338"/>
            <a:ext cx="338455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49" name="Rectangle 67"/>
          <p:cNvSpPr>
            <a:spLocks noChangeArrowheads="1"/>
          </p:cNvSpPr>
          <p:nvPr/>
        </p:nvSpPr>
        <p:spPr bwMode="auto">
          <a:xfrm>
            <a:off x="6775450" y="3121025"/>
            <a:ext cx="3524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50" name="Line 68"/>
          <p:cNvSpPr>
            <a:spLocks noChangeShapeType="1"/>
          </p:cNvSpPr>
          <p:nvPr/>
        </p:nvSpPr>
        <p:spPr bwMode="auto">
          <a:xfrm>
            <a:off x="6718300" y="61499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1" name="Line 69"/>
          <p:cNvSpPr>
            <a:spLocks noChangeShapeType="1"/>
          </p:cNvSpPr>
          <p:nvPr/>
        </p:nvSpPr>
        <p:spPr bwMode="auto">
          <a:xfrm>
            <a:off x="6718300" y="57499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2" name="Line 70"/>
          <p:cNvSpPr>
            <a:spLocks noChangeShapeType="1"/>
          </p:cNvSpPr>
          <p:nvPr/>
        </p:nvSpPr>
        <p:spPr bwMode="auto">
          <a:xfrm>
            <a:off x="6718300" y="53403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3" name="Line 71"/>
          <p:cNvSpPr>
            <a:spLocks noChangeShapeType="1"/>
          </p:cNvSpPr>
          <p:nvPr/>
        </p:nvSpPr>
        <p:spPr bwMode="auto">
          <a:xfrm>
            <a:off x="6718300" y="49403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4" name="Line 72"/>
          <p:cNvSpPr>
            <a:spLocks noChangeShapeType="1"/>
          </p:cNvSpPr>
          <p:nvPr/>
        </p:nvSpPr>
        <p:spPr bwMode="auto">
          <a:xfrm>
            <a:off x="6718300" y="45307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5" name="Line 73"/>
          <p:cNvSpPr>
            <a:spLocks noChangeShapeType="1"/>
          </p:cNvSpPr>
          <p:nvPr/>
        </p:nvSpPr>
        <p:spPr bwMode="auto">
          <a:xfrm>
            <a:off x="6718300" y="41306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6" name="Line 74"/>
          <p:cNvSpPr>
            <a:spLocks noChangeShapeType="1"/>
          </p:cNvSpPr>
          <p:nvPr/>
        </p:nvSpPr>
        <p:spPr bwMode="auto">
          <a:xfrm>
            <a:off x="6718300" y="37306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7" name="Line 75"/>
          <p:cNvSpPr>
            <a:spLocks noChangeShapeType="1"/>
          </p:cNvSpPr>
          <p:nvPr/>
        </p:nvSpPr>
        <p:spPr bwMode="auto">
          <a:xfrm>
            <a:off x="6718300" y="33210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258" name="Line 76"/>
          <p:cNvSpPr>
            <a:spLocks noChangeShapeType="1"/>
          </p:cNvSpPr>
          <p:nvPr/>
        </p:nvSpPr>
        <p:spPr bwMode="auto">
          <a:xfrm flipV="1">
            <a:off x="6953250" y="52752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59" name="Rectangle 77"/>
          <p:cNvSpPr>
            <a:spLocks noChangeArrowheads="1"/>
          </p:cNvSpPr>
          <p:nvPr/>
        </p:nvSpPr>
        <p:spPr bwMode="auto">
          <a:xfrm>
            <a:off x="6946900" y="5202239"/>
            <a:ext cx="76200" cy="947737"/>
          </a:xfrm>
          <a:prstGeom prst="rect">
            <a:avLst/>
          </a:prstGeom>
          <a:solidFill>
            <a:srgbClr val="FFFF66"/>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0" name="Rectangle 78"/>
          <p:cNvSpPr>
            <a:spLocks noChangeArrowheads="1"/>
          </p:cNvSpPr>
          <p:nvPr/>
        </p:nvSpPr>
        <p:spPr bwMode="auto">
          <a:xfrm>
            <a:off x="7023100" y="5049839"/>
            <a:ext cx="76200" cy="1100137"/>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1" name="Rectangle 79"/>
          <p:cNvSpPr>
            <a:spLocks noChangeArrowheads="1"/>
          </p:cNvSpPr>
          <p:nvPr/>
        </p:nvSpPr>
        <p:spPr bwMode="auto">
          <a:xfrm>
            <a:off x="7099300" y="5659439"/>
            <a:ext cx="76200" cy="490537"/>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2" name="Line 80"/>
          <p:cNvSpPr>
            <a:spLocks noChangeShapeType="1"/>
          </p:cNvSpPr>
          <p:nvPr/>
        </p:nvSpPr>
        <p:spPr bwMode="auto">
          <a:xfrm flipV="1">
            <a:off x="6975475" y="436403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63" name="Line 81"/>
          <p:cNvSpPr>
            <a:spLocks noChangeShapeType="1"/>
          </p:cNvSpPr>
          <p:nvPr/>
        </p:nvSpPr>
        <p:spPr bwMode="auto">
          <a:xfrm flipH="1" flipV="1">
            <a:off x="7062788" y="4135438"/>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64" name="Line 82"/>
          <p:cNvSpPr>
            <a:spLocks noChangeShapeType="1"/>
          </p:cNvSpPr>
          <p:nvPr/>
        </p:nvSpPr>
        <p:spPr bwMode="auto">
          <a:xfrm flipH="1" flipV="1">
            <a:off x="7131050" y="4745038"/>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65" name="Line 83"/>
          <p:cNvSpPr>
            <a:spLocks noChangeShapeType="1"/>
          </p:cNvSpPr>
          <p:nvPr/>
        </p:nvSpPr>
        <p:spPr bwMode="auto">
          <a:xfrm flipV="1">
            <a:off x="7380288" y="52752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66" name="Rectangle 84"/>
          <p:cNvSpPr>
            <a:spLocks noChangeArrowheads="1"/>
          </p:cNvSpPr>
          <p:nvPr/>
        </p:nvSpPr>
        <p:spPr bwMode="auto">
          <a:xfrm>
            <a:off x="7373938" y="5202239"/>
            <a:ext cx="76200" cy="947737"/>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7" name="Rectangle 85"/>
          <p:cNvSpPr>
            <a:spLocks noChangeArrowheads="1"/>
          </p:cNvSpPr>
          <p:nvPr/>
        </p:nvSpPr>
        <p:spPr bwMode="auto">
          <a:xfrm>
            <a:off x="7450138" y="5126039"/>
            <a:ext cx="76200" cy="1023937"/>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8" name="Rectangle 86"/>
          <p:cNvSpPr>
            <a:spLocks noChangeArrowheads="1"/>
          </p:cNvSpPr>
          <p:nvPr/>
        </p:nvSpPr>
        <p:spPr bwMode="auto">
          <a:xfrm>
            <a:off x="7526338" y="5278439"/>
            <a:ext cx="76200" cy="871537"/>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69" name="Line 87"/>
          <p:cNvSpPr>
            <a:spLocks noChangeShapeType="1"/>
          </p:cNvSpPr>
          <p:nvPr/>
        </p:nvSpPr>
        <p:spPr bwMode="auto">
          <a:xfrm flipV="1">
            <a:off x="7402514" y="4821238"/>
            <a:ext cx="1587"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70" name="Line 88"/>
          <p:cNvSpPr>
            <a:spLocks noChangeShapeType="1"/>
          </p:cNvSpPr>
          <p:nvPr/>
        </p:nvSpPr>
        <p:spPr bwMode="auto">
          <a:xfrm flipH="1" flipV="1">
            <a:off x="7480300" y="4745038"/>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71" name="Line 89"/>
          <p:cNvSpPr>
            <a:spLocks noChangeShapeType="1"/>
          </p:cNvSpPr>
          <p:nvPr/>
        </p:nvSpPr>
        <p:spPr bwMode="auto">
          <a:xfrm flipH="1" flipV="1">
            <a:off x="7556500" y="482123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72" name="Rectangle 90"/>
          <p:cNvSpPr>
            <a:spLocks noChangeArrowheads="1"/>
          </p:cNvSpPr>
          <p:nvPr/>
        </p:nvSpPr>
        <p:spPr bwMode="auto">
          <a:xfrm>
            <a:off x="7831138" y="5735639"/>
            <a:ext cx="76200" cy="414337"/>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73" name="Rectangle 91"/>
          <p:cNvSpPr>
            <a:spLocks noChangeArrowheads="1"/>
          </p:cNvSpPr>
          <p:nvPr/>
        </p:nvSpPr>
        <p:spPr bwMode="auto">
          <a:xfrm>
            <a:off x="7907338" y="5735639"/>
            <a:ext cx="76200" cy="414337"/>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74" name="Rectangle 92"/>
          <p:cNvSpPr>
            <a:spLocks noChangeArrowheads="1"/>
          </p:cNvSpPr>
          <p:nvPr/>
        </p:nvSpPr>
        <p:spPr bwMode="auto">
          <a:xfrm>
            <a:off x="7983538" y="5735639"/>
            <a:ext cx="76200" cy="414337"/>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75" name="Line 93"/>
          <p:cNvSpPr>
            <a:spLocks noChangeShapeType="1"/>
          </p:cNvSpPr>
          <p:nvPr/>
        </p:nvSpPr>
        <p:spPr bwMode="auto">
          <a:xfrm flipV="1">
            <a:off x="8277225" y="57086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76" name="Rectangle 94"/>
          <p:cNvSpPr>
            <a:spLocks noChangeArrowheads="1"/>
          </p:cNvSpPr>
          <p:nvPr/>
        </p:nvSpPr>
        <p:spPr bwMode="auto">
          <a:xfrm>
            <a:off x="8242300" y="6000750"/>
            <a:ext cx="76200" cy="147638"/>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77" name="Rectangle 95"/>
          <p:cNvSpPr>
            <a:spLocks noChangeArrowheads="1"/>
          </p:cNvSpPr>
          <p:nvPr/>
        </p:nvSpPr>
        <p:spPr bwMode="auto">
          <a:xfrm>
            <a:off x="8394700" y="5810250"/>
            <a:ext cx="76200" cy="338138"/>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78" name="Line 96"/>
          <p:cNvSpPr>
            <a:spLocks noChangeShapeType="1"/>
          </p:cNvSpPr>
          <p:nvPr/>
        </p:nvSpPr>
        <p:spPr bwMode="auto">
          <a:xfrm flipV="1">
            <a:off x="8356600" y="55816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79" name="Rectangle 97"/>
          <p:cNvSpPr>
            <a:spLocks noChangeArrowheads="1"/>
          </p:cNvSpPr>
          <p:nvPr/>
        </p:nvSpPr>
        <p:spPr bwMode="auto">
          <a:xfrm>
            <a:off x="8318500" y="5845176"/>
            <a:ext cx="76200" cy="303213"/>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80" name="Line 98"/>
          <p:cNvSpPr>
            <a:spLocks noChangeShapeType="1"/>
          </p:cNvSpPr>
          <p:nvPr/>
        </p:nvSpPr>
        <p:spPr bwMode="auto">
          <a:xfrm flipV="1">
            <a:off x="8435975" y="55149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1" name="Line 99"/>
          <p:cNvSpPr>
            <a:spLocks noChangeShapeType="1"/>
          </p:cNvSpPr>
          <p:nvPr/>
        </p:nvSpPr>
        <p:spPr bwMode="auto">
          <a:xfrm flipV="1">
            <a:off x="8734425" y="5580064"/>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2" name="Rectangle 100"/>
          <p:cNvSpPr>
            <a:spLocks noChangeArrowheads="1"/>
          </p:cNvSpPr>
          <p:nvPr/>
        </p:nvSpPr>
        <p:spPr bwMode="auto">
          <a:xfrm>
            <a:off x="8699500" y="5876926"/>
            <a:ext cx="76200" cy="271463"/>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83" name="Line 101"/>
          <p:cNvSpPr>
            <a:spLocks noChangeShapeType="1"/>
          </p:cNvSpPr>
          <p:nvPr/>
        </p:nvSpPr>
        <p:spPr bwMode="auto">
          <a:xfrm flipV="1">
            <a:off x="8813800" y="53498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4" name="Rectangle 102"/>
          <p:cNvSpPr>
            <a:spLocks noChangeArrowheads="1"/>
          </p:cNvSpPr>
          <p:nvPr/>
        </p:nvSpPr>
        <p:spPr bwMode="auto">
          <a:xfrm>
            <a:off x="8775700" y="5626100"/>
            <a:ext cx="76200" cy="522288"/>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85" name="Line 103"/>
          <p:cNvSpPr>
            <a:spLocks noChangeShapeType="1"/>
          </p:cNvSpPr>
          <p:nvPr/>
        </p:nvSpPr>
        <p:spPr bwMode="auto">
          <a:xfrm flipV="1">
            <a:off x="8893175" y="52768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6" name="Line 104"/>
          <p:cNvSpPr>
            <a:spLocks noChangeShapeType="1"/>
          </p:cNvSpPr>
          <p:nvPr/>
        </p:nvSpPr>
        <p:spPr bwMode="auto">
          <a:xfrm flipV="1">
            <a:off x="9156700" y="54387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7" name="Rectangle 105"/>
          <p:cNvSpPr>
            <a:spLocks noChangeArrowheads="1"/>
          </p:cNvSpPr>
          <p:nvPr/>
        </p:nvSpPr>
        <p:spPr bwMode="auto">
          <a:xfrm>
            <a:off x="9118600" y="5813426"/>
            <a:ext cx="76200" cy="334963"/>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88" name="Line 106"/>
          <p:cNvSpPr>
            <a:spLocks noChangeShapeType="1"/>
          </p:cNvSpPr>
          <p:nvPr/>
        </p:nvSpPr>
        <p:spPr bwMode="auto">
          <a:xfrm flipV="1">
            <a:off x="9232900" y="490537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89" name="Rectangle 107"/>
          <p:cNvSpPr>
            <a:spLocks noChangeArrowheads="1"/>
          </p:cNvSpPr>
          <p:nvPr/>
        </p:nvSpPr>
        <p:spPr bwMode="auto">
          <a:xfrm>
            <a:off x="9194800" y="5314950"/>
            <a:ext cx="76200" cy="833438"/>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90" name="Line 108"/>
          <p:cNvSpPr>
            <a:spLocks noChangeShapeType="1"/>
          </p:cNvSpPr>
          <p:nvPr/>
        </p:nvSpPr>
        <p:spPr bwMode="auto">
          <a:xfrm flipV="1">
            <a:off x="9309100" y="475297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91" name="Rectangle 109"/>
          <p:cNvSpPr>
            <a:spLocks noChangeArrowheads="1"/>
          </p:cNvSpPr>
          <p:nvPr/>
        </p:nvSpPr>
        <p:spPr bwMode="auto">
          <a:xfrm>
            <a:off x="9271000" y="5210176"/>
            <a:ext cx="76200" cy="938213"/>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92" name="Line 110"/>
          <p:cNvSpPr>
            <a:spLocks noChangeShapeType="1"/>
          </p:cNvSpPr>
          <p:nvPr/>
        </p:nvSpPr>
        <p:spPr bwMode="auto">
          <a:xfrm flipV="1">
            <a:off x="9578975" y="482917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93" name="Rectangle 111"/>
          <p:cNvSpPr>
            <a:spLocks noChangeArrowheads="1"/>
          </p:cNvSpPr>
          <p:nvPr/>
        </p:nvSpPr>
        <p:spPr bwMode="auto">
          <a:xfrm>
            <a:off x="9537700" y="5514976"/>
            <a:ext cx="76200" cy="633413"/>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94" name="Rectangle 112"/>
          <p:cNvSpPr>
            <a:spLocks noChangeArrowheads="1"/>
          </p:cNvSpPr>
          <p:nvPr/>
        </p:nvSpPr>
        <p:spPr bwMode="auto">
          <a:xfrm>
            <a:off x="9690100" y="4219576"/>
            <a:ext cx="76200" cy="1928813"/>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95" name="Line 113"/>
          <p:cNvSpPr>
            <a:spLocks noChangeShapeType="1"/>
          </p:cNvSpPr>
          <p:nvPr/>
        </p:nvSpPr>
        <p:spPr bwMode="auto">
          <a:xfrm flipV="1">
            <a:off x="9655175" y="3702050"/>
            <a:ext cx="0" cy="668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96" name="Rectangle 114"/>
          <p:cNvSpPr>
            <a:spLocks noChangeArrowheads="1"/>
          </p:cNvSpPr>
          <p:nvPr/>
        </p:nvSpPr>
        <p:spPr bwMode="auto">
          <a:xfrm>
            <a:off x="9613900" y="4371976"/>
            <a:ext cx="76200" cy="1776413"/>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297" name="Line 115"/>
          <p:cNvSpPr>
            <a:spLocks noChangeShapeType="1"/>
          </p:cNvSpPr>
          <p:nvPr/>
        </p:nvSpPr>
        <p:spPr bwMode="auto">
          <a:xfrm flipV="1">
            <a:off x="9728200" y="353377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98" name="Line 116"/>
          <p:cNvSpPr>
            <a:spLocks noChangeShapeType="1"/>
          </p:cNvSpPr>
          <p:nvPr/>
        </p:nvSpPr>
        <p:spPr bwMode="auto">
          <a:xfrm flipH="1" flipV="1">
            <a:off x="10031414" y="2695576"/>
            <a:ext cx="7937" cy="3336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299" name="Rectangle 117"/>
          <p:cNvSpPr>
            <a:spLocks noChangeArrowheads="1"/>
          </p:cNvSpPr>
          <p:nvPr/>
        </p:nvSpPr>
        <p:spPr bwMode="auto">
          <a:xfrm>
            <a:off x="9994900" y="3686176"/>
            <a:ext cx="76200" cy="2462213"/>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00" name="Line 118"/>
          <p:cNvSpPr>
            <a:spLocks noChangeShapeType="1"/>
          </p:cNvSpPr>
          <p:nvPr/>
        </p:nvSpPr>
        <p:spPr bwMode="auto">
          <a:xfrm flipV="1">
            <a:off x="10109200" y="835025"/>
            <a:ext cx="1588" cy="3582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301" name="Rectangle 119"/>
          <p:cNvSpPr>
            <a:spLocks noChangeArrowheads="1"/>
          </p:cNvSpPr>
          <p:nvPr/>
        </p:nvSpPr>
        <p:spPr bwMode="auto">
          <a:xfrm>
            <a:off x="10071100" y="1857376"/>
            <a:ext cx="76200" cy="4291013"/>
          </a:xfrm>
          <a:prstGeom prst="rect">
            <a:avLst/>
          </a:prstGeom>
          <a:solidFill>
            <a:srgbClr val="FFCC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02" name="Line 120"/>
          <p:cNvSpPr>
            <a:spLocks noChangeShapeType="1"/>
          </p:cNvSpPr>
          <p:nvPr/>
        </p:nvSpPr>
        <p:spPr bwMode="auto">
          <a:xfrm flipH="1" flipV="1">
            <a:off x="10185400" y="6858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303" name="Rectangle 121"/>
          <p:cNvSpPr>
            <a:spLocks noChangeArrowheads="1"/>
          </p:cNvSpPr>
          <p:nvPr/>
        </p:nvSpPr>
        <p:spPr bwMode="auto">
          <a:xfrm>
            <a:off x="10147300" y="1933576"/>
            <a:ext cx="76200" cy="4214813"/>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04" name="Rectangle 122"/>
          <p:cNvSpPr>
            <a:spLocks noChangeArrowheads="1"/>
          </p:cNvSpPr>
          <p:nvPr/>
        </p:nvSpPr>
        <p:spPr bwMode="auto">
          <a:xfrm>
            <a:off x="6910389" y="6192839"/>
            <a:ext cx="23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&lt;3</a:t>
            </a:r>
          </a:p>
        </p:txBody>
      </p:sp>
      <p:sp>
        <p:nvSpPr>
          <p:cNvPr id="93305" name="Rectangle 123"/>
          <p:cNvSpPr>
            <a:spLocks noChangeArrowheads="1"/>
          </p:cNvSpPr>
          <p:nvPr/>
        </p:nvSpPr>
        <p:spPr bwMode="auto">
          <a:xfrm>
            <a:off x="7319963"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3-4</a:t>
            </a:r>
          </a:p>
        </p:txBody>
      </p:sp>
      <p:sp>
        <p:nvSpPr>
          <p:cNvPr id="93306" name="Rectangle 124"/>
          <p:cNvSpPr>
            <a:spLocks noChangeArrowheads="1"/>
          </p:cNvSpPr>
          <p:nvPr/>
        </p:nvSpPr>
        <p:spPr bwMode="auto">
          <a:xfrm>
            <a:off x="7734300"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4-5</a:t>
            </a:r>
          </a:p>
        </p:txBody>
      </p:sp>
      <p:sp>
        <p:nvSpPr>
          <p:cNvPr id="93307" name="Rectangle 125"/>
          <p:cNvSpPr>
            <a:spLocks noChangeArrowheads="1"/>
          </p:cNvSpPr>
          <p:nvPr/>
        </p:nvSpPr>
        <p:spPr bwMode="auto">
          <a:xfrm>
            <a:off x="8172450"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5-6</a:t>
            </a:r>
          </a:p>
        </p:txBody>
      </p:sp>
      <p:sp>
        <p:nvSpPr>
          <p:cNvPr id="93308" name="Rectangle 126"/>
          <p:cNvSpPr>
            <a:spLocks noChangeArrowheads="1"/>
          </p:cNvSpPr>
          <p:nvPr/>
        </p:nvSpPr>
        <p:spPr bwMode="auto">
          <a:xfrm>
            <a:off x="8610600"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6-7</a:t>
            </a:r>
          </a:p>
        </p:txBody>
      </p:sp>
      <p:sp>
        <p:nvSpPr>
          <p:cNvPr id="93309" name="Rectangle 127"/>
          <p:cNvSpPr>
            <a:spLocks noChangeArrowheads="1"/>
          </p:cNvSpPr>
          <p:nvPr/>
        </p:nvSpPr>
        <p:spPr bwMode="auto">
          <a:xfrm>
            <a:off x="9048750"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7-8</a:t>
            </a:r>
          </a:p>
        </p:txBody>
      </p:sp>
      <p:sp>
        <p:nvSpPr>
          <p:cNvPr id="93310" name="Rectangle 128"/>
          <p:cNvSpPr>
            <a:spLocks noChangeArrowheads="1"/>
          </p:cNvSpPr>
          <p:nvPr/>
        </p:nvSpPr>
        <p:spPr bwMode="auto">
          <a:xfrm>
            <a:off x="9496425" y="6192839"/>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8-9</a:t>
            </a:r>
          </a:p>
        </p:txBody>
      </p:sp>
      <p:sp>
        <p:nvSpPr>
          <p:cNvPr id="93311" name="Rectangle 129"/>
          <p:cNvSpPr>
            <a:spLocks noChangeArrowheads="1"/>
          </p:cNvSpPr>
          <p:nvPr/>
        </p:nvSpPr>
        <p:spPr bwMode="auto">
          <a:xfrm>
            <a:off x="9963151" y="6192839"/>
            <a:ext cx="23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&gt;9</a:t>
            </a:r>
          </a:p>
        </p:txBody>
      </p:sp>
      <p:sp>
        <p:nvSpPr>
          <p:cNvPr id="93312" name="Rectangle 130"/>
          <p:cNvSpPr>
            <a:spLocks noChangeArrowheads="1"/>
          </p:cNvSpPr>
          <p:nvPr/>
        </p:nvSpPr>
        <p:spPr bwMode="auto">
          <a:xfrm>
            <a:off x="2667000" y="1143001"/>
            <a:ext cx="3429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2000" b="1" dirty="0">
                <a:solidFill>
                  <a:srgbClr val="000000"/>
                </a:solidFill>
                <a:latin typeface="Calibri" pitchFamily="34" charset="0"/>
                <a:ea typeface="Calibri" pitchFamily="34" charset="0"/>
                <a:cs typeface="Calibri" pitchFamily="34" charset="0"/>
              </a:rPr>
              <a:t>40538 </a:t>
            </a:r>
            <a:r>
              <a:rPr lang="de-DE" altLang="de-DE" sz="2000" b="1" dirty="0" err="1">
                <a:solidFill>
                  <a:srgbClr val="000000"/>
                </a:solidFill>
                <a:latin typeface="Calibri" pitchFamily="34" charset="0"/>
                <a:ea typeface="Calibri" pitchFamily="34" charset="0"/>
                <a:cs typeface="Calibri" pitchFamily="34" charset="0"/>
              </a:rPr>
              <a:t>patients</a:t>
            </a:r>
            <a:endParaRPr lang="de-DE" altLang="de-DE" sz="20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800" dirty="0">
                <a:solidFill>
                  <a:srgbClr val="000000"/>
                </a:solidFill>
                <a:latin typeface="Calibri" pitchFamily="34" charset="0"/>
                <a:ea typeface="Calibri" pitchFamily="34" charset="0"/>
                <a:cs typeface="Calibri" pitchFamily="34" charset="0"/>
              </a:rPr>
              <a:t>Fresenius Medical Care </a:t>
            </a:r>
          </a:p>
          <a:p>
            <a:pPr>
              <a:spcBef>
                <a:spcPct val="0"/>
              </a:spcBef>
              <a:buFontTx/>
              <a:buNone/>
            </a:pPr>
            <a:r>
              <a:rPr lang="de-DE" altLang="de-DE" sz="1800" dirty="0">
                <a:solidFill>
                  <a:srgbClr val="000000"/>
                </a:solidFill>
                <a:latin typeface="Calibri" pitchFamily="34" charset="0"/>
                <a:ea typeface="Calibri" pitchFamily="34" charset="0"/>
                <a:cs typeface="Calibri" pitchFamily="34" charset="0"/>
              </a:rPr>
              <a:t>North </a:t>
            </a:r>
            <a:r>
              <a:rPr lang="de-DE" altLang="de-DE" sz="1800" dirty="0" err="1">
                <a:solidFill>
                  <a:srgbClr val="000000"/>
                </a:solidFill>
                <a:latin typeface="Calibri" pitchFamily="34" charset="0"/>
                <a:ea typeface="Calibri" pitchFamily="34" charset="0"/>
                <a:cs typeface="Calibri" pitchFamily="34" charset="0"/>
              </a:rPr>
              <a:t>America</a:t>
            </a:r>
            <a:r>
              <a:rPr lang="de-DE" altLang="de-DE" sz="1800" dirty="0">
                <a:solidFill>
                  <a:srgbClr val="000000"/>
                </a:solidFill>
                <a:latin typeface="Calibri" pitchFamily="34" charset="0"/>
                <a:ea typeface="Calibri" pitchFamily="34" charset="0"/>
                <a:cs typeface="Calibri" pitchFamily="34" charset="0"/>
              </a:rPr>
              <a:t> Patient </a:t>
            </a:r>
            <a:r>
              <a:rPr lang="de-DE" altLang="de-DE" sz="1800" dirty="0" err="1">
                <a:solidFill>
                  <a:srgbClr val="000000"/>
                </a:solidFill>
                <a:latin typeface="Calibri" pitchFamily="34" charset="0"/>
                <a:ea typeface="Calibri" pitchFamily="34" charset="0"/>
                <a:cs typeface="Calibri" pitchFamily="34" charset="0"/>
              </a:rPr>
              <a:t>Statitics</a:t>
            </a:r>
            <a:endParaRPr lang="de-DE" altLang="de-DE" sz="18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200" dirty="0">
                <a:solidFill>
                  <a:srgbClr val="000000"/>
                </a:solidFill>
                <a:latin typeface="Calibri" pitchFamily="34" charset="0"/>
                <a:ea typeface="Calibri" pitchFamily="34" charset="0"/>
                <a:cs typeface="Calibri" pitchFamily="34" charset="0"/>
              </a:rPr>
              <a:t>Multivariate </a:t>
            </a:r>
            <a:r>
              <a:rPr lang="de-DE" altLang="de-DE" sz="1200" dirty="0" err="1">
                <a:solidFill>
                  <a:srgbClr val="000000"/>
                </a:solidFill>
                <a:latin typeface="Calibri" pitchFamily="34" charset="0"/>
                <a:ea typeface="Calibri" pitchFamily="34" charset="0"/>
                <a:cs typeface="Calibri" pitchFamily="34" charset="0"/>
              </a:rPr>
              <a:t>analysis</a:t>
            </a:r>
            <a:endParaRPr lang="de-DE" altLang="de-DE" sz="1800" dirty="0">
              <a:solidFill>
                <a:srgbClr val="000000"/>
              </a:solidFill>
              <a:latin typeface="Calibri" pitchFamily="34" charset="0"/>
              <a:ea typeface="Calibri" pitchFamily="34" charset="0"/>
              <a:cs typeface="Calibri" pitchFamily="34" charset="0"/>
            </a:endParaRPr>
          </a:p>
          <a:p>
            <a:pPr algn="r">
              <a:spcBef>
                <a:spcPct val="0"/>
              </a:spcBef>
              <a:buFontTx/>
              <a:buNone/>
            </a:pPr>
            <a:r>
              <a:rPr lang="de-DE" altLang="de-DE" sz="1200" dirty="0">
                <a:solidFill>
                  <a:srgbClr val="000000"/>
                </a:solidFill>
                <a:latin typeface="Calibri" pitchFamily="34" charset="0"/>
                <a:ea typeface="Calibri" pitchFamily="34" charset="0"/>
                <a:cs typeface="Calibri" pitchFamily="34" charset="0"/>
              </a:rPr>
              <a:t>Block GA et al., JASN 2004</a:t>
            </a:r>
            <a:endParaRPr lang="de-DE" altLang="de-DE" sz="1400" dirty="0">
              <a:solidFill>
                <a:srgbClr val="000000"/>
              </a:solidFill>
              <a:latin typeface="Calibri" pitchFamily="34" charset="0"/>
              <a:ea typeface="Calibri" pitchFamily="34" charset="0"/>
              <a:cs typeface="Calibri" pitchFamily="34" charset="0"/>
            </a:endParaRPr>
          </a:p>
        </p:txBody>
      </p:sp>
      <p:sp>
        <p:nvSpPr>
          <p:cNvPr id="93313" name="Rectangle 131"/>
          <p:cNvSpPr>
            <a:spLocks noChangeArrowheads="1"/>
          </p:cNvSpPr>
          <p:nvPr/>
        </p:nvSpPr>
        <p:spPr bwMode="auto">
          <a:xfrm>
            <a:off x="8851900" y="5556250"/>
            <a:ext cx="76200" cy="592138"/>
          </a:xfrm>
          <a:prstGeom prst="rect">
            <a:avLst/>
          </a:prstGeom>
          <a:solidFill>
            <a:srgbClr val="FF9933"/>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14" name="Line 132"/>
          <p:cNvSpPr>
            <a:spLocks noChangeShapeType="1"/>
          </p:cNvSpPr>
          <p:nvPr/>
        </p:nvSpPr>
        <p:spPr bwMode="auto">
          <a:xfrm>
            <a:off x="6718300" y="2919414"/>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15" name="Line 133"/>
          <p:cNvSpPr>
            <a:spLocks noChangeShapeType="1"/>
          </p:cNvSpPr>
          <p:nvPr/>
        </p:nvSpPr>
        <p:spPr bwMode="auto">
          <a:xfrm>
            <a:off x="6718300" y="2509839"/>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16" name="Line 134"/>
          <p:cNvSpPr>
            <a:spLocks noChangeShapeType="1"/>
          </p:cNvSpPr>
          <p:nvPr/>
        </p:nvSpPr>
        <p:spPr bwMode="auto">
          <a:xfrm>
            <a:off x="6718300" y="2109789"/>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17" name="Line 135"/>
          <p:cNvSpPr>
            <a:spLocks noChangeShapeType="1"/>
          </p:cNvSpPr>
          <p:nvPr/>
        </p:nvSpPr>
        <p:spPr bwMode="auto">
          <a:xfrm>
            <a:off x="6718300" y="1700214"/>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18" name="Line 136"/>
          <p:cNvSpPr>
            <a:spLocks noChangeShapeType="1"/>
          </p:cNvSpPr>
          <p:nvPr/>
        </p:nvSpPr>
        <p:spPr bwMode="auto">
          <a:xfrm>
            <a:off x="6718300" y="1300164"/>
            <a:ext cx="57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19" name="Rectangle 137"/>
          <p:cNvSpPr>
            <a:spLocks noChangeArrowheads="1"/>
          </p:cNvSpPr>
          <p:nvPr/>
        </p:nvSpPr>
        <p:spPr bwMode="auto">
          <a:xfrm>
            <a:off x="1524000" y="1"/>
            <a:ext cx="9144000" cy="887413"/>
          </a:xfrm>
          <a:prstGeom prst="rect">
            <a:avLst/>
          </a:prstGeom>
          <a:solidFill>
            <a:schemeClr val="bg1"/>
          </a:solidFill>
          <a:ln>
            <a:noFill/>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20" name="Rectangle 139"/>
          <p:cNvSpPr>
            <a:spLocks noChangeArrowheads="1"/>
          </p:cNvSpPr>
          <p:nvPr/>
        </p:nvSpPr>
        <p:spPr bwMode="auto">
          <a:xfrm>
            <a:off x="6337300" y="602932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0.8</a:t>
            </a:r>
          </a:p>
        </p:txBody>
      </p:sp>
      <p:sp>
        <p:nvSpPr>
          <p:cNvPr id="93321" name="Rectangle 140"/>
          <p:cNvSpPr>
            <a:spLocks noChangeArrowheads="1"/>
          </p:cNvSpPr>
          <p:nvPr/>
        </p:nvSpPr>
        <p:spPr bwMode="auto">
          <a:xfrm>
            <a:off x="6480176" y="5629276"/>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a:t>
            </a:r>
          </a:p>
        </p:txBody>
      </p:sp>
      <p:sp>
        <p:nvSpPr>
          <p:cNvPr id="93322" name="Rectangle 141"/>
          <p:cNvSpPr>
            <a:spLocks noChangeArrowheads="1"/>
          </p:cNvSpPr>
          <p:nvPr/>
        </p:nvSpPr>
        <p:spPr bwMode="auto">
          <a:xfrm>
            <a:off x="6337300" y="521970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1.2</a:t>
            </a:r>
          </a:p>
        </p:txBody>
      </p:sp>
      <p:sp>
        <p:nvSpPr>
          <p:cNvPr id="93323" name="Rectangle 142"/>
          <p:cNvSpPr>
            <a:spLocks noChangeArrowheads="1"/>
          </p:cNvSpPr>
          <p:nvPr/>
        </p:nvSpPr>
        <p:spPr bwMode="auto">
          <a:xfrm>
            <a:off x="6337300" y="481965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1.4</a:t>
            </a:r>
          </a:p>
        </p:txBody>
      </p:sp>
      <p:sp>
        <p:nvSpPr>
          <p:cNvPr id="93324" name="Rectangle 143"/>
          <p:cNvSpPr>
            <a:spLocks noChangeArrowheads="1"/>
          </p:cNvSpPr>
          <p:nvPr/>
        </p:nvSpPr>
        <p:spPr bwMode="auto">
          <a:xfrm>
            <a:off x="6337300" y="441007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1.6</a:t>
            </a:r>
          </a:p>
        </p:txBody>
      </p:sp>
      <p:sp>
        <p:nvSpPr>
          <p:cNvPr id="93325" name="Rectangle 144"/>
          <p:cNvSpPr>
            <a:spLocks noChangeArrowheads="1"/>
          </p:cNvSpPr>
          <p:nvPr/>
        </p:nvSpPr>
        <p:spPr bwMode="auto">
          <a:xfrm>
            <a:off x="6337300" y="4010026"/>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1.8</a:t>
            </a:r>
          </a:p>
        </p:txBody>
      </p:sp>
      <p:sp>
        <p:nvSpPr>
          <p:cNvPr id="93326" name="Rectangle 145"/>
          <p:cNvSpPr>
            <a:spLocks noChangeArrowheads="1"/>
          </p:cNvSpPr>
          <p:nvPr/>
        </p:nvSpPr>
        <p:spPr bwMode="auto">
          <a:xfrm>
            <a:off x="6480176" y="3609976"/>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2</a:t>
            </a:r>
          </a:p>
        </p:txBody>
      </p:sp>
      <p:sp>
        <p:nvSpPr>
          <p:cNvPr id="93327" name="Rectangle 146"/>
          <p:cNvSpPr>
            <a:spLocks noChangeArrowheads="1"/>
          </p:cNvSpPr>
          <p:nvPr/>
        </p:nvSpPr>
        <p:spPr bwMode="auto">
          <a:xfrm>
            <a:off x="6337300" y="3200401"/>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000000"/>
                </a:solidFill>
                <a:latin typeface="Calibri" pitchFamily="34" charset="0"/>
                <a:ea typeface="Calibri" pitchFamily="34" charset="0"/>
                <a:cs typeface="Calibri" pitchFamily="34" charset="0"/>
              </a:rPr>
              <a:t>2.2</a:t>
            </a:r>
          </a:p>
        </p:txBody>
      </p:sp>
      <p:sp>
        <p:nvSpPr>
          <p:cNvPr id="93328" name="Rectangle 147"/>
          <p:cNvSpPr>
            <a:spLocks noChangeArrowheads="1"/>
          </p:cNvSpPr>
          <p:nvPr/>
        </p:nvSpPr>
        <p:spPr bwMode="auto">
          <a:xfrm>
            <a:off x="6362700" y="277336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2.4</a:t>
            </a:r>
          </a:p>
        </p:txBody>
      </p:sp>
      <p:sp>
        <p:nvSpPr>
          <p:cNvPr id="93329" name="Rectangle 148"/>
          <p:cNvSpPr>
            <a:spLocks noChangeArrowheads="1"/>
          </p:cNvSpPr>
          <p:nvPr/>
        </p:nvSpPr>
        <p:spPr bwMode="auto">
          <a:xfrm>
            <a:off x="6350000" y="237331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2.6</a:t>
            </a:r>
          </a:p>
        </p:txBody>
      </p:sp>
      <p:sp>
        <p:nvSpPr>
          <p:cNvPr id="93330" name="Rectangle 149"/>
          <p:cNvSpPr>
            <a:spLocks noChangeArrowheads="1"/>
          </p:cNvSpPr>
          <p:nvPr/>
        </p:nvSpPr>
        <p:spPr bwMode="auto">
          <a:xfrm>
            <a:off x="6362700" y="1963739"/>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2.8</a:t>
            </a:r>
          </a:p>
        </p:txBody>
      </p:sp>
      <p:sp>
        <p:nvSpPr>
          <p:cNvPr id="93331" name="Rectangle 150"/>
          <p:cNvSpPr>
            <a:spLocks noChangeArrowheads="1"/>
          </p:cNvSpPr>
          <p:nvPr/>
        </p:nvSpPr>
        <p:spPr bwMode="auto">
          <a:xfrm>
            <a:off x="6362700" y="1563689"/>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3.0</a:t>
            </a:r>
          </a:p>
        </p:txBody>
      </p:sp>
      <p:sp>
        <p:nvSpPr>
          <p:cNvPr id="93332" name="Rectangle 151"/>
          <p:cNvSpPr>
            <a:spLocks noChangeArrowheads="1"/>
          </p:cNvSpPr>
          <p:nvPr/>
        </p:nvSpPr>
        <p:spPr bwMode="auto">
          <a:xfrm>
            <a:off x="6362700" y="1154114"/>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de-DE" altLang="de-DE" sz="1800">
                <a:solidFill>
                  <a:srgbClr val="000000"/>
                </a:solidFill>
                <a:latin typeface="Calibri" pitchFamily="34" charset="0"/>
                <a:ea typeface="Calibri" pitchFamily="34" charset="0"/>
                <a:cs typeface="Calibri" pitchFamily="34" charset="0"/>
              </a:rPr>
              <a:t>3.2</a:t>
            </a:r>
          </a:p>
        </p:txBody>
      </p:sp>
      <p:sp>
        <p:nvSpPr>
          <p:cNvPr id="698520" name="Freeform 152"/>
          <p:cNvSpPr>
            <a:spLocks/>
          </p:cNvSpPr>
          <p:nvPr/>
        </p:nvSpPr>
        <p:spPr bwMode="auto">
          <a:xfrm>
            <a:off x="2795588" y="3741739"/>
            <a:ext cx="2995612" cy="2028825"/>
          </a:xfrm>
          <a:custGeom>
            <a:avLst/>
            <a:gdLst>
              <a:gd name="T0" fmla="*/ 0 w 1887"/>
              <a:gd name="T1" fmla="*/ 2147483647 h 1278"/>
              <a:gd name="T2" fmla="*/ 680442074 w 1887"/>
              <a:gd name="T3" fmla="*/ 2147483647 h 1278"/>
              <a:gd name="T4" fmla="*/ 1386085706 w 1887"/>
              <a:gd name="T5" fmla="*/ 2147483647 h 1278"/>
              <a:gd name="T6" fmla="*/ 2051406845 w 1887"/>
              <a:gd name="T7" fmla="*/ 2147483647 h 1278"/>
              <a:gd name="T8" fmla="*/ 2147483647 w 1887"/>
              <a:gd name="T9" fmla="*/ 2147483647 h 1278"/>
              <a:gd name="T10" fmla="*/ 2147483647 w 1887"/>
              <a:gd name="T11" fmla="*/ 1837194700 h 1278"/>
              <a:gd name="T12" fmla="*/ 2147483647 w 1887"/>
              <a:gd name="T13" fmla="*/ 932457813 h 1278"/>
              <a:gd name="T14" fmla="*/ 2147483647 w 1887"/>
              <a:gd name="T15" fmla="*/ 0 h 1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7" h="1278">
                <a:moveTo>
                  <a:pt x="0" y="1131"/>
                </a:moveTo>
                <a:cubicBezTo>
                  <a:pt x="89" y="1181"/>
                  <a:pt x="178" y="1231"/>
                  <a:pt x="270" y="1252"/>
                </a:cubicBezTo>
                <a:cubicBezTo>
                  <a:pt x="362" y="1273"/>
                  <a:pt x="459" y="1278"/>
                  <a:pt x="550" y="1258"/>
                </a:cubicBezTo>
                <a:cubicBezTo>
                  <a:pt x="641" y="1238"/>
                  <a:pt x="727" y="1177"/>
                  <a:pt x="814" y="1131"/>
                </a:cubicBezTo>
                <a:cubicBezTo>
                  <a:pt x="901" y="1085"/>
                  <a:pt x="984" y="1050"/>
                  <a:pt x="1073" y="983"/>
                </a:cubicBezTo>
                <a:cubicBezTo>
                  <a:pt x="1162" y="916"/>
                  <a:pt x="1256" y="831"/>
                  <a:pt x="1348" y="729"/>
                </a:cubicBezTo>
                <a:cubicBezTo>
                  <a:pt x="1440" y="627"/>
                  <a:pt x="1538" y="491"/>
                  <a:pt x="1628" y="370"/>
                </a:cubicBezTo>
                <a:cubicBezTo>
                  <a:pt x="1718" y="249"/>
                  <a:pt x="1802" y="124"/>
                  <a:pt x="1887" y="0"/>
                </a:cubicBezTo>
              </a:path>
            </a:pathLst>
          </a:custGeom>
          <a:noFill/>
          <a:ln w="28575" cap="flat" cmpd="sng">
            <a:solidFill>
              <a:srgbClr val="CC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334" name="Rectangle 153"/>
          <p:cNvSpPr>
            <a:spLocks noChangeArrowheads="1"/>
          </p:cNvSpPr>
          <p:nvPr/>
        </p:nvSpPr>
        <p:spPr bwMode="auto">
          <a:xfrm>
            <a:off x="6870700" y="1143001"/>
            <a:ext cx="2971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2000" b="1" dirty="0">
                <a:solidFill>
                  <a:srgbClr val="000000"/>
                </a:solidFill>
                <a:latin typeface="Calibri" pitchFamily="34" charset="0"/>
                <a:ea typeface="Calibri" pitchFamily="34" charset="0"/>
                <a:cs typeface="Calibri" pitchFamily="34" charset="0"/>
              </a:rPr>
              <a:t>14435 </a:t>
            </a:r>
            <a:r>
              <a:rPr lang="de-DE" altLang="de-DE" sz="2000" b="1" dirty="0" err="1">
                <a:solidFill>
                  <a:srgbClr val="000000"/>
                </a:solidFill>
                <a:latin typeface="Calibri" pitchFamily="34" charset="0"/>
                <a:ea typeface="Calibri" pitchFamily="34" charset="0"/>
                <a:cs typeface="Calibri" pitchFamily="34" charset="0"/>
              </a:rPr>
              <a:t>patients</a:t>
            </a:r>
            <a:endParaRPr lang="de-DE" altLang="de-DE" sz="20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800" dirty="0" err="1">
                <a:solidFill>
                  <a:srgbClr val="000000"/>
                </a:solidFill>
                <a:latin typeface="Calibri" pitchFamily="34" charset="0"/>
                <a:ea typeface="Calibri" pitchFamily="34" charset="0"/>
                <a:cs typeface="Calibri" pitchFamily="34" charset="0"/>
              </a:rPr>
              <a:t>QiN</a:t>
            </a:r>
            <a:r>
              <a:rPr lang="de-DE" altLang="de-DE" sz="1800" dirty="0">
                <a:solidFill>
                  <a:srgbClr val="000000"/>
                </a:solidFill>
                <a:latin typeface="Calibri" pitchFamily="34" charset="0"/>
                <a:ea typeface="Calibri" pitchFamily="34" charset="0"/>
                <a:cs typeface="Calibri" pitchFamily="34" charset="0"/>
              </a:rPr>
              <a:t> </a:t>
            </a:r>
            <a:r>
              <a:rPr lang="de-DE" altLang="de-DE" sz="1800" dirty="0" err="1">
                <a:solidFill>
                  <a:srgbClr val="000000"/>
                </a:solidFill>
                <a:latin typeface="Calibri" pitchFamily="34" charset="0"/>
                <a:ea typeface="Calibri" pitchFamily="34" charset="0"/>
                <a:cs typeface="Calibri" pitchFamily="34" charset="0"/>
              </a:rPr>
              <a:t>registry</a:t>
            </a:r>
            <a:endParaRPr lang="de-DE" altLang="de-DE" sz="18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800" dirty="0">
                <a:solidFill>
                  <a:srgbClr val="000000"/>
                </a:solidFill>
                <a:latin typeface="Calibri" pitchFamily="34" charset="0"/>
                <a:ea typeface="Calibri" pitchFamily="34" charset="0"/>
                <a:cs typeface="Calibri" pitchFamily="34" charset="0"/>
              </a:rPr>
              <a:t>3 different </a:t>
            </a:r>
            <a:r>
              <a:rPr lang="de-DE" altLang="de-DE" sz="1800" dirty="0" err="1">
                <a:solidFill>
                  <a:srgbClr val="000000"/>
                </a:solidFill>
                <a:latin typeface="Calibri" pitchFamily="34" charset="0"/>
                <a:ea typeface="Calibri" pitchFamily="34" charset="0"/>
                <a:cs typeface="Calibri" pitchFamily="34" charset="0"/>
              </a:rPr>
              <a:t>analyses</a:t>
            </a:r>
            <a:endParaRPr lang="de-DE" altLang="de-DE" sz="18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200" dirty="0">
                <a:solidFill>
                  <a:srgbClr val="000000"/>
                </a:solidFill>
                <a:latin typeface="Calibri" pitchFamily="34" charset="0"/>
                <a:ea typeface="Calibri" pitchFamily="34" charset="0"/>
                <a:cs typeface="Calibri" pitchFamily="34" charset="0"/>
              </a:rPr>
              <a:t>   </a:t>
            </a:r>
            <a:r>
              <a:rPr lang="de-DE" altLang="de-DE" sz="1200" dirty="0" err="1">
                <a:solidFill>
                  <a:srgbClr val="000000"/>
                </a:solidFill>
                <a:latin typeface="Calibri" pitchFamily="34" charset="0"/>
                <a:ea typeface="Calibri" pitchFamily="34" charset="0"/>
                <a:cs typeface="Calibri" pitchFamily="34" charset="0"/>
              </a:rPr>
              <a:t>no</a:t>
            </a:r>
            <a:r>
              <a:rPr lang="de-DE" altLang="de-DE" sz="1200" dirty="0">
                <a:solidFill>
                  <a:srgbClr val="000000"/>
                </a:solidFill>
                <a:latin typeface="Calibri" pitchFamily="34" charset="0"/>
                <a:ea typeface="Calibri" pitchFamily="34" charset="0"/>
                <a:cs typeface="Calibri" pitchFamily="34" charset="0"/>
              </a:rPr>
              <a:t> </a:t>
            </a:r>
            <a:r>
              <a:rPr lang="de-DE" altLang="de-DE" sz="1200" dirty="0" err="1">
                <a:solidFill>
                  <a:srgbClr val="000000"/>
                </a:solidFill>
                <a:latin typeface="Calibri" pitchFamily="34" charset="0"/>
                <a:ea typeface="Calibri" pitchFamily="34" charset="0"/>
                <a:cs typeface="Calibri" pitchFamily="34" charset="0"/>
              </a:rPr>
              <a:t>adjustments</a:t>
            </a:r>
            <a:r>
              <a:rPr lang="de-DE" altLang="de-DE" sz="1200" dirty="0">
                <a:solidFill>
                  <a:srgbClr val="000000"/>
                </a:solidFill>
                <a:latin typeface="Calibri" pitchFamily="34" charset="0"/>
                <a:ea typeface="Calibri" pitchFamily="34" charset="0"/>
                <a:cs typeface="Calibri" pitchFamily="34" charset="0"/>
              </a:rPr>
              <a:t> </a:t>
            </a:r>
          </a:p>
          <a:p>
            <a:pPr>
              <a:spcBef>
                <a:spcPct val="0"/>
              </a:spcBef>
              <a:buFontTx/>
              <a:buNone/>
            </a:pPr>
            <a:r>
              <a:rPr lang="de-DE" altLang="de-DE" sz="1200" dirty="0">
                <a:solidFill>
                  <a:srgbClr val="000000"/>
                </a:solidFill>
                <a:latin typeface="Calibri" pitchFamily="34" charset="0"/>
                <a:ea typeface="Calibri" pitchFamily="34" charset="0"/>
                <a:cs typeface="Calibri" pitchFamily="34" charset="0"/>
              </a:rPr>
              <a:t>   multivariate </a:t>
            </a:r>
            <a:r>
              <a:rPr lang="de-DE" altLang="de-DE" sz="1200" dirty="0" err="1">
                <a:solidFill>
                  <a:srgbClr val="000000"/>
                </a:solidFill>
                <a:latin typeface="Calibri" pitchFamily="34" charset="0"/>
                <a:ea typeface="Calibri" pitchFamily="34" charset="0"/>
                <a:cs typeface="Calibri" pitchFamily="34" charset="0"/>
              </a:rPr>
              <a:t>with</a:t>
            </a:r>
            <a:r>
              <a:rPr lang="de-DE" altLang="de-DE" sz="1200" dirty="0">
                <a:solidFill>
                  <a:srgbClr val="000000"/>
                </a:solidFill>
                <a:latin typeface="Calibri" pitchFamily="34" charset="0"/>
                <a:ea typeface="Calibri" pitchFamily="34" charset="0"/>
                <a:cs typeface="Calibri" pitchFamily="34" charset="0"/>
              </a:rPr>
              <a:t> </a:t>
            </a:r>
            <a:r>
              <a:rPr lang="de-DE" altLang="de-DE" sz="1200" dirty="0" err="1">
                <a:solidFill>
                  <a:srgbClr val="000000"/>
                </a:solidFill>
                <a:latin typeface="Calibri" pitchFamily="34" charset="0"/>
                <a:ea typeface="Calibri" pitchFamily="34" charset="0"/>
                <a:cs typeface="Calibri" pitchFamily="34" charset="0"/>
              </a:rPr>
              <a:t>few</a:t>
            </a:r>
            <a:r>
              <a:rPr lang="de-DE" altLang="de-DE" sz="1200" dirty="0">
                <a:solidFill>
                  <a:srgbClr val="000000"/>
                </a:solidFill>
                <a:latin typeface="Calibri" pitchFamily="34" charset="0"/>
                <a:ea typeface="Calibri" pitchFamily="34" charset="0"/>
                <a:cs typeface="Calibri" pitchFamily="34" charset="0"/>
              </a:rPr>
              <a:t> </a:t>
            </a:r>
            <a:r>
              <a:rPr lang="de-DE" altLang="de-DE" sz="1200" dirty="0" err="1">
                <a:solidFill>
                  <a:srgbClr val="000000"/>
                </a:solidFill>
                <a:latin typeface="Calibri" pitchFamily="34" charset="0"/>
                <a:ea typeface="Calibri" pitchFamily="34" charset="0"/>
                <a:cs typeface="Calibri" pitchFamily="34" charset="0"/>
              </a:rPr>
              <a:t>parameters</a:t>
            </a:r>
            <a:endParaRPr lang="de-DE" altLang="de-DE" sz="12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200" dirty="0">
                <a:solidFill>
                  <a:srgbClr val="000000"/>
                </a:solidFill>
                <a:latin typeface="Calibri" pitchFamily="34" charset="0"/>
                <a:ea typeface="Calibri" pitchFamily="34" charset="0"/>
                <a:cs typeface="Calibri" pitchFamily="34" charset="0"/>
              </a:rPr>
              <a:t>   multivariate </a:t>
            </a:r>
            <a:r>
              <a:rPr lang="de-DE" altLang="de-DE" sz="1200" dirty="0" err="1">
                <a:solidFill>
                  <a:srgbClr val="000000"/>
                </a:solidFill>
                <a:latin typeface="Calibri" pitchFamily="34" charset="0"/>
                <a:ea typeface="Calibri" pitchFamily="34" charset="0"/>
                <a:cs typeface="Calibri" pitchFamily="34" charset="0"/>
              </a:rPr>
              <a:t>fully</a:t>
            </a:r>
            <a:r>
              <a:rPr lang="de-DE" altLang="de-DE" sz="1200" dirty="0">
                <a:solidFill>
                  <a:srgbClr val="000000"/>
                </a:solidFill>
                <a:latin typeface="Calibri" pitchFamily="34" charset="0"/>
                <a:ea typeface="Calibri" pitchFamily="34" charset="0"/>
                <a:cs typeface="Calibri" pitchFamily="34" charset="0"/>
              </a:rPr>
              <a:t>  </a:t>
            </a:r>
            <a:r>
              <a:rPr lang="de-DE" altLang="de-DE" sz="1200" dirty="0" err="1">
                <a:solidFill>
                  <a:srgbClr val="000000"/>
                </a:solidFill>
                <a:latin typeface="Calibri" pitchFamily="34" charset="0"/>
                <a:ea typeface="Calibri" pitchFamily="34" charset="0"/>
                <a:cs typeface="Calibri" pitchFamily="34" charset="0"/>
              </a:rPr>
              <a:t>adjusted</a:t>
            </a:r>
            <a:endParaRPr lang="de-DE" altLang="de-DE" sz="1200" dirty="0">
              <a:solidFill>
                <a:srgbClr val="000000"/>
              </a:solidFill>
              <a:latin typeface="Calibri" pitchFamily="34" charset="0"/>
              <a:ea typeface="Calibri" pitchFamily="34" charset="0"/>
              <a:cs typeface="Calibri" pitchFamily="34" charset="0"/>
            </a:endParaRPr>
          </a:p>
          <a:p>
            <a:pPr>
              <a:spcBef>
                <a:spcPct val="0"/>
              </a:spcBef>
              <a:buFontTx/>
              <a:buNone/>
            </a:pPr>
            <a:r>
              <a:rPr lang="de-DE" altLang="de-DE" sz="1200" dirty="0">
                <a:solidFill>
                  <a:srgbClr val="000000"/>
                </a:solidFill>
                <a:latin typeface="Calibri" pitchFamily="34" charset="0"/>
                <a:ea typeface="Calibri" pitchFamily="34" charset="0"/>
                <a:cs typeface="Calibri" pitchFamily="34" charset="0"/>
              </a:rPr>
              <a:t>Stoffels et al., </a:t>
            </a:r>
            <a:r>
              <a:rPr lang="de-DE" altLang="de-DE" sz="1200" dirty="0" err="1">
                <a:solidFill>
                  <a:srgbClr val="000000"/>
                </a:solidFill>
                <a:latin typeface="Calibri" pitchFamily="34" charset="0"/>
                <a:ea typeface="Calibri" pitchFamily="34" charset="0"/>
                <a:cs typeface="Calibri" pitchFamily="34" charset="0"/>
              </a:rPr>
              <a:t>unpublished</a:t>
            </a:r>
            <a:endParaRPr lang="de-DE" altLang="de-DE" sz="1400" dirty="0">
              <a:solidFill>
                <a:srgbClr val="000000"/>
              </a:solidFill>
              <a:latin typeface="Calibri" pitchFamily="34" charset="0"/>
              <a:ea typeface="Calibri" pitchFamily="34" charset="0"/>
              <a:cs typeface="Calibri" pitchFamily="34" charset="0"/>
            </a:endParaRPr>
          </a:p>
        </p:txBody>
      </p:sp>
      <p:sp>
        <p:nvSpPr>
          <p:cNvPr id="698522" name="Freeform 154"/>
          <p:cNvSpPr>
            <a:spLocks/>
          </p:cNvSpPr>
          <p:nvPr/>
        </p:nvSpPr>
        <p:spPr bwMode="auto">
          <a:xfrm>
            <a:off x="7099301" y="3733801"/>
            <a:ext cx="2995613" cy="2028825"/>
          </a:xfrm>
          <a:custGeom>
            <a:avLst/>
            <a:gdLst>
              <a:gd name="T0" fmla="*/ 0 w 1887"/>
              <a:gd name="T1" fmla="*/ 2147483647 h 1278"/>
              <a:gd name="T2" fmla="*/ 680442301 w 1887"/>
              <a:gd name="T3" fmla="*/ 2147483647 h 1278"/>
              <a:gd name="T4" fmla="*/ 1386086169 w 1887"/>
              <a:gd name="T5" fmla="*/ 2147483647 h 1278"/>
              <a:gd name="T6" fmla="*/ 2051407530 w 1887"/>
              <a:gd name="T7" fmla="*/ 2147483647 h 1278"/>
              <a:gd name="T8" fmla="*/ 2147483647 w 1887"/>
              <a:gd name="T9" fmla="*/ 2147483647 h 1278"/>
              <a:gd name="T10" fmla="*/ 2147483647 w 1887"/>
              <a:gd name="T11" fmla="*/ 1837194700 h 1278"/>
              <a:gd name="T12" fmla="*/ 2147483647 w 1887"/>
              <a:gd name="T13" fmla="*/ 932457813 h 1278"/>
              <a:gd name="T14" fmla="*/ 2147483647 w 1887"/>
              <a:gd name="T15" fmla="*/ 0 h 1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7" h="1278">
                <a:moveTo>
                  <a:pt x="0" y="1131"/>
                </a:moveTo>
                <a:cubicBezTo>
                  <a:pt x="89" y="1181"/>
                  <a:pt x="178" y="1231"/>
                  <a:pt x="270" y="1252"/>
                </a:cubicBezTo>
                <a:cubicBezTo>
                  <a:pt x="362" y="1273"/>
                  <a:pt x="459" y="1278"/>
                  <a:pt x="550" y="1258"/>
                </a:cubicBezTo>
                <a:cubicBezTo>
                  <a:pt x="641" y="1238"/>
                  <a:pt x="727" y="1177"/>
                  <a:pt x="814" y="1131"/>
                </a:cubicBezTo>
                <a:cubicBezTo>
                  <a:pt x="901" y="1085"/>
                  <a:pt x="984" y="1050"/>
                  <a:pt x="1073" y="983"/>
                </a:cubicBezTo>
                <a:cubicBezTo>
                  <a:pt x="1162" y="916"/>
                  <a:pt x="1256" y="831"/>
                  <a:pt x="1348" y="729"/>
                </a:cubicBezTo>
                <a:cubicBezTo>
                  <a:pt x="1440" y="627"/>
                  <a:pt x="1538" y="491"/>
                  <a:pt x="1628" y="370"/>
                </a:cubicBezTo>
                <a:cubicBezTo>
                  <a:pt x="1718" y="249"/>
                  <a:pt x="1802" y="124"/>
                  <a:pt x="1887" y="0"/>
                </a:cubicBezTo>
              </a:path>
            </a:pathLst>
          </a:custGeom>
          <a:noFill/>
          <a:ln w="28575" cap="flat" cmpd="sng">
            <a:solidFill>
              <a:srgbClr val="CC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336" name="Rectangle 155"/>
          <p:cNvSpPr>
            <a:spLocks noChangeArrowheads="1"/>
          </p:cNvSpPr>
          <p:nvPr/>
        </p:nvSpPr>
        <p:spPr bwMode="auto">
          <a:xfrm>
            <a:off x="6858000" y="2108200"/>
            <a:ext cx="152400" cy="7620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37" name="Rectangle 156"/>
          <p:cNvSpPr>
            <a:spLocks noChangeArrowheads="1"/>
          </p:cNvSpPr>
          <p:nvPr/>
        </p:nvSpPr>
        <p:spPr bwMode="auto">
          <a:xfrm>
            <a:off x="6858000" y="2286000"/>
            <a:ext cx="152400" cy="76200"/>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38" name="Rectangle 157"/>
          <p:cNvSpPr>
            <a:spLocks noChangeArrowheads="1"/>
          </p:cNvSpPr>
          <p:nvPr/>
        </p:nvSpPr>
        <p:spPr bwMode="auto">
          <a:xfrm>
            <a:off x="6858000" y="2463800"/>
            <a:ext cx="152400" cy="76200"/>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3339" name="Rectangle 5"/>
          <p:cNvSpPr>
            <a:spLocks noChangeArrowheads="1"/>
          </p:cNvSpPr>
          <p:nvPr/>
        </p:nvSpPr>
        <p:spPr bwMode="auto">
          <a:xfrm>
            <a:off x="1828800" y="241301"/>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de-DE" sz="2400" dirty="0">
                <a:latin typeface="Gadugi" panose="020B0502040204020203" pitchFamily="34" charset="0"/>
                <a:ea typeface="Calibri" pitchFamily="34" charset="0"/>
                <a:cs typeface="Calibri" pitchFamily="34" charset="0"/>
              </a:rPr>
              <a:t>Hyperphosphatemia and mortality in </a:t>
            </a:r>
            <a:r>
              <a:rPr lang="en-GB" altLang="de-DE" sz="2400" dirty="0" err="1">
                <a:latin typeface="Gadugi" panose="020B0502040204020203" pitchFamily="34" charset="0"/>
                <a:ea typeface="Calibri" pitchFamily="34" charset="0"/>
                <a:cs typeface="Calibri" pitchFamily="34" charset="0"/>
              </a:rPr>
              <a:t>hemodialysis</a:t>
            </a:r>
            <a:r>
              <a:rPr lang="en-GB" altLang="de-DE" sz="2400" dirty="0">
                <a:latin typeface="Gadugi" panose="020B0502040204020203" pitchFamily="34" charset="0"/>
                <a:ea typeface="Calibri" pitchFamily="34" charset="0"/>
                <a:cs typeface="Calibri" pitchFamily="34" charset="0"/>
              </a:rPr>
              <a:t> patients</a:t>
            </a:r>
          </a:p>
        </p:txBody>
      </p:sp>
      <p:pic>
        <p:nvPicPr>
          <p:cNvPr id="158"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457786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8520"/>
                                        </p:tgtEl>
                                        <p:attrNameLst>
                                          <p:attrName>style.visibility</p:attrName>
                                        </p:attrNameLst>
                                      </p:cBhvr>
                                      <p:to>
                                        <p:strVal val="visible"/>
                                      </p:to>
                                    </p:set>
                                    <p:animEffect transition="in" filter="dissolve">
                                      <p:cBhvr>
                                        <p:cTn id="7" dur="500"/>
                                        <p:tgtEl>
                                          <p:spTgt spid="698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8522"/>
                                        </p:tgtEl>
                                        <p:attrNameLst>
                                          <p:attrName>style.visibility</p:attrName>
                                        </p:attrNameLst>
                                      </p:cBhvr>
                                      <p:to>
                                        <p:strVal val="visible"/>
                                      </p:to>
                                    </p:set>
                                    <p:animEffect transition="in" filter="dissolve">
                                      <p:cBhvr>
                                        <p:cTn id="12" dur="500"/>
                                        <p:tgtEl>
                                          <p:spTgt spid="69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520" grpId="0" animBg="1"/>
      <p:bldP spid="6985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PTH level in CKD</a:t>
            </a:r>
            <a:endParaRPr lang="en-GB" sz="3200" dirty="0"/>
          </a:p>
        </p:txBody>
      </p:sp>
      <p:pic>
        <p:nvPicPr>
          <p:cNvPr id="2050" name="Picture 2" descr="http://www2.kidney.org/professionals/kdoqi/guidelines_ckd/Gif_File/kck_f3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687" y="1977231"/>
            <a:ext cx="6524625"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983201" y="982579"/>
            <a:ext cx="2358338" cy="307777"/>
          </a:xfrm>
          <a:prstGeom prst="rect">
            <a:avLst/>
          </a:prstGeom>
          <a:noFill/>
          <a:ln w="9525">
            <a:noFill/>
            <a:miter lim="800000"/>
            <a:headEnd/>
            <a:tailEnd/>
          </a:ln>
        </p:spPr>
        <p:txBody>
          <a:bodyPr wrap="none">
            <a:spAutoFit/>
          </a:bodyPr>
          <a:lstStyle/>
          <a:p>
            <a:pPr eaLnBrk="0" hangingPunct="0"/>
            <a:r>
              <a:rPr lang="de-DE" sz="1400" dirty="0">
                <a:latin typeface="Gadugi" panose="020B0502040204020203" pitchFamily="34" charset="0"/>
                <a:ea typeface="ＭＳ Ｐゴシック" charset="-128"/>
              </a:rPr>
              <a:t>KDOQI CKD Guideline 2002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7"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47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PTH and Vitamin 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8"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medscape.com/article/752/019/752019-fig7.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95470" y="1690688"/>
            <a:ext cx="7340958" cy="47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4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Calcium levels in CKD – change not as expected!!</a:t>
            </a:r>
          </a:p>
        </p:txBody>
      </p:sp>
      <p:pic>
        <p:nvPicPr>
          <p:cNvPr id="2050" name="Picture 2" descr="http://www2.kidney.org/professionals/kdoqi/guidelines_ckd/Gif_File/kck_f3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446985"/>
            <a:ext cx="5495051" cy="3565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2.kidney.org/professionals/kdoqi/guidelines_ckd/Gif_File/kck_f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260" y="2446985"/>
            <a:ext cx="5117623" cy="3258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9442" y="6012476"/>
            <a:ext cx="4198513" cy="338554"/>
          </a:xfrm>
          <a:prstGeom prst="rect">
            <a:avLst/>
          </a:prstGeom>
          <a:noFill/>
        </p:spPr>
        <p:txBody>
          <a:bodyPr wrap="square" rtlCol="0">
            <a:spAutoFit/>
          </a:bodyPr>
          <a:lstStyle/>
          <a:p>
            <a:r>
              <a:rPr lang="en-GB" sz="1600" dirty="0">
                <a:latin typeface="Gadugi" panose="020B0502040204020203" pitchFamily="34" charset="0"/>
              </a:rPr>
              <a:t> Canadian Multicentre Longitudinal Cohort </a:t>
            </a:r>
          </a:p>
        </p:txBody>
      </p:sp>
      <p:sp>
        <p:nvSpPr>
          <p:cNvPr id="7" name="TextBox 6"/>
          <p:cNvSpPr txBox="1"/>
          <p:nvPr/>
        </p:nvSpPr>
        <p:spPr>
          <a:xfrm>
            <a:off x="1897487" y="6181753"/>
            <a:ext cx="4198513" cy="338554"/>
          </a:xfrm>
          <a:prstGeom prst="rect">
            <a:avLst/>
          </a:prstGeom>
          <a:noFill/>
        </p:spPr>
        <p:txBody>
          <a:bodyPr wrap="square" rtlCol="0">
            <a:spAutoFit/>
          </a:bodyPr>
          <a:lstStyle/>
          <a:p>
            <a:r>
              <a:rPr lang="en-GB" sz="1600" dirty="0">
                <a:latin typeface="Gadugi" panose="020B0502040204020203" pitchFamily="34" charset="0"/>
              </a:rPr>
              <a:t> NHANES III , 1984 - 1993 </a:t>
            </a:r>
          </a:p>
        </p:txBody>
      </p:sp>
    </p:spTree>
    <p:extLst>
      <p:ext uri="{BB962C8B-B14F-4D97-AF65-F5344CB8AC3E}">
        <p14:creationId xmlns:p14="http://schemas.microsoft.com/office/powerpoint/2010/main" val="1085794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0" y="0"/>
            <a:ext cx="9144000" cy="1219200"/>
          </a:xfrm>
          <a:prstGeom prst="rect">
            <a:avLst/>
          </a:prstGeom>
          <a:noFill/>
          <a:ln w="9525">
            <a:noFill/>
            <a:miter lim="800000"/>
            <a:headEnd/>
            <a:tailEnd/>
          </a:ln>
        </p:spPr>
        <p:txBody>
          <a:bodyPr wrap="none" anchor="ctr"/>
          <a:lstStyle/>
          <a:p>
            <a:pPr eaLnBrk="0" hangingPunct="0"/>
            <a:endParaRPr lang="en-US">
              <a:solidFill>
                <a:srgbClr val="000000"/>
              </a:solidFill>
              <a:latin typeface="Calibri" pitchFamily="34" charset="0"/>
              <a:ea typeface="ＭＳ Ｐゴシック" charset="-128"/>
            </a:endParaRPr>
          </a:p>
        </p:txBody>
      </p:sp>
      <p:pic>
        <p:nvPicPr>
          <p:cNvPr id="47107" name="Picture 3"/>
          <p:cNvPicPr>
            <a:picLocks noChangeAspect="1" noChangeArrowheads="1"/>
          </p:cNvPicPr>
          <p:nvPr/>
        </p:nvPicPr>
        <p:blipFill>
          <a:blip r:embed="rId2" cstate="print"/>
          <a:srcRect/>
          <a:stretch>
            <a:fillRect/>
          </a:stretch>
        </p:blipFill>
        <p:spPr bwMode="auto">
          <a:xfrm>
            <a:off x="1558926" y="1695450"/>
            <a:ext cx="9109075" cy="4973638"/>
          </a:xfrm>
          <a:prstGeom prst="rect">
            <a:avLst/>
          </a:prstGeom>
          <a:noFill/>
          <a:ln w="9525">
            <a:noFill/>
            <a:miter lim="800000"/>
            <a:headEnd/>
            <a:tailEnd/>
          </a:ln>
        </p:spPr>
      </p:pic>
      <p:sp>
        <p:nvSpPr>
          <p:cNvPr id="1055749" name="Text Box 5"/>
          <p:cNvSpPr txBox="1">
            <a:spLocks noChangeArrowheads="1"/>
          </p:cNvSpPr>
          <p:nvPr/>
        </p:nvSpPr>
        <p:spPr bwMode="auto">
          <a:xfrm>
            <a:off x="1541463" y="388203"/>
            <a:ext cx="9144000" cy="523220"/>
          </a:xfrm>
          <a:prstGeom prst="rect">
            <a:avLst/>
          </a:prstGeom>
          <a:noFill/>
          <a:ln>
            <a:noFill/>
          </a:ln>
          <a:effectLst/>
        </p:spPr>
        <p:txBody>
          <a:bodyPr>
            <a:spAutoFit/>
          </a:bodyPr>
          <a:lstStyle/>
          <a:p>
            <a:pPr algn="ctr" eaLnBrk="0" hangingPunct="0">
              <a:defRPr/>
            </a:pPr>
            <a:r>
              <a:rPr lang="de-DE" sz="2800" dirty="0">
                <a:latin typeface="Gadugi" panose="020B0502040204020203" pitchFamily="34" charset="0"/>
                <a:ea typeface="ＭＳ Ｐゴシック" charset="-128"/>
                <a:cs typeface="Calibri" pitchFamily="34" charset="0"/>
              </a:rPr>
              <a:t>Lab abnormalities in CKD-MBD - Summary</a:t>
            </a:r>
          </a:p>
        </p:txBody>
      </p:sp>
      <p:sp>
        <p:nvSpPr>
          <p:cNvPr id="9" name="Text Box 4"/>
          <p:cNvSpPr txBox="1">
            <a:spLocks noChangeArrowheads="1"/>
          </p:cNvSpPr>
          <p:nvPr/>
        </p:nvSpPr>
        <p:spPr bwMode="auto">
          <a:xfrm>
            <a:off x="7983201" y="982579"/>
            <a:ext cx="2663358" cy="307777"/>
          </a:xfrm>
          <a:prstGeom prst="rect">
            <a:avLst/>
          </a:prstGeom>
          <a:noFill/>
          <a:ln w="9525">
            <a:noFill/>
            <a:miter lim="800000"/>
            <a:headEnd/>
            <a:tailEnd/>
          </a:ln>
        </p:spPr>
        <p:txBody>
          <a:bodyPr wrap="none">
            <a:spAutoFit/>
          </a:bodyPr>
          <a:lstStyle/>
          <a:p>
            <a:pPr eaLnBrk="0" hangingPunct="0"/>
            <a:r>
              <a:rPr lang="de-DE" sz="1400" dirty="0">
                <a:latin typeface="Gadugi" panose="020B0502040204020203" pitchFamily="34" charset="0"/>
                <a:ea typeface="ＭＳ Ｐゴシック" charset="-128"/>
              </a:rPr>
              <a:t>Wolf M. JASN 2010; 21:1427-35</a:t>
            </a:r>
          </a:p>
        </p:txBody>
      </p:sp>
      <p:pic>
        <p:nvPicPr>
          <p:cNvPr id="11"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651979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Outline of talk</a:t>
            </a:r>
          </a:p>
        </p:txBody>
      </p:sp>
      <p:sp>
        <p:nvSpPr>
          <p:cNvPr id="3" name="Content Placeholder 2"/>
          <p:cNvSpPr>
            <a:spLocks noGrp="1"/>
          </p:cNvSpPr>
          <p:nvPr>
            <p:ph idx="1"/>
          </p:nvPr>
        </p:nvSpPr>
        <p:spPr/>
        <p:txBody>
          <a:bodyPr/>
          <a:lstStyle/>
          <a:p>
            <a:r>
              <a:rPr lang="en-GB" dirty="0">
                <a:latin typeface="Gadugi" panose="020B0502040204020203" pitchFamily="34" charset="0"/>
              </a:rPr>
              <a:t>CKD-MBD – New concept and definition</a:t>
            </a:r>
          </a:p>
          <a:p>
            <a:r>
              <a:rPr lang="en-GB" dirty="0">
                <a:latin typeface="Gadugi" panose="020B0502040204020203" pitchFamily="34" charset="0"/>
              </a:rPr>
              <a:t>Pathophysiology – old and new</a:t>
            </a:r>
          </a:p>
          <a:p>
            <a:r>
              <a:rPr lang="en-GB" dirty="0">
                <a:latin typeface="Gadugi" panose="020B0502040204020203" pitchFamily="34" charset="0"/>
              </a:rPr>
              <a:t>FGF23</a:t>
            </a:r>
          </a:p>
          <a:p>
            <a:r>
              <a:rPr lang="en-GB" dirty="0">
                <a:latin typeface="Gadugi" panose="020B0502040204020203" pitchFamily="34" charset="0"/>
              </a:rPr>
              <a:t>PTH, Ca, PO4</a:t>
            </a:r>
          </a:p>
          <a:p>
            <a:r>
              <a:rPr lang="en-GB" dirty="0">
                <a:latin typeface="Gadugi" panose="020B0502040204020203" pitchFamily="34" charset="0"/>
              </a:rPr>
              <a:t>Phosphate and mortality</a:t>
            </a:r>
          </a:p>
          <a:p>
            <a:r>
              <a:rPr lang="en-GB" dirty="0">
                <a:latin typeface="Gadugi" panose="020B0502040204020203" pitchFamily="34" charset="0"/>
              </a:rPr>
              <a:t>Treatment of CKD-MBD</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86201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Treatment Target Range</a:t>
            </a:r>
          </a:p>
        </p:txBody>
      </p:sp>
      <p:pic>
        <p:nvPicPr>
          <p:cNvPr id="3074" name="Picture 2" descr="http://img.medscape.com/article/752/019/752019-fig4.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60"/>
          <a:stretch/>
        </p:blipFill>
        <p:spPr bwMode="auto">
          <a:xfrm>
            <a:off x="1918952" y="1596979"/>
            <a:ext cx="7868992" cy="4672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4181577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Gadugi" panose="020B0502040204020203" pitchFamily="34" charset="0"/>
              </a:rPr>
              <a:t>Management of CKD MBD</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Content Placeholder 2"/>
          <p:cNvSpPr>
            <a:spLocks noGrp="1"/>
          </p:cNvSpPr>
          <p:nvPr>
            <p:ph idx="1"/>
          </p:nvPr>
        </p:nvSpPr>
        <p:spPr/>
        <p:txBody>
          <a:bodyPr>
            <a:normAutofit/>
          </a:bodyPr>
          <a:lstStyle/>
          <a:p>
            <a:r>
              <a:rPr lang="en-GB" sz="2400" dirty="0">
                <a:latin typeface="Gadugi" panose="020B0502040204020203" pitchFamily="34" charset="0"/>
              </a:rPr>
              <a:t>Dietary advice</a:t>
            </a:r>
          </a:p>
          <a:p>
            <a:r>
              <a:rPr lang="en-GB" sz="2400" dirty="0">
                <a:latin typeface="Gadugi" panose="020B0502040204020203" pitchFamily="34" charset="0"/>
              </a:rPr>
              <a:t>Phosphate binders</a:t>
            </a:r>
          </a:p>
          <a:p>
            <a:r>
              <a:rPr lang="en-GB" sz="2400" dirty="0">
                <a:latin typeface="Gadugi" panose="020B0502040204020203" pitchFamily="34" charset="0"/>
              </a:rPr>
              <a:t>Vitamin D</a:t>
            </a:r>
          </a:p>
          <a:p>
            <a:r>
              <a:rPr lang="en-GB" sz="2400" dirty="0">
                <a:latin typeface="Gadugi" panose="020B0502040204020203" pitchFamily="34" charset="0"/>
              </a:rPr>
              <a:t>Activated Vitamin D</a:t>
            </a:r>
          </a:p>
          <a:p>
            <a:r>
              <a:rPr lang="en-GB" sz="2400" dirty="0" err="1">
                <a:latin typeface="Gadugi" panose="020B0502040204020203" pitchFamily="34" charset="0"/>
              </a:rPr>
              <a:t>Calcimimetics</a:t>
            </a:r>
            <a:endParaRPr lang="en-GB" sz="2400" dirty="0">
              <a:latin typeface="Gadugi" panose="020B0502040204020203" pitchFamily="34" charset="0"/>
            </a:endParaRPr>
          </a:p>
          <a:p>
            <a:r>
              <a:rPr lang="en-GB" sz="2400" dirty="0">
                <a:latin typeface="Gadugi" panose="020B0502040204020203" pitchFamily="34" charset="0"/>
              </a:rPr>
              <a:t>Parathyroidectomy</a:t>
            </a:r>
          </a:p>
          <a:p>
            <a:r>
              <a:rPr lang="en-GB" sz="2400" dirty="0">
                <a:latin typeface="Gadugi" panose="020B0502040204020203" pitchFamily="34" charset="0"/>
              </a:rPr>
              <a:t>HD – frequent </a:t>
            </a:r>
          </a:p>
        </p:txBody>
      </p:sp>
    </p:spTree>
    <p:extLst>
      <p:ext uri="{BB962C8B-B14F-4D97-AF65-F5344CB8AC3E}">
        <p14:creationId xmlns:p14="http://schemas.microsoft.com/office/powerpoint/2010/main" val="88008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Watch what you eat!!</a:t>
            </a:r>
          </a:p>
        </p:txBody>
      </p:sp>
      <p:pic>
        <p:nvPicPr>
          <p:cNvPr id="2050" name="Picture 2" descr="http://img.medscape.com/article/752/019/752019-fig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530" y="1804486"/>
            <a:ext cx="835838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8814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Gadugi" panose="020B0502040204020203" pitchFamily="34" charset="0"/>
              </a:rPr>
              <a:t>Food high in phosphorus</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1026" name="Picture 2" descr="http://www.nutrientsreview.com/wp-content/uploads/2014/07/Phosphorus-Foods.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462" t="9593" r="2422" b="1485"/>
          <a:stretch/>
        </p:blipFill>
        <p:spPr bwMode="auto">
          <a:xfrm>
            <a:off x="2599385" y="1944709"/>
            <a:ext cx="6993229" cy="3760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8051" y="5995610"/>
            <a:ext cx="5396247" cy="369332"/>
          </a:xfrm>
          <a:prstGeom prst="rect">
            <a:avLst/>
          </a:prstGeom>
          <a:noFill/>
        </p:spPr>
        <p:txBody>
          <a:bodyPr wrap="square" rtlCol="0">
            <a:spAutoFit/>
          </a:bodyPr>
          <a:lstStyle/>
          <a:p>
            <a:r>
              <a:rPr lang="en-GB" dirty="0"/>
              <a:t> </a:t>
            </a:r>
            <a:r>
              <a:rPr lang="en-GB" dirty="0">
                <a:latin typeface="Gadugi" panose="020B0502040204020203" pitchFamily="34" charset="0"/>
              </a:rPr>
              <a:t>Phosphate restriction to 800-1000 mg daily</a:t>
            </a:r>
          </a:p>
        </p:txBody>
      </p:sp>
    </p:spTree>
    <p:extLst>
      <p:ext uri="{BB962C8B-B14F-4D97-AF65-F5344CB8AC3E}">
        <p14:creationId xmlns:p14="http://schemas.microsoft.com/office/powerpoint/2010/main" val="196573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8" name="Rectangle 4"/>
          <p:cNvSpPr>
            <a:spLocks noChangeArrowheads="1"/>
          </p:cNvSpPr>
          <p:nvPr/>
        </p:nvSpPr>
        <p:spPr bwMode="auto">
          <a:xfrm>
            <a:off x="1524000" y="0"/>
            <a:ext cx="9144000" cy="1130300"/>
          </a:xfrm>
          <a:prstGeom prst="rect">
            <a:avLst/>
          </a:prstGeom>
          <a:noFill/>
          <a:ln>
            <a:noFill/>
          </a:ln>
          <a:effectLst/>
        </p:spPr>
        <p:txBody>
          <a:bodyPr wrap="none" anchor="ctr"/>
          <a:lstStyle/>
          <a:p>
            <a:pPr algn="ctr" defTabSz="762000" eaLnBrk="0" hangingPunct="0"/>
            <a:endParaRPr lang="de-DE" sz="1600">
              <a:solidFill>
                <a:srgbClr val="000000"/>
              </a:solidFill>
              <a:latin typeface="Calibri" pitchFamily="34" charset="0"/>
              <a:cs typeface="Calibri" pitchFamily="34" charset="0"/>
            </a:endParaRPr>
          </a:p>
        </p:txBody>
      </p:sp>
      <p:sp>
        <p:nvSpPr>
          <p:cNvPr id="1874949" name="Rectangle 5"/>
          <p:cNvSpPr>
            <a:spLocks noChangeArrowheads="1"/>
          </p:cNvSpPr>
          <p:nvPr/>
        </p:nvSpPr>
        <p:spPr bwMode="auto">
          <a:xfrm>
            <a:off x="1758951" y="290736"/>
            <a:ext cx="8602663" cy="762000"/>
          </a:xfrm>
          <a:prstGeom prst="rect">
            <a:avLst/>
          </a:prstGeom>
          <a:noFill/>
          <a:ln>
            <a:noFill/>
          </a:ln>
          <a:effectLst>
            <a:outerShdw dist="12700" dir="5397834" algn="ctr" rotWithShape="0">
              <a:schemeClr val="bg2">
                <a:alpha val="50000"/>
              </a:schemeClr>
            </a:outerShdw>
          </a:effectLst>
        </p:spPr>
        <p:txBody>
          <a:bodyPr lIns="90488" tIns="44450" rIns="90488" bIns="44450" anchor="ctr"/>
          <a:lstStyle/>
          <a:p>
            <a:pPr algn="ctr" defTabSz="762000" eaLnBrk="0" hangingPunct="0"/>
            <a:r>
              <a:rPr lang="en-US" sz="2800" dirty="0" err="1">
                <a:latin typeface="Gadugi" panose="020B0502040204020203" pitchFamily="34" charset="0"/>
                <a:cs typeface="Calibri" pitchFamily="34" charset="0"/>
              </a:rPr>
              <a:t>Sevelamer</a:t>
            </a:r>
            <a:r>
              <a:rPr lang="en-US" sz="2800" dirty="0">
                <a:latin typeface="Gadugi" panose="020B0502040204020203" pitchFamily="34" charset="0"/>
                <a:cs typeface="Calibri" pitchFamily="34" charset="0"/>
              </a:rPr>
              <a:t> lowers both PTH- and FGF23 serum levels in CKD patients not on dialysis</a:t>
            </a:r>
          </a:p>
          <a:p>
            <a:pPr algn="ctr" defTabSz="762000" eaLnBrk="0" hangingPunct="0"/>
            <a:endParaRPr lang="en-US" sz="2800" b="1" dirty="0">
              <a:solidFill>
                <a:srgbClr val="FFFFFF"/>
              </a:solidFill>
              <a:latin typeface="Calibri" pitchFamily="34" charset="0"/>
              <a:cs typeface="Calibri" pitchFamily="34" charset="0"/>
            </a:endParaRPr>
          </a:p>
        </p:txBody>
      </p:sp>
      <p:sp>
        <p:nvSpPr>
          <p:cNvPr id="1874953" name="Text Box 9"/>
          <p:cNvSpPr txBox="1">
            <a:spLocks noChangeArrowheads="1"/>
          </p:cNvSpPr>
          <p:nvPr/>
        </p:nvSpPr>
        <p:spPr bwMode="auto">
          <a:xfrm>
            <a:off x="6601654" y="824013"/>
            <a:ext cx="3027304" cy="307777"/>
          </a:xfrm>
          <a:prstGeom prst="rect">
            <a:avLst/>
          </a:prstGeom>
          <a:noFill/>
          <a:ln>
            <a:noFill/>
          </a:ln>
          <a:effectLst/>
        </p:spPr>
        <p:txBody>
          <a:bodyPr wrap="none" anchor="ct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Oliveira et al., CJASN 2010; 5:286-91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741" y="3123393"/>
            <a:ext cx="6684085" cy="287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831" y="1151189"/>
            <a:ext cx="64389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656" y="2564904"/>
            <a:ext cx="62484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2" name="TextBox 1"/>
          <p:cNvSpPr txBox="1"/>
          <p:nvPr/>
        </p:nvSpPr>
        <p:spPr>
          <a:xfrm>
            <a:off x="9144000" y="2195572"/>
            <a:ext cx="2848869" cy="369332"/>
          </a:xfrm>
          <a:prstGeom prst="rect">
            <a:avLst/>
          </a:prstGeom>
          <a:noFill/>
        </p:spPr>
        <p:txBody>
          <a:bodyPr wrap="square" rtlCol="0">
            <a:spAutoFit/>
          </a:bodyPr>
          <a:lstStyle/>
          <a:p>
            <a:r>
              <a:rPr lang="en-GB" dirty="0"/>
              <a:t>Creatinine 220-230mmol/L</a:t>
            </a:r>
          </a:p>
        </p:txBody>
      </p:sp>
    </p:spTree>
    <p:extLst>
      <p:ext uri="{BB962C8B-B14F-4D97-AF65-F5344CB8AC3E}">
        <p14:creationId xmlns:p14="http://schemas.microsoft.com/office/powerpoint/2010/main" val="38662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0" y="1"/>
            <a:ext cx="9144000" cy="1131789"/>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8" name="Text Box 9"/>
          <p:cNvSpPr txBox="1">
            <a:spLocks noChangeArrowheads="1"/>
          </p:cNvSpPr>
          <p:nvPr/>
        </p:nvSpPr>
        <p:spPr bwMode="auto">
          <a:xfrm>
            <a:off x="2375159" y="796300"/>
            <a:ext cx="3366627" cy="30777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a:latin typeface="Gadugi" panose="020B0502040204020203" pitchFamily="34" charset="0"/>
                <a:cs typeface="Calibri" pitchFamily="34" charset="0"/>
              </a:rPr>
              <a:t>Russo et al., Kidney Int 2007; 72:1255-63</a:t>
            </a:r>
            <a:endParaRPr lang="de-DE" sz="1400" dirty="0">
              <a:latin typeface="Gadugi" panose="020B0502040204020203" pitchFamily="34" charset="0"/>
              <a:cs typeface="Calibri" pitchFamily="34" charset="0"/>
            </a:endParaRPr>
          </a:p>
        </p:txBody>
      </p:sp>
      <p:sp>
        <p:nvSpPr>
          <p:cNvPr id="9" name="Rectangle 4"/>
          <p:cNvSpPr>
            <a:spLocks noChangeArrowheads="1"/>
          </p:cNvSpPr>
          <p:nvPr/>
        </p:nvSpPr>
        <p:spPr bwMode="auto">
          <a:xfrm>
            <a:off x="1820214" y="2084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sz="2400" dirty="0">
                <a:latin typeface="Gadugi" panose="020B0502040204020203" pitchFamily="34" charset="0"/>
                <a:cs typeface="Calibri" pitchFamily="34" charset="0"/>
              </a:rPr>
              <a:t>Early phosphate lowering and coronary artery calcification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149" y="1384141"/>
            <a:ext cx="7007356" cy="446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11" name="Text Box 9"/>
          <p:cNvSpPr txBox="1">
            <a:spLocks noChangeArrowheads="1"/>
          </p:cNvSpPr>
          <p:nvPr/>
        </p:nvSpPr>
        <p:spPr bwMode="auto">
          <a:xfrm>
            <a:off x="8995446" y="2185071"/>
            <a:ext cx="1916550" cy="30777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eGFR 26-30 (Stage IV)</a:t>
            </a:r>
          </a:p>
        </p:txBody>
      </p:sp>
    </p:spTree>
    <p:extLst>
      <p:ext uri="{BB962C8B-B14F-4D97-AF65-F5344CB8AC3E}">
        <p14:creationId xmlns:p14="http://schemas.microsoft.com/office/powerpoint/2010/main" val="139558880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0" y="1"/>
            <a:ext cx="9144000" cy="1131789"/>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8" name="Text Box 9"/>
          <p:cNvSpPr txBox="1">
            <a:spLocks noChangeArrowheads="1"/>
          </p:cNvSpPr>
          <p:nvPr/>
        </p:nvSpPr>
        <p:spPr bwMode="auto">
          <a:xfrm>
            <a:off x="2407426" y="1068367"/>
            <a:ext cx="3366627" cy="30777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Russo et al., </a:t>
            </a:r>
            <a:r>
              <a:rPr lang="de-DE" sz="1400" dirty="0" err="1">
                <a:latin typeface="Gadugi" panose="020B0502040204020203" pitchFamily="34" charset="0"/>
                <a:cs typeface="Calibri" pitchFamily="34" charset="0"/>
              </a:rPr>
              <a:t>Kidney</a:t>
            </a:r>
            <a:r>
              <a:rPr lang="de-DE" sz="1400" dirty="0">
                <a:latin typeface="Gadugi" panose="020B0502040204020203" pitchFamily="34" charset="0"/>
                <a:cs typeface="Calibri" pitchFamily="34" charset="0"/>
              </a:rPr>
              <a:t> </a:t>
            </a:r>
            <a:r>
              <a:rPr lang="de-DE" sz="1400" dirty="0" err="1">
                <a:latin typeface="Gadugi" panose="020B0502040204020203" pitchFamily="34" charset="0"/>
                <a:cs typeface="Calibri" pitchFamily="34" charset="0"/>
              </a:rPr>
              <a:t>Int</a:t>
            </a:r>
            <a:r>
              <a:rPr lang="de-DE" sz="1400" dirty="0">
                <a:latin typeface="Gadugi" panose="020B0502040204020203" pitchFamily="34" charset="0"/>
                <a:cs typeface="Calibri" pitchFamily="34" charset="0"/>
              </a:rPr>
              <a:t> 2007; 72:1255-63</a:t>
            </a:r>
          </a:p>
        </p:txBody>
      </p:sp>
      <p:sp>
        <p:nvSpPr>
          <p:cNvPr id="9" name="Rectangle 4"/>
          <p:cNvSpPr>
            <a:spLocks noChangeArrowheads="1"/>
          </p:cNvSpPr>
          <p:nvPr/>
        </p:nvSpPr>
        <p:spPr bwMode="auto">
          <a:xfrm>
            <a:off x="1524000" y="16947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sz="2800" dirty="0">
                <a:latin typeface="Gadugi" panose="020B0502040204020203" pitchFamily="34" charset="0"/>
                <a:cs typeface="Calibri" pitchFamily="34" charset="0"/>
              </a:rPr>
              <a:t>Early phosphate lowering and coronary artery calcification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2355898"/>
            <a:ext cx="4680520" cy="365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06" y="3429000"/>
            <a:ext cx="4485807" cy="236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2571157" y="1737126"/>
            <a:ext cx="1519583" cy="369332"/>
          </a:xfrm>
          <a:prstGeom prst="rect">
            <a:avLst/>
          </a:prstGeom>
          <a:noFill/>
        </p:spPr>
        <p:txBody>
          <a:bodyPr wrap="none" rtlCol="0">
            <a:spAutoFit/>
          </a:bodyPr>
          <a:lstStyle/>
          <a:p>
            <a:pPr eaLnBrk="0" hangingPunct="0"/>
            <a:r>
              <a:rPr lang="de-DE" dirty="0">
                <a:solidFill>
                  <a:srgbClr val="000000"/>
                </a:solidFill>
                <a:latin typeface="Calibri" panose="020F0502020204030204" pitchFamily="34" charset="0"/>
              </a:rPr>
              <a:t>Absolute TCS*</a:t>
            </a:r>
          </a:p>
        </p:txBody>
      </p:sp>
      <p:sp>
        <p:nvSpPr>
          <p:cNvPr id="11" name="Textfeld 10"/>
          <p:cNvSpPr txBox="1"/>
          <p:nvPr/>
        </p:nvSpPr>
        <p:spPr>
          <a:xfrm>
            <a:off x="6816081" y="1768198"/>
            <a:ext cx="2878673" cy="369332"/>
          </a:xfrm>
          <a:prstGeom prst="rect">
            <a:avLst/>
          </a:prstGeom>
          <a:noFill/>
        </p:spPr>
        <p:txBody>
          <a:bodyPr wrap="none" rtlCol="0">
            <a:spAutoFit/>
          </a:bodyPr>
          <a:lstStyle/>
          <a:p>
            <a:pPr eaLnBrk="0" hangingPunct="0"/>
            <a:r>
              <a:rPr lang="de-DE" dirty="0" err="1">
                <a:solidFill>
                  <a:srgbClr val="000000"/>
                </a:solidFill>
                <a:latin typeface="Calibri" panose="020F0502020204030204" pitchFamily="34" charset="0"/>
              </a:rPr>
              <a:t>Annualized</a:t>
            </a:r>
            <a:r>
              <a:rPr lang="de-DE" dirty="0">
                <a:solidFill>
                  <a:srgbClr val="000000"/>
                </a:solidFill>
                <a:latin typeface="Calibri" panose="020F0502020204030204" pitchFamily="34" charset="0"/>
              </a:rPr>
              <a:t> TCS* </a:t>
            </a:r>
            <a:r>
              <a:rPr lang="de-DE" dirty="0" err="1">
                <a:solidFill>
                  <a:srgbClr val="000000"/>
                </a:solidFill>
                <a:latin typeface="Calibri" panose="020F0502020204030204" pitchFamily="34" charset="0"/>
              </a:rPr>
              <a:t>progression</a:t>
            </a:r>
            <a:endParaRPr lang="de-DE" dirty="0">
              <a:solidFill>
                <a:srgbClr val="000000"/>
              </a:solidFill>
              <a:latin typeface="Calibri" panose="020F0502020204030204" pitchFamily="34" charset="0"/>
            </a:endParaRPr>
          </a:p>
        </p:txBody>
      </p:sp>
      <p:sp>
        <p:nvSpPr>
          <p:cNvPr id="12" name="Textfeld 11"/>
          <p:cNvSpPr txBox="1"/>
          <p:nvPr/>
        </p:nvSpPr>
        <p:spPr>
          <a:xfrm>
            <a:off x="3128537" y="6204609"/>
            <a:ext cx="2541978" cy="338554"/>
          </a:xfrm>
          <a:prstGeom prst="rect">
            <a:avLst/>
          </a:prstGeom>
          <a:noFill/>
        </p:spPr>
        <p:txBody>
          <a:bodyPr wrap="none" rtlCol="0">
            <a:spAutoFit/>
          </a:bodyPr>
          <a:lstStyle/>
          <a:p>
            <a:pPr eaLnBrk="0" hangingPunct="0"/>
            <a:r>
              <a:rPr lang="de-DE" sz="1600" dirty="0">
                <a:solidFill>
                  <a:srgbClr val="000000"/>
                </a:solidFill>
                <a:latin typeface="Gadugi" panose="020B0502040204020203" pitchFamily="34" charset="0"/>
              </a:rPr>
              <a:t>*TCS = total </a:t>
            </a:r>
            <a:r>
              <a:rPr lang="de-DE" sz="1600" dirty="0" err="1">
                <a:solidFill>
                  <a:srgbClr val="000000"/>
                </a:solidFill>
                <a:latin typeface="Gadugi" panose="020B0502040204020203" pitchFamily="34" charset="0"/>
              </a:rPr>
              <a:t>calcium</a:t>
            </a:r>
            <a:r>
              <a:rPr lang="de-DE" sz="1600" dirty="0">
                <a:solidFill>
                  <a:srgbClr val="000000"/>
                </a:solidFill>
                <a:latin typeface="Gadugi" panose="020B0502040204020203" pitchFamily="34" charset="0"/>
              </a:rPr>
              <a:t> score</a:t>
            </a:r>
          </a:p>
        </p:txBody>
      </p:sp>
      <p:pic>
        <p:nvPicPr>
          <p:cNvPr id="13"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8131003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0" y="1"/>
            <a:ext cx="9144000" cy="1131789"/>
          </a:xfrm>
          <a:prstGeom prst="rect">
            <a:avLst/>
          </a:prstGeom>
          <a:noFill/>
          <a:ln w="9525">
            <a:noFill/>
            <a:miter lim="800000"/>
            <a:headEnd/>
            <a:tailEnd/>
          </a:ln>
          <a:effectLst/>
        </p:spPr>
        <p:txBody>
          <a:bodyPr wrap="none" anchor="ctr"/>
          <a:lstStyle/>
          <a:p>
            <a:pPr eaLnBrk="0" hangingPunct="0"/>
            <a:endParaRPr lang="de-DE" dirty="0">
              <a:latin typeface="Gadugi" panose="020B0502040204020203" pitchFamily="34" charset="0"/>
              <a:cs typeface="Calibri" pitchFamily="34" charset="0"/>
            </a:endParaRPr>
          </a:p>
        </p:txBody>
      </p:sp>
      <p:sp>
        <p:nvSpPr>
          <p:cNvPr id="8" name="Text Box 9"/>
          <p:cNvSpPr txBox="1">
            <a:spLocks noChangeArrowheads="1"/>
          </p:cNvSpPr>
          <p:nvPr/>
        </p:nvSpPr>
        <p:spPr bwMode="auto">
          <a:xfrm>
            <a:off x="6608363" y="824013"/>
            <a:ext cx="3013902" cy="307777"/>
          </a:xfrm>
          <a:prstGeom prst="rect">
            <a:avLst/>
          </a:prstGeom>
          <a:noFill/>
          <a:ln>
            <a:noFill/>
          </a:ln>
          <a:effec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Di </a:t>
            </a:r>
            <a:r>
              <a:rPr lang="de-DE" sz="1400" dirty="0" err="1">
                <a:latin typeface="Gadugi" panose="020B0502040204020203" pitchFamily="34" charset="0"/>
                <a:cs typeface="Calibri" pitchFamily="34" charset="0"/>
              </a:rPr>
              <a:t>Iorio</a:t>
            </a:r>
            <a:r>
              <a:rPr lang="de-DE" sz="1400" dirty="0">
                <a:latin typeface="Gadugi" panose="020B0502040204020203" pitchFamily="34" charset="0"/>
                <a:cs typeface="Calibri" pitchFamily="34" charset="0"/>
              </a:rPr>
              <a:t> et al., CJASN 2012; 7:487-93</a:t>
            </a:r>
          </a:p>
        </p:txBody>
      </p:sp>
      <p:sp>
        <p:nvSpPr>
          <p:cNvPr id="9" name="Rectangle 4"/>
          <p:cNvSpPr>
            <a:spLocks noChangeArrowheads="1"/>
          </p:cNvSpPr>
          <p:nvPr/>
        </p:nvSpPr>
        <p:spPr bwMode="auto">
          <a:xfrm>
            <a:off x="1828800" y="16947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800" dirty="0">
                <a:latin typeface="Gadugi" panose="020B0502040204020203" pitchFamily="34" charset="0"/>
                <a:cs typeface="Calibri" pitchFamily="34" charset="0"/>
              </a:rPr>
              <a:t>Early phosphate lowering and mortality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991" y="1209674"/>
            <a:ext cx="7466425" cy="534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11" name="Text Box 9"/>
          <p:cNvSpPr txBox="1">
            <a:spLocks noChangeArrowheads="1"/>
          </p:cNvSpPr>
          <p:nvPr/>
        </p:nvSpPr>
        <p:spPr bwMode="auto">
          <a:xfrm>
            <a:off x="9401807" y="2185071"/>
            <a:ext cx="1103827" cy="30777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Stage III -IV</a:t>
            </a:r>
          </a:p>
        </p:txBody>
      </p:sp>
    </p:spTree>
    <p:extLst>
      <p:ext uri="{BB962C8B-B14F-4D97-AF65-F5344CB8AC3E}">
        <p14:creationId xmlns:p14="http://schemas.microsoft.com/office/powerpoint/2010/main" val="204557847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88505" y="-25993"/>
            <a:ext cx="9144000" cy="1131789"/>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8" name="Text Box 9"/>
          <p:cNvSpPr txBox="1">
            <a:spLocks noChangeArrowheads="1"/>
          </p:cNvSpPr>
          <p:nvPr/>
        </p:nvSpPr>
        <p:spPr bwMode="auto">
          <a:xfrm>
            <a:off x="6608363" y="824013"/>
            <a:ext cx="3013902" cy="30777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de-DE" sz="1400" dirty="0">
                <a:latin typeface="Gadugi" panose="020B0502040204020203" pitchFamily="34" charset="0"/>
                <a:cs typeface="Calibri" pitchFamily="34" charset="0"/>
              </a:rPr>
              <a:t>Di </a:t>
            </a:r>
            <a:r>
              <a:rPr lang="de-DE" sz="1400" dirty="0" err="1">
                <a:latin typeface="Gadugi" panose="020B0502040204020203" pitchFamily="34" charset="0"/>
                <a:cs typeface="Calibri" pitchFamily="34" charset="0"/>
              </a:rPr>
              <a:t>Iorio</a:t>
            </a:r>
            <a:r>
              <a:rPr lang="de-DE" sz="1400" dirty="0">
                <a:latin typeface="Gadugi" panose="020B0502040204020203" pitchFamily="34" charset="0"/>
                <a:cs typeface="Calibri" pitchFamily="34" charset="0"/>
              </a:rPr>
              <a:t> et al., CJASN 2012; 7:487-93</a:t>
            </a:r>
          </a:p>
        </p:txBody>
      </p:sp>
      <p:sp>
        <p:nvSpPr>
          <p:cNvPr id="9" name="Rectangle 4"/>
          <p:cNvSpPr>
            <a:spLocks noChangeArrowheads="1"/>
          </p:cNvSpPr>
          <p:nvPr/>
        </p:nvSpPr>
        <p:spPr bwMode="auto">
          <a:xfrm>
            <a:off x="1828800" y="16947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800" dirty="0">
                <a:latin typeface="Gadugi" panose="020B0502040204020203" pitchFamily="34" charset="0"/>
                <a:cs typeface="Calibri" pitchFamily="34" charset="0"/>
              </a:rPr>
              <a:t>Early phosphate lowering and mortality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2852936"/>
            <a:ext cx="44577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130" y="2875756"/>
            <a:ext cx="4524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351584" y="1737126"/>
            <a:ext cx="1938416" cy="369332"/>
          </a:xfrm>
          <a:prstGeom prst="rect">
            <a:avLst/>
          </a:prstGeom>
          <a:noFill/>
        </p:spPr>
        <p:txBody>
          <a:bodyPr wrap="none" rtlCol="0">
            <a:spAutoFit/>
          </a:bodyPr>
          <a:lstStyle/>
          <a:p>
            <a:pPr eaLnBrk="0" hangingPunct="0"/>
            <a:r>
              <a:rPr lang="de-DE" dirty="0">
                <a:solidFill>
                  <a:srgbClr val="000000"/>
                </a:solidFill>
                <a:latin typeface="Calibri" panose="020F0502020204030204" pitchFamily="34" charset="0"/>
              </a:rPr>
              <a:t>All-</a:t>
            </a:r>
            <a:r>
              <a:rPr lang="de-DE" dirty="0" err="1">
                <a:solidFill>
                  <a:srgbClr val="000000"/>
                </a:solidFill>
                <a:latin typeface="Calibri" panose="020F0502020204030204" pitchFamily="34" charset="0"/>
              </a:rPr>
              <a:t>cause</a:t>
            </a:r>
            <a:r>
              <a:rPr lang="de-DE" dirty="0">
                <a:solidFill>
                  <a:srgbClr val="000000"/>
                </a:solidFill>
                <a:latin typeface="Calibri" panose="020F0502020204030204" pitchFamily="34" charset="0"/>
              </a:rPr>
              <a:t> </a:t>
            </a:r>
            <a:r>
              <a:rPr lang="de-DE" dirty="0" err="1">
                <a:solidFill>
                  <a:srgbClr val="000000"/>
                </a:solidFill>
                <a:latin typeface="Calibri" panose="020F0502020204030204" pitchFamily="34" charset="0"/>
              </a:rPr>
              <a:t>mortality</a:t>
            </a:r>
            <a:endParaRPr lang="de-DE" dirty="0">
              <a:solidFill>
                <a:srgbClr val="000000"/>
              </a:solidFill>
              <a:latin typeface="Calibri" panose="020F0502020204030204" pitchFamily="34" charset="0"/>
            </a:endParaRPr>
          </a:p>
        </p:txBody>
      </p:sp>
      <p:sp>
        <p:nvSpPr>
          <p:cNvPr id="10" name="Textfeld 9"/>
          <p:cNvSpPr txBox="1"/>
          <p:nvPr/>
        </p:nvSpPr>
        <p:spPr>
          <a:xfrm>
            <a:off x="7102786" y="1768198"/>
            <a:ext cx="2046779" cy="369332"/>
          </a:xfrm>
          <a:prstGeom prst="rect">
            <a:avLst/>
          </a:prstGeom>
          <a:noFill/>
        </p:spPr>
        <p:txBody>
          <a:bodyPr wrap="none" rtlCol="0">
            <a:spAutoFit/>
          </a:bodyPr>
          <a:lstStyle/>
          <a:p>
            <a:pPr eaLnBrk="0" hangingPunct="0"/>
            <a:r>
              <a:rPr lang="de-DE" dirty="0" err="1">
                <a:solidFill>
                  <a:srgbClr val="000000"/>
                </a:solidFill>
                <a:latin typeface="Calibri" panose="020F0502020204030204" pitchFamily="34" charset="0"/>
              </a:rPr>
              <a:t>Inception</a:t>
            </a:r>
            <a:r>
              <a:rPr lang="de-DE" dirty="0">
                <a:solidFill>
                  <a:srgbClr val="000000"/>
                </a:solidFill>
                <a:latin typeface="Calibri" panose="020F0502020204030204" pitchFamily="34" charset="0"/>
              </a:rPr>
              <a:t> </a:t>
            </a:r>
            <a:r>
              <a:rPr lang="de-DE" dirty="0" err="1">
                <a:solidFill>
                  <a:srgbClr val="000000"/>
                </a:solidFill>
                <a:latin typeface="Calibri" panose="020F0502020204030204" pitchFamily="34" charset="0"/>
              </a:rPr>
              <a:t>to</a:t>
            </a:r>
            <a:r>
              <a:rPr lang="de-DE" dirty="0">
                <a:solidFill>
                  <a:srgbClr val="000000"/>
                </a:solidFill>
                <a:latin typeface="Calibri" panose="020F0502020204030204" pitchFamily="34" charset="0"/>
              </a:rPr>
              <a:t> </a:t>
            </a:r>
            <a:r>
              <a:rPr lang="de-DE" dirty="0" err="1">
                <a:solidFill>
                  <a:srgbClr val="000000"/>
                </a:solidFill>
                <a:latin typeface="Calibri" panose="020F0502020204030204" pitchFamily="34" charset="0"/>
              </a:rPr>
              <a:t>dialysis</a:t>
            </a:r>
            <a:endParaRPr lang="de-DE" dirty="0">
              <a:solidFill>
                <a:srgbClr val="000000"/>
              </a:solidFill>
              <a:latin typeface="Calibri" panose="020F0502020204030204" pitchFamily="34" charset="0"/>
            </a:endParaRPr>
          </a:p>
        </p:txBody>
      </p:sp>
      <p:pic>
        <p:nvPicPr>
          <p:cNvPr id="11"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873102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397" y="690357"/>
            <a:ext cx="1900800" cy="378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054" y="1475814"/>
            <a:ext cx="5750146" cy="44563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75525" y="742829"/>
            <a:ext cx="2952328"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eaLnBrk="0" hangingPunct="0"/>
            <a:r>
              <a:rPr lang="en-GB" sz="1100" dirty="0">
                <a:latin typeface="Gadugi" panose="020B0502040204020203" pitchFamily="34" charset="0"/>
              </a:rPr>
              <a:t>Block G A et al. JASN 2012;23:1407-1415</a:t>
            </a:r>
          </a:p>
        </p:txBody>
      </p:sp>
      <p:sp>
        <p:nvSpPr>
          <p:cNvPr id="7" name="Rectangle 2"/>
          <p:cNvSpPr>
            <a:spLocks noChangeArrowheads="1"/>
          </p:cNvSpPr>
          <p:nvPr/>
        </p:nvSpPr>
        <p:spPr bwMode="auto">
          <a:xfrm>
            <a:off x="1524000" y="1"/>
            <a:ext cx="9144000" cy="979303"/>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9" name="Rectangle 4"/>
          <p:cNvSpPr>
            <a:spLocks noChangeArrowheads="1"/>
          </p:cNvSpPr>
          <p:nvPr/>
        </p:nvSpPr>
        <p:spPr bwMode="auto">
          <a:xfrm>
            <a:off x="1828800" y="169476"/>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400" dirty="0">
                <a:latin typeface="Gadugi" panose="020B0502040204020203" pitchFamily="34" charset="0"/>
                <a:cs typeface="Calibri" pitchFamily="34" charset="0"/>
              </a:rPr>
              <a:t>Early phosphate lowering, FGF23, and calcification</a:t>
            </a:r>
          </a:p>
        </p:txBody>
      </p:sp>
      <p:pic>
        <p:nvPicPr>
          <p:cNvPr id="8"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2" name="TextBox 1"/>
          <p:cNvSpPr txBox="1"/>
          <p:nvPr/>
        </p:nvSpPr>
        <p:spPr>
          <a:xfrm>
            <a:off x="2057400" y="1714500"/>
            <a:ext cx="2076450" cy="369332"/>
          </a:xfrm>
          <a:prstGeom prst="rect">
            <a:avLst/>
          </a:prstGeom>
          <a:noFill/>
        </p:spPr>
        <p:txBody>
          <a:bodyPr wrap="square" rtlCol="0">
            <a:spAutoFit/>
          </a:bodyPr>
          <a:lstStyle/>
          <a:p>
            <a:r>
              <a:rPr lang="en-GB" dirty="0" err="1">
                <a:latin typeface="Gadugi" panose="020B0502040204020203" pitchFamily="34" charset="0"/>
              </a:rPr>
              <a:t>eGFR</a:t>
            </a:r>
            <a:r>
              <a:rPr lang="en-GB" dirty="0">
                <a:latin typeface="Gadugi" panose="020B0502040204020203" pitchFamily="34" charset="0"/>
              </a:rPr>
              <a:t> 30 ml/min</a:t>
            </a:r>
          </a:p>
        </p:txBody>
      </p:sp>
    </p:spTree>
    <p:extLst>
      <p:ext uri="{BB962C8B-B14F-4D97-AF65-F5344CB8AC3E}">
        <p14:creationId xmlns:p14="http://schemas.microsoft.com/office/powerpoint/2010/main" val="978497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KDIGO CKD-MBD Guideline 2009</a:t>
            </a:r>
          </a:p>
        </p:txBody>
      </p:sp>
      <p:pic>
        <p:nvPicPr>
          <p:cNvPr id="4" name="Content Placeholder 3"/>
          <p:cNvPicPr>
            <a:picLocks noGrp="1" noChangeAspect="1"/>
          </p:cNvPicPr>
          <p:nvPr>
            <p:ph idx="1"/>
          </p:nvPr>
        </p:nvPicPr>
        <p:blipFill>
          <a:blip r:embed="rId2"/>
          <a:stretch>
            <a:fillRect/>
          </a:stretch>
        </p:blipFill>
        <p:spPr>
          <a:xfrm>
            <a:off x="3042034" y="1787688"/>
            <a:ext cx="6107932" cy="4384934"/>
          </a:xfrm>
          <a:prstGeom prst="rect">
            <a:avLst/>
          </a:prstGeom>
        </p:spPr>
      </p:pic>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420909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276" y="6226610"/>
            <a:ext cx="1900800" cy="378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240" y="1055646"/>
            <a:ext cx="4983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1621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pPr eaLnBrk="0" hangingPunct="0"/>
            <a:r>
              <a:rPr lang="en-GB" sz="900">
                <a:latin typeface="Arial" pitchFamily="34" charset="0"/>
              </a:rPr>
              <a:t>©2012 by American Society of Nephrology</a:t>
            </a:r>
          </a:p>
        </p:txBody>
      </p:sp>
      <p:sp>
        <p:nvSpPr>
          <p:cNvPr id="2" name="Textfeld 1"/>
          <p:cNvSpPr txBox="1"/>
          <p:nvPr/>
        </p:nvSpPr>
        <p:spPr>
          <a:xfrm>
            <a:off x="2181726" y="1613991"/>
            <a:ext cx="7835350" cy="2862322"/>
          </a:xfrm>
          <a:prstGeom prst="rect">
            <a:avLst/>
          </a:prstGeom>
          <a:noFill/>
        </p:spPr>
        <p:txBody>
          <a:bodyPr wrap="none" rtlCol="0">
            <a:spAutoFit/>
          </a:bodyPr>
          <a:lstStyle/>
          <a:p>
            <a:pPr eaLnBrk="0" hangingPunct="0"/>
            <a:r>
              <a:rPr lang="de-DE" dirty="0">
                <a:solidFill>
                  <a:srgbClr val="000000"/>
                </a:solidFill>
                <a:latin typeface="Gadugi" panose="020B0502040204020203" pitchFamily="34" charset="0"/>
                <a:cs typeface="Calibri" pitchFamily="34" charset="0"/>
              </a:rPr>
              <a:t>Serum P	</a:t>
            </a:r>
            <a:r>
              <a:rPr lang="de-DE" b="1" dirty="0">
                <a:solidFill>
                  <a:srgbClr val="000000"/>
                </a:solidFill>
                <a:latin typeface="Calibri" pitchFamily="34" charset="0"/>
                <a:cs typeface="Calibri" pitchFamily="34" charset="0"/>
              </a:rPr>
              <a:t>						      </a:t>
            </a:r>
            <a:r>
              <a:rPr lang="de-DE" dirty="0" err="1">
                <a:solidFill>
                  <a:srgbClr val="000000"/>
                </a:solidFill>
                <a:latin typeface="Gadugi" panose="020B0502040204020203" pitchFamily="34" charset="0"/>
                <a:cs typeface="Calibri" pitchFamily="34" charset="0"/>
              </a:rPr>
              <a:t>Urinary</a:t>
            </a:r>
            <a:r>
              <a:rPr lang="de-DE" dirty="0">
                <a:solidFill>
                  <a:srgbClr val="000000"/>
                </a:solidFill>
                <a:latin typeface="Gadugi" panose="020B0502040204020203" pitchFamily="34" charset="0"/>
                <a:cs typeface="Calibri" pitchFamily="34" charset="0"/>
              </a:rPr>
              <a:t> P</a:t>
            </a: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endParaRPr lang="de-DE" b="1" dirty="0">
              <a:solidFill>
                <a:srgbClr val="000000"/>
              </a:solidFill>
              <a:latin typeface="Calibri" pitchFamily="34" charset="0"/>
              <a:cs typeface="Calibri" pitchFamily="34" charset="0"/>
            </a:endParaRPr>
          </a:p>
          <a:p>
            <a:pPr eaLnBrk="0" hangingPunct="0"/>
            <a:r>
              <a:rPr lang="de-DE" dirty="0" err="1">
                <a:solidFill>
                  <a:srgbClr val="000000"/>
                </a:solidFill>
                <a:latin typeface="Gadugi" panose="020B0502040204020203" pitchFamily="34" charset="0"/>
                <a:cs typeface="Calibri" pitchFamily="34" charset="0"/>
              </a:rPr>
              <a:t>iPTH</a:t>
            </a:r>
            <a:r>
              <a:rPr lang="de-DE" b="1" dirty="0">
                <a:solidFill>
                  <a:srgbClr val="000000"/>
                </a:solidFill>
                <a:latin typeface="Calibri" pitchFamily="34" charset="0"/>
                <a:cs typeface="Calibri" pitchFamily="34" charset="0"/>
              </a:rPr>
              <a:t>							</a:t>
            </a:r>
            <a:r>
              <a:rPr lang="de-DE" dirty="0">
                <a:solidFill>
                  <a:srgbClr val="000000"/>
                </a:solidFill>
                <a:latin typeface="Gadugi" panose="020B0502040204020203" pitchFamily="34" charset="0"/>
                <a:cs typeface="Calibri" pitchFamily="34" charset="0"/>
              </a:rPr>
              <a:t>       FGF23</a:t>
            </a:r>
          </a:p>
        </p:txBody>
      </p:sp>
      <p:sp>
        <p:nvSpPr>
          <p:cNvPr id="3" name="Textfeld 2"/>
          <p:cNvSpPr txBox="1"/>
          <p:nvPr/>
        </p:nvSpPr>
        <p:spPr>
          <a:xfrm>
            <a:off x="3998641" y="5827134"/>
            <a:ext cx="4569713" cy="338554"/>
          </a:xfrm>
          <a:prstGeom prst="rect">
            <a:avLst/>
          </a:prstGeom>
          <a:solidFill>
            <a:schemeClr val="accent3"/>
          </a:solidFill>
        </p:spPr>
        <p:txBody>
          <a:bodyPr wrap="none" rtlCol="0">
            <a:spAutoFit/>
          </a:bodyPr>
          <a:lstStyle/>
          <a:p>
            <a:pPr eaLnBrk="0" hangingPunct="0"/>
            <a:r>
              <a:rPr lang="de-DE" sz="1600" dirty="0" err="1">
                <a:solidFill>
                  <a:srgbClr val="000000"/>
                </a:solidFill>
                <a:latin typeface="Calibri" pitchFamily="34" charset="0"/>
                <a:cs typeface="Calibri" pitchFamily="34" charset="0"/>
              </a:rPr>
              <a:t>Active</a:t>
            </a:r>
            <a:r>
              <a:rPr lang="de-DE" sz="1600" dirty="0">
                <a:solidFill>
                  <a:srgbClr val="000000"/>
                </a:solidFill>
                <a:latin typeface="Calibri" pitchFamily="34" charset="0"/>
                <a:cs typeface="Calibri" pitchFamily="34" charset="0"/>
              </a:rPr>
              <a:t>            Placebo                     </a:t>
            </a:r>
            <a:r>
              <a:rPr lang="de-DE" sz="1600" dirty="0" err="1">
                <a:solidFill>
                  <a:srgbClr val="000000"/>
                </a:solidFill>
                <a:latin typeface="Calibri" pitchFamily="34" charset="0"/>
                <a:cs typeface="Calibri" pitchFamily="34" charset="0"/>
              </a:rPr>
              <a:t>Active</a:t>
            </a:r>
            <a:r>
              <a:rPr lang="de-DE" sz="1600" dirty="0">
                <a:solidFill>
                  <a:srgbClr val="000000"/>
                </a:solidFill>
                <a:latin typeface="Calibri" pitchFamily="34" charset="0"/>
                <a:cs typeface="Calibri" pitchFamily="34" charset="0"/>
              </a:rPr>
              <a:t>           Placebo</a:t>
            </a:r>
          </a:p>
        </p:txBody>
      </p:sp>
      <p:sp>
        <p:nvSpPr>
          <p:cNvPr id="10" name="Rectangle 2"/>
          <p:cNvSpPr>
            <a:spLocks noChangeArrowheads="1"/>
          </p:cNvSpPr>
          <p:nvPr/>
        </p:nvSpPr>
        <p:spPr bwMode="auto">
          <a:xfrm>
            <a:off x="1524000" y="1"/>
            <a:ext cx="9144000" cy="979303"/>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sp>
        <p:nvSpPr>
          <p:cNvPr id="12" name="Rectangle 4"/>
          <p:cNvSpPr>
            <a:spLocks noChangeArrowheads="1"/>
          </p:cNvSpPr>
          <p:nvPr/>
        </p:nvSpPr>
        <p:spPr bwMode="auto">
          <a:xfrm>
            <a:off x="1828800" y="169476"/>
            <a:ext cx="853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000" dirty="0">
                <a:latin typeface="Gadugi" panose="020B0502040204020203" pitchFamily="34" charset="0"/>
                <a:cs typeface="Calibri" pitchFamily="34" charset="0"/>
              </a:rPr>
              <a:t>Early phosphate lowering, FGF23, and calcification</a:t>
            </a:r>
          </a:p>
        </p:txBody>
      </p:sp>
      <p:pic>
        <p:nvPicPr>
          <p:cNvPr id="11"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824783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328" y="1111127"/>
            <a:ext cx="1900800" cy="378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1621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pPr eaLnBrk="0" hangingPunct="0"/>
            <a:r>
              <a:rPr lang="en-GB" sz="900">
                <a:latin typeface="Arial" pitchFamily="34" charset="0"/>
              </a:rPr>
              <a:t>©2012 by American Society of Nephrology</a:t>
            </a:r>
          </a:p>
        </p:txBody>
      </p:sp>
      <p:sp>
        <p:nvSpPr>
          <p:cNvPr id="9" name="Text Box 4"/>
          <p:cNvSpPr txBox="1">
            <a:spLocks noChangeArrowheads="1"/>
          </p:cNvSpPr>
          <p:nvPr/>
        </p:nvSpPr>
        <p:spPr bwMode="auto">
          <a:xfrm>
            <a:off x="4655840" y="6597352"/>
            <a:ext cx="2952328"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eaLnBrk="0" hangingPunct="0"/>
            <a:r>
              <a:rPr lang="en-GB" sz="1100" b="1" dirty="0">
                <a:latin typeface="Arial" pitchFamily="34" charset="0"/>
              </a:rPr>
              <a:t>Block G A et al. JASN 2012;23:1407-1415</a:t>
            </a:r>
          </a:p>
        </p:txBody>
      </p:sp>
      <p:sp>
        <p:nvSpPr>
          <p:cNvPr id="12" name="Rectangle 2"/>
          <p:cNvSpPr>
            <a:spLocks noChangeArrowheads="1"/>
          </p:cNvSpPr>
          <p:nvPr/>
        </p:nvSpPr>
        <p:spPr bwMode="auto">
          <a:xfrm>
            <a:off x="1524000" y="1"/>
            <a:ext cx="9144000" cy="979303"/>
          </a:xfrm>
          <a:prstGeom prst="rect">
            <a:avLst/>
          </a:prstGeom>
          <a:noFill/>
          <a:ln w="9525">
            <a:noFill/>
            <a:miter lim="800000"/>
            <a:headEnd/>
            <a:tailEnd/>
          </a:ln>
          <a:effectLst/>
        </p:spPr>
        <p:txBody>
          <a:bodyPr wrap="none" anchor="ctr"/>
          <a:lstStyle/>
          <a:p>
            <a:pPr eaLnBrk="0" hangingPunct="0"/>
            <a:endParaRPr lang="de-DE">
              <a:solidFill>
                <a:srgbClr val="000000"/>
              </a:solidFill>
              <a:latin typeface="Calibri" pitchFamily="34" charset="0"/>
              <a:cs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762" y="890789"/>
            <a:ext cx="6718134"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828800" y="169476"/>
            <a:ext cx="853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000" dirty="0">
                <a:latin typeface="Gadugi" panose="020B0502040204020203" pitchFamily="34" charset="0"/>
                <a:cs typeface="Calibri" pitchFamily="34" charset="0"/>
              </a:rPr>
              <a:t>Early phosphate lowering, FGF23, and calcification</a:t>
            </a:r>
          </a:p>
        </p:txBody>
      </p:sp>
      <p:pic>
        <p:nvPicPr>
          <p:cNvPr id="10" name="Picture 2" descr="http://4.bp.blogspot.com/_IvGOW1Goi7Y/SP-W8W1JHII/AAAAAAAABUo/sa_gCkAlVvU/s400/dancing+skeleton+with+heart+for+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884615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0" y="-103031"/>
            <a:ext cx="9144000" cy="1219200"/>
          </a:xfrm>
          <a:prstGeom prst="rect">
            <a:avLst/>
          </a:prstGeom>
          <a:noFill/>
          <a:ln w="9525">
            <a:noFill/>
            <a:miter lim="800000"/>
            <a:headEnd/>
            <a:tailEnd/>
          </a:ln>
        </p:spPr>
        <p:txBody>
          <a:bodyPr wrap="none" anchor="ctr"/>
          <a:lstStyle/>
          <a:p>
            <a:pPr eaLnBrk="0" hangingPunct="0"/>
            <a:endParaRPr lang="en-US">
              <a:solidFill>
                <a:srgbClr val="000000"/>
              </a:solidFill>
              <a:latin typeface="Calibri" pitchFamily="34" charset="0"/>
              <a:ea typeface="ＭＳ Ｐゴシック" charset="-128"/>
            </a:endParaRPr>
          </a:p>
        </p:txBody>
      </p:sp>
      <p:sp>
        <p:nvSpPr>
          <p:cNvPr id="1055749" name="Text Box 5"/>
          <p:cNvSpPr txBox="1">
            <a:spLocks noChangeArrowheads="1"/>
          </p:cNvSpPr>
          <p:nvPr/>
        </p:nvSpPr>
        <p:spPr bwMode="auto">
          <a:xfrm>
            <a:off x="1431634" y="408880"/>
            <a:ext cx="9144000" cy="523220"/>
          </a:xfrm>
          <a:prstGeom prst="rect">
            <a:avLst/>
          </a:prstGeom>
          <a:noFill/>
          <a:ln>
            <a:noFill/>
          </a:ln>
          <a:effectLst/>
        </p:spPr>
        <p:txBody>
          <a:bodyPr>
            <a:spAutoFit/>
          </a:bodyPr>
          <a:lstStyle/>
          <a:p>
            <a:pPr algn="ctr" eaLnBrk="0" hangingPunct="0">
              <a:defRPr/>
            </a:pPr>
            <a:r>
              <a:rPr lang="de-DE" sz="2800" dirty="0">
                <a:latin typeface="Gadugi" panose="020B0502040204020203" pitchFamily="34" charset="0"/>
                <a:ea typeface="ＭＳ Ｐゴシック" charset="-128"/>
                <a:cs typeface="Calibri" pitchFamily="34" charset="0"/>
              </a:rPr>
              <a:t>COSMOS Study</a:t>
            </a:r>
          </a:p>
        </p:txBody>
      </p:sp>
      <p:sp>
        <p:nvSpPr>
          <p:cNvPr id="9" name="Text Box 4"/>
          <p:cNvSpPr txBox="1">
            <a:spLocks noChangeArrowheads="1"/>
          </p:cNvSpPr>
          <p:nvPr/>
        </p:nvSpPr>
        <p:spPr bwMode="auto">
          <a:xfrm>
            <a:off x="8390590" y="982579"/>
            <a:ext cx="1848583" cy="400110"/>
          </a:xfrm>
          <a:prstGeom prst="rect">
            <a:avLst/>
          </a:prstGeom>
          <a:noFill/>
          <a:ln w="9525">
            <a:noFill/>
            <a:miter lim="800000"/>
            <a:headEnd/>
            <a:tailEnd/>
          </a:ln>
        </p:spPr>
        <p:txBody>
          <a:bodyPr wrap="none">
            <a:spAutoFit/>
          </a:bodyPr>
          <a:lstStyle/>
          <a:p>
            <a:pPr lvl="0" algn="ctr" eaLnBrk="0" fontAlgn="base" hangingPunct="0">
              <a:spcBef>
                <a:spcPct val="0"/>
              </a:spcBef>
              <a:spcAft>
                <a:spcPct val="0"/>
              </a:spcAft>
            </a:pPr>
            <a:r>
              <a:rPr lang="en-US" altLang="en-US" sz="2000" dirty="0">
                <a:latin typeface="Gadugi" panose="020B0502040204020203" pitchFamily="34" charset="0"/>
              </a:rPr>
              <a:t>NDT: July 2013</a:t>
            </a:r>
          </a:p>
        </p:txBody>
      </p:sp>
      <p:pic>
        <p:nvPicPr>
          <p:cNvPr id="7"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2050" name="Picture 2"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99" y="2897772"/>
            <a:ext cx="4191000" cy="3371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5906" y="1740347"/>
            <a:ext cx="6812331" cy="646331"/>
          </a:xfrm>
          <a:prstGeom prst="rect">
            <a:avLst/>
          </a:prstGeom>
          <a:noFill/>
        </p:spPr>
        <p:txBody>
          <a:bodyPr wrap="square" rtlCol="0">
            <a:spAutoFit/>
          </a:bodyPr>
          <a:lstStyle/>
          <a:p>
            <a:pPr marL="285750" indent="-285750">
              <a:buFont typeface="Arial" panose="020B0604020202020204" pitchFamily="34" charset="0"/>
              <a:buChar char="•"/>
            </a:pPr>
            <a:r>
              <a:rPr lang="en-GB" dirty="0"/>
              <a:t>A Pan-European prospective study which aims to survey MBD and clinical practice patterns in CKD5D patients </a:t>
            </a:r>
          </a:p>
        </p:txBody>
      </p:sp>
      <p:grpSp>
        <p:nvGrpSpPr>
          <p:cNvPr id="13" name="Group 70"/>
          <p:cNvGrpSpPr>
            <a:grpSpLocks/>
          </p:cNvGrpSpPr>
          <p:nvPr/>
        </p:nvGrpSpPr>
        <p:grpSpPr bwMode="auto">
          <a:xfrm>
            <a:off x="1187830" y="3393612"/>
            <a:ext cx="1597025" cy="782637"/>
            <a:chOff x="149" y="0"/>
            <a:chExt cx="901" cy="650"/>
          </a:xfrm>
        </p:grpSpPr>
        <p:sp>
          <p:nvSpPr>
            <p:cNvPr id="14" name="Rectangle 71"/>
            <p:cNvSpPr>
              <a:spLocks noChangeArrowheads="1"/>
            </p:cNvSpPr>
            <p:nvPr/>
          </p:nvSpPr>
          <p:spPr bwMode="auto">
            <a:xfrm>
              <a:off x="149" y="0"/>
              <a:ext cx="901"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s-ES" altLang="de-DE" sz="1800" b="1">
                <a:solidFill>
                  <a:srgbClr val="FFFFFF"/>
                </a:solidFill>
                <a:latin typeface="Calibri" pitchFamily="34" charset="0"/>
                <a:ea typeface="Calibri" pitchFamily="34" charset="0"/>
                <a:cs typeface="Calibri" pitchFamily="34" charset="0"/>
              </a:endParaRPr>
            </a:p>
          </p:txBody>
        </p:sp>
        <p:pic>
          <p:nvPicPr>
            <p:cNvPr id="15" name="Picture 72" descr="logo cosmos"/>
            <p:cNvPicPr>
              <a:picLocks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4988" t="10406" r="7466" b="11708"/>
            <a:stretch>
              <a:fillRect/>
            </a:stretch>
          </p:blipFill>
          <p:spPr bwMode="auto">
            <a:xfrm>
              <a:off x="279" y="124"/>
              <a:ext cx="69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5158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ChangeArrowheads="1"/>
          </p:cNvSpPr>
          <p:nvPr/>
        </p:nvSpPr>
        <p:spPr bwMode="auto">
          <a:xfrm>
            <a:off x="1524000" y="0"/>
            <a:ext cx="7086600" cy="1371600"/>
          </a:xfrm>
          <a:prstGeom prst="rect">
            <a:avLst/>
          </a:prstGeom>
          <a:noFill/>
          <a:ln>
            <a:noFill/>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sp>
        <p:nvSpPr>
          <p:cNvPr id="95236" name="Rectangle 7"/>
          <p:cNvSpPr>
            <a:spLocks noChangeArrowheads="1"/>
          </p:cNvSpPr>
          <p:nvPr/>
        </p:nvSpPr>
        <p:spPr bwMode="auto">
          <a:xfrm>
            <a:off x="3088481" y="1076279"/>
            <a:ext cx="39576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b="1" dirty="0" err="1">
                <a:latin typeface="Calibri" pitchFamily="34" charset="0"/>
                <a:ea typeface="Calibri" pitchFamily="34" charset="0"/>
                <a:cs typeface="Calibri" pitchFamily="34" charset="0"/>
              </a:rPr>
              <a:t>Cannata-Andia</a:t>
            </a:r>
            <a:r>
              <a:rPr lang="en-GB" altLang="de-DE" sz="1400" b="1" dirty="0">
                <a:latin typeface="Calibri" pitchFamily="34" charset="0"/>
                <a:ea typeface="Calibri" pitchFamily="34" charset="0"/>
                <a:cs typeface="Calibri" pitchFamily="34" charset="0"/>
              </a:rPr>
              <a:t> et al., Kidney </a:t>
            </a:r>
            <a:r>
              <a:rPr lang="en-GB" altLang="de-DE" sz="1400" b="1" dirty="0" err="1">
                <a:latin typeface="Calibri" pitchFamily="34" charset="0"/>
                <a:ea typeface="Calibri" pitchFamily="34" charset="0"/>
                <a:cs typeface="Calibri" pitchFamily="34" charset="0"/>
              </a:rPr>
              <a:t>Int</a:t>
            </a:r>
            <a:r>
              <a:rPr lang="en-GB" altLang="de-DE" sz="1400" b="1" dirty="0">
                <a:latin typeface="Calibri" pitchFamily="34" charset="0"/>
                <a:ea typeface="Calibri" pitchFamily="34" charset="0"/>
                <a:cs typeface="Calibri" pitchFamily="34" charset="0"/>
              </a:rPr>
              <a:t> 2013; 84:998-1008</a:t>
            </a:r>
          </a:p>
        </p:txBody>
      </p:sp>
      <p:grpSp>
        <p:nvGrpSpPr>
          <p:cNvPr id="95237" name="Group 70"/>
          <p:cNvGrpSpPr>
            <a:grpSpLocks/>
          </p:cNvGrpSpPr>
          <p:nvPr/>
        </p:nvGrpSpPr>
        <p:grpSpPr bwMode="auto">
          <a:xfrm>
            <a:off x="1631951" y="1709739"/>
            <a:ext cx="1597025" cy="782637"/>
            <a:chOff x="149" y="0"/>
            <a:chExt cx="901" cy="650"/>
          </a:xfrm>
        </p:grpSpPr>
        <p:sp>
          <p:nvSpPr>
            <p:cNvPr id="95240" name="Rectangle 71"/>
            <p:cNvSpPr>
              <a:spLocks noChangeArrowheads="1"/>
            </p:cNvSpPr>
            <p:nvPr/>
          </p:nvSpPr>
          <p:spPr bwMode="auto">
            <a:xfrm>
              <a:off x="149" y="0"/>
              <a:ext cx="901"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s-ES" altLang="de-DE" sz="1800" b="1">
                <a:solidFill>
                  <a:srgbClr val="FFFFFF"/>
                </a:solidFill>
                <a:latin typeface="Calibri" pitchFamily="34" charset="0"/>
                <a:ea typeface="Calibri" pitchFamily="34" charset="0"/>
                <a:cs typeface="Calibri" pitchFamily="34" charset="0"/>
              </a:endParaRPr>
            </a:p>
          </p:txBody>
        </p:sp>
        <p:pic>
          <p:nvPicPr>
            <p:cNvPr id="95241" name="Picture 72" descr="logo cosmos"/>
            <p:cNvPicPr>
              <a:picLocks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988" t="10406" r="7466" b="11708"/>
            <a:stretch>
              <a:fillRect/>
            </a:stretch>
          </p:blipFill>
          <p:spPr bwMode="auto">
            <a:xfrm>
              <a:off x="279" y="124"/>
              <a:ext cx="69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8" name="Rectangle 3"/>
          <p:cNvSpPr>
            <a:spLocks noGrp="1" noChangeArrowheads="1"/>
          </p:cNvSpPr>
          <p:nvPr>
            <p:ph type="title"/>
          </p:nvPr>
        </p:nvSpPr>
        <p:spPr>
          <a:xfrm>
            <a:off x="2760372" y="44993"/>
            <a:ext cx="7080250" cy="1143000"/>
          </a:xfrm>
        </p:spPr>
        <p:txBody>
          <a:bodyPr/>
          <a:lstStyle/>
          <a:p>
            <a:pPr algn="ctr"/>
            <a:r>
              <a:rPr lang="en-GB" altLang="de-DE" sz="2400" dirty="0">
                <a:latin typeface="Gadugi" panose="020B0502040204020203" pitchFamily="34" charset="0"/>
                <a:ea typeface="Calibri" pitchFamily="34" charset="0"/>
                <a:cs typeface="Calibri" pitchFamily="34" charset="0"/>
              </a:rPr>
              <a:t>Phosphate binder treatment is associated with improved survival in dialysis patients</a:t>
            </a:r>
          </a:p>
        </p:txBody>
      </p:sp>
      <p:pic>
        <p:nvPicPr>
          <p:cNvPr id="952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697" y="1709739"/>
            <a:ext cx="5100636" cy="446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418994749"/>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ChangeArrowheads="1"/>
          </p:cNvSpPr>
          <p:nvPr/>
        </p:nvSpPr>
        <p:spPr bwMode="auto">
          <a:xfrm>
            <a:off x="1524000" y="-38636"/>
            <a:ext cx="7086600" cy="1371600"/>
          </a:xfrm>
          <a:prstGeom prst="rect">
            <a:avLst/>
          </a:prstGeom>
          <a:noFill/>
          <a:ln>
            <a:noFill/>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grpSp>
        <p:nvGrpSpPr>
          <p:cNvPr id="96260" name="Group 70"/>
          <p:cNvGrpSpPr>
            <a:grpSpLocks/>
          </p:cNvGrpSpPr>
          <p:nvPr/>
        </p:nvGrpSpPr>
        <p:grpSpPr bwMode="auto">
          <a:xfrm>
            <a:off x="1631951" y="1709739"/>
            <a:ext cx="1597025" cy="782637"/>
            <a:chOff x="149" y="0"/>
            <a:chExt cx="901" cy="650"/>
          </a:xfrm>
        </p:grpSpPr>
        <p:sp>
          <p:nvSpPr>
            <p:cNvPr id="96264" name="Rectangle 71"/>
            <p:cNvSpPr>
              <a:spLocks noChangeArrowheads="1"/>
            </p:cNvSpPr>
            <p:nvPr/>
          </p:nvSpPr>
          <p:spPr bwMode="auto">
            <a:xfrm>
              <a:off x="149" y="0"/>
              <a:ext cx="901"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s-ES" altLang="de-DE" sz="1800" b="1">
                <a:solidFill>
                  <a:srgbClr val="FFFFFF"/>
                </a:solidFill>
                <a:latin typeface="Calibri" pitchFamily="34" charset="0"/>
                <a:ea typeface="Calibri" pitchFamily="34" charset="0"/>
                <a:cs typeface="Calibri" pitchFamily="34" charset="0"/>
              </a:endParaRPr>
            </a:p>
          </p:txBody>
        </p:sp>
        <p:pic>
          <p:nvPicPr>
            <p:cNvPr id="96265" name="Picture 72" descr="logo cosmos"/>
            <p:cNvPicPr>
              <a:picLocks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988" t="10406" r="7466" b="11708"/>
            <a:stretch>
              <a:fillRect/>
            </a:stretch>
          </p:blipFill>
          <p:spPr bwMode="auto">
            <a:xfrm>
              <a:off x="279" y="124"/>
              <a:ext cx="69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056" y="1425575"/>
            <a:ext cx="5435258" cy="483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2" name="Rectangle 3"/>
          <p:cNvSpPr>
            <a:spLocks noGrp="1" noChangeArrowheads="1"/>
          </p:cNvSpPr>
          <p:nvPr>
            <p:ph type="title"/>
          </p:nvPr>
        </p:nvSpPr>
        <p:spPr>
          <a:xfrm>
            <a:off x="1524000" y="53975"/>
            <a:ext cx="7080250" cy="1143000"/>
          </a:xfrm>
          <a:noFill/>
        </p:spPr>
        <p:txBody>
          <a:bodyPr/>
          <a:lstStyle/>
          <a:p>
            <a:r>
              <a:rPr lang="en-GB" altLang="de-DE" sz="2400" dirty="0">
                <a:latin typeface="Gadugi" panose="020B0502040204020203" pitchFamily="34" charset="0"/>
                <a:ea typeface="Calibri" pitchFamily="34" charset="0"/>
                <a:cs typeface="Calibri" pitchFamily="34" charset="0"/>
              </a:rPr>
              <a:t>Phosphate binder treatment is associated with improved survival in dialysis patients</a:t>
            </a:r>
          </a:p>
        </p:txBody>
      </p:sp>
      <p:sp>
        <p:nvSpPr>
          <p:cNvPr id="96263" name="Rectangle 7"/>
          <p:cNvSpPr>
            <a:spLocks noChangeArrowheads="1"/>
          </p:cNvSpPr>
          <p:nvPr/>
        </p:nvSpPr>
        <p:spPr bwMode="auto">
          <a:xfrm>
            <a:off x="1445241" y="1033464"/>
            <a:ext cx="41713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err="1">
                <a:latin typeface="Gadugi" panose="020B0502040204020203" pitchFamily="34" charset="0"/>
                <a:ea typeface="Calibri" pitchFamily="34" charset="0"/>
                <a:cs typeface="Calibri" pitchFamily="34" charset="0"/>
              </a:rPr>
              <a:t>Cannata-Andia</a:t>
            </a:r>
            <a:r>
              <a:rPr lang="en-GB" altLang="de-DE" sz="1400" dirty="0">
                <a:latin typeface="Gadugi" panose="020B0502040204020203" pitchFamily="34" charset="0"/>
                <a:ea typeface="Calibri" pitchFamily="34" charset="0"/>
                <a:cs typeface="Calibri" pitchFamily="34" charset="0"/>
              </a:rPr>
              <a:t> et al., Kidney </a:t>
            </a:r>
            <a:r>
              <a:rPr lang="en-GB" altLang="de-DE" sz="1400" dirty="0" err="1">
                <a:latin typeface="Gadugi" panose="020B0502040204020203" pitchFamily="34" charset="0"/>
                <a:ea typeface="Calibri" pitchFamily="34" charset="0"/>
                <a:cs typeface="Calibri" pitchFamily="34" charset="0"/>
              </a:rPr>
              <a:t>Int</a:t>
            </a:r>
            <a:r>
              <a:rPr lang="en-GB" altLang="de-DE" sz="1400" dirty="0">
                <a:latin typeface="Gadugi" panose="020B0502040204020203" pitchFamily="34" charset="0"/>
                <a:ea typeface="Calibri" pitchFamily="34" charset="0"/>
                <a:cs typeface="Calibri" pitchFamily="34" charset="0"/>
              </a:rPr>
              <a:t> 2013; 84:998-1008</a:t>
            </a:r>
          </a:p>
        </p:txBody>
      </p:sp>
      <p:pic>
        <p:nvPicPr>
          <p:cNvPr id="10"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86757408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2"/>
          <p:cNvPicPr/>
          <p:nvPr/>
        </p:nvPicPr>
        <p:blipFill>
          <a:blip r:embed="rId2">
            <a:extLst>
              <a:ext uri="{28A0092B-C50C-407E-A947-70E740481C1C}">
                <a14:useLocalDpi xmlns:a14="http://schemas.microsoft.com/office/drawing/2010/main" val="0"/>
              </a:ext>
            </a:extLst>
          </a:blip>
          <a:srcRect/>
          <a:stretch>
            <a:fillRect/>
          </a:stretch>
        </p:blipFill>
        <p:spPr bwMode="auto">
          <a:xfrm>
            <a:off x="1618798" y="1505402"/>
            <a:ext cx="8896350" cy="4539796"/>
          </a:xfrm>
          <a:prstGeom prst="rect">
            <a:avLst/>
          </a:prstGeom>
          <a:noFill/>
          <a:ln>
            <a:noFill/>
          </a:ln>
        </p:spPr>
      </p:pic>
      <p:sp>
        <p:nvSpPr>
          <p:cNvPr id="6" name="Rechteck 5"/>
          <p:cNvSpPr/>
          <p:nvPr/>
        </p:nvSpPr>
        <p:spPr>
          <a:xfrm>
            <a:off x="152400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 name="Rectangle 2"/>
          <p:cNvSpPr txBox="1">
            <a:spLocks noChangeArrowheads="1"/>
          </p:cNvSpPr>
          <p:nvPr/>
        </p:nvSpPr>
        <p:spPr>
          <a:xfrm>
            <a:off x="1524001" y="240259"/>
            <a:ext cx="9143999" cy="433387"/>
          </a:xfrm>
          <a:prstGeom prst="rect">
            <a:avLst/>
          </a:prstGeom>
        </p:spPr>
        <p:txBody>
          <a:bodyPr/>
          <a:lstStyle/>
          <a:p>
            <a:pPr algn="ctr">
              <a:defRPr/>
            </a:pPr>
            <a:r>
              <a:rPr lang="en-GB" sz="2800" kern="0" dirty="0">
                <a:latin typeface="Gadugi" panose="020B0502040204020203" pitchFamily="34" charset="0"/>
              </a:rPr>
              <a:t>Correction of </a:t>
            </a:r>
            <a:r>
              <a:rPr lang="en-GB" sz="2800" kern="0" dirty="0" err="1">
                <a:latin typeface="Gadugi" panose="020B0502040204020203" pitchFamily="34" charset="0"/>
              </a:rPr>
              <a:t>hyperphosphatemia</a:t>
            </a:r>
            <a:r>
              <a:rPr lang="en-GB" sz="2800" kern="0" dirty="0">
                <a:latin typeface="Gadugi" panose="020B0502040204020203" pitchFamily="34" charset="0"/>
              </a:rPr>
              <a:t> in dialysis patients reduces 3-year-mortality</a:t>
            </a:r>
            <a:endParaRPr lang="en-GB" kern="0" dirty="0">
              <a:latin typeface="Gadugi" panose="020B0502040204020203" pitchFamily="34" charset="0"/>
            </a:endParaRPr>
          </a:p>
        </p:txBody>
      </p:sp>
      <p:sp>
        <p:nvSpPr>
          <p:cNvPr id="8" name="5 Rectángulo"/>
          <p:cNvSpPr/>
          <p:nvPr/>
        </p:nvSpPr>
        <p:spPr>
          <a:xfrm>
            <a:off x="5043288" y="-18951"/>
            <a:ext cx="5624713" cy="307777"/>
          </a:xfrm>
          <a:prstGeom prst="rect">
            <a:avLst/>
          </a:prstGeom>
        </p:spPr>
        <p:txBody>
          <a:bodyPr wrap="square">
            <a:spAutoFit/>
          </a:bodyPr>
          <a:lstStyle/>
          <a:p>
            <a:pPr algn="r"/>
            <a:r>
              <a:rPr lang="en-GB" sz="1400" dirty="0">
                <a:solidFill>
                  <a:prstClr val="white"/>
                </a:solidFill>
                <a:latin typeface="Calibri" panose="020F0502020204030204" pitchFamily="34" charset="0"/>
              </a:rPr>
              <a:t>Cannata-Andia J et al, NDT 2015</a:t>
            </a:r>
          </a:p>
        </p:txBody>
      </p:sp>
      <p:sp>
        <p:nvSpPr>
          <p:cNvPr id="9" name="Rechteck 8"/>
          <p:cNvSpPr/>
          <p:nvPr/>
        </p:nvSpPr>
        <p:spPr>
          <a:xfrm>
            <a:off x="1654629" y="1545773"/>
            <a:ext cx="4339772" cy="478971"/>
          </a:xfrm>
          <a:prstGeom prst="rect">
            <a:avLst/>
          </a:prstGeom>
          <a:solidFill>
            <a:srgbClr val="3366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Initial PO</a:t>
            </a:r>
            <a:r>
              <a:rPr lang="de-DE" sz="2000" b="1" baseline="-25000" dirty="0">
                <a:solidFill>
                  <a:prstClr val="white"/>
                </a:solidFill>
                <a:effectLst>
                  <a:outerShdw blurRad="38100" dist="38100" dir="2700000" algn="tl">
                    <a:srgbClr val="000000">
                      <a:alpha val="43137"/>
                    </a:srgbClr>
                  </a:outerShdw>
                </a:effectLst>
                <a:latin typeface="Calibri" panose="020F0502020204030204" pitchFamily="34" charset="0"/>
              </a:rPr>
              <a:t>4</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controlled</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a:t>
            </a:r>
            <a:r>
              <a:rPr lang="de-DE" sz="1400" dirty="0">
                <a:solidFill>
                  <a:prstClr val="white"/>
                </a:solidFill>
                <a:latin typeface="Calibri" panose="020F0502020204030204" pitchFamily="34" charset="0"/>
              </a:rPr>
              <a:t>(3.6-5.2 mg/dl)</a:t>
            </a:r>
          </a:p>
        </p:txBody>
      </p:sp>
      <p:sp>
        <p:nvSpPr>
          <p:cNvPr id="10" name="Rechteck 9"/>
          <p:cNvSpPr/>
          <p:nvPr/>
        </p:nvSpPr>
        <p:spPr>
          <a:xfrm>
            <a:off x="6096002" y="1545773"/>
            <a:ext cx="4339772" cy="478971"/>
          </a:xfrm>
          <a:prstGeom prst="rect">
            <a:avLst/>
          </a:prstGeom>
          <a:solidFill>
            <a:srgbClr val="3366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Initial PO</a:t>
            </a:r>
            <a:r>
              <a:rPr lang="de-DE" sz="2000" b="1" baseline="-25000" dirty="0">
                <a:solidFill>
                  <a:prstClr val="white"/>
                </a:solidFill>
                <a:effectLst>
                  <a:outerShdw blurRad="38100" dist="38100" dir="2700000" algn="tl">
                    <a:srgbClr val="000000">
                      <a:alpha val="43137"/>
                    </a:srgbClr>
                  </a:outerShdw>
                </a:effectLst>
                <a:latin typeface="Calibri" panose="020F0502020204030204" pitchFamily="34" charset="0"/>
              </a:rPr>
              <a:t>4</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elevated</a:t>
            </a:r>
            <a:r>
              <a:rPr lang="de-DE" sz="1400" dirty="0">
                <a:solidFill>
                  <a:prstClr val="white"/>
                </a:solidFill>
                <a:latin typeface="Calibri" panose="020F0502020204030204" pitchFamily="34" charset="0"/>
              </a:rPr>
              <a:t> (&gt;5.2 mg/dl)</a:t>
            </a:r>
          </a:p>
        </p:txBody>
      </p:sp>
      <p:sp>
        <p:nvSpPr>
          <p:cNvPr id="12" name="Rechteck 11"/>
          <p:cNvSpPr/>
          <p:nvPr/>
        </p:nvSpPr>
        <p:spPr>
          <a:xfrm>
            <a:off x="3575720" y="6237313"/>
            <a:ext cx="5328592" cy="478971"/>
          </a:xfrm>
          <a:prstGeom prst="rect">
            <a:avLst/>
          </a:prstGeom>
          <a:solidFill>
            <a:srgbClr val="3366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Ideal </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serum</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PO</a:t>
            </a:r>
            <a:r>
              <a:rPr lang="de-DE" sz="2000" b="1" baseline="-25000" dirty="0">
                <a:solidFill>
                  <a:prstClr val="white"/>
                </a:solidFill>
                <a:effectLst>
                  <a:outerShdw blurRad="38100" dist="38100" dir="2700000" algn="tl">
                    <a:srgbClr val="000000">
                      <a:alpha val="43137"/>
                    </a:srgbClr>
                  </a:outerShdw>
                </a:effectLst>
                <a:latin typeface="Calibri" panose="020F0502020204030204" pitchFamily="34" charset="0"/>
              </a:rPr>
              <a:t>4</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in </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the</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COSMOS </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trial</a:t>
            </a:r>
            <a:r>
              <a:rPr lang="de-DE" sz="2000" b="1" dirty="0">
                <a:solidFill>
                  <a:prstClr val="white"/>
                </a:solidFill>
                <a:effectLst>
                  <a:outerShdw blurRad="38100" dist="38100" dir="2700000" algn="tl">
                    <a:srgbClr val="000000">
                      <a:alpha val="43137"/>
                    </a:srgbClr>
                  </a:outerShdw>
                </a:effectLst>
                <a:latin typeface="Calibri" panose="020F0502020204030204" pitchFamily="34" charset="0"/>
              </a:rPr>
              <a:t>: 4.4 mg/</a:t>
            </a:r>
            <a:r>
              <a:rPr lang="de-DE" sz="2000" b="1" dirty="0" err="1">
                <a:solidFill>
                  <a:prstClr val="white"/>
                </a:solidFill>
                <a:effectLst>
                  <a:outerShdw blurRad="38100" dist="38100" dir="2700000" algn="tl">
                    <a:srgbClr val="000000">
                      <a:alpha val="43137"/>
                    </a:srgbClr>
                  </a:outerShdw>
                </a:effectLst>
                <a:latin typeface="Calibri" panose="020F0502020204030204" pitchFamily="34" charset="0"/>
              </a:rPr>
              <a:t>dL</a:t>
            </a:r>
            <a:endParaRPr lang="de-DE" sz="1400" dirty="0">
              <a:solidFill>
                <a:prstClr val="white"/>
              </a:solidFill>
              <a:latin typeface="Calibri" panose="020F0502020204030204" pitchFamily="34" charset="0"/>
            </a:endParaRPr>
          </a:p>
        </p:txBody>
      </p:sp>
      <p:pic>
        <p:nvPicPr>
          <p:cNvPr id="13"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1002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p:cNvSpPr>
            <a:spLocks noChangeArrowheads="1"/>
          </p:cNvSpPr>
          <p:nvPr/>
        </p:nvSpPr>
        <p:spPr bwMode="auto">
          <a:xfrm>
            <a:off x="1524000" y="0"/>
            <a:ext cx="7086600" cy="1371600"/>
          </a:xfrm>
          <a:prstGeom prst="rect">
            <a:avLst/>
          </a:prstGeom>
          <a:noFill/>
          <a:ln>
            <a:noFill/>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Calibri" pitchFamily="34" charset="0"/>
              <a:ea typeface="Calibri" pitchFamily="34" charset="0"/>
              <a:cs typeface="Calibri" pitchFamily="34" charset="0"/>
            </a:endParaRPr>
          </a:p>
        </p:txBody>
      </p:sp>
      <p:pic>
        <p:nvPicPr>
          <p:cNvPr id="98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31" y="1388240"/>
            <a:ext cx="7417361" cy="302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9" name="Rechteck 1"/>
          <p:cNvSpPr>
            <a:spLocks noChangeArrowheads="1"/>
          </p:cNvSpPr>
          <p:nvPr/>
        </p:nvSpPr>
        <p:spPr bwMode="auto">
          <a:xfrm>
            <a:off x="3781425" y="4868863"/>
            <a:ext cx="2312988"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solidFill>
                <a:srgbClr val="000000"/>
              </a:solidFill>
              <a:latin typeface="Arial" pitchFamily="34" charset="0"/>
            </a:endParaRPr>
          </a:p>
        </p:txBody>
      </p:sp>
      <p:sp>
        <p:nvSpPr>
          <p:cNvPr id="98310" name="Rectangle 3"/>
          <p:cNvSpPr>
            <a:spLocks noGrp="1" noChangeArrowheads="1"/>
          </p:cNvSpPr>
          <p:nvPr>
            <p:ph type="title"/>
          </p:nvPr>
        </p:nvSpPr>
        <p:spPr>
          <a:xfrm>
            <a:off x="2554286" y="40571"/>
            <a:ext cx="7080250" cy="1143000"/>
          </a:xfrm>
        </p:spPr>
        <p:txBody>
          <a:bodyPr/>
          <a:lstStyle/>
          <a:p>
            <a:pPr algn="ctr"/>
            <a:r>
              <a:rPr lang="en-GB" altLang="de-DE" sz="2400" dirty="0">
                <a:latin typeface="Gadugi" panose="020B0502040204020203" pitchFamily="34" charset="0"/>
                <a:ea typeface="Calibri" pitchFamily="34" charset="0"/>
                <a:cs typeface="Calibri" pitchFamily="34" charset="0"/>
              </a:rPr>
              <a:t>Phosphate binders and mortality:</a:t>
            </a:r>
            <a:br>
              <a:rPr lang="en-GB" altLang="de-DE" sz="2400" dirty="0">
                <a:latin typeface="Gadugi" panose="020B0502040204020203" pitchFamily="34" charset="0"/>
                <a:ea typeface="Calibri" pitchFamily="34" charset="0"/>
                <a:cs typeface="Calibri" pitchFamily="34" charset="0"/>
              </a:rPr>
            </a:br>
            <a:r>
              <a:rPr lang="en-GB" altLang="de-DE" sz="2400" dirty="0">
                <a:latin typeface="Gadugi" panose="020B0502040204020203" pitchFamily="34" charset="0"/>
                <a:ea typeface="Calibri" pitchFamily="34" charset="0"/>
                <a:cs typeface="Calibri" pitchFamily="34" charset="0"/>
              </a:rPr>
              <a:t>calcium-containing vs. calcium-free binders</a:t>
            </a:r>
          </a:p>
        </p:txBody>
      </p:sp>
      <p:sp>
        <p:nvSpPr>
          <p:cNvPr id="98311" name="Textfeld 11"/>
          <p:cNvSpPr txBox="1">
            <a:spLocks noChangeArrowheads="1"/>
          </p:cNvSpPr>
          <p:nvPr/>
        </p:nvSpPr>
        <p:spPr bwMode="auto">
          <a:xfrm>
            <a:off x="1769269" y="5079335"/>
            <a:ext cx="8650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de-DE" sz="2000" dirty="0">
                <a:solidFill>
                  <a:srgbClr val="333399"/>
                </a:solidFill>
                <a:latin typeface="Gadugi" panose="020B0502040204020203" pitchFamily="34" charset="0"/>
                <a:ea typeface="ＭＳ Ｐゴシック" pitchFamily="34" charset="-128"/>
              </a:rPr>
              <a:t>When comparing high-dose monotherapies, calcium-free phosphate binders are associated with a </a:t>
            </a:r>
            <a:r>
              <a:rPr lang="en-US" altLang="de-DE" sz="2000" dirty="0">
                <a:solidFill>
                  <a:srgbClr val="FF0000"/>
                </a:solidFill>
                <a:latin typeface="Gadugi" panose="020B0502040204020203" pitchFamily="34" charset="0"/>
                <a:ea typeface="ＭＳ Ｐゴシック" pitchFamily="34" charset="-128"/>
              </a:rPr>
              <a:t>22% survival advantage </a:t>
            </a:r>
            <a:r>
              <a:rPr lang="en-US" altLang="de-DE" sz="2000" dirty="0">
                <a:solidFill>
                  <a:srgbClr val="333399"/>
                </a:solidFill>
                <a:latin typeface="Gadugi" panose="020B0502040204020203" pitchFamily="34" charset="0"/>
                <a:ea typeface="ＭＳ Ｐゴシック" pitchFamily="34" charset="-128"/>
              </a:rPr>
              <a:t>vs. calcium-based compounds.</a:t>
            </a:r>
            <a:endParaRPr lang="de-DE" altLang="de-DE" sz="2000" dirty="0">
              <a:solidFill>
                <a:srgbClr val="333399"/>
              </a:solidFill>
              <a:latin typeface="Gadugi" panose="020B0502040204020203" pitchFamily="34" charset="0"/>
              <a:ea typeface="ＭＳ Ｐゴシック" pitchFamily="34" charset="-128"/>
            </a:endParaRPr>
          </a:p>
        </p:txBody>
      </p:sp>
      <p:sp>
        <p:nvSpPr>
          <p:cNvPr id="98312" name="Rectangle 7"/>
          <p:cNvSpPr>
            <a:spLocks noChangeArrowheads="1"/>
          </p:cNvSpPr>
          <p:nvPr/>
        </p:nvSpPr>
        <p:spPr bwMode="auto">
          <a:xfrm>
            <a:off x="1684338" y="1033464"/>
            <a:ext cx="31369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b="1" dirty="0">
                <a:solidFill>
                  <a:srgbClr val="FFFFFF"/>
                </a:solidFill>
                <a:latin typeface="Calibri" pitchFamily="34" charset="0"/>
                <a:ea typeface="Calibri" pitchFamily="34" charset="0"/>
                <a:cs typeface="Calibri" pitchFamily="34" charset="0"/>
              </a:rPr>
              <a:t>Jamal S et al., Lancet 2013; 382:1268-77</a:t>
            </a:r>
          </a:p>
        </p:txBody>
      </p:sp>
      <p:pic>
        <p:nvPicPr>
          <p:cNvPr id="9"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1475598248"/>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4"/>
          <p:cNvSpPr>
            <a:spLocks noChangeArrowheads="1"/>
          </p:cNvSpPr>
          <p:nvPr/>
        </p:nvSpPr>
        <p:spPr bwMode="auto">
          <a:xfrm>
            <a:off x="1524000" y="-12879"/>
            <a:ext cx="7086600" cy="1371600"/>
          </a:xfrm>
          <a:prstGeom prst="rect">
            <a:avLst/>
          </a:prstGeom>
          <a:noFill/>
          <a:ln>
            <a:noFill/>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latin typeface="Calibri" pitchFamily="34" charset="0"/>
              <a:ea typeface="Calibri" pitchFamily="34" charset="0"/>
              <a:cs typeface="Calibri" pitchFamily="34" charset="0"/>
            </a:endParaRPr>
          </a:p>
        </p:txBody>
      </p:sp>
      <p:sp>
        <p:nvSpPr>
          <p:cNvPr id="98310" name="Rectangle 3"/>
          <p:cNvSpPr>
            <a:spLocks noGrp="1" noChangeArrowheads="1"/>
          </p:cNvSpPr>
          <p:nvPr>
            <p:ph type="title"/>
          </p:nvPr>
        </p:nvSpPr>
        <p:spPr>
          <a:xfrm>
            <a:off x="1524000" y="53975"/>
            <a:ext cx="7080250" cy="1143000"/>
          </a:xfrm>
        </p:spPr>
        <p:txBody>
          <a:bodyPr/>
          <a:lstStyle/>
          <a:p>
            <a:pPr algn="ctr"/>
            <a:r>
              <a:rPr lang="en-GB" altLang="de-DE" sz="2400" dirty="0">
                <a:latin typeface="Gadugi" panose="020B0502040204020203" pitchFamily="34" charset="0"/>
                <a:ea typeface="Calibri" pitchFamily="34" charset="0"/>
                <a:cs typeface="Calibri" pitchFamily="34" charset="0"/>
              </a:rPr>
              <a:t>Phosphate binders and mortality:</a:t>
            </a:r>
            <a:br>
              <a:rPr lang="en-GB" altLang="de-DE" sz="2400" dirty="0">
                <a:latin typeface="Gadugi" panose="020B0502040204020203" pitchFamily="34" charset="0"/>
                <a:ea typeface="Calibri" pitchFamily="34" charset="0"/>
                <a:cs typeface="Calibri" pitchFamily="34" charset="0"/>
              </a:rPr>
            </a:br>
            <a:r>
              <a:rPr lang="en-GB" altLang="de-DE" sz="2400" dirty="0">
                <a:latin typeface="Gadugi" panose="020B0502040204020203" pitchFamily="34" charset="0"/>
                <a:ea typeface="Calibri" pitchFamily="34" charset="0"/>
                <a:cs typeface="Calibri" pitchFamily="34" charset="0"/>
              </a:rPr>
              <a:t>calcium-containing vs. calcium-free binders</a:t>
            </a:r>
          </a:p>
        </p:txBody>
      </p:sp>
      <p:sp>
        <p:nvSpPr>
          <p:cNvPr id="98312" name="Rectangle 7"/>
          <p:cNvSpPr>
            <a:spLocks noChangeArrowheads="1"/>
          </p:cNvSpPr>
          <p:nvPr/>
        </p:nvSpPr>
        <p:spPr bwMode="auto">
          <a:xfrm>
            <a:off x="2660454" y="1033464"/>
            <a:ext cx="21607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b="1" dirty="0">
                <a:solidFill>
                  <a:srgbClr val="FFFFFF"/>
                </a:solidFill>
                <a:latin typeface="Calibri" pitchFamily="34" charset="0"/>
                <a:ea typeface="Calibri" pitchFamily="34" charset="0"/>
                <a:cs typeface="Calibri" pitchFamily="34" charset="0"/>
              </a:rPr>
              <a:t>Di </a:t>
            </a:r>
            <a:r>
              <a:rPr lang="en-GB" altLang="de-DE" sz="1400" b="1" dirty="0" err="1">
                <a:solidFill>
                  <a:srgbClr val="FFFFFF"/>
                </a:solidFill>
                <a:latin typeface="Calibri" pitchFamily="34" charset="0"/>
                <a:ea typeface="Calibri" pitchFamily="34" charset="0"/>
                <a:cs typeface="Calibri" pitchFamily="34" charset="0"/>
              </a:rPr>
              <a:t>Iorio</a:t>
            </a:r>
            <a:r>
              <a:rPr lang="en-GB" altLang="de-DE" sz="1400" b="1" dirty="0">
                <a:solidFill>
                  <a:srgbClr val="FFFFFF"/>
                </a:solidFill>
                <a:latin typeface="Calibri" pitchFamily="34" charset="0"/>
                <a:ea typeface="Calibri" pitchFamily="34" charset="0"/>
                <a:cs typeface="Calibri" pitchFamily="34" charset="0"/>
              </a:rPr>
              <a:t> B et al., AJKD 2013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530" y="1517269"/>
            <a:ext cx="8239950" cy="324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457711" y="2338210"/>
            <a:ext cx="2426242" cy="400110"/>
          </a:xfrm>
          <a:prstGeom prst="rect">
            <a:avLst/>
          </a:prstGeom>
          <a:noFill/>
        </p:spPr>
        <p:txBody>
          <a:bodyPr wrap="none" rtlCol="0">
            <a:spAutoFit/>
          </a:bodyPr>
          <a:lstStyle/>
          <a:p>
            <a:r>
              <a:rPr lang="de-DE" sz="2000" dirty="0" err="1">
                <a:solidFill>
                  <a:srgbClr val="FF0000"/>
                </a:solidFill>
                <a:latin typeface="Gadugi" panose="020B0502040204020203" pitchFamily="34" charset="0"/>
              </a:rPr>
              <a:t>Cardiac</a:t>
            </a:r>
            <a:r>
              <a:rPr lang="de-DE" sz="2000" dirty="0">
                <a:solidFill>
                  <a:srgbClr val="FF0000"/>
                </a:solidFill>
                <a:latin typeface="Gadugi" panose="020B0502040204020203" pitchFamily="34" charset="0"/>
              </a:rPr>
              <a:t> </a:t>
            </a:r>
            <a:r>
              <a:rPr lang="de-DE" sz="2000" dirty="0" err="1">
                <a:solidFill>
                  <a:srgbClr val="FF0000"/>
                </a:solidFill>
                <a:latin typeface="Gadugi" panose="020B0502040204020203" pitchFamily="34" charset="0"/>
              </a:rPr>
              <a:t>arrhythmias</a:t>
            </a:r>
            <a:endParaRPr lang="de-DE" sz="2000" dirty="0">
              <a:solidFill>
                <a:srgbClr val="FF0000"/>
              </a:solidFill>
              <a:latin typeface="Gadugi" panose="020B0502040204020203" pitchFamily="34" charset="0"/>
            </a:endParaRPr>
          </a:p>
        </p:txBody>
      </p:sp>
      <p:sp>
        <p:nvSpPr>
          <p:cNvPr id="9" name="Textfeld 8"/>
          <p:cNvSpPr txBox="1"/>
          <p:nvPr/>
        </p:nvSpPr>
        <p:spPr>
          <a:xfrm>
            <a:off x="7899424" y="2417880"/>
            <a:ext cx="1220206" cy="400110"/>
          </a:xfrm>
          <a:prstGeom prst="rect">
            <a:avLst/>
          </a:prstGeom>
          <a:noFill/>
        </p:spPr>
        <p:txBody>
          <a:bodyPr wrap="none" rtlCol="0">
            <a:spAutoFit/>
          </a:bodyPr>
          <a:lstStyle/>
          <a:p>
            <a:r>
              <a:rPr lang="de-DE" sz="2000" dirty="0">
                <a:solidFill>
                  <a:srgbClr val="FF0000"/>
                </a:solidFill>
                <a:latin typeface="Gadugi" panose="020B0502040204020203" pitchFamily="34" charset="0"/>
              </a:rPr>
              <a:t>CV </a:t>
            </a:r>
            <a:r>
              <a:rPr lang="de-DE" sz="2000" dirty="0" err="1">
                <a:solidFill>
                  <a:srgbClr val="FF0000"/>
                </a:solidFill>
                <a:latin typeface="Gadugi" panose="020B0502040204020203" pitchFamily="34" charset="0"/>
              </a:rPr>
              <a:t>death</a:t>
            </a:r>
            <a:endParaRPr lang="de-DE" sz="2000" dirty="0">
              <a:solidFill>
                <a:srgbClr val="FF0000"/>
              </a:solidFill>
              <a:latin typeface="Gadugi" panose="020B0502040204020203"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721" y="5112333"/>
            <a:ext cx="5653826" cy="145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4.bp.blogspot.com/_IvGOW1Goi7Y/SP-W8W1JHII/AAAAAAAABUo/sa_gCkAlVvU/s400/dancing+skeleton+with+heart+fo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2230233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My Practice</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Content Placeholder 2"/>
          <p:cNvSpPr>
            <a:spLocks noGrp="1"/>
          </p:cNvSpPr>
          <p:nvPr>
            <p:ph idx="1"/>
          </p:nvPr>
        </p:nvSpPr>
        <p:spPr/>
        <p:txBody>
          <a:bodyPr/>
          <a:lstStyle/>
          <a:p>
            <a:r>
              <a:rPr lang="en-GB" dirty="0" err="1">
                <a:latin typeface="Gadugi" panose="020B0502040204020203" pitchFamily="34" charset="0"/>
              </a:rPr>
              <a:t>Sevelamer</a:t>
            </a:r>
            <a:r>
              <a:rPr lang="en-GB" dirty="0">
                <a:latin typeface="Gadugi" panose="020B0502040204020203" pitchFamily="34" charset="0"/>
              </a:rPr>
              <a:t> for</a:t>
            </a:r>
          </a:p>
          <a:p>
            <a:pPr lvl="1"/>
            <a:r>
              <a:rPr lang="en-GB" dirty="0">
                <a:latin typeface="Gadugi" panose="020B0502040204020203" pitchFamily="34" charset="0"/>
              </a:rPr>
              <a:t>Young patients</a:t>
            </a:r>
          </a:p>
          <a:p>
            <a:pPr lvl="1"/>
            <a:r>
              <a:rPr lang="en-GB" dirty="0">
                <a:latin typeface="Gadugi" panose="020B0502040204020203" pitchFamily="34" charset="0"/>
              </a:rPr>
              <a:t>Patients with existing IHD</a:t>
            </a:r>
          </a:p>
          <a:p>
            <a:pPr lvl="1"/>
            <a:r>
              <a:rPr lang="en-GB" dirty="0">
                <a:latin typeface="Gadugi" panose="020B0502040204020203" pitchFamily="34" charset="0"/>
              </a:rPr>
              <a:t>Patients worked up for transplant</a:t>
            </a:r>
          </a:p>
          <a:p>
            <a:pPr lvl="1"/>
            <a:r>
              <a:rPr lang="en-GB" dirty="0">
                <a:latin typeface="Gadugi" panose="020B0502040204020203" pitchFamily="34" charset="0"/>
              </a:rPr>
              <a:t>Patients with evidence of vascular calcifications</a:t>
            </a:r>
          </a:p>
          <a:p>
            <a:pPr lvl="1"/>
            <a:r>
              <a:rPr lang="en-GB" dirty="0">
                <a:latin typeface="Gadugi" panose="020B0502040204020203" pitchFamily="34" charset="0"/>
              </a:rPr>
              <a:t>Patients with hypercalcaemia or borderline hypercalcaemia</a:t>
            </a:r>
          </a:p>
          <a:p>
            <a:pPr lvl="1"/>
            <a:r>
              <a:rPr lang="en-GB" dirty="0">
                <a:latin typeface="Gadugi" panose="020B0502040204020203" pitchFamily="34" charset="0"/>
              </a:rPr>
              <a:t>CKD patients phosphate increasing trend</a:t>
            </a:r>
          </a:p>
        </p:txBody>
      </p:sp>
      <p:pic>
        <p:nvPicPr>
          <p:cNvPr id="3076" name="Picture 4" descr="https://www.magnusonlinepharmacy.com/media/catalog/product/cache/1/image/9df78eab33525d08d6e5fb8d27136e95/s/e/Sevelame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080" y="1506072"/>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39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Gadugi" panose="020B0502040204020203" pitchFamily="34" charset="0"/>
              </a:rPr>
              <a:t>Summary</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Content Placeholder 2"/>
          <p:cNvSpPr>
            <a:spLocks noGrp="1"/>
          </p:cNvSpPr>
          <p:nvPr>
            <p:ph idx="1"/>
          </p:nvPr>
        </p:nvSpPr>
        <p:spPr/>
        <p:txBody>
          <a:bodyPr/>
          <a:lstStyle/>
          <a:p>
            <a:pPr marL="342900" indent="-342900" eaLnBrk="0" hangingPunct="0">
              <a:buClr>
                <a:srgbClr val="FF6600"/>
              </a:buClr>
            </a:pPr>
            <a:r>
              <a:rPr lang="de-DE" sz="2400" dirty="0">
                <a:solidFill>
                  <a:srgbClr val="000000"/>
                </a:solidFill>
                <a:latin typeface="Calibri" pitchFamily="34" charset="0"/>
              </a:rPr>
              <a:t>Hyperphosphatemia is one of the most powerful mortality and calcification risk factors in all stages of CKD</a:t>
            </a:r>
            <a:endParaRPr lang="de-DE" sz="2400" dirty="0">
              <a:solidFill>
                <a:srgbClr val="000000">
                  <a:lumMod val="65000"/>
                  <a:lumOff val="35000"/>
                </a:srgbClr>
              </a:solidFill>
              <a:latin typeface="Calibri" pitchFamily="34" charset="0"/>
            </a:endParaRPr>
          </a:p>
          <a:p>
            <a:pPr marL="342900" indent="-342900" eaLnBrk="0" hangingPunct="0">
              <a:buClr>
                <a:srgbClr val="FF6600"/>
              </a:buClr>
            </a:pPr>
            <a:r>
              <a:rPr lang="en-GB" sz="2400" dirty="0"/>
              <a:t>Need to take a proactive approach to the management of CKD-MBD because the disorder begins early in the course of CKD</a:t>
            </a:r>
            <a:endParaRPr lang="de-DE" sz="2400" dirty="0">
              <a:solidFill>
                <a:srgbClr val="000000">
                  <a:lumMod val="65000"/>
                  <a:lumOff val="35000"/>
                </a:srgbClr>
              </a:solidFill>
              <a:latin typeface="Calibri" pitchFamily="34" charset="0"/>
            </a:endParaRPr>
          </a:p>
          <a:p>
            <a:pPr marL="342900" indent="-342900" eaLnBrk="0" hangingPunct="0">
              <a:buClr>
                <a:srgbClr val="FF6600"/>
              </a:buClr>
            </a:pPr>
            <a:r>
              <a:rPr lang="de-DE" sz="2400" dirty="0">
                <a:solidFill>
                  <a:srgbClr val="000000"/>
                </a:solidFill>
                <a:latin typeface="Calibri" pitchFamily="34" charset="0"/>
              </a:rPr>
              <a:t>Calcium-free phosphate binders phosphate binder may have survival advantage in HD patients</a:t>
            </a:r>
          </a:p>
          <a:p>
            <a:pPr marL="342900" indent="-342900" eaLnBrk="0" hangingPunct="0">
              <a:buClr>
                <a:srgbClr val="FF6600"/>
              </a:buClr>
            </a:pPr>
            <a:r>
              <a:rPr lang="en-US" sz="2400" dirty="0">
                <a:solidFill>
                  <a:srgbClr val="000000"/>
                </a:solidFill>
                <a:latin typeface="Calibri" pitchFamily="34" charset="0"/>
              </a:rPr>
              <a:t>In </a:t>
            </a:r>
            <a:r>
              <a:rPr lang="en-US" sz="2400" dirty="0" err="1">
                <a:solidFill>
                  <a:srgbClr val="000000"/>
                </a:solidFill>
                <a:latin typeface="Calibri" pitchFamily="34" charset="0"/>
              </a:rPr>
              <a:t>hyperphosphatemic</a:t>
            </a:r>
            <a:r>
              <a:rPr lang="en-US" sz="2400" dirty="0">
                <a:solidFill>
                  <a:srgbClr val="000000"/>
                </a:solidFill>
                <a:latin typeface="Calibri" pitchFamily="34" charset="0"/>
              </a:rPr>
              <a:t> CKD patients not on dialysis, </a:t>
            </a:r>
            <a:r>
              <a:rPr lang="en-US" sz="2400" dirty="0" err="1">
                <a:solidFill>
                  <a:srgbClr val="000000"/>
                </a:solidFill>
                <a:latin typeface="Calibri" pitchFamily="34" charset="0"/>
              </a:rPr>
              <a:t>sevelamer</a:t>
            </a:r>
            <a:r>
              <a:rPr lang="en-US" sz="2400" dirty="0">
                <a:solidFill>
                  <a:srgbClr val="000000"/>
                </a:solidFill>
                <a:latin typeface="Calibri" pitchFamily="34" charset="0"/>
              </a:rPr>
              <a:t> treatment is associated with improved survival and slower progression to ESRD than calcium carbonate treatment</a:t>
            </a:r>
          </a:p>
          <a:p>
            <a:endParaRPr lang="en-GB" dirty="0"/>
          </a:p>
        </p:txBody>
      </p:sp>
    </p:spTree>
    <p:extLst>
      <p:ext uri="{BB962C8B-B14F-4D97-AF65-F5344CB8AC3E}">
        <p14:creationId xmlns:p14="http://schemas.microsoft.com/office/powerpoint/2010/main" val="332295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CKD-MBD</a:t>
            </a:r>
          </a:p>
        </p:txBody>
      </p:sp>
      <p:sp>
        <p:nvSpPr>
          <p:cNvPr id="3" name="Content Placeholder 2"/>
          <p:cNvSpPr>
            <a:spLocks noGrp="1"/>
          </p:cNvSpPr>
          <p:nvPr>
            <p:ph idx="1"/>
          </p:nvPr>
        </p:nvSpPr>
        <p:spPr>
          <a:xfrm>
            <a:off x="1107141" y="1583578"/>
            <a:ext cx="10515600" cy="4351338"/>
          </a:xfrm>
        </p:spPr>
        <p:txBody>
          <a:bodyPr/>
          <a:lstStyle/>
          <a:p>
            <a:r>
              <a:rPr lang="en-GB" sz="2000" dirty="0">
                <a:latin typeface="Gadugi" panose="020B0502040204020203" pitchFamily="34" charset="0"/>
              </a:rPr>
              <a:t>CKD – Mineral Bone Disease</a:t>
            </a:r>
          </a:p>
          <a:p>
            <a:r>
              <a:rPr lang="en-GB" sz="2000" dirty="0">
                <a:latin typeface="Gadugi" panose="020B0502040204020203" pitchFamily="34" charset="0"/>
              </a:rPr>
              <a:t>Previously known as renal osteodystrophy or renal bone disease</a:t>
            </a:r>
          </a:p>
          <a:p>
            <a:endParaRPr lang="en-GB" dirty="0"/>
          </a:p>
          <a:p>
            <a:endParaRPr lang="en-GB" dirty="0"/>
          </a:p>
          <a:p>
            <a:endParaRPr lang="en-GB" dirty="0"/>
          </a:p>
          <a:p>
            <a:endParaRPr lang="en-GB" dirty="0"/>
          </a:p>
        </p:txBody>
      </p:sp>
      <p:pic>
        <p:nvPicPr>
          <p:cNvPr id="11" name="Picture 6" descr="http://lh4.ggpht.com/_RIjx_Mg4ZVM/TKTDK3MwnMI/AAAAAAAAB_c/NhWMp9dm2DY/image_thumb%5B82%5D.png?imgmax=800"/>
          <p:cNvPicPr>
            <a:picLocks noChangeAspect="1" noChangeArrowheads="1"/>
          </p:cNvPicPr>
          <p:nvPr/>
        </p:nvPicPr>
        <p:blipFill rotWithShape="1">
          <a:blip r:embed="rId2">
            <a:extLst>
              <a:ext uri="{28A0092B-C50C-407E-A947-70E740481C1C}">
                <a14:useLocalDpi xmlns:a14="http://schemas.microsoft.com/office/drawing/2010/main" val="0"/>
              </a:ext>
            </a:extLst>
          </a:blip>
          <a:srcRect r="1627" b="1388"/>
          <a:stretch/>
        </p:blipFill>
        <p:spPr bwMode="auto">
          <a:xfrm>
            <a:off x="2665927" y="2386937"/>
            <a:ext cx="7366715" cy="4104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938816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Image result for phosphate bin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99" y="2150225"/>
            <a:ext cx="7013770" cy="254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8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Gadugi" panose="020B0502040204020203" pitchFamily="34" charset="0"/>
              </a:rPr>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4925" y="3112765"/>
            <a:ext cx="6697010" cy="1524213"/>
          </a:xfrm>
        </p:spPr>
      </p:pic>
      <p:pic>
        <p:nvPicPr>
          <p:cNvPr id="307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74704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Articular calcification/</a:t>
            </a:r>
            <a:r>
              <a:rPr lang="en-GB" sz="3600" dirty="0" err="1"/>
              <a:t>tumoral</a:t>
            </a:r>
            <a:r>
              <a:rPr lang="en-GB" sz="3600" dirty="0"/>
              <a:t> calcinosis</a:t>
            </a:r>
          </a:p>
        </p:txBody>
      </p:sp>
      <p:pic>
        <p:nvPicPr>
          <p:cNvPr id="4098" name="Picture 2" descr="http://learningradiology.com/images/boneimages1/tumoral%20calcinosis-elbow-lat-43%20yo%20with%20renal%20d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4780" y="1825625"/>
            <a:ext cx="648244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Tree>
    <p:extLst>
      <p:ext uri="{BB962C8B-B14F-4D97-AF65-F5344CB8AC3E}">
        <p14:creationId xmlns:p14="http://schemas.microsoft.com/office/powerpoint/2010/main" val="363048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Forget the bones for a while..</a:t>
            </a:r>
          </a:p>
        </p:txBody>
      </p:sp>
      <p:pic>
        <p:nvPicPr>
          <p:cNvPr id="4" name="Picture 2" descr="http://4.bp.blogspot.com/_IvGOW1Goi7Y/SP-W8W1JHII/AAAAAAAABUo/sa_gCkAlVvU/s400/dancing+skeleton+with+heart+for+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pic>
        <p:nvPicPr>
          <p:cNvPr id="3074" name="Picture 2" descr="http://egotvonline.com/wp-content/uploads/2012/11/Emtional-Skeleton1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02764" y="1825625"/>
            <a:ext cx="47864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6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latin typeface="Gadugi" panose="020B0502040204020203" pitchFamily="34" charset="0"/>
              </a:rPr>
              <a:t>Vascular calcification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5471" y="1804486"/>
            <a:ext cx="6804872" cy="4351338"/>
          </a:xfrm>
        </p:spPr>
      </p:pic>
      <p:pic>
        <p:nvPicPr>
          <p:cNvPr id="5" name="Picture 2" descr="http://4.bp.blogspot.com/_IvGOW1Goi7Y/SP-W8W1JHII/AAAAAAAABUo/sa_gCkAlVvU/s400/dancing+skeleton+with+heart+for+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99" y="5208668"/>
            <a:ext cx="775370" cy="1507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31" y="6269623"/>
            <a:ext cx="1977399" cy="547080"/>
          </a:xfrm>
          <a:prstGeom prst="rect">
            <a:avLst/>
          </a:prstGeom>
        </p:spPr>
      </p:pic>
      <p:sp>
        <p:nvSpPr>
          <p:cNvPr id="3" name="Rounded Rectangle 2"/>
          <p:cNvSpPr/>
          <p:nvPr/>
        </p:nvSpPr>
        <p:spPr>
          <a:xfrm>
            <a:off x="8255358" y="2009104"/>
            <a:ext cx="1081825" cy="30007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46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1191</Words>
  <Application>Microsoft Office PowerPoint</Application>
  <PresentationFormat>Widescreen</PresentationFormat>
  <Paragraphs>211</Paragraphs>
  <Slides>61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Gadugi</vt:lpstr>
      <vt:lpstr>Times New Roman</vt:lpstr>
      <vt:lpstr>Wingdings</vt:lpstr>
      <vt:lpstr>Office Theme</vt:lpstr>
      <vt:lpstr>CKD Mineral Bone Disease </vt:lpstr>
      <vt:lpstr>UiTM Medical Faculty</vt:lpstr>
      <vt:lpstr>HDF and PD Unit UiTM</vt:lpstr>
      <vt:lpstr>Outline of talk</vt:lpstr>
      <vt:lpstr>KDIGO CKD-MBD Guideline 2009</vt:lpstr>
      <vt:lpstr>CKD-MBD</vt:lpstr>
      <vt:lpstr>Articular calcification/tumoral calcinosis</vt:lpstr>
      <vt:lpstr>Forget the bones for a while..</vt:lpstr>
      <vt:lpstr>Vascular calcification</vt:lpstr>
      <vt:lpstr>Calciphylaxis / calcaemic uraemic arteriolopathy</vt:lpstr>
      <vt:lpstr>Vascular calcifications of large vessels</vt:lpstr>
      <vt:lpstr>Cardiac calcification</vt:lpstr>
      <vt:lpstr>Atheromatous plaques vs calcified vessels</vt:lpstr>
      <vt:lpstr>Vascular Calcification in CKD</vt:lpstr>
      <vt:lpstr>CKD and Mortality</vt:lpstr>
      <vt:lpstr>CKD and Mortality</vt:lpstr>
      <vt:lpstr>Cardiovascular mortlity and ESRF</vt:lpstr>
      <vt:lpstr>PowerPoint Presentation</vt:lpstr>
      <vt:lpstr>Take home message!!</vt:lpstr>
      <vt:lpstr>Definition of CKD-MBD</vt:lpstr>
      <vt:lpstr>PowerPoint Presentation</vt:lpstr>
      <vt:lpstr>CKD-MBD: A complex multisystem disorder</vt:lpstr>
      <vt:lpstr>Normal Calcium Metabolism</vt:lpstr>
      <vt:lpstr>CKD-MBD – State of Secondary Hyperparathyroidism</vt:lpstr>
      <vt:lpstr>PowerPoint Presentation</vt:lpstr>
      <vt:lpstr>PowerPoint Presentation</vt:lpstr>
      <vt:lpstr>Regulates early phosphate increase</vt:lpstr>
      <vt:lpstr>FGF 23 Levels</vt:lpstr>
      <vt:lpstr>PowerPoint Presentation</vt:lpstr>
      <vt:lpstr>PowerPoint Presentation</vt:lpstr>
      <vt:lpstr>PowerPoint Presentation</vt:lpstr>
      <vt:lpstr>Lab abnormalities – Ca, PO4, Vitamin D, PTH</vt:lpstr>
      <vt:lpstr>PowerPoint Presentation</vt:lpstr>
      <vt:lpstr>PowerPoint Presentation</vt:lpstr>
      <vt:lpstr>PowerPoint Presentation</vt:lpstr>
      <vt:lpstr>PTH level in CKD</vt:lpstr>
      <vt:lpstr>PTH and Vitamin D</vt:lpstr>
      <vt:lpstr>Calcium levels in CKD – change not as expected!!</vt:lpstr>
      <vt:lpstr>PowerPoint Presentation</vt:lpstr>
      <vt:lpstr>Treatment Target Range</vt:lpstr>
      <vt:lpstr>Management of CKD MBD</vt:lpstr>
      <vt:lpstr>Watch what you eat!!</vt:lpstr>
      <vt:lpstr>Food high in phosphorus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Phosphate binder treatment is associated with improved survival in dialysis patients</vt:lpstr>
      <vt:lpstr>Phosphate binder treatment is associated with improved survival in dialysis patients</vt:lpstr>
      <vt:lpstr>PowerPoint Presentation</vt:lpstr>
      <vt:lpstr>Phosphate binders and mortality: calcium-containing vs. calcium-free binders</vt:lpstr>
      <vt:lpstr>Phosphate binders and mortality: calcium-containing vs. calcium-free binders</vt:lpstr>
      <vt:lpstr>My Practice</vt:lpstr>
      <vt:lpstr>Summary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clinical outcomes in CKD through effective management of hyperphosphatemia</dc:title>
  <dc:creator>iqbal</dc:creator>
  <cp:lastModifiedBy>Iqbal Hafidz</cp:lastModifiedBy>
  <cp:revision>122</cp:revision>
  <dcterms:created xsi:type="dcterms:W3CDTF">2016-07-11T05:41:59Z</dcterms:created>
  <dcterms:modified xsi:type="dcterms:W3CDTF">2020-03-07T01:09:54Z</dcterms:modified>
</cp:coreProperties>
</file>