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81" r:id="rId4"/>
    <p:sldId id="312" r:id="rId5"/>
    <p:sldId id="274" r:id="rId6"/>
    <p:sldId id="273" r:id="rId7"/>
    <p:sldId id="271" r:id="rId8"/>
    <p:sldId id="272" r:id="rId9"/>
    <p:sldId id="313" r:id="rId10"/>
    <p:sldId id="314" r:id="rId11"/>
    <p:sldId id="289" r:id="rId12"/>
    <p:sldId id="301" r:id="rId13"/>
    <p:sldId id="302" r:id="rId14"/>
    <p:sldId id="293" r:id="rId15"/>
    <p:sldId id="299" r:id="rId16"/>
    <p:sldId id="290" r:id="rId17"/>
    <p:sldId id="292" r:id="rId18"/>
    <p:sldId id="295" r:id="rId19"/>
    <p:sldId id="291" r:id="rId20"/>
    <p:sldId id="296" r:id="rId21"/>
    <p:sldId id="300" r:id="rId22"/>
    <p:sldId id="322" r:id="rId23"/>
    <p:sldId id="294" r:id="rId24"/>
    <p:sldId id="323" r:id="rId25"/>
    <p:sldId id="324" r:id="rId26"/>
    <p:sldId id="325" r:id="rId27"/>
    <p:sldId id="297" r:id="rId28"/>
    <p:sldId id="298" r:id="rId29"/>
    <p:sldId id="306" r:id="rId30"/>
    <p:sldId id="303" r:id="rId31"/>
    <p:sldId id="311" r:id="rId32"/>
    <p:sldId id="265" r:id="rId33"/>
    <p:sldId id="266" r:id="rId34"/>
    <p:sldId id="288" r:id="rId35"/>
    <p:sldId id="264" r:id="rId36"/>
    <p:sldId id="262" r:id="rId37"/>
    <p:sldId id="268" r:id="rId38"/>
    <p:sldId id="282" r:id="rId39"/>
    <p:sldId id="319" r:id="rId40"/>
    <p:sldId id="318" r:id="rId41"/>
    <p:sldId id="317" r:id="rId42"/>
    <p:sldId id="326" r:id="rId43"/>
    <p:sldId id="304" r:id="rId44"/>
    <p:sldId id="280" r:id="rId45"/>
    <p:sldId id="309" r:id="rId46"/>
    <p:sldId id="285" r:id="rId47"/>
    <p:sldId id="310" r:id="rId48"/>
    <p:sldId id="307" r:id="rId49"/>
    <p:sldId id="316" r:id="rId50"/>
    <p:sldId id="305" r:id="rId51"/>
    <p:sldId id="320" r:id="rId52"/>
    <p:sldId id="31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</c:v>
                </c:pt>
                <c:pt idx="1">
                  <c:v>16</c:v>
                </c:pt>
                <c:pt idx="2">
                  <c:v>23</c:v>
                </c:pt>
                <c:pt idx="3">
                  <c:v>32</c:v>
                </c:pt>
                <c:pt idx="4">
                  <c:v>18</c:v>
                </c:pt>
                <c:pt idx="5">
                  <c:v>14</c:v>
                </c:pt>
                <c:pt idx="6">
                  <c:v>20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0-4345-9DC3-99DDFC62F9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Cadaveric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32</c:v>
                </c:pt>
                <c:pt idx="1">
                  <c:v>34</c:v>
                </c:pt>
                <c:pt idx="2">
                  <c:v>29</c:v>
                </c:pt>
                <c:pt idx="3">
                  <c:v>21</c:v>
                </c:pt>
                <c:pt idx="4">
                  <c:v>31</c:v>
                </c:pt>
                <c:pt idx="5">
                  <c:v>50</c:v>
                </c:pt>
                <c:pt idx="6">
                  <c:v>8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0-4345-9DC3-99DDFC62F9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43</c:v>
                </c:pt>
                <c:pt idx="1">
                  <c:v>50</c:v>
                </c:pt>
                <c:pt idx="2">
                  <c:v>52</c:v>
                </c:pt>
                <c:pt idx="3">
                  <c:v>53</c:v>
                </c:pt>
                <c:pt idx="4">
                  <c:v>49</c:v>
                </c:pt>
                <c:pt idx="5">
                  <c:v>64</c:v>
                </c:pt>
                <c:pt idx="6">
                  <c:v>28</c:v>
                </c:pt>
                <c:pt idx="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B0-4345-9DC3-99DDFC62F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719784"/>
        <c:axId val="-2146716664"/>
      </c:barChart>
      <c:catAx>
        <c:axId val="-214671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46716664"/>
        <c:crosses val="autoZero"/>
        <c:auto val="1"/>
        <c:lblAlgn val="ctr"/>
        <c:lblOffset val="100"/>
        <c:noMultiLvlLbl val="0"/>
      </c:catAx>
      <c:valAx>
        <c:axId val="-2146716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46719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en-US" sz="2000" dirty="0">
                <a:latin typeface="Abadi" panose="020B0604020104020204" pitchFamily="34" charset="0"/>
              </a:rPr>
              <a:t>Causes of ESRF in Malaysia 2016</a:t>
            </a:r>
          </a:p>
        </c:rich>
      </c:tx>
      <c:layout>
        <c:manualLayout>
          <c:xMode val="edge"/>
          <c:yMode val="edge"/>
          <c:x val="0.33133145041652401"/>
          <c:y val="0.91661183132015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08C-4A38-BBA1-175634A6BBE1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08C-4A38-BBA1-175634A6BBE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08C-4A38-BBA1-175634A6BB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08C-4A38-BBA1-175634A6BBE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08C-4A38-BBA1-175634A6BB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0000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8C-4A38-BBA1-175634A6BB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0000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08C-4A38-BBA1-175634A6BBE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0000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8C-4A38-BBA1-175634A6BBE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0000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8C-4A38-BBA1-175634A6BBE1}"/>
                </c:ext>
              </c:extLst>
            </c:dLbl>
            <c:dLbl>
              <c:idx val="4"/>
              <c:layout>
                <c:manualLayout>
                  <c:x val="7.2463768115942032E-2"/>
                  <c:y val="-8.75592748713155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0000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C-4A38-BBA1-175634A6B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rgbClr val="FF0000"/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Diabetes</c:v>
                </c:pt>
                <c:pt idx="1">
                  <c:v>Hypertension</c:v>
                </c:pt>
                <c:pt idx="2">
                  <c:v>Unknown</c:v>
                </c:pt>
                <c:pt idx="3">
                  <c:v>GN</c:v>
                </c:pt>
                <c:pt idx="4">
                  <c:v>Obstructive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</c:v>
                </c:pt>
                <c:pt idx="1">
                  <c:v>21</c:v>
                </c:pt>
                <c:pt idx="2">
                  <c:v>17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C-4A38-BBA1-175634A6BBE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75000000000003E-2"/>
          <c:y val="9.5196228912019773E-2"/>
          <c:w val="0.96562499999999996"/>
          <c:h val="0.7194477903883003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Nephrologists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F64B-4762-B10E-A98CF22F51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4B-4762-B10E-A98CF22F517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spc="0" baseline="0">
                      <a:solidFill>
                        <a:schemeClr val="accent1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F64B-4762-B10E-A98CF22F517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spc="0" baseline="0">
                      <a:solidFill>
                        <a:schemeClr val="accent2"/>
                      </a:solidFill>
                      <a:latin typeface="Abadi" panose="020B06040201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64B-4762-B10E-A98CF22F517B}"/>
                </c:ext>
              </c:extLst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spc="0" baseline="0">
                    <a:solidFill>
                      <a:schemeClr val="accent1"/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Private</c:v>
                </c:pt>
                <c:pt idx="1">
                  <c:v>Public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B-4762-B10E-A98CF22F517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44990-E951-409E-95F7-4091B90DDBC9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1E27B75B-A5D5-48C1-AF11-C63050DB5C53}">
      <dgm:prSet phldrT="[Text]"/>
      <dgm:spPr/>
      <dgm:t>
        <a:bodyPr/>
        <a:lstStyle/>
        <a:p>
          <a:r>
            <a:rPr lang="en-US" dirty="0"/>
            <a:t> </a:t>
          </a:r>
          <a:endParaRPr lang="en-MY" dirty="0"/>
        </a:p>
      </dgm:t>
    </dgm:pt>
    <dgm:pt modelId="{D75E17A3-7BF4-427C-A23D-EA13EDC50195}" type="parTrans" cxnId="{5F7B4061-0494-4338-8773-B77918425AB2}">
      <dgm:prSet/>
      <dgm:spPr/>
      <dgm:t>
        <a:bodyPr/>
        <a:lstStyle/>
        <a:p>
          <a:endParaRPr lang="en-MY"/>
        </a:p>
      </dgm:t>
    </dgm:pt>
    <dgm:pt modelId="{6615F97A-6F41-4332-BDAF-5B96B99AD707}" type="sibTrans" cxnId="{5F7B4061-0494-4338-8773-B77918425AB2}">
      <dgm:prSet/>
      <dgm:spPr/>
      <dgm:t>
        <a:bodyPr/>
        <a:lstStyle/>
        <a:p>
          <a:endParaRPr lang="en-MY"/>
        </a:p>
      </dgm:t>
    </dgm:pt>
    <dgm:pt modelId="{65532D84-0714-48F5-AFE2-7E5B2111625E}">
      <dgm:prSet phldrT="[Text]" custT="1"/>
      <dgm:spPr/>
      <dgm:t>
        <a:bodyPr/>
        <a:lstStyle/>
        <a:p>
          <a:r>
            <a:rPr lang="en-US" sz="3600" dirty="0">
              <a:latin typeface="Abadi" panose="020B0604020104020204" pitchFamily="34" charset="0"/>
            </a:rPr>
            <a:t>Health</a:t>
          </a:r>
          <a:endParaRPr lang="en-MY" sz="3600" dirty="0">
            <a:latin typeface="Abadi" panose="020B0604020104020204" pitchFamily="34" charset="0"/>
          </a:endParaRPr>
        </a:p>
      </dgm:t>
    </dgm:pt>
    <dgm:pt modelId="{B1BEB845-BC2A-423E-ADA2-EF6BF59E0DDD}" type="parTrans" cxnId="{1BCD2A0B-767E-4DCB-9950-76C7BA2BED2E}">
      <dgm:prSet/>
      <dgm:spPr/>
      <dgm:t>
        <a:bodyPr/>
        <a:lstStyle/>
        <a:p>
          <a:endParaRPr lang="en-MY"/>
        </a:p>
      </dgm:t>
    </dgm:pt>
    <dgm:pt modelId="{CA83BF02-459D-493C-AA9B-595FCA4EFFF4}" type="sibTrans" cxnId="{1BCD2A0B-767E-4DCB-9950-76C7BA2BED2E}">
      <dgm:prSet/>
      <dgm:spPr/>
      <dgm:t>
        <a:bodyPr/>
        <a:lstStyle/>
        <a:p>
          <a:endParaRPr lang="en-MY"/>
        </a:p>
      </dgm:t>
    </dgm:pt>
    <dgm:pt modelId="{3ECD040F-D3F0-432A-BF01-0A5B6538CFD4}">
      <dgm:prSet phldrT="[Text]" custT="1"/>
      <dgm:spPr/>
      <dgm:t>
        <a:bodyPr/>
        <a:lstStyle/>
        <a:p>
          <a:r>
            <a:rPr lang="en-US" sz="3600" dirty="0">
              <a:latin typeface="Abadi" panose="020B0604020104020204" pitchFamily="34" charset="0"/>
            </a:rPr>
            <a:t>Education</a:t>
          </a:r>
          <a:endParaRPr lang="en-MY" sz="3600" dirty="0">
            <a:latin typeface="Abadi" panose="020B0604020104020204" pitchFamily="34" charset="0"/>
          </a:endParaRPr>
        </a:p>
      </dgm:t>
    </dgm:pt>
    <dgm:pt modelId="{D2F84CF9-89EA-40FC-8394-06EEBACA6508}" type="parTrans" cxnId="{297254E2-C434-4079-A7B7-BE966F30ED2F}">
      <dgm:prSet/>
      <dgm:spPr/>
      <dgm:t>
        <a:bodyPr/>
        <a:lstStyle/>
        <a:p>
          <a:endParaRPr lang="en-MY"/>
        </a:p>
      </dgm:t>
    </dgm:pt>
    <dgm:pt modelId="{9D37554C-E09C-401F-B2EC-58B4A28CBB8D}" type="sibTrans" cxnId="{297254E2-C434-4079-A7B7-BE966F30ED2F}">
      <dgm:prSet/>
      <dgm:spPr/>
      <dgm:t>
        <a:bodyPr/>
        <a:lstStyle/>
        <a:p>
          <a:endParaRPr lang="en-MY"/>
        </a:p>
      </dgm:t>
    </dgm:pt>
    <dgm:pt modelId="{196825F5-A1CA-4BE0-90AC-4686F4557F2F}" type="pres">
      <dgm:prSet presAssocID="{5C244990-E951-409E-95F7-4091B90DDB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5054B0-9F68-4F1D-9885-BA2118A3C8F8}" type="pres">
      <dgm:prSet presAssocID="{1E27B75B-A5D5-48C1-AF11-C63050DB5C53}" presName="hierRoot1" presStyleCnt="0"/>
      <dgm:spPr/>
    </dgm:pt>
    <dgm:pt modelId="{BA1B9F68-34A1-4556-AA63-4940024D5005}" type="pres">
      <dgm:prSet presAssocID="{1E27B75B-A5D5-48C1-AF11-C63050DB5C53}" presName="composite" presStyleCnt="0"/>
      <dgm:spPr/>
    </dgm:pt>
    <dgm:pt modelId="{8A0277C0-27CF-4F56-A7E5-12AB8B9F8BD5}" type="pres">
      <dgm:prSet presAssocID="{1E27B75B-A5D5-48C1-AF11-C63050DB5C53}" presName="image" presStyleLbl="node0" presStyleIdx="0" presStyleCnt="1" custLinFactNeighborX="56361" custLinFactNeighborY="115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solidFill>
            <a:schemeClr val="tx1"/>
          </a:solidFill>
        </a:ln>
      </dgm:spPr>
    </dgm:pt>
    <dgm:pt modelId="{B3FC72F3-2B97-4A53-AEE0-59B4D2203F7A}" type="pres">
      <dgm:prSet presAssocID="{1E27B75B-A5D5-48C1-AF11-C63050DB5C53}" presName="text" presStyleLbl="revTx" presStyleIdx="0" presStyleCnt="3" custLinFactNeighborX="1364" custLinFactNeighborY="-2305">
        <dgm:presLayoutVars>
          <dgm:chPref val="3"/>
        </dgm:presLayoutVars>
      </dgm:prSet>
      <dgm:spPr/>
    </dgm:pt>
    <dgm:pt modelId="{C28F2F77-FD05-492D-9233-6EBBE3D05311}" type="pres">
      <dgm:prSet presAssocID="{1E27B75B-A5D5-48C1-AF11-C63050DB5C53}" presName="hierChild2" presStyleCnt="0"/>
      <dgm:spPr/>
    </dgm:pt>
    <dgm:pt modelId="{E9BE653E-F829-4E8A-8CEB-38509627AF6A}" type="pres">
      <dgm:prSet presAssocID="{B1BEB845-BC2A-423E-ADA2-EF6BF59E0DDD}" presName="Name10" presStyleLbl="parChTrans1D2" presStyleIdx="0" presStyleCnt="2"/>
      <dgm:spPr/>
    </dgm:pt>
    <dgm:pt modelId="{631EE5CF-5A8D-48B5-8D88-25F54B2078FE}" type="pres">
      <dgm:prSet presAssocID="{65532D84-0714-48F5-AFE2-7E5B2111625E}" presName="hierRoot2" presStyleCnt="0"/>
      <dgm:spPr/>
    </dgm:pt>
    <dgm:pt modelId="{0C751BC7-CB8D-400F-8D04-F6F175281E11}" type="pres">
      <dgm:prSet presAssocID="{65532D84-0714-48F5-AFE2-7E5B2111625E}" presName="composite2" presStyleCnt="0"/>
      <dgm:spPr/>
    </dgm:pt>
    <dgm:pt modelId="{CA17A7FD-9E68-4AC7-BC7E-BEE60C486E5B}" type="pres">
      <dgm:prSet presAssocID="{65532D84-0714-48F5-AFE2-7E5B2111625E}" presName="image2" presStyleLbl="node2" presStyleIdx="0" presStyleCnt="2" custScaleX="77089" custScaleY="75375" custLinFactNeighborX="19150" custLinFactNeighborY="-64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3D084BF6-EAF0-4811-B5F9-D3B741F9F15F}" type="pres">
      <dgm:prSet presAssocID="{65532D84-0714-48F5-AFE2-7E5B2111625E}" presName="text2" presStyleLbl="revTx" presStyleIdx="1" presStyleCnt="3" custLinFactNeighborX="-17564" custLinFactNeighborY="9634">
        <dgm:presLayoutVars>
          <dgm:chPref val="3"/>
        </dgm:presLayoutVars>
      </dgm:prSet>
      <dgm:spPr/>
    </dgm:pt>
    <dgm:pt modelId="{BEF47F23-E952-4B01-9A4F-CE7C7D27F994}" type="pres">
      <dgm:prSet presAssocID="{65532D84-0714-48F5-AFE2-7E5B2111625E}" presName="hierChild3" presStyleCnt="0"/>
      <dgm:spPr/>
    </dgm:pt>
    <dgm:pt modelId="{781DD9B7-6D77-4E4A-B8E1-CADDD45434AA}" type="pres">
      <dgm:prSet presAssocID="{D2F84CF9-89EA-40FC-8394-06EEBACA6508}" presName="Name10" presStyleLbl="parChTrans1D2" presStyleIdx="1" presStyleCnt="2"/>
      <dgm:spPr/>
    </dgm:pt>
    <dgm:pt modelId="{2DAB8566-2EDC-4D12-897B-058D04D1F975}" type="pres">
      <dgm:prSet presAssocID="{3ECD040F-D3F0-432A-BF01-0A5B6538CFD4}" presName="hierRoot2" presStyleCnt="0"/>
      <dgm:spPr/>
    </dgm:pt>
    <dgm:pt modelId="{BCBCB9DB-59DA-45B3-8B32-B489DE5A90C3}" type="pres">
      <dgm:prSet presAssocID="{3ECD040F-D3F0-432A-BF01-0A5B6538CFD4}" presName="composite2" presStyleCnt="0"/>
      <dgm:spPr/>
    </dgm:pt>
    <dgm:pt modelId="{84E81EC6-D1ED-4E50-A4A9-EB27DEB80450}" type="pres">
      <dgm:prSet presAssocID="{3ECD040F-D3F0-432A-BF01-0A5B6538CFD4}" presName="image2" presStyleLbl="node2" presStyleIdx="1" presStyleCnt="2" custScaleX="54370" custScaleY="49608" custLinFactX="5990" custLinFactNeighborX="100000" custLinFactNeighborY="-1917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7117145-F125-4F81-A22C-64C91B3553A0}" type="pres">
      <dgm:prSet presAssocID="{3ECD040F-D3F0-432A-BF01-0A5B6538CFD4}" presName="text2" presStyleLbl="revTx" presStyleIdx="2" presStyleCnt="3" custLinFactNeighborX="-2912" custLinFactNeighborY="14163">
        <dgm:presLayoutVars>
          <dgm:chPref val="3"/>
        </dgm:presLayoutVars>
      </dgm:prSet>
      <dgm:spPr/>
    </dgm:pt>
    <dgm:pt modelId="{02FFCDCA-2261-4A32-90EA-DC2749EFEA83}" type="pres">
      <dgm:prSet presAssocID="{3ECD040F-D3F0-432A-BF01-0A5B6538CFD4}" presName="hierChild3" presStyleCnt="0"/>
      <dgm:spPr/>
    </dgm:pt>
  </dgm:ptLst>
  <dgm:cxnLst>
    <dgm:cxn modelId="{1BCD2A0B-767E-4DCB-9950-76C7BA2BED2E}" srcId="{1E27B75B-A5D5-48C1-AF11-C63050DB5C53}" destId="{65532D84-0714-48F5-AFE2-7E5B2111625E}" srcOrd="0" destOrd="0" parTransId="{B1BEB845-BC2A-423E-ADA2-EF6BF59E0DDD}" sibTransId="{CA83BF02-459D-493C-AA9B-595FCA4EFFF4}"/>
    <dgm:cxn modelId="{1F12E122-F24D-4ED0-A93A-FDC679F9D89B}" type="presOf" srcId="{65532D84-0714-48F5-AFE2-7E5B2111625E}" destId="{3D084BF6-EAF0-4811-B5F9-D3B741F9F15F}" srcOrd="0" destOrd="0" presId="urn:microsoft.com/office/officeart/2009/layout/CirclePictureHierarchy"/>
    <dgm:cxn modelId="{5F7B4061-0494-4338-8773-B77918425AB2}" srcId="{5C244990-E951-409E-95F7-4091B90DDBC9}" destId="{1E27B75B-A5D5-48C1-AF11-C63050DB5C53}" srcOrd="0" destOrd="0" parTransId="{D75E17A3-7BF4-427C-A23D-EA13EDC50195}" sibTransId="{6615F97A-6F41-4332-BDAF-5B96B99AD707}"/>
    <dgm:cxn modelId="{A2D1B554-DF11-438E-8DA1-B4FA75FE06F6}" type="presOf" srcId="{5C244990-E951-409E-95F7-4091B90DDBC9}" destId="{196825F5-A1CA-4BE0-90AC-4686F4557F2F}" srcOrd="0" destOrd="0" presId="urn:microsoft.com/office/officeart/2009/layout/CirclePictureHierarchy"/>
    <dgm:cxn modelId="{68866675-18F6-4A7F-AFAB-A32E4224FA83}" type="presOf" srcId="{3ECD040F-D3F0-432A-BF01-0A5B6538CFD4}" destId="{D7117145-F125-4F81-A22C-64C91B3553A0}" srcOrd="0" destOrd="0" presId="urn:microsoft.com/office/officeart/2009/layout/CirclePictureHierarchy"/>
    <dgm:cxn modelId="{D3BF9E96-17CC-4FB1-BB60-5A56596B6E2C}" type="presOf" srcId="{D2F84CF9-89EA-40FC-8394-06EEBACA6508}" destId="{781DD9B7-6D77-4E4A-B8E1-CADDD45434AA}" srcOrd="0" destOrd="0" presId="urn:microsoft.com/office/officeart/2009/layout/CirclePictureHierarchy"/>
    <dgm:cxn modelId="{B58A47B5-D0E5-4222-A9DA-C41E9BD64F70}" type="presOf" srcId="{1E27B75B-A5D5-48C1-AF11-C63050DB5C53}" destId="{B3FC72F3-2B97-4A53-AEE0-59B4D2203F7A}" srcOrd="0" destOrd="0" presId="urn:microsoft.com/office/officeart/2009/layout/CirclePictureHierarchy"/>
    <dgm:cxn modelId="{6E22F9DB-6CA5-4350-BDD0-2CA86412108D}" type="presOf" srcId="{B1BEB845-BC2A-423E-ADA2-EF6BF59E0DDD}" destId="{E9BE653E-F829-4E8A-8CEB-38509627AF6A}" srcOrd="0" destOrd="0" presId="urn:microsoft.com/office/officeart/2009/layout/CirclePictureHierarchy"/>
    <dgm:cxn modelId="{297254E2-C434-4079-A7B7-BE966F30ED2F}" srcId="{1E27B75B-A5D5-48C1-AF11-C63050DB5C53}" destId="{3ECD040F-D3F0-432A-BF01-0A5B6538CFD4}" srcOrd="1" destOrd="0" parTransId="{D2F84CF9-89EA-40FC-8394-06EEBACA6508}" sibTransId="{9D37554C-E09C-401F-B2EC-58B4A28CBB8D}"/>
    <dgm:cxn modelId="{5BB7EF7D-7FC5-4B23-8389-4F1BCDC3BA72}" type="presParOf" srcId="{196825F5-A1CA-4BE0-90AC-4686F4557F2F}" destId="{B25054B0-9F68-4F1D-9885-BA2118A3C8F8}" srcOrd="0" destOrd="0" presId="urn:microsoft.com/office/officeart/2009/layout/CirclePictureHierarchy"/>
    <dgm:cxn modelId="{759414BB-7F57-4799-8CE1-6C8D422C13E1}" type="presParOf" srcId="{B25054B0-9F68-4F1D-9885-BA2118A3C8F8}" destId="{BA1B9F68-34A1-4556-AA63-4940024D5005}" srcOrd="0" destOrd="0" presId="urn:microsoft.com/office/officeart/2009/layout/CirclePictureHierarchy"/>
    <dgm:cxn modelId="{178DB513-6B7B-4546-9C75-9F68232D0941}" type="presParOf" srcId="{BA1B9F68-34A1-4556-AA63-4940024D5005}" destId="{8A0277C0-27CF-4F56-A7E5-12AB8B9F8BD5}" srcOrd="0" destOrd="0" presId="urn:microsoft.com/office/officeart/2009/layout/CirclePictureHierarchy"/>
    <dgm:cxn modelId="{E3B0CD6B-9490-4871-92B6-A1D5E2E98705}" type="presParOf" srcId="{BA1B9F68-34A1-4556-AA63-4940024D5005}" destId="{B3FC72F3-2B97-4A53-AEE0-59B4D2203F7A}" srcOrd="1" destOrd="0" presId="urn:microsoft.com/office/officeart/2009/layout/CirclePictureHierarchy"/>
    <dgm:cxn modelId="{75D85388-83BF-4921-84A4-CDA32F39DD66}" type="presParOf" srcId="{B25054B0-9F68-4F1D-9885-BA2118A3C8F8}" destId="{C28F2F77-FD05-492D-9233-6EBBE3D05311}" srcOrd="1" destOrd="0" presId="urn:microsoft.com/office/officeart/2009/layout/CirclePictureHierarchy"/>
    <dgm:cxn modelId="{B022E7CD-BA06-48CC-8DE8-85285C4516C6}" type="presParOf" srcId="{C28F2F77-FD05-492D-9233-6EBBE3D05311}" destId="{E9BE653E-F829-4E8A-8CEB-38509627AF6A}" srcOrd="0" destOrd="0" presId="urn:microsoft.com/office/officeart/2009/layout/CirclePictureHierarchy"/>
    <dgm:cxn modelId="{5485E7B4-A751-4F12-8561-C6F6450F8D88}" type="presParOf" srcId="{C28F2F77-FD05-492D-9233-6EBBE3D05311}" destId="{631EE5CF-5A8D-48B5-8D88-25F54B2078FE}" srcOrd="1" destOrd="0" presId="urn:microsoft.com/office/officeart/2009/layout/CirclePictureHierarchy"/>
    <dgm:cxn modelId="{1F321D2D-B601-45D8-9F42-A9B552E8958F}" type="presParOf" srcId="{631EE5CF-5A8D-48B5-8D88-25F54B2078FE}" destId="{0C751BC7-CB8D-400F-8D04-F6F175281E11}" srcOrd="0" destOrd="0" presId="urn:microsoft.com/office/officeart/2009/layout/CirclePictureHierarchy"/>
    <dgm:cxn modelId="{9DBA863F-696B-47F9-8769-C565CA8B26F2}" type="presParOf" srcId="{0C751BC7-CB8D-400F-8D04-F6F175281E11}" destId="{CA17A7FD-9E68-4AC7-BC7E-BEE60C486E5B}" srcOrd="0" destOrd="0" presId="urn:microsoft.com/office/officeart/2009/layout/CirclePictureHierarchy"/>
    <dgm:cxn modelId="{C896E183-BDD3-420E-A601-46096D891152}" type="presParOf" srcId="{0C751BC7-CB8D-400F-8D04-F6F175281E11}" destId="{3D084BF6-EAF0-4811-B5F9-D3B741F9F15F}" srcOrd="1" destOrd="0" presId="urn:microsoft.com/office/officeart/2009/layout/CirclePictureHierarchy"/>
    <dgm:cxn modelId="{A692AAAD-BFDD-4ADD-939C-3A5DDA8431F0}" type="presParOf" srcId="{631EE5CF-5A8D-48B5-8D88-25F54B2078FE}" destId="{BEF47F23-E952-4B01-9A4F-CE7C7D27F994}" srcOrd="1" destOrd="0" presId="urn:microsoft.com/office/officeart/2009/layout/CirclePictureHierarchy"/>
    <dgm:cxn modelId="{325EABD6-DF11-47B2-B13F-F0359E6E2355}" type="presParOf" srcId="{C28F2F77-FD05-492D-9233-6EBBE3D05311}" destId="{781DD9B7-6D77-4E4A-B8E1-CADDD45434AA}" srcOrd="2" destOrd="0" presId="urn:microsoft.com/office/officeart/2009/layout/CirclePictureHierarchy"/>
    <dgm:cxn modelId="{2425D8BF-C4DB-4EC5-BE19-9A307F31FB58}" type="presParOf" srcId="{C28F2F77-FD05-492D-9233-6EBBE3D05311}" destId="{2DAB8566-2EDC-4D12-897B-058D04D1F975}" srcOrd="3" destOrd="0" presId="urn:microsoft.com/office/officeart/2009/layout/CirclePictureHierarchy"/>
    <dgm:cxn modelId="{AF6CA502-FD51-4B3C-9468-812BF77873AF}" type="presParOf" srcId="{2DAB8566-2EDC-4D12-897B-058D04D1F975}" destId="{BCBCB9DB-59DA-45B3-8B32-B489DE5A90C3}" srcOrd="0" destOrd="0" presId="urn:microsoft.com/office/officeart/2009/layout/CirclePictureHierarchy"/>
    <dgm:cxn modelId="{1B99BABA-DB55-4366-88D4-3749B0C8655F}" type="presParOf" srcId="{BCBCB9DB-59DA-45B3-8B32-B489DE5A90C3}" destId="{84E81EC6-D1ED-4E50-A4A9-EB27DEB80450}" srcOrd="0" destOrd="0" presId="urn:microsoft.com/office/officeart/2009/layout/CirclePictureHierarchy"/>
    <dgm:cxn modelId="{44934887-A048-4DB0-BEF9-204EDCEE7B67}" type="presParOf" srcId="{BCBCB9DB-59DA-45B3-8B32-B489DE5A90C3}" destId="{D7117145-F125-4F81-A22C-64C91B3553A0}" srcOrd="1" destOrd="0" presId="urn:microsoft.com/office/officeart/2009/layout/CirclePictureHierarchy"/>
    <dgm:cxn modelId="{062C2062-09F5-4F22-A196-F5078654379F}" type="presParOf" srcId="{2DAB8566-2EDC-4D12-897B-058D04D1F975}" destId="{02FFCDCA-2261-4A32-90EA-DC2749EFEA8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4A437-2B24-453C-85B5-CF3B1B064C4B}" type="doc">
      <dgm:prSet loTypeId="urn:microsoft.com/office/officeart/2005/8/layout/arrow5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D8FF545A-DC5B-44B3-A91C-BCEAA63C905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  <a:latin typeface="Abadi" panose="020B0604020104020204" pitchFamily="34" charset="0"/>
            </a:rPr>
            <a:t>Education</a:t>
          </a:r>
          <a:endParaRPr lang="en-MY" dirty="0">
            <a:solidFill>
              <a:srgbClr val="FFFF00"/>
            </a:solidFill>
            <a:latin typeface="Abadi" panose="020B0604020104020204" pitchFamily="34" charset="0"/>
          </a:endParaRPr>
        </a:p>
      </dgm:t>
    </dgm:pt>
    <dgm:pt modelId="{DF972E3A-04BE-43D0-B6C5-9FBDF1E8498A}" type="parTrans" cxnId="{E0BB7676-D8D8-4893-AE06-D03AC9D641CD}">
      <dgm:prSet/>
      <dgm:spPr/>
      <dgm:t>
        <a:bodyPr/>
        <a:lstStyle/>
        <a:p>
          <a:endParaRPr lang="en-MY"/>
        </a:p>
      </dgm:t>
    </dgm:pt>
    <dgm:pt modelId="{30B57E54-3BBE-4756-B21B-FB76075C42F0}" type="sibTrans" cxnId="{E0BB7676-D8D8-4893-AE06-D03AC9D641CD}">
      <dgm:prSet/>
      <dgm:spPr/>
      <dgm:t>
        <a:bodyPr/>
        <a:lstStyle/>
        <a:p>
          <a:endParaRPr lang="en-MY"/>
        </a:p>
      </dgm:t>
    </dgm:pt>
    <dgm:pt modelId="{A89D9BA6-D033-45B2-AFC0-2D467FEBB1FF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  <a:latin typeface="Abadi" panose="020B0604020104020204" pitchFamily="34" charset="0"/>
            </a:rPr>
            <a:t>Health</a:t>
          </a:r>
          <a:endParaRPr lang="en-MY" dirty="0">
            <a:solidFill>
              <a:srgbClr val="FFC000"/>
            </a:solidFill>
            <a:latin typeface="Abadi" panose="020B0604020104020204" pitchFamily="34" charset="0"/>
          </a:endParaRPr>
        </a:p>
      </dgm:t>
    </dgm:pt>
    <dgm:pt modelId="{CAD96F3A-75FF-4A64-BA69-333A7F444943}" type="parTrans" cxnId="{E441E072-82DD-4D4B-A60C-182B872F8E46}">
      <dgm:prSet/>
      <dgm:spPr/>
      <dgm:t>
        <a:bodyPr/>
        <a:lstStyle/>
        <a:p>
          <a:endParaRPr lang="en-MY"/>
        </a:p>
      </dgm:t>
    </dgm:pt>
    <dgm:pt modelId="{5A4D16D9-E786-42EC-9E70-A7D3051B1E42}" type="sibTrans" cxnId="{E441E072-82DD-4D4B-A60C-182B872F8E46}">
      <dgm:prSet/>
      <dgm:spPr/>
      <dgm:t>
        <a:bodyPr/>
        <a:lstStyle/>
        <a:p>
          <a:endParaRPr lang="en-MY"/>
        </a:p>
      </dgm:t>
    </dgm:pt>
    <dgm:pt modelId="{00F284C6-2241-4B60-8C01-802BCDA3E2F2}" type="pres">
      <dgm:prSet presAssocID="{5C74A437-2B24-453C-85B5-CF3B1B064C4B}" presName="diagram" presStyleCnt="0">
        <dgm:presLayoutVars>
          <dgm:dir/>
          <dgm:resizeHandles val="exact"/>
        </dgm:presLayoutVars>
      </dgm:prSet>
      <dgm:spPr/>
    </dgm:pt>
    <dgm:pt modelId="{7F8271F9-84F8-4FF1-8EF1-2990163DB4FC}" type="pres">
      <dgm:prSet presAssocID="{D8FF545A-DC5B-44B3-A91C-BCEAA63C905D}" presName="arrow" presStyleLbl="node1" presStyleIdx="0" presStyleCnt="2">
        <dgm:presLayoutVars>
          <dgm:bulletEnabled val="1"/>
        </dgm:presLayoutVars>
      </dgm:prSet>
      <dgm:spPr/>
    </dgm:pt>
    <dgm:pt modelId="{89B628EB-BF27-4938-866A-076A35AFF1E0}" type="pres">
      <dgm:prSet presAssocID="{A89D9BA6-D033-45B2-AFC0-2D467FEBB1FF}" presName="arrow" presStyleLbl="node1" presStyleIdx="1" presStyleCnt="2">
        <dgm:presLayoutVars>
          <dgm:bulletEnabled val="1"/>
        </dgm:presLayoutVars>
      </dgm:prSet>
      <dgm:spPr/>
    </dgm:pt>
  </dgm:ptLst>
  <dgm:cxnLst>
    <dgm:cxn modelId="{E441E072-82DD-4D4B-A60C-182B872F8E46}" srcId="{5C74A437-2B24-453C-85B5-CF3B1B064C4B}" destId="{A89D9BA6-D033-45B2-AFC0-2D467FEBB1FF}" srcOrd="1" destOrd="0" parTransId="{CAD96F3A-75FF-4A64-BA69-333A7F444943}" sibTransId="{5A4D16D9-E786-42EC-9E70-A7D3051B1E42}"/>
    <dgm:cxn modelId="{E0BB7676-D8D8-4893-AE06-D03AC9D641CD}" srcId="{5C74A437-2B24-453C-85B5-CF3B1B064C4B}" destId="{D8FF545A-DC5B-44B3-A91C-BCEAA63C905D}" srcOrd="0" destOrd="0" parTransId="{DF972E3A-04BE-43D0-B6C5-9FBDF1E8498A}" sibTransId="{30B57E54-3BBE-4756-B21B-FB76075C42F0}"/>
    <dgm:cxn modelId="{B8C2E081-F2BB-41B6-88C8-85D859610EB1}" type="presOf" srcId="{A89D9BA6-D033-45B2-AFC0-2D467FEBB1FF}" destId="{89B628EB-BF27-4938-866A-076A35AFF1E0}" srcOrd="0" destOrd="0" presId="urn:microsoft.com/office/officeart/2005/8/layout/arrow5"/>
    <dgm:cxn modelId="{6D8D9089-4401-44B6-9187-5EEDE0A250F0}" type="presOf" srcId="{D8FF545A-DC5B-44B3-A91C-BCEAA63C905D}" destId="{7F8271F9-84F8-4FF1-8EF1-2990163DB4FC}" srcOrd="0" destOrd="0" presId="urn:microsoft.com/office/officeart/2005/8/layout/arrow5"/>
    <dgm:cxn modelId="{111821FA-120F-4033-AF63-A9B65D5CFA33}" type="presOf" srcId="{5C74A437-2B24-453C-85B5-CF3B1B064C4B}" destId="{00F284C6-2241-4B60-8C01-802BCDA3E2F2}" srcOrd="0" destOrd="0" presId="urn:microsoft.com/office/officeart/2005/8/layout/arrow5"/>
    <dgm:cxn modelId="{66BFDDCA-CCFB-4731-81BC-06EA0B4F074A}" type="presParOf" srcId="{00F284C6-2241-4B60-8C01-802BCDA3E2F2}" destId="{7F8271F9-84F8-4FF1-8EF1-2990163DB4FC}" srcOrd="0" destOrd="0" presId="urn:microsoft.com/office/officeart/2005/8/layout/arrow5"/>
    <dgm:cxn modelId="{072BF77A-46EE-48B1-9997-5C411B24A455}" type="presParOf" srcId="{00F284C6-2241-4B60-8C01-802BCDA3E2F2}" destId="{89B628EB-BF27-4938-866A-076A35AFF1E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D9B7-6D77-4E4A-B8E1-CADDD45434AA}">
      <dsp:nvSpPr>
        <dsp:cNvPr id="0" name=""/>
        <dsp:cNvSpPr/>
      </dsp:nvSpPr>
      <dsp:spPr>
        <a:xfrm>
          <a:off x="4616843" y="2432208"/>
          <a:ext cx="3456775" cy="52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25"/>
              </a:lnTo>
              <a:lnTo>
                <a:pt x="3456775" y="209325"/>
              </a:lnTo>
              <a:lnTo>
                <a:pt x="3456775" y="52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E653E-F829-4E8A-8CEB-38509627AF6A}">
      <dsp:nvSpPr>
        <dsp:cNvPr id="0" name=""/>
        <dsp:cNvSpPr/>
      </dsp:nvSpPr>
      <dsp:spPr>
        <a:xfrm>
          <a:off x="1179640" y="2432208"/>
          <a:ext cx="3437203" cy="524422"/>
        </a:xfrm>
        <a:custGeom>
          <a:avLst/>
          <a:gdLst/>
          <a:ahLst/>
          <a:cxnLst/>
          <a:rect l="0" t="0" r="0" b="0"/>
          <a:pathLst>
            <a:path>
              <a:moveTo>
                <a:pt x="3437203" y="0"/>
              </a:moveTo>
              <a:lnTo>
                <a:pt x="3437203" y="206692"/>
              </a:lnTo>
              <a:lnTo>
                <a:pt x="0" y="206692"/>
              </a:lnTo>
              <a:lnTo>
                <a:pt x="0" y="524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277C0-27CF-4F56-A7E5-12AB8B9F8BD5}">
      <dsp:nvSpPr>
        <dsp:cNvPr id="0" name=""/>
        <dsp:cNvSpPr/>
      </dsp:nvSpPr>
      <dsp:spPr>
        <a:xfrm>
          <a:off x="3600107" y="398736"/>
          <a:ext cx="2033472" cy="20334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C72F3-2B97-4A53-AEE0-59B4D2203F7A}">
      <dsp:nvSpPr>
        <dsp:cNvPr id="0" name=""/>
        <dsp:cNvSpPr/>
      </dsp:nvSpPr>
      <dsp:spPr>
        <a:xfrm>
          <a:off x="4529099" y="110938"/>
          <a:ext cx="3050208" cy="203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  <a:endParaRPr lang="en-MY" sz="6500" kern="1200" dirty="0"/>
        </a:p>
      </dsp:txBody>
      <dsp:txXfrm>
        <a:off x="4529099" y="110938"/>
        <a:ext cx="3050208" cy="2033472"/>
      </dsp:txXfrm>
    </dsp:sp>
    <dsp:sp modelId="{CA17A7FD-9E68-4AC7-BC7E-BEE60C486E5B}">
      <dsp:nvSpPr>
        <dsp:cNvPr id="0" name=""/>
        <dsp:cNvSpPr/>
      </dsp:nvSpPr>
      <dsp:spPr>
        <a:xfrm>
          <a:off x="395848" y="2956630"/>
          <a:ext cx="1567583" cy="15327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4BF6-EAF0-4811-B5F9-D3B741F9F15F}">
      <dsp:nvSpPr>
        <dsp:cNvPr id="0" name=""/>
        <dsp:cNvSpPr/>
      </dsp:nvSpPr>
      <dsp:spPr>
        <a:xfrm>
          <a:off x="1271227" y="2989636"/>
          <a:ext cx="3050208" cy="203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badi" panose="020B0604020104020204" pitchFamily="34" charset="0"/>
            </a:rPr>
            <a:t>Health</a:t>
          </a:r>
          <a:endParaRPr lang="en-MY" sz="3600" kern="1200" dirty="0">
            <a:latin typeface="Abadi" panose="020B0604020104020204" pitchFamily="34" charset="0"/>
          </a:endParaRPr>
        </a:p>
      </dsp:txBody>
      <dsp:txXfrm>
        <a:off x="1271227" y="2989636"/>
        <a:ext cx="3050208" cy="2033472"/>
      </dsp:txXfrm>
    </dsp:sp>
    <dsp:sp modelId="{84E81EC6-D1ED-4E50-A4A9-EB27DEB80450}">
      <dsp:nvSpPr>
        <dsp:cNvPr id="0" name=""/>
        <dsp:cNvSpPr/>
      </dsp:nvSpPr>
      <dsp:spPr>
        <a:xfrm>
          <a:off x="7520819" y="2959264"/>
          <a:ext cx="1105598" cy="100876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17145-F125-4F81-A22C-64C91B3553A0}">
      <dsp:nvSpPr>
        <dsp:cNvPr id="0" name=""/>
        <dsp:cNvSpPr/>
      </dsp:nvSpPr>
      <dsp:spPr>
        <a:xfrm>
          <a:off x="6846256" y="2989636"/>
          <a:ext cx="3050208" cy="203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badi" panose="020B0604020104020204" pitchFamily="34" charset="0"/>
            </a:rPr>
            <a:t>Education</a:t>
          </a:r>
          <a:endParaRPr lang="en-MY" sz="3600" kern="1200" dirty="0">
            <a:latin typeface="Abadi" panose="020B0604020104020204" pitchFamily="34" charset="0"/>
          </a:endParaRPr>
        </a:p>
      </dsp:txBody>
      <dsp:txXfrm>
        <a:off x="6846256" y="2989636"/>
        <a:ext cx="3050208" cy="203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71F9-84F8-4FF1-8EF1-2990163DB4FC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rgbClr val="FFFF00"/>
              </a:solidFill>
              <a:latin typeface="Abadi" panose="020B0604020104020204" pitchFamily="34" charset="0"/>
            </a:rPr>
            <a:t>Education</a:t>
          </a:r>
          <a:endParaRPr lang="en-MY" sz="4700" kern="1200" dirty="0">
            <a:solidFill>
              <a:srgbClr val="FFFF00"/>
            </a:solidFill>
            <a:latin typeface="Abadi" panose="020B0604020104020204" pitchFamily="34" charset="0"/>
          </a:endParaRPr>
        </a:p>
      </dsp:txBody>
      <dsp:txXfrm rot="5400000">
        <a:off x="1764" y="1727067"/>
        <a:ext cx="3241476" cy="1964531"/>
      </dsp:txXfrm>
    </dsp:sp>
    <dsp:sp modelId="{89B628EB-BF27-4938-866A-076A35AFF1E0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rgbClr val="FFC000"/>
              </a:solidFill>
              <a:latin typeface="Abadi" panose="020B0604020104020204" pitchFamily="34" charset="0"/>
            </a:rPr>
            <a:t>Health</a:t>
          </a:r>
          <a:endParaRPr lang="en-MY" sz="4700" kern="1200" dirty="0">
            <a:solidFill>
              <a:srgbClr val="FFC000"/>
            </a:solidFill>
            <a:latin typeface="Abadi" panose="020B0604020104020204" pitchFamily="34" charset="0"/>
          </a:endParaRPr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257E-6BC8-4F6A-8FFC-43D62440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4C637-35E7-4ACE-BD75-21ECA98CA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349A-5ACA-4CB2-818E-E7C5E4DE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C3F6B-8CCC-4398-B8EF-FAD71FB1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9B1EB-F2E7-4738-BC06-E0A4A0BD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292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2AEC-4437-4928-AE07-A4B5F829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8E7CC-0E38-4757-BAA8-93891F5DF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A97B3-50EE-46DB-A7D3-4C0B142A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14627-C40B-4497-8408-77F303A5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3E02-BD38-4D8B-A1DB-3652FD87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654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C21D7-71F4-4A5B-ABD4-9A1639D63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5A724-73E5-414F-B2C5-5F87EC073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5858E-C8DE-4EBB-9CF2-4C2B744B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B0509-ACF2-4AEE-BB8A-C29F41F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66CC2-6218-4BBC-B032-BD57D23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970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5124-69A9-44E4-9313-073C2F7D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2DBC-0992-40D5-8DFB-A2677B74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11F2-F8A9-4EB5-A577-CE221A8D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4996-4588-4790-8022-4AA2E934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90A9-F03C-49F6-967F-FA2506CF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81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C79C-C3B2-4F90-8BCB-96C8BE77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2C052-98E1-479D-9A14-DD1D28A71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139F1-5083-4E02-AC01-A3741E1E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54FCA-82FD-4F95-B2D6-D8C67F92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FE751-2176-4068-A963-101D369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6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C886-1820-4A2C-BD0D-52AFA8A0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FFAE-4E95-41AC-9590-68228F73D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12DD3-19E2-4482-ADAA-97433006D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6B38C-A84E-4263-B64E-4FEFD9AB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0BB44-8372-4B65-85D5-D2EF36E1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492DB-6DEA-42EA-8759-B0A2C1DC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77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F5A7-576A-4C1F-8056-F30BE06B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D1BB-4445-4EEE-AE11-AF49DA1BB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9CB1D-230B-4FB4-A157-0FABBFC3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19889-7101-407C-BD0E-EA588D1B6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C3B86-2CC2-4C28-8B30-1E91706BB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9D214-B74C-4DE0-8089-7BDCD324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B9D89-FBF9-446C-9EEE-0DCF85F6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001BE-C71F-42C2-BCDE-078C4C9F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35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5FD2-409C-450B-9391-F32AE251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78BA0-9D94-47C8-A1B3-9A4CC6CE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6DE30-DEFE-4FEF-B491-DBA20AC6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E51F5-94B2-4632-AA44-F29CE753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797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CDF5B-FDD6-4B94-BE31-50CC6F83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A8392-4160-46DB-8A85-25645028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62F45-91E4-4013-B298-9FF7F39D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33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796F-CD24-4066-BAB5-A28E1609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DA65-58B8-4F87-B55E-7BF7FD11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D2DF5-E44C-4E2D-AE1C-C2834C973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55A83-70DC-4EF7-947C-E28084B9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0BEF8-FF04-41B9-8B76-B1776AEB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FDEDC-E798-4426-A292-219B16FF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645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0704-DA7A-4526-85ED-37422382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3991-39C3-4EF1-8F30-B9E75A0DF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84F3C-D286-4654-89AA-820672A8C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5201E-9949-43F2-A248-BE9C3EE5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7FB8A-BAB8-4ECB-B76B-FB81705F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C51-3136-44F1-9F1C-79005940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369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E96F9-EB0D-4AAD-9829-9F71EC30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4BC0A-190E-4C9F-AC3C-A0F24048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5CA1-AF5A-4030-B57D-988D773DD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F7AB-4687-4644-A8EF-73542AB80547}" type="datetimeFigureOut">
              <a:rPr lang="en-MY" smtClean="0"/>
              <a:t>13/3/2019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C279C-895C-470D-8031-47369D787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B744-BE20-42F2-AD66-87334FDC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4841-A840-4357-B866-9877358FFF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62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9521-0750-4859-A018-375D4DDCB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</a:rPr>
              <a:t>Challenges to Kidney Health: </a:t>
            </a: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Burden, Disparities &amp; Access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Image result for uitm">
            <a:extLst>
              <a:ext uri="{FF2B5EF4-FFF2-40B4-BE49-F238E27FC236}">
                <a16:creationId xmlns:a16="http://schemas.microsoft.com/office/drawing/2014/main" id="{24554385-19A2-45C6-8619-6ED8655A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5" y="5643740"/>
            <a:ext cx="2091305" cy="10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18AF3-27D5-4D0E-B7BE-B288283B7C7A}"/>
              </a:ext>
            </a:extLst>
          </p:cNvPr>
          <p:cNvCxnSpPr>
            <a:cxnSpLocks/>
          </p:cNvCxnSpPr>
          <p:nvPr/>
        </p:nvCxnSpPr>
        <p:spPr>
          <a:xfrm>
            <a:off x="1076325" y="39385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3CFD12-320B-4250-901F-9E0983610EC3}"/>
              </a:ext>
            </a:extLst>
          </p:cNvPr>
          <p:cNvSpPr txBox="1"/>
          <p:nvPr/>
        </p:nvSpPr>
        <p:spPr>
          <a:xfrm>
            <a:off x="1400175" y="4191000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Dr Muhammad Iqbal Bin Abdul Hafidz (UiTM)</a:t>
            </a:r>
          </a:p>
          <a:p>
            <a:pPr algn="ctr"/>
            <a:r>
              <a:rPr lang="en-US" sz="2400" dirty="0">
                <a:latin typeface="Abadi" panose="020B0604020104020204" pitchFamily="34" charset="0"/>
              </a:rPr>
              <a:t>Head of Nephrology, UiTM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WORLD KIDNEY DAY 14</a:t>
            </a:r>
            <a:r>
              <a:rPr lang="en-US" sz="2800" b="1" baseline="30000" dirty="0">
                <a:solidFill>
                  <a:srgbClr val="FF0000"/>
                </a:solidFill>
                <a:latin typeface="Abadi" panose="020B0604020104020204" pitchFamily="34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MARCH 2019, HTAR</a:t>
            </a:r>
            <a:endParaRPr lang="en-MY" sz="28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8EC1E-9AD1-42C2-852C-99AED8ED0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Hospital </a:t>
            </a:r>
            <a:r>
              <a:rPr lang="en-US" sz="3600" dirty="0" err="1">
                <a:latin typeface="Abadi" panose="020B0604020104020204" pitchFamily="34" charset="0"/>
              </a:rPr>
              <a:t>Universiti</a:t>
            </a:r>
            <a:r>
              <a:rPr lang="en-US" sz="3600" dirty="0">
                <a:latin typeface="Abadi" panose="020B0604020104020204" pitchFamily="34" charset="0"/>
              </a:rPr>
              <a:t> UiTM </a:t>
            </a:r>
            <a:r>
              <a:rPr lang="en-US" sz="3600" dirty="0" err="1">
                <a:latin typeface="Abadi" panose="020B0604020104020204" pitchFamily="34" charset="0"/>
              </a:rPr>
              <a:t>Puncak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Alam</a:t>
            </a:r>
            <a:r>
              <a:rPr lang="en-US" sz="3600" dirty="0">
                <a:latin typeface="Abadi" panose="020B0604020104020204" pitchFamily="34" charset="0"/>
              </a:rPr>
              <a:t> – April 2020</a:t>
            </a:r>
            <a:endParaRPr lang="en-MY" sz="3600" dirty="0">
              <a:latin typeface="Abadi" panose="020B0604020104020204" pitchFamily="34" charset="0"/>
            </a:endParaRPr>
          </a:p>
        </p:txBody>
      </p:sp>
      <p:pic>
        <p:nvPicPr>
          <p:cNvPr id="7" name="Content Placeholder 6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93BB7A4C-B432-4117-B95D-2F1FC04F5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525"/>
            <a:ext cx="5174407" cy="4301972"/>
          </a:xfrm>
        </p:spPr>
      </p:pic>
      <p:pic>
        <p:nvPicPr>
          <p:cNvPr id="9" name="Picture 8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D0CC8585-D066-4556-98D5-9C264EC9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94" y="1905524"/>
            <a:ext cx="5555405" cy="43019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BBAFA-1BF7-41B7-AB8C-6D5EE00FAD10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EECA339-FB78-40F8-9D0A-500412FD5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66F71-BD73-452D-B3B9-87847C7B4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View of a </a:t>
            </a:r>
            <a:r>
              <a:rPr lang="en-US" dirty="0" err="1">
                <a:solidFill>
                  <a:srgbClr val="002060"/>
                </a:solidFill>
                <a:latin typeface="Abadi" panose="020B0604020104020204" pitchFamily="34" charset="0"/>
              </a:rPr>
              <a:t>rakyat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05" y="182356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  <a:cs typeface="Arial" panose="020B0604020202020204" pitchFamily="34" charset="0"/>
              </a:rPr>
              <a:t>Doctor since 2002</a:t>
            </a:r>
          </a:p>
          <a:p>
            <a:r>
              <a:rPr lang="en-US" sz="2400" dirty="0">
                <a:latin typeface="Abadi" panose="020B0604020104020204" pitchFamily="34" charset="0"/>
                <a:cs typeface="Arial" panose="020B0604020202020204" pitchFamily="34" charset="0"/>
              </a:rPr>
              <a:t>Overseas (NHS)</a:t>
            </a:r>
          </a:p>
          <a:p>
            <a:r>
              <a:rPr lang="en-US" sz="2400" dirty="0">
                <a:latin typeface="Abadi" panose="020B0604020104020204" pitchFamily="34" charset="0"/>
                <a:cs typeface="Arial" panose="020B0604020202020204" pitchFamily="34" charset="0"/>
              </a:rPr>
              <a:t>KKM (Kuantan, Selayang)</a:t>
            </a:r>
          </a:p>
          <a:p>
            <a:r>
              <a:rPr lang="en-US" sz="2400" dirty="0">
                <a:latin typeface="Abadi" panose="020B0604020104020204" pitchFamily="34" charset="0"/>
                <a:cs typeface="Arial" panose="020B0604020202020204" pitchFamily="34" charset="0"/>
              </a:rPr>
              <a:t>MOE (UM, UiTM)</a:t>
            </a:r>
          </a:p>
          <a:p>
            <a:r>
              <a:rPr lang="en-US" sz="2400" dirty="0">
                <a:latin typeface="Abadi" panose="020B0604020104020204" pitchFamily="34" charset="0"/>
                <a:cs typeface="Arial" panose="020B0604020202020204" pitchFamily="34" charset="0"/>
              </a:rPr>
              <a:t>Private (Insurance)</a:t>
            </a:r>
          </a:p>
          <a:p>
            <a:r>
              <a:rPr lang="en-US" sz="2400" dirty="0">
                <a:latin typeface="Abadi" panose="020B0604020104020204" pitchFamily="34" charset="0"/>
                <a:cs typeface="Arial" panose="020B0604020202020204" pitchFamily="34" charset="0"/>
              </a:rPr>
              <a:t>HD (KL and Kedah)</a:t>
            </a:r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7228CD4E-7CE4-42C3-A23B-0455056B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4" y="2110581"/>
            <a:ext cx="6654463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F0050-937A-4566-9A91-476D217E6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C84061-FCDF-4C7F-AA6C-BB891456B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4B278FA-EFFE-4198-BCE5-40DEF21899E0}"/>
              </a:ext>
            </a:extLst>
          </p:cNvPr>
          <p:cNvSpPr/>
          <p:nvPr/>
        </p:nvSpPr>
        <p:spPr>
          <a:xfrm>
            <a:off x="272415" y="1690688"/>
            <a:ext cx="487045" cy="2911785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F95F12-E6C2-4C40-9521-E3EA24816196}"/>
              </a:ext>
            </a:extLst>
          </p:cNvPr>
          <p:cNvSpPr/>
          <p:nvPr/>
        </p:nvSpPr>
        <p:spPr>
          <a:xfrm>
            <a:off x="272415" y="1927701"/>
            <a:ext cx="467022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2F0B6B-80D7-4397-AE8D-E20DB90CF91A}"/>
              </a:ext>
            </a:extLst>
          </p:cNvPr>
          <p:cNvSpPr/>
          <p:nvPr/>
        </p:nvSpPr>
        <p:spPr>
          <a:xfrm>
            <a:off x="282426" y="2468830"/>
            <a:ext cx="467022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F1F4C6-9C15-464E-A53D-12E3E431518B}"/>
              </a:ext>
            </a:extLst>
          </p:cNvPr>
          <p:cNvSpPr/>
          <p:nvPr/>
        </p:nvSpPr>
        <p:spPr>
          <a:xfrm>
            <a:off x="272415" y="3002453"/>
            <a:ext cx="467022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33E2EB-E642-45E8-B537-B360BE6B49CF}"/>
              </a:ext>
            </a:extLst>
          </p:cNvPr>
          <p:cNvSpPr/>
          <p:nvPr/>
        </p:nvSpPr>
        <p:spPr>
          <a:xfrm>
            <a:off x="254338" y="3581241"/>
            <a:ext cx="467022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222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Most important to everyone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253331"/>
            <a:ext cx="10515600" cy="4351338"/>
          </a:xfrm>
        </p:spPr>
        <p:txBody>
          <a:bodyPr>
            <a:normAutofit/>
          </a:bodyPr>
          <a:lstStyle/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1F93A3-BAF5-4506-9D39-42E74AD67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556672"/>
              </p:ext>
            </p:extLst>
          </p:nvPr>
        </p:nvGraphicFramePr>
        <p:xfrm>
          <a:off x="1276350" y="1741854"/>
          <a:ext cx="9991725" cy="502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255BFA9-4EBA-43ED-B0CB-CFC84C250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A5E031-82FB-46FA-804B-FFE145312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Education and Health is related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67E195-07BE-4B35-A72A-8E071AC10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344083"/>
              </p:ext>
            </p:extLst>
          </p:nvPr>
        </p:nvGraphicFramePr>
        <p:xfrm>
          <a:off x="2117725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84EE3CC-1202-4CA8-860E-141606B2E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000C8-7283-4A2E-A3C0-8721AA1CE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Inequalities (</a:t>
            </a:r>
            <a:r>
              <a:rPr lang="en-US" dirty="0" err="1">
                <a:solidFill>
                  <a:srgbClr val="002060"/>
                </a:solidFill>
                <a:latin typeface="Abadi" panose="020B0604020104020204" pitchFamily="34" charset="0"/>
              </a:rPr>
              <a:t>Ketidaksamaan</a:t>
            </a: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)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education and health">
            <a:extLst>
              <a:ext uri="{FF2B5EF4-FFF2-40B4-BE49-F238E27FC236}">
                <a16:creationId xmlns:a16="http://schemas.microsoft.com/office/drawing/2014/main" id="{7C46EBFE-858D-4155-BD28-007CEBC8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920875"/>
            <a:ext cx="8172450" cy="47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3094C-8CF0-4425-BD64-A845CA99D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5E386-A90C-48E2-97E7-17819595B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Real cause of inequality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9BD0D9B-E48A-4DD7-AE2E-E9338109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862138"/>
            <a:ext cx="89154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51DB0-3CA9-4F33-B008-E04DC6D96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F7A39-09FE-4AEB-9D75-20C38AB9F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6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889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Inequality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891"/>
            <a:ext cx="10515600" cy="3759072"/>
          </a:xfrm>
        </p:spPr>
        <p:txBody>
          <a:bodyPr>
            <a:normAutofit/>
          </a:bodyPr>
          <a:lstStyle/>
          <a:p>
            <a:endParaRPr lang="en-US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D911CE0-A439-4777-AC43-B15848CF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2077374"/>
            <a:ext cx="10315575" cy="417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8568A6-8DD3-4072-AE13-61F599E0D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CF557-4D25-4588-829B-D6C1F9002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Education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international school malaysia">
            <a:extLst>
              <a:ext uri="{FF2B5EF4-FFF2-40B4-BE49-F238E27FC236}">
                <a16:creationId xmlns:a16="http://schemas.microsoft.com/office/drawing/2014/main" id="{325F925F-C0FC-4B1A-830D-E5BC0EFC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995487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516CA-9CDF-4AE2-B47F-CFFAB08F5FD0}"/>
              </a:ext>
            </a:extLst>
          </p:cNvPr>
          <p:cNvSpPr txBox="1"/>
          <p:nvPr/>
        </p:nvSpPr>
        <p:spPr>
          <a:xfrm>
            <a:off x="5507038" y="3739684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vs</a:t>
            </a:r>
            <a:endParaRPr lang="en-MY" sz="2800" dirty="0">
              <a:latin typeface="Abadi" panose="020B0604020104020204" pitchFamily="34" charset="0"/>
            </a:endParaRPr>
          </a:p>
        </p:txBody>
      </p:sp>
      <p:pic>
        <p:nvPicPr>
          <p:cNvPr id="2054" name="Picture 6" descr="Image result for sekolah rendah kebangsaan kelas darjah 1">
            <a:extLst>
              <a:ext uri="{FF2B5EF4-FFF2-40B4-BE49-F238E27FC236}">
                <a16:creationId xmlns:a16="http://schemas.microsoft.com/office/drawing/2014/main" id="{60587D8A-DA86-47A2-9719-1848F8CE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2176"/>
            <a:ext cx="5114925" cy="394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994C1-9721-48DE-9ED0-9E81DDA79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161A6-DAD0-4A9E-A812-7E5844108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270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Education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sekolah di sabah">
            <a:extLst>
              <a:ext uri="{FF2B5EF4-FFF2-40B4-BE49-F238E27FC236}">
                <a16:creationId xmlns:a16="http://schemas.microsoft.com/office/drawing/2014/main" id="{FB615F18-44E1-4315-8760-7B1C34BE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1" y="1847857"/>
            <a:ext cx="4589108" cy="33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kolah di sabah">
            <a:extLst>
              <a:ext uri="{FF2B5EF4-FFF2-40B4-BE49-F238E27FC236}">
                <a16:creationId xmlns:a16="http://schemas.microsoft.com/office/drawing/2014/main" id="{C9DE6D1A-DBAD-46DE-BE9E-0B54B78B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38" y="2228849"/>
            <a:ext cx="5653911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FF54C-5D77-40DC-AA35-971604437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270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Health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40BB4E5-FC37-4238-99A9-23A59A12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63727"/>
            <a:ext cx="5486400" cy="43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kl">
            <a:extLst>
              <a:ext uri="{FF2B5EF4-FFF2-40B4-BE49-F238E27FC236}">
                <a16:creationId xmlns:a16="http://schemas.microsoft.com/office/drawing/2014/main" id="{E8B5AECF-F6E5-4B63-991F-423CC8D2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7" y="2012951"/>
            <a:ext cx="5372755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4C4266-1AC4-4174-9E19-D5A0667777C2}"/>
              </a:ext>
            </a:extLst>
          </p:cNvPr>
          <p:cNvSpPr txBox="1"/>
          <p:nvPr/>
        </p:nvSpPr>
        <p:spPr>
          <a:xfrm>
            <a:off x="5840413" y="3907959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" panose="020B0604020104020204" pitchFamily="34" charset="0"/>
              </a:rPr>
              <a:t>vs</a:t>
            </a:r>
            <a:endParaRPr lang="en-MY" sz="2800" dirty="0"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3A983-2537-48DD-940A-1E6C4583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0DE1E-FF9E-4758-8751-A663384B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B636-AD55-44A0-BD02-F93412EC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2BD4-0232-4902-93B4-B7F3A305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Image result for world kidney day 2019">
            <a:extLst>
              <a:ext uri="{FF2B5EF4-FFF2-40B4-BE49-F238E27FC236}">
                <a16:creationId xmlns:a16="http://schemas.microsoft.com/office/drawing/2014/main" id="{1D563116-DE02-4B42-B92D-0A2E7F90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578644"/>
            <a:ext cx="10353675" cy="53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9673A-D38B-41ED-BD8B-BCF321745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EE21E0-7553-452F-A87D-D9D1E7904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8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Malaysia Healthcare Is Getting Better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Infant mortality rate is one of the lowest in the world; in 2016, this stood at 6.7 per 1,000 live births.</a:t>
            </a:r>
          </a:p>
          <a:p>
            <a:r>
              <a:rPr lang="en-US" dirty="0">
                <a:latin typeface="Abadi" panose="020B0604020104020204" pitchFamily="34" charset="0"/>
              </a:rPr>
              <a:t>Between 1970 and 2016, life expectancy increased for women from 65.6 to 77.2 and for men from 61.6 to 72.5 years.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Image result for malaysia">
            <a:extLst>
              <a:ext uri="{FF2B5EF4-FFF2-40B4-BE49-F238E27FC236}">
                <a16:creationId xmlns:a16="http://schemas.microsoft.com/office/drawing/2014/main" id="{3083C20E-269A-4A50-B977-061074C943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723FA24A-5801-42EB-B87C-5B72D28BA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b="27778"/>
          <a:stretch/>
        </p:blipFill>
        <p:spPr bwMode="auto">
          <a:xfrm>
            <a:off x="3230760" y="3988715"/>
            <a:ext cx="5425679" cy="25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C1484-6659-461C-8239-D848BF746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8058F0-9AC0-4EF9-A9EB-58D4E8C6A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8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Malaysia Healthcare is World Number 1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0B72D27-603D-4E9E-9C58-20F049038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5" r="32578" b="9931"/>
          <a:stretch/>
        </p:blipFill>
        <p:spPr>
          <a:xfrm>
            <a:off x="1162050" y="1939925"/>
            <a:ext cx="10039350" cy="40798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F9AAE-2FB6-4D91-A166-9403F2FE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823"/>
            <a:ext cx="10515600" cy="4351338"/>
          </a:xfrm>
        </p:spPr>
        <p:txBody>
          <a:bodyPr/>
          <a:lstStyle/>
          <a:p>
            <a:endParaRPr lang="en-MY" dirty="0"/>
          </a:p>
        </p:txBody>
      </p:sp>
      <p:pic>
        <p:nvPicPr>
          <p:cNvPr id="9" name="Content Placeholder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FFFB4F0-6E1F-464C-AB9F-0E228FC43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5" y="3111633"/>
            <a:ext cx="3488225" cy="349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29AE2-9652-4A6A-BDB0-7063B598A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F51E57-59C1-41B8-AE68-269D8B930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Inequalities in Health Malaysia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Despite Malaysia's effort in socio-economic development plans, there still exist issues in equity and accessibility especially for the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indigenous groups, rural population </a:t>
            </a:r>
            <a:r>
              <a:rPr lang="en-US" dirty="0">
                <a:latin typeface="Abadi" panose="020B0604020104020204" pitchFamily="34" charset="0"/>
              </a:rPr>
              <a:t>and the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hard-core poor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r>
              <a:rPr lang="en-US" dirty="0">
                <a:latin typeface="Abadi" panose="020B0604020104020204" pitchFamily="34" charset="0"/>
              </a:rPr>
              <a:t>In Putrajaya 1 doctor: 19 people</a:t>
            </a:r>
          </a:p>
          <a:p>
            <a:r>
              <a:rPr lang="en-US" dirty="0">
                <a:latin typeface="Abadi" panose="020B0604020104020204" pitchFamily="34" charset="0"/>
              </a:rPr>
              <a:t>In KL 1:335</a:t>
            </a:r>
          </a:p>
          <a:p>
            <a:r>
              <a:rPr lang="en-US" dirty="0">
                <a:latin typeface="Abadi" panose="020B0604020104020204" pitchFamily="34" charset="0"/>
              </a:rPr>
              <a:t>In Sabah 1:1187</a:t>
            </a:r>
          </a:p>
          <a:p>
            <a:endParaRPr lang="en-US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14BA70-8060-4E47-ABF8-361EDEA1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C9D61-C1AA-4EAB-BE51-CA1ECC5F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B2877B5-0883-429F-8D75-B4B11ED3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00176"/>
            <a:ext cx="4580954" cy="25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Population of Malaysia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6CF7EE-6A44-40AD-B854-F1ACA39E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F280E-981E-4B59-A674-0DDDF9078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690688"/>
            <a:ext cx="10515600" cy="4912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5758B-8B52-49F0-9D3C-46F1D3865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C4793F-302B-40B0-A72A-EE7C6D4B9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81ED09-ECE2-44E2-A089-9EB428FB7C6E}"/>
              </a:ext>
            </a:extLst>
          </p:cNvPr>
          <p:cNvSpPr/>
          <p:nvPr/>
        </p:nvSpPr>
        <p:spPr>
          <a:xfrm>
            <a:off x="1028700" y="4895850"/>
            <a:ext cx="9763125" cy="5381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54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Number of Doctors in Malaysia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D2C2B-1CC5-416A-85E2-0215B407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74952-6813-498E-B2D5-23D3E6BD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838664"/>
            <a:ext cx="10515600" cy="492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B44910-791B-48E6-BEC7-F06ADBC06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  <a:latin typeface="Abadi" panose="020B0604020104020204" pitchFamily="34" charset="0"/>
              </a:rPr>
              <a:t>Public Hospitals in </a:t>
            </a:r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Malaysia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774B6-357F-4F69-A4F1-8B71476B4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AD564-075D-4482-9FF1-CB8E23E7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825624"/>
            <a:ext cx="10591799" cy="493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D2288-24BD-408B-9EAC-D26EB8D1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917AD4-53B9-4CF5-B30B-6818B814C8BC}"/>
              </a:ext>
            </a:extLst>
          </p:cNvPr>
          <p:cNvSpPr/>
          <p:nvPr/>
        </p:nvSpPr>
        <p:spPr>
          <a:xfrm>
            <a:off x="1076325" y="5314950"/>
            <a:ext cx="10039350" cy="592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18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Private Hospitals in Malaysia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33B66-5483-4390-9E18-D5AE94C8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EBE98-64FB-4A69-B3B9-2E01761C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825625"/>
            <a:ext cx="11163300" cy="493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2B19E-FBC2-421F-88FD-399298662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A5F684C-7663-411C-A3A2-CBCB9C0784E5}"/>
              </a:ext>
            </a:extLst>
          </p:cNvPr>
          <p:cNvSpPr/>
          <p:nvPr/>
        </p:nvSpPr>
        <p:spPr>
          <a:xfrm>
            <a:off x="2857499" y="4170393"/>
            <a:ext cx="46672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1991E7-779F-4DDB-8755-26113898D6C9}"/>
              </a:ext>
            </a:extLst>
          </p:cNvPr>
          <p:cNvSpPr/>
          <p:nvPr/>
        </p:nvSpPr>
        <p:spPr>
          <a:xfrm>
            <a:off x="2857499" y="5046693"/>
            <a:ext cx="466725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28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199A-8396-42EF-9C5F-A7863C56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AF736-60D1-4F3E-96E6-85BCB7635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3A428-7075-47C8-BED5-D9B55181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074"/>
            <a:ext cx="5257800" cy="6386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0AAB2-4C2E-4D42-8E06-2680F20B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062" y="3354033"/>
            <a:ext cx="115875" cy="149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3A566-F205-4646-AA41-34DC66F0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62" y="3506433"/>
            <a:ext cx="115875" cy="149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C19A0-D43D-46ED-99BF-A79DC8CE9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65125"/>
            <a:ext cx="5488900" cy="6386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3D058-EF6D-4F97-9010-0FF15A4E5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7C545-D4E2-44A8-ABC0-0F3501E00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C2F22DD-9280-4A13-9A79-108F3AA3C7F1}"/>
              </a:ext>
            </a:extLst>
          </p:cNvPr>
          <p:cNvSpPr/>
          <p:nvPr/>
        </p:nvSpPr>
        <p:spPr>
          <a:xfrm>
            <a:off x="3648075" y="1981200"/>
            <a:ext cx="866775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A6D4B2-76E4-4FAD-AF6A-F6161B63ECDE}"/>
              </a:ext>
            </a:extLst>
          </p:cNvPr>
          <p:cNvSpPr/>
          <p:nvPr/>
        </p:nvSpPr>
        <p:spPr>
          <a:xfrm>
            <a:off x="9477375" y="5476875"/>
            <a:ext cx="790575" cy="4190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87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E687C-1E1E-454B-BF90-6BF260DBE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587" y="365125"/>
            <a:ext cx="4941262" cy="612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BF0D7-99EF-4CC1-8251-D3E3CD09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4" y="365125"/>
            <a:ext cx="4734075" cy="637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2C645-A604-41E2-8069-86C258AC7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C9569-B740-498C-B252-F0C8E0EE9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1E34C4-98D3-41E8-B01C-9CF15CA09421}"/>
              </a:ext>
            </a:extLst>
          </p:cNvPr>
          <p:cNvSpPr/>
          <p:nvPr/>
        </p:nvSpPr>
        <p:spPr>
          <a:xfrm>
            <a:off x="3571875" y="1876425"/>
            <a:ext cx="866775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0BF1E-FE98-4A4A-95AD-81DA4473131C}"/>
              </a:ext>
            </a:extLst>
          </p:cNvPr>
          <p:cNvSpPr/>
          <p:nvPr/>
        </p:nvSpPr>
        <p:spPr>
          <a:xfrm>
            <a:off x="6324600" y="1447800"/>
            <a:ext cx="5210175" cy="504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53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Total number of Specialists in Malaysia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1C5FCF-0EB3-4419-80D1-95C69C68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567"/>
            <a:ext cx="10515600" cy="4351338"/>
          </a:xfrm>
        </p:spPr>
        <p:txBody>
          <a:bodyPr/>
          <a:lstStyle/>
          <a:p>
            <a:endParaRPr lang="en-M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6248773-13DC-4678-8BB7-00A21558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1823565"/>
            <a:ext cx="11125200" cy="487250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8F368EB-7181-4E86-815C-347A1CB349FB}"/>
              </a:ext>
            </a:extLst>
          </p:cNvPr>
          <p:cNvSpPr/>
          <p:nvPr/>
        </p:nvSpPr>
        <p:spPr>
          <a:xfrm>
            <a:off x="8010525" y="4076700"/>
            <a:ext cx="904875" cy="10906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56141-BCF2-4AF1-B982-8D416CA6C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Declaration of interest (Disclaimer)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I am not a Public Health doctor</a:t>
            </a:r>
          </a:p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I am not an expert in health economics</a:t>
            </a: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F2F5D-2693-4699-8DD7-57675B4C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43D34-B186-45E8-9D18-5BD02C15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4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Burden of Kidney Disease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971466" y="31511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F2F5D-2693-4699-8DD7-57675B4C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43D34-B186-45E8-9D18-5BD02C15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6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CKD in Malaysia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9831B2-6648-4673-B415-90343C329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5" y="2193254"/>
            <a:ext cx="9639300" cy="35071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14BA70-8060-4E47-ABF8-361EDEA1F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C9D61-C1AA-4EAB-BE51-CA1ECC5F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7A983F-1289-427B-BD11-690A19A7DDFE}"/>
              </a:ext>
            </a:extLst>
          </p:cNvPr>
          <p:cNvSpPr txBox="1"/>
          <p:nvPr/>
        </p:nvSpPr>
        <p:spPr>
          <a:xfrm>
            <a:off x="3328987" y="2943225"/>
            <a:ext cx="5438775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 in 10 Malaysians have CKD!!!</a:t>
            </a:r>
            <a:endParaRPr lang="en-MY" sz="5400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0A2FB-B3FA-42ED-B3FA-D0CAA5389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33" y="5609041"/>
            <a:ext cx="2734650" cy="11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11B1-A429-4F9A-A376-62752081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ESRF in Malaysia </a:t>
            </a:r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040964-9ED4-4EB9-A57F-F3456311F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967" y="1953328"/>
            <a:ext cx="9584654" cy="41807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B30098-0DE5-415E-A7D2-42818891DA28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BD06EAB-D237-4C90-A106-BB9DE3088402}"/>
              </a:ext>
            </a:extLst>
          </p:cNvPr>
          <p:cNvSpPr/>
          <p:nvPr/>
        </p:nvSpPr>
        <p:spPr>
          <a:xfrm>
            <a:off x="838200" y="2888914"/>
            <a:ext cx="10315575" cy="4102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B9718-D01B-43BB-9E71-FD72BFED8DEF}"/>
              </a:ext>
            </a:extLst>
          </p:cNvPr>
          <p:cNvSpPr/>
          <p:nvPr/>
        </p:nvSpPr>
        <p:spPr>
          <a:xfrm>
            <a:off x="838200" y="4284825"/>
            <a:ext cx="10391775" cy="41028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CB80E-6185-4A63-9801-68983F41E48C}"/>
              </a:ext>
            </a:extLst>
          </p:cNvPr>
          <p:cNvSpPr/>
          <p:nvPr/>
        </p:nvSpPr>
        <p:spPr>
          <a:xfrm>
            <a:off x="817406" y="3267076"/>
            <a:ext cx="10391775" cy="4102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EEA0E-DC5C-4603-8BDF-41F6DF8E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1A55FD-0D90-4F2A-A53F-011AF5B93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AA51-59FE-4152-B970-DFE23648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New Dialysis</a:t>
            </a:r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1B5C3-2009-43CB-AF30-7BECFAE9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42" y="1735256"/>
            <a:ext cx="5952833" cy="4503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8EE2A-09D9-4699-8952-28471BD7C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766712"/>
            <a:ext cx="5715000" cy="4472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62CE3-B4EA-4D79-9967-C7AAC0674173}"/>
              </a:ext>
            </a:extLst>
          </p:cNvPr>
          <p:cNvSpPr txBox="1"/>
          <p:nvPr/>
        </p:nvSpPr>
        <p:spPr>
          <a:xfrm>
            <a:off x="6993738" y="5941744"/>
            <a:ext cx="41526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20-25% are overseas transplant!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0C70D-2EC2-4AF5-A62F-74FA08113527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34965B1-0BC7-4C48-BA1B-931AD7C7E2B3}"/>
              </a:ext>
            </a:extLst>
          </p:cNvPr>
          <p:cNvSpPr/>
          <p:nvPr/>
        </p:nvSpPr>
        <p:spPr>
          <a:xfrm rot="20052737">
            <a:off x="1501890" y="2747056"/>
            <a:ext cx="3986866" cy="538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B7D8C6-01AE-4970-BAF8-3D4DBA9A0E1A}"/>
              </a:ext>
            </a:extLst>
          </p:cNvPr>
          <p:cNvSpPr/>
          <p:nvPr/>
        </p:nvSpPr>
        <p:spPr>
          <a:xfrm rot="1471104">
            <a:off x="7288497" y="2899591"/>
            <a:ext cx="3986866" cy="538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F49A10-32EC-4EA3-8EBD-4F5597A80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50AC0-40BA-4B9F-9B09-862A5347A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CAAC2-FEF5-46F4-9E20-2423DA8DE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729" y="1836096"/>
            <a:ext cx="5818217" cy="44767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C08F68-CC82-4875-BB1A-2DC72EAFE539}"/>
              </a:ext>
            </a:extLst>
          </p:cNvPr>
          <p:cNvSpPr/>
          <p:nvPr/>
        </p:nvSpPr>
        <p:spPr>
          <a:xfrm>
            <a:off x="5828034" y="1735256"/>
            <a:ext cx="6067912" cy="454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61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509B-DCC6-4CB3-9095-1B1B813C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badi" panose="020B0604020104020204" pitchFamily="34" charset="0"/>
              </a:rPr>
              <a:t>ESRF in Malaysia (USRDS 2018)</a:t>
            </a:r>
            <a:endParaRPr lang="en-MY" sz="3200" dirty="0">
              <a:latin typeface="Abadi" panose="020B06040201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C9D971-6D07-4D80-BD42-F34B313E22E4}"/>
              </a:ext>
            </a:extLst>
          </p:cNvPr>
          <p:cNvCxnSpPr>
            <a:cxnSpLocks/>
          </p:cNvCxnSpPr>
          <p:nvPr/>
        </p:nvCxnSpPr>
        <p:spPr>
          <a:xfrm>
            <a:off x="1076325" y="79533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DC9DB38-2297-4EEE-9A5C-4DD1286E7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3" y="970464"/>
            <a:ext cx="5584577" cy="57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CEE7A-5065-4064-9035-9C535A216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66" y="1014411"/>
            <a:ext cx="5876433" cy="57521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D87E2CD-D38C-4020-A152-0C4D395BB3DD}"/>
              </a:ext>
            </a:extLst>
          </p:cNvPr>
          <p:cNvSpPr/>
          <p:nvPr/>
        </p:nvSpPr>
        <p:spPr>
          <a:xfrm>
            <a:off x="740023" y="1562102"/>
            <a:ext cx="336302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17DFED-796C-4B30-A6FB-E71408D2AFB8}"/>
              </a:ext>
            </a:extLst>
          </p:cNvPr>
          <p:cNvSpPr/>
          <p:nvPr/>
        </p:nvSpPr>
        <p:spPr>
          <a:xfrm>
            <a:off x="6254626" y="995363"/>
            <a:ext cx="336302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CEB37-D73C-46D0-8282-F5F93D66B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62409-EC58-464B-BB29-6109B3686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1A69B4-851C-4DCB-BF9D-5D06C05A833F}"/>
              </a:ext>
            </a:extLst>
          </p:cNvPr>
          <p:cNvSpPr/>
          <p:nvPr/>
        </p:nvSpPr>
        <p:spPr>
          <a:xfrm>
            <a:off x="10429875" y="3003611"/>
            <a:ext cx="1762125" cy="1325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8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4B7F-9CD8-4BE2-A007-AE731401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Transplant in HKL and Selayang</a:t>
            </a:r>
            <a:endParaRPr lang="en-MY" dirty="0">
              <a:latin typeface="Abadi" panose="020B06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DDB7CC-7A03-4EED-ACBF-D6D2407969A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9D61A4-A102-4CCF-BED7-9D133A1B759A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B05D477-ED07-4D21-922E-EF53CEF149CE}"/>
              </a:ext>
            </a:extLst>
          </p:cNvPr>
          <p:cNvSpPr/>
          <p:nvPr/>
        </p:nvSpPr>
        <p:spPr>
          <a:xfrm>
            <a:off x="1028700" y="5446713"/>
            <a:ext cx="10191750" cy="354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DAA0A-0E2E-44B2-B7D1-3D8DC9B6F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7043F-CCA2-4D01-9A90-48B14E14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2795-DCCF-4134-9C6A-B6E92C5B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 descr="http://www.irodat.org/img/database/grafics/04_worldwide-kidney-transplant-from-deceased-donors-2017.png">
            <a:extLst>
              <a:ext uri="{FF2B5EF4-FFF2-40B4-BE49-F238E27FC236}">
                <a16:creationId xmlns:a16="http://schemas.microsoft.com/office/drawing/2014/main" id="{3A5545BA-E43A-4DD5-9274-5CAF0A37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8052" y="-2456182"/>
            <a:ext cx="6515895" cy="117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1A084B-DC46-44AB-A3A4-CF0A5928F0CB}"/>
              </a:ext>
            </a:extLst>
          </p:cNvPr>
          <p:cNvSpPr/>
          <p:nvPr/>
        </p:nvSpPr>
        <p:spPr>
          <a:xfrm>
            <a:off x="10839450" y="4357370"/>
            <a:ext cx="285749" cy="223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6EFA3-0305-41CA-951D-F7C90DA9656A}"/>
              </a:ext>
            </a:extLst>
          </p:cNvPr>
          <p:cNvSpPr txBox="1"/>
          <p:nvPr/>
        </p:nvSpPr>
        <p:spPr>
          <a:xfrm>
            <a:off x="1971675" y="600075"/>
            <a:ext cx="8486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badi" panose="020B0604020104020204" pitchFamily="34" charset="0"/>
              </a:rPr>
              <a:t>International Registry in Organ Donation and Transplantation 2017 (Kidney)</a:t>
            </a:r>
            <a:endParaRPr lang="en-MY" sz="3200" dirty="0">
              <a:latin typeface="Abadi" panose="020B06040201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A36E8-EE71-40A5-B495-A62CC128AC2B}"/>
              </a:ext>
            </a:extLst>
          </p:cNvPr>
          <p:cNvCxnSpPr>
            <a:cxnSpLocks/>
          </p:cNvCxnSpPr>
          <p:nvPr/>
        </p:nvCxnSpPr>
        <p:spPr>
          <a:xfrm flipV="1">
            <a:off x="1971675" y="1690688"/>
            <a:ext cx="8601075" cy="714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87BC8C2-EB42-4DB9-A0A9-D32C69480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6E58-7F6A-4290-B756-DDB679B7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Transplant is cheaper long term when compared to dialysis</a:t>
            </a:r>
            <a:endParaRPr lang="en-MY" sz="3200" dirty="0"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CB07F-87DF-4642-B325-7F0F5BF0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70077"/>
            <a:ext cx="10896600" cy="42798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723433-B29F-44F1-BC90-D2E2E5510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6D511-E07D-4C57-91E9-D15FEBF72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6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13CBE0-244B-47CD-B59F-1C43447C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Figure 2.1.8:</a:t>
            </a:r>
            <a:r>
              <a:rPr lang="en-US" altLang="en-US" sz="2400"/>
              <a:t> Primary Renal Diseases for New Dialysis Patients 2007-2016</a:t>
            </a:r>
            <a:endParaRPr lang="en-MY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0914E-1587-4EBD-8FF2-8BE344905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Causes of ESRF 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723433-B29F-44F1-BC90-D2E2E551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8F1A3-02AC-4A8B-9720-C2C9858F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F6B2C7D-D824-4DA4-AC00-87D6D9788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29"/>
              </p:ext>
            </p:extLst>
          </p:nvPr>
        </p:nvGraphicFramePr>
        <p:xfrm>
          <a:off x="838200" y="1825624"/>
          <a:ext cx="10515600" cy="480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71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Renal UiTM Sg </a:t>
            </a:r>
            <a:r>
              <a:rPr lang="en-US" dirty="0" err="1">
                <a:latin typeface="Abadi" panose="020B0604020104020204" pitchFamily="34" charset="0"/>
              </a:rPr>
              <a:t>Buloh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53828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2216FD-1EDA-40C9-AAF9-451C2C6285D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715" r="1451" b="3473"/>
          <a:stretch/>
        </p:blipFill>
        <p:spPr bwMode="auto">
          <a:xfrm>
            <a:off x="2769268" y="1825625"/>
            <a:ext cx="665346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6EA35-F14A-4FC7-90F2-23113CBDC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1E353-40CF-46DE-BF0D-77110F853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7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NHMS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1C5FCF-0EB3-4419-80D1-95C69C68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567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National Health and Morbidity Survey (NHMS 1) was first initiated in 1986 to provide the community-based data on the pattern of common health problems, health service </a:t>
            </a:r>
            <a:r>
              <a:rPr lang="en-US" dirty="0" err="1">
                <a:latin typeface="Abadi" panose="020B0604020104020204" pitchFamily="34" charset="0"/>
              </a:rPr>
              <a:t>utilisation</a:t>
            </a:r>
            <a:r>
              <a:rPr lang="en-US" dirty="0">
                <a:latin typeface="Abadi" panose="020B0604020104020204" pitchFamily="34" charset="0"/>
              </a:rPr>
              <a:t> and health expenditure in the community.</a:t>
            </a:r>
          </a:p>
          <a:p>
            <a:r>
              <a:rPr lang="en-US" dirty="0">
                <a:latin typeface="Abadi" panose="020B0604020104020204" pitchFamily="34" charset="0"/>
              </a:rPr>
              <a:t>Initially done every 10 years but now shortened to every 5 years.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723433-B29F-44F1-BC90-D2E2E551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8F1A3-02AC-4A8B-9720-C2C9858F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4098" name="Picture 2" descr="Image result for NHMS logo malaysia">
            <a:extLst>
              <a:ext uri="{FF2B5EF4-FFF2-40B4-BE49-F238E27FC236}">
                <a16:creationId xmlns:a16="http://schemas.microsoft.com/office/drawing/2014/main" id="{594EAF48-A360-4162-BCA6-26880F96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22" y="3999236"/>
            <a:ext cx="4350828" cy="26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47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Our NCD data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723433-B29F-44F1-BC90-D2E2E551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8F1A3-02AC-4A8B-9720-C2C9858F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2050" name="Picture 2" descr="Image result for NHMS 2015">
            <a:extLst>
              <a:ext uri="{FF2B5EF4-FFF2-40B4-BE49-F238E27FC236}">
                <a16:creationId xmlns:a16="http://schemas.microsoft.com/office/drawing/2014/main" id="{86818F78-485D-40CC-B76C-24C06747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3"/>
          <a:stretch/>
        </p:blipFill>
        <p:spPr bwMode="auto">
          <a:xfrm>
            <a:off x="838200" y="1943108"/>
            <a:ext cx="10648950" cy="42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95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Obesity in SEA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FC711-1E0F-4768-AF74-D722D7D78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en-MY" dirty="0"/>
          </a:p>
        </p:txBody>
      </p:sp>
      <p:pic>
        <p:nvPicPr>
          <p:cNvPr id="2052" name="Picture 4" descr="Image result for malaysia diabetes ranking">
            <a:extLst>
              <a:ext uri="{FF2B5EF4-FFF2-40B4-BE49-F238E27FC236}">
                <a16:creationId xmlns:a16="http://schemas.microsoft.com/office/drawing/2014/main" id="{3454C018-EBD1-4096-9525-391F50A6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3113"/>
            <a:ext cx="10515599" cy="50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D7C603-35A4-4CAD-84A7-E137D0CE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4FCAE-EC92-4448-9763-AACAC3692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A8DB93-7E5B-407C-9765-18403D2645C5}"/>
              </a:ext>
            </a:extLst>
          </p:cNvPr>
          <p:cNvSpPr/>
          <p:nvPr/>
        </p:nvSpPr>
        <p:spPr>
          <a:xfrm>
            <a:off x="4145280" y="6035040"/>
            <a:ext cx="1290320" cy="457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072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Disparity and Access to Treatment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00041" y="3149601"/>
            <a:ext cx="1003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F2F5D-2693-4699-8DD7-57675B4C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43D34-B186-45E8-9D18-5BD02C15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3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2C7588-5810-4A7E-82BE-0D245C59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Figure 2.1.7:</a:t>
            </a:r>
            <a:r>
              <a:rPr lang="en-US" altLang="en-US" sz="2400"/>
              <a:t> Distribution of Dialysis Patients by Sector 2007-2016</a:t>
            </a:r>
            <a:br>
              <a:rPr lang="en-US" altLang="en-US" sz="2000" i="1"/>
            </a:br>
            <a:r>
              <a:rPr lang="en-US" altLang="en-US" sz="2000" i="1"/>
              <a:t> (ii) Dialysis Patients at 31</a:t>
            </a:r>
            <a:r>
              <a:rPr lang="en-US" altLang="en-US" sz="2000" i="1" baseline="30000"/>
              <a:t>st </a:t>
            </a:r>
            <a:r>
              <a:rPr lang="en-US" altLang="en-US" sz="2000" i="1"/>
              <a:t>December </a:t>
            </a:r>
            <a:endParaRPr lang="en-MY" altLang="en-US" sz="2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0F164-F16A-444E-8EAF-556D41A301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CAE01E-5BF5-4F04-A72F-2102233E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7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4637B4-C612-4BF2-8218-235CC219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Figure 2.2.4(a):</a:t>
            </a:r>
            <a:r>
              <a:rPr lang="en-US" altLang="en-US" sz="2400"/>
              <a:t> Number of HD machines in Malaysia by Sector from Year 2011 to 2016</a:t>
            </a:r>
            <a:endParaRPr lang="en-MY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4B049-56F9-4FAC-B735-7D91177A20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A70FA-7499-4FEB-A7E5-E35880537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16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5134F9-5E1B-4930-AB79-38ADC7F0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Figure 2.2.1(b):</a:t>
            </a:r>
            <a:r>
              <a:rPr lang="en-US" altLang="en-US" sz="2400"/>
              <a:t> Number of Dialysis Centre in Malaysia by State and Sector in 2016</a:t>
            </a:r>
            <a:endParaRPr lang="en-MY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ECAAF-6246-4079-A9A4-8F234C473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49491F-CDD3-4985-A67C-5656680F3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35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B0D7B3-BB6C-46AF-94F9-8827FE19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Figure 2.2.5(b):</a:t>
            </a:r>
            <a:r>
              <a:rPr lang="en-US" altLang="en-US" sz="2400"/>
              <a:t> Number of Dialysis Patient (HD+PD) in Malaysia by State and Sector in 2016</a:t>
            </a:r>
            <a:endParaRPr lang="en-MY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064D5-169E-43F6-A096-C0A3B0DD6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24764-EC94-4D07-96E1-2A5FCBC37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2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7DC1-5E31-49CB-B0E9-A422B08C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6AD8-21E1-42CE-A68B-DADD256E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84CE7-084C-44FF-A53F-EB6536E6A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473075"/>
            <a:ext cx="9144000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A0997-D649-4115-88B1-7B21D666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0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badi" panose="020B0604020104020204" pitchFamily="34" charset="0"/>
              </a:rPr>
              <a:t>Haemodialysis</a:t>
            </a:r>
            <a:r>
              <a:rPr lang="en-US" dirty="0">
                <a:latin typeface="Abadi" panose="020B0604020104020204" pitchFamily="34" charset="0"/>
              </a:rPr>
              <a:t> Support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1C5FCF-0EB3-4419-80D1-95C69C68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567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Hospital KKM – RM13</a:t>
            </a:r>
          </a:p>
          <a:p>
            <a:r>
              <a:rPr lang="en-US" dirty="0">
                <a:latin typeface="Abadi" panose="020B0604020104020204" pitchFamily="34" charset="0"/>
              </a:rPr>
              <a:t>Self funded</a:t>
            </a:r>
          </a:p>
          <a:p>
            <a:r>
              <a:rPr lang="en-US" dirty="0">
                <a:latin typeface="Abadi" panose="020B0604020104020204" pitchFamily="34" charset="0"/>
              </a:rPr>
              <a:t>JPA</a:t>
            </a:r>
          </a:p>
          <a:p>
            <a:r>
              <a:rPr lang="en-US" dirty="0" err="1">
                <a:latin typeface="Abadi" panose="020B0604020104020204" pitchFamily="34" charset="0"/>
              </a:rPr>
              <a:t>Perkeso</a:t>
            </a:r>
            <a:r>
              <a:rPr lang="en-US" dirty="0">
                <a:latin typeface="Abadi" panose="020B0604020104020204" pitchFamily="34" charset="0"/>
              </a:rPr>
              <a:t>/SOCSO – RM 150 per session, x3 EPO (RM240)</a:t>
            </a:r>
          </a:p>
          <a:p>
            <a:r>
              <a:rPr lang="en-US" dirty="0">
                <a:latin typeface="Abadi" panose="020B0604020104020204" pitchFamily="34" charset="0"/>
              </a:rPr>
              <a:t>Zakat – RM 150 per session, x3 EPO (RM240)</a:t>
            </a:r>
          </a:p>
          <a:p>
            <a:r>
              <a:rPr lang="en-MY" dirty="0">
                <a:latin typeface="Abadi" panose="020B0604020104020204" pitchFamily="34" charset="0"/>
              </a:rPr>
              <a:t>Selangor </a:t>
            </a:r>
            <a:r>
              <a:rPr lang="en-MY" dirty="0" err="1">
                <a:latin typeface="Abadi" panose="020B0604020104020204" pitchFamily="34" charset="0"/>
              </a:rPr>
              <a:t>Sihat</a:t>
            </a:r>
            <a:endParaRPr lang="en-MY" dirty="0">
              <a:latin typeface="Abadi" panose="020B0604020104020204" pitchFamily="34" charset="0"/>
            </a:endParaRPr>
          </a:p>
          <a:p>
            <a:r>
              <a:rPr lang="en-MY" dirty="0">
                <a:latin typeface="Abadi" panose="020B0604020104020204" pitchFamily="34" charset="0"/>
              </a:rPr>
              <a:t>NKF – RM90, EPO RM18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723433-B29F-44F1-BC90-D2E2E551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8F1A3-02AC-4A8B-9720-C2C9858F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6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Fully HDF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4684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 descr="C:\Users\iqbal\Downloads\IMG_20160330_103406.jpg">
            <a:extLst>
              <a:ext uri="{FF2B5EF4-FFF2-40B4-BE49-F238E27FC236}">
                <a16:creationId xmlns:a16="http://schemas.microsoft.com/office/drawing/2014/main" id="{E2FCF93C-B834-4231-9273-63354C0E3E8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1793906"/>
            <a:ext cx="5096933" cy="428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3D994-D024-41FE-AE1A-8EC38D784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793907"/>
            <a:ext cx="4945368" cy="430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7F71F-0A6D-4927-AACF-5C595A67C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7B820-DEDF-4733-912A-71669C61D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5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Total number of nephrologists in Malaysia (as of June 2018)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1C5FCF-0EB3-4419-80D1-95C69C68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466" y="1823567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Total number of nephrologist in Malaysia : 166</a:t>
            </a:r>
          </a:p>
          <a:p>
            <a:endParaRPr lang="en-M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723433-B29F-44F1-BC90-D2E2E551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8F1A3-02AC-4A8B-9720-C2C9858F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2050" name="Picture 2" descr="Image result for doctor">
            <a:extLst>
              <a:ext uri="{FF2B5EF4-FFF2-40B4-BE49-F238E27FC236}">
                <a16:creationId xmlns:a16="http://schemas.microsoft.com/office/drawing/2014/main" id="{AF1B1B48-0668-4AB9-A234-888A6EE3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620" y="1690689"/>
            <a:ext cx="2224913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3B2D5D-ACDE-4B33-B6A0-6F4AD0AAF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119275"/>
              </p:ext>
            </p:extLst>
          </p:nvPr>
        </p:nvGraphicFramePr>
        <p:xfrm>
          <a:off x="1984375" y="2396287"/>
          <a:ext cx="8128000" cy="502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2038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B745-05D8-4EEB-9D53-4497C9F0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Conclusion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1C5FCF-0EB3-4419-80D1-95C69C68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567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Burden – kidney disease is a major health problem in Malaysia and will continue to rise in tandem with diabetes, obesity and hypertension.</a:t>
            </a:r>
          </a:p>
          <a:p>
            <a:r>
              <a:rPr lang="en-US" dirty="0">
                <a:latin typeface="Abadi" panose="020B0604020104020204" pitchFamily="34" charset="0"/>
              </a:rPr>
              <a:t>Disparity exists and access to kidney care is not equal in the country.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853A66-D54C-4D44-BB16-482067228A6B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723433-B29F-44F1-BC90-D2E2E551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8F1A3-02AC-4A8B-9720-C2C9858F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8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b instagram twitter logo">
            <a:extLst>
              <a:ext uri="{FF2B5EF4-FFF2-40B4-BE49-F238E27FC236}">
                <a16:creationId xmlns:a16="http://schemas.microsoft.com/office/drawing/2014/main" id="{750D13FF-E355-4289-8827-5193FA44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6" y="5943389"/>
            <a:ext cx="2164080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71D8F1-FDDC-407A-92D8-73F93B2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55" y="3289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Thank you!</a:t>
            </a:r>
            <a:endParaRPr lang="en-MY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8C1AA-351D-4091-93FA-2D3C3903C391}"/>
              </a:ext>
            </a:extLst>
          </p:cNvPr>
          <p:cNvCxnSpPr/>
          <p:nvPr/>
        </p:nvCxnSpPr>
        <p:spPr>
          <a:xfrm>
            <a:off x="655955" y="1666875"/>
            <a:ext cx="10515600" cy="0"/>
          </a:xfrm>
          <a:prstGeom prst="line">
            <a:avLst/>
          </a:prstGeom>
          <a:ln w="762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07FB4ED-BD38-4433-BA47-778341173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" y="1171195"/>
            <a:ext cx="962106" cy="8925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18471-5371-4AE9-98ED-7E0E3CF685D0}"/>
              </a:ext>
            </a:extLst>
          </p:cNvPr>
          <p:cNvCxnSpPr>
            <a:cxnSpLocks/>
          </p:cNvCxnSpPr>
          <p:nvPr/>
        </p:nvCxnSpPr>
        <p:spPr>
          <a:xfrm>
            <a:off x="1319253" y="1642174"/>
            <a:ext cx="9852302" cy="24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7ED938C-0CCD-4B0E-86FD-EADD7A6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27662"/>
            <a:ext cx="730249" cy="7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oogle map icon">
            <a:extLst>
              <a:ext uri="{FF2B5EF4-FFF2-40B4-BE49-F238E27FC236}">
                <a16:creationId xmlns:a16="http://schemas.microsoft.com/office/drawing/2014/main" id="{DA9AAFF0-A8E5-4FC1-822E-2D9F40F1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D63157-2423-4918-9C2E-4D1989933D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11576" r="7219"/>
          <a:stretch/>
        </p:blipFill>
        <p:spPr>
          <a:xfrm>
            <a:off x="2971800" y="1902469"/>
            <a:ext cx="6248400" cy="2764896"/>
          </a:xfrm>
          <a:prstGeom prst="rect">
            <a:avLst/>
          </a:prstGeom>
        </p:spPr>
      </p:pic>
      <p:pic>
        <p:nvPicPr>
          <p:cNvPr id="19" name="Picture 6" descr="Image result for grab icon">
            <a:extLst>
              <a:ext uri="{FF2B5EF4-FFF2-40B4-BE49-F238E27FC236}">
                <a16:creationId xmlns:a16="http://schemas.microsoft.com/office/drawing/2014/main" id="{7571071B-5E02-466A-81A7-7DC9DE03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3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Peritoneal Dialysis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3668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 descr="C:\Users\iqbal\Downloads\IMG_20160330_110619.jpg">
            <a:extLst>
              <a:ext uri="{FF2B5EF4-FFF2-40B4-BE49-F238E27FC236}">
                <a16:creationId xmlns:a16="http://schemas.microsoft.com/office/drawing/2014/main" id="{1B6493F3-C162-4205-B10F-23D373288E7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6" y="1552939"/>
            <a:ext cx="4805908" cy="484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iqbal\Downloads\IMG_20160330_104120 (3).jpg">
            <a:extLst>
              <a:ext uri="{FF2B5EF4-FFF2-40B4-BE49-F238E27FC236}">
                <a16:creationId xmlns:a16="http://schemas.microsoft.com/office/drawing/2014/main" id="{F9B15EFE-FAEB-4534-BF9F-241863765F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36" y="1619190"/>
            <a:ext cx="4940010" cy="425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F6CCA-A690-45DB-BF90-320925AF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74DE4-A029-436F-9610-D166137EE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Services Provided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5700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badi" panose="020B0604020104020204" pitchFamily="34" charset="0"/>
              </a:rPr>
              <a:t>HDF</a:t>
            </a:r>
          </a:p>
          <a:p>
            <a:r>
              <a:rPr lang="en-GB" dirty="0">
                <a:latin typeface="Abadi" panose="020B0604020104020204" pitchFamily="34" charset="0"/>
              </a:rPr>
              <a:t>PD</a:t>
            </a:r>
          </a:p>
          <a:p>
            <a:r>
              <a:rPr lang="en-GB" dirty="0" err="1">
                <a:latin typeface="Abadi" panose="020B0604020104020204" pitchFamily="34" charset="0"/>
              </a:rPr>
              <a:t>Tenchkoff</a:t>
            </a:r>
            <a:r>
              <a:rPr lang="en-GB" dirty="0">
                <a:latin typeface="Abadi" panose="020B0604020104020204" pitchFamily="34" charset="0"/>
              </a:rPr>
              <a:t> Catheter</a:t>
            </a:r>
          </a:p>
          <a:p>
            <a:r>
              <a:rPr lang="en-GB" dirty="0">
                <a:latin typeface="Abadi" panose="020B0604020104020204" pitchFamily="34" charset="0"/>
              </a:rPr>
              <a:t>IJC and perm catheter</a:t>
            </a:r>
          </a:p>
          <a:p>
            <a:r>
              <a:rPr lang="en-GB" dirty="0">
                <a:latin typeface="Abadi" panose="020B0604020104020204" pitchFamily="34" charset="0"/>
              </a:rPr>
              <a:t>Kidney biopsy</a:t>
            </a:r>
          </a:p>
          <a:p>
            <a:r>
              <a:rPr lang="en-GB" dirty="0">
                <a:latin typeface="Abadi" panose="020B0604020104020204" pitchFamily="34" charset="0"/>
              </a:rPr>
              <a:t>Clinic</a:t>
            </a:r>
          </a:p>
          <a:p>
            <a:r>
              <a:rPr lang="en-GB" dirty="0">
                <a:latin typeface="Abadi" panose="020B0604020104020204" pitchFamily="34" charset="0"/>
              </a:rPr>
              <a:t>Ward</a:t>
            </a:r>
          </a:p>
          <a:p>
            <a:r>
              <a:rPr lang="en-GB" dirty="0">
                <a:latin typeface="Abadi" panose="020B0604020104020204" pitchFamily="34" charset="0"/>
              </a:rPr>
              <a:t>Parathyroidectomy</a:t>
            </a:r>
          </a:p>
          <a:p>
            <a:r>
              <a:rPr lang="en-GB" dirty="0">
                <a:latin typeface="Abadi" panose="020B0604020104020204" pitchFamily="34" charset="0"/>
              </a:rPr>
              <a:t>AVF</a:t>
            </a:r>
          </a:p>
          <a:p>
            <a:r>
              <a:rPr lang="en-GB" dirty="0">
                <a:latin typeface="Abadi" panose="020B0604020104020204" pitchFamily="34" charset="0"/>
              </a:rPr>
              <a:t>Transplant – 2017</a:t>
            </a:r>
          </a:p>
          <a:p>
            <a:r>
              <a:rPr lang="en-GB" dirty="0">
                <a:latin typeface="Abadi" panose="020B0604020104020204" pitchFamily="34" charset="0"/>
              </a:rPr>
              <a:t>Lipid </a:t>
            </a:r>
            <a:r>
              <a:rPr lang="en-GB" dirty="0" err="1">
                <a:latin typeface="Abadi" panose="020B0604020104020204" pitchFamily="34" charset="0"/>
              </a:rPr>
              <a:t>apharesis</a:t>
            </a:r>
            <a:endParaRPr lang="en-GB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pic>
        <p:nvPicPr>
          <p:cNvPr id="1026" name="Picture 2" descr="Image result for parathyroidectomy">
            <a:extLst>
              <a:ext uri="{FF2B5EF4-FFF2-40B4-BE49-F238E27FC236}">
                <a16:creationId xmlns:a16="http://schemas.microsoft.com/office/drawing/2014/main" id="{ABF8A6E2-CB35-4441-B42D-B1A35688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5" y="1939814"/>
            <a:ext cx="3489325" cy="41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FB56F-E068-4EFE-96CC-A4487E849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B8BF0-2E10-41C5-9570-2D6355B40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Future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Selayang</a:t>
            </a:r>
          </a:p>
          <a:p>
            <a:r>
              <a:rPr lang="en-GB" dirty="0" err="1">
                <a:latin typeface="Abadi" panose="020B0604020104020204" pitchFamily="34" charset="0"/>
              </a:rPr>
              <a:t>Puncak</a:t>
            </a:r>
            <a:r>
              <a:rPr lang="en-GB" dirty="0">
                <a:latin typeface="Abadi" panose="020B0604020104020204" pitchFamily="34" charset="0"/>
              </a:rPr>
              <a:t> </a:t>
            </a:r>
            <a:r>
              <a:rPr lang="en-GB" dirty="0" err="1">
                <a:latin typeface="Abadi" panose="020B0604020104020204" pitchFamily="34" charset="0"/>
              </a:rPr>
              <a:t>Alam</a:t>
            </a:r>
            <a:endParaRPr lang="en-GB" dirty="0">
              <a:latin typeface="Abadi" panose="020B0604020104020204" pitchFamily="34" charset="0"/>
            </a:endParaRPr>
          </a:p>
          <a:p>
            <a:r>
              <a:rPr lang="en-GB" dirty="0" err="1">
                <a:latin typeface="Abadi" panose="020B0604020104020204" pitchFamily="34" charset="0"/>
              </a:rPr>
              <a:t>Teluk</a:t>
            </a:r>
            <a:r>
              <a:rPr lang="en-GB" dirty="0">
                <a:latin typeface="Abadi" panose="020B0604020104020204" pitchFamily="34" charset="0"/>
              </a:rPr>
              <a:t> </a:t>
            </a:r>
            <a:r>
              <a:rPr lang="en-GB" dirty="0" err="1">
                <a:latin typeface="Abadi" panose="020B0604020104020204" pitchFamily="34" charset="0"/>
              </a:rPr>
              <a:t>Intan</a:t>
            </a:r>
            <a:endParaRPr lang="en-GB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pic>
        <p:nvPicPr>
          <p:cNvPr id="6" name="Picture 2" descr="Image result for selangor map">
            <a:extLst>
              <a:ext uri="{FF2B5EF4-FFF2-40B4-BE49-F238E27FC236}">
                <a16:creationId xmlns:a16="http://schemas.microsoft.com/office/drawing/2014/main" id="{D38342CD-2C32-4F09-A03E-BEF47686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7" y="1865165"/>
            <a:ext cx="4165599" cy="45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493C28-E22A-43F2-872F-DBB6AAF9D59B}"/>
              </a:ext>
            </a:extLst>
          </p:cNvPr>
          <p:cNvSpPr/>
          <p:nvPr/>
        </p:nvSpPr>
        <p:spPr>
          <a:xfrm>
            <a:off x="9326880" y="6065520"/>
            <a:ext cx="660400" cy="59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F73C6-FBDA-4C6F-8AEC-90EEDBE83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79F65-EC77-415C-97C1-043322E07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D5468-641D-4F6D-BE80-A3E1D4816092}"/>
              </a:ext>
            </a:extLst>
          </p:cNvPr>
          <p:cNvCxnSpPr>
            <a:cxnSpLocks/>
          </p:cNvCxnSpPr>
          <p:nvPr/>
        </p:nvCxnSpPr>
        <p:spPr>
          <a:xfrm flipH="1">
            <a:off x="7848600" y="3429000"/>
            <a:ext cx="600075" cy="97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0123C6-4C7D-463B-9389-1D5BFDBD6B8D}"/>
              </a:ext>
            </a:extLst>
          </p:cNvPr>
          <p:cNvCxnSpPr/>
          <p:nvPr/>
        </p:nvCxnSpPr>
        <p:spPr>
          <a:xfrm>
            <a:off x="8458200" y="3429000"/>
            <a:ext cx="619125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68905C-97D9-4002-BB3A-842F4CDBC4C0}"/>
              </a:ext>
            </a:extLst>
          </p:cNvPr>
          <p:cNvCxnSpPr/>
          <p:nvPr/>
        </p:nvCxnSpPr>
        <p:spPr>
          <a:xfrm flipH="1">
            <a:off x="7953375" y="4914900"/>
            <a:ext cx="1123950" cy="490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152BD4-3485-4C28-84BD-94F15C1A26E4}"/>
              </a:ext>
            </a:extLst>
          </p:cNvPr>
          <p:cNvCxnSpPr/>
          <p:nvPr/>
        </p:nvCxnSpPr>
        <p:spPr>
          <a:xfrm flipH="1" flipV="1">
            <a:off x="7848600" y="4400550"/>
            <a:ext cx="114300" cy="10048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Hospital </a:t>
            </a:r>
            <a:r>
              <a:rPr lang="en-US" sz="3600" dirty="0" err="1">
                <a:latin typeface="Abadi" panose="020B0604020104020204" pitchFamily="34" charset="0"/>
              </a:rPr>
              <a:t>Universiti</a:t>
            </a:r>
            <a:r>
              <a:rPr lang="en-US" sz="3600" dirty="0">
                <a:latin typeface="Abadi" panose="020B0604020104020204" pitchFamily="34" charset="0"/>
              </a:rPr>
              <a:t> UiTM </a:t>
            </a:r>
            <a:r>
              <a:rPr lang="en-US" sz="3600" dirty="0" err="1">
                <a:latin typeface="Abadi" panose="020B0604020104020204" pitchFamily="34" charset="0"/>
              </a:rPr>
              <a:t>Puncak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Alam</a:t>
            </a:r>
            <a:r>
              <a:rPr lang="en-US" sz="3600" dirty="0">
                <a:latin typeface="Abadi" panose="020B0604020104020204" pitchFamily="34" charset="0"/>
              </a:rPr>
              <a:t> – April 2020</a:t>
            </a:r>
            <a:endParaRPr lang="en-MY" sz="36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Image may contain: sky and outdoor">
            <a:extLst>
              <a:ext uri="{FF2B5EF4-FFF2-40B4-BE49-F238E27FC236}">
                <a16:creationId xmlns:a16="http://schemas.microsoft.com/office/drawing/2014/main" id="{676C5708-309A-4CF2-A1A8-CABB6FA76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16" y="1801812"/>
            <a:ext cx="9263784" cy="44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611649-E577-421E-9B27-38DF1A1526A4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0C2435A-9325-48AF-A64E-513723E53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93" y="6383398"/>
            <a:ext cx="2091307" cy="381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154C3-C710-4496-B57C-32B5BE0E8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573</Words>
  <Application>Microsoft Office PowerPoint</Application>
  <PresentationFormat>Widescreen</PresentationFormat>
  <Paragraphs>107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Abadi</vt:lpstr>
      <vt:lpstr>Arial</vt:lpstr>
      <vt:lpstr>Calibri</vt:lpstr>
      <vt:lpstr>Calibri Light</vt:lpstr>
      <vt:lpstr>Office Theme</vt:lpstr>
      <vt:lpstr>Challenges to Kidney Health: Burden, Disparities &amp; Access</vt:lpstr>
      <vt:lpstr>PowerPoint Presentation</vt:lpstr>
      <vt:lpstr>Declaration of interest (Disclaimer)</vt:lpstr>
      <vt:lpstr>Renal UiTM Sg Buloh</vt:lpstr>
      <vt:lpstr>Fully HDF</vt:lpstr>
      <vt:lpstr>Peritoneal Dialysis</vt:lpstr>
      <vt:lpstr>Services Provided</vt:lpstr>
      <vt:lpstr>Future</vt:lpstr>
      <vt:lpstr>Hospital Universiti UiTM Puncak Alam – April 2020</vt:lpstr>
      <vt:lpstr>Hospital Universiti UiTM Puncak Alam – April 2020</vt:lpstr>
      <vt:lpstr>View of a rakyat</vt:lpstr>
      <vt:lpstr>Most important to everyone</vt:lpstr>
      <vt:lpstr>Education and Health is related</vt:lpstr>
      <vt:lpstr>Inequalities (Ketidaksamaan)</vt:lpstr>
      <vt:lpstr>Real cause of inequality</vt:lpstr>
      <vt:lpstr>Inequality</vt:lpstr>
      <vt:lpstr>Education</vt:lpstr>
      <vt:lpstr>Education</vt:lpstr>
      <vt:lpstr>Health</vt:lpstr>
      <vt:lpstr>Malaysia Healthcare Is Getting Better</vt:lpstr>
      <vt:lpstr>Malaysia Healthcare is World Number 1</vt:lpstr>
      <vt:lpstr>Inequalities in Health Malaysia</vt:lpstr>
      <vt:lpstr>Population of Malaysia</vt:lpstr>
      <vt:lpstr>Number of Doctors in Malaysia</vt:lpstr>
      <vt:lpstr>Public Hospitals in Malaysia</vt:lpstr>
      <vt:lpstr>Private Hospitals in Malaysia</vt:lpstr>
      <vt:lpstr>PowerPoint Presentation</vt:lpstr>
      <vt:lpstr>PowerPoint Presentation</vt:lpstr>
      <vt:lpstr>Total number of Specialists in Malaysia</vt:lpstr>
      <vt:lpstr>Burden of Kidney Disease</vt:lpstr>
      <vt:lpstr>CKD in Malaysia</vt:lpstr>
      <vt:lpstr>ESRF in Malaysia </vt:lpstr>
      <vt:lpstr>New Dialysis</vt:lpstr>
      <vt:lpstr>ESRF in Malaysia (USRDS 2018)</vt:lpstr>
      <vt:lpstr>Transplant in HKL and Selayang</vt:lpstr>
      <vt:lpstr>PowerPoint Presentation</vt:lpstr>
      <vt:lpstr>Transplant is cheaper long term when compared to dialysis</vt:lpstr>
      <vt:lpstr>Figure 2.1.8: Primary Renal Diseases for New Dialysis Patients 2007-2016</vt:lpstr>
      <vt:lpstr>Causes of ESRF </vt:lpstr>
      <vt:lpstr>NHMS</vt:lpstr>
      <vt:lpstr>Our NCD data</vt:lpstr>
      <vt:lpstr>Obesity in SEA</vt:lpstr>
      <vt:lpstr>Disparity and Access to Treatment</vt:lpstr>
      <vt:lpstr>Figure 2.1.7: Distribution of Dialysis Patients by Sector 2007-2016  (ii) Dialysis Patients at 31st December </vt:lpstr>
      <vt:lpstr>Figure 2.2.4(a): Number of HD machines in Malaysia by Sector from Year 2011 to 2016</vt:lpstr>
      <vt:lpstr>Figure 2.2.1(b): Number of Dialysis Centre in Malaysia by State and Sector in 2016</vt:lpstr>
      <vt:lpstr>Figure 2.2.5(b): Number of Dialysis Patient (HD+PD) in Malaysia by State and Sector in 2016</vt:lpstr>
      <vt:lpstr>PowerPoint Presentation</vt:lpstr>
      <vt:lpstr>Haemodialysis Support</vt:lpstr>
      <vt:lpstr>Total number of nephrologists in Malaysia (as of June 2018)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odissea</dc:title>
  <dc:creator>Iqbal Hafidz</dc:creator>
  <cp:lastModifiedBy>Iqbal Hafidz</cp:lastModifiedBy>
  <cp:revision>136</cp:revision>
  <dcterms:created xsi:type="dcterms:W3CDTF">2019-03-03T05:18:06Z</dcterms:created>
  <dcterms:modified xsi:type="dcterms:W3CDTF">2019-03-13T14:55:05Z</dcterms:modified>
</cp:coreProperties>
</file>