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3" r:id="rId2"/>
    <p:sldId id="256" r:id="rId3"/>
    <p:sldId id="310" r:id="rId4"/>
    <p:sldId id="290" r:id="rId5"/>
    <p:sldId id="311" r:id="rId6"/>
    <p:sldId id="298" r:id="rId7"/>
    <p:sldId id="297" r:id="rId8"/>
    <p:sldId id="313" r:id="rId9"/>
    <p:sldId id="291" r:id="rId10"/>
    <p:sldId id="292" r:id="rId11"/>
    <p:sldId id="317" r:id="rId12"/>
    <p:sldId id="293" r:id="rId13"/>
    <p:sldId id="307" r:id="rId14"/>
    <p:sldId id="295" r:id="rId15"/>
    <p:sldId id="301" r:id="rId16"/>
    <p:sldId id="296" r:id="rId17"/>
    <p:sldId id="300" r:id="rId18"/>
    <p:sldId id="302" r:id="rId19"/>
    <p:sldId id="318" r:id="rId20"/>
    <p:sldId id="304" r:id="rId21"/>
    <p:sldId id="294" r:id="rId22"/>
    <p:sldId id="305" r:id="rId23"/>
    <p:sldId id="303" r:id="rId24"/>
    <p:sldId id="322" r:id="rId25"/>
    <p:sldId id="316" r:id="rId26"/>
    <p:sldId id="285" r:id="rId27"/>
    <p:sldId id="299" r:id="rId28"/>
    <p:sldId id="319" r:id="rId29"/>
    <p:sldId id="320" r:id="rId30"/>
    <p:sldId id="321" r:id="rId31"/>
    <p:sldId id="27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qbal Hafidz" initials="IH" lastIdx="3" clrIdx="0">
    <p:extLst>
      <p:ext uri="{19B8F6BF-5375-455C-9EA6-DF929625EA0E}">
        <p15:presenceInfo xmlns:p15="http://schemas.microsoft.com/office/powerpoint/2012/main" userId="1365f50eb2220e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85796" autoAdjust="0"/>
  </p:normalViewPr>
  <p:slideViewPr>
    <p:cSldViewPr snapToGrid="0">
      <p:cViewPr varScale="1">
        <p:scale>
          <a:sx n="57" d="100"/>
          <a:sy n="57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5A473-3FF9-44A1-B683-6D0A6490EAF3}" type="datetimeFigureOut">
              <a:rPr lang="en-MY" smtClean="0"/>
              <a:t>8/5/2020</a:t>
            </a:fld>
            <a:endParaRPr lang="en-MY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C487F-F21C-4DD4-959A-1595B14D9615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7161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C487F-F21C-4DD4-959A-1595B14D9615}" type="slidenum">
              <a:rPr lang="en-MY" smtClean="0"/>
              <a:t>10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6111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C487F-F21C-4DD4-959A-1595B14D9615}" type="slidenum">
              <a:rPr lang="en-MY" smtClean="0"/>
              <a:t>12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5771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C487F-F21C-4DD4-959A-1595B14D9615}" type="slidenum">
              <a:rPr lang="en-MY" smtClean="0"/>
              <a:t>19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98408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C487F-F21C-4DD4-959A-1595B14D9615}" type="slidenum">
              <a:rPr lang="en-MY" smtClean="0"/>
              <a:t>31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2488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B203-7516-4380-9F4E-3098BF8FE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80F49C-56D2-46A1-A0B9-91F600AE3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DE412-A0BA-4F34-9CDF-82ED9F198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8/5/2020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268A-A20D-4F27-AC84-8420C11A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29060-7215-4992-8C4F-D060CA4D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14463706"/>
      </p:ext>
    </p:extLst>
  </p:cSld>
  <p:clrMapOvr>
    <a:masterClrMapping/>
  </p:clrMapOvr>
  <p:transition spd="slow" advClick="0" advTm="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8266D-BE62-4639-AE64-C1305A2A4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BD788-F8C8-40B9-B69E-E7C382B0F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46B15-D061-4EDA-9A8A-10A946E6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8/5/2020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E301F-9027-4B3A-B6BA-9B202DF23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59717-8725-4131-98CC-92CF1E5D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52074333"/>
      </p:ext>
    </p:extLst>
  </p:cSld>
  <p:clrMapOvr>
    <a:masterClrMapping/>
  </p:clrMapOvr>
  <p:transition spd="slow" advClick="0" advTm="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68E3AD-A0D0-460E-AD40-906E0BB60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AA5E2-34AE-49E8-BA74-B71B2544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E9241-FB94-4903-BE9D-853017A70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8/5/2020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70B3E-E8D9-42E2-B1F3-B981E50A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90AAC-0BFE-4579-A51D-56DEAA16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98055621"/>
      </p:ext>
    </p:extLst>
  </p:cSld>
  <p:clrMapOvr>
    <a:masterClrMapping/>
  </p:clrMapOvr>
  <p:transition spd="slow" advClick="0" advTm="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F1173-FBB7-4BFE-9CC2-860554288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CF5BE-BB71-4559-9AFC-915CDBC91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DA91C-9BFC-4302-91F7-55190ECBA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8/5/2020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B2206-367D-426A-ABC2-76DD2FDE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D8369-E959-4369-AE0C-4D7C89D9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41535919"/>
      </p:ext>
    </p:extLst>
  </p:cSld>
  <p:clrMapOvr>
    <a:masterClrMapping/>
  </p:clrMapOvr>
  <p:transition spd="slow" advClick="0" advTm="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4C815-E5EA-4A52-8870-DF17A325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76D63-D2CD-4EA9-B660-7D852A610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1FBD5-E505-4E70-A5AF-3B6E9CD7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8/5/2020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A2525-9CB0-4FB9-BCF9-23F2B3CF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254D6-DD85-486C-8230-5A1B3899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2421477"/>
      </p:ext>
    </p:extLst>
  </p:cSld>
  <p:clrMapOvr>
    <a:masterClrMapping/>
  </p:clrMapOvr>
  <p:transition spd="slow" advClick="0" advTm="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9073B-4D4D-4593-84AD-0A04AD49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7AB1C-2A90-4E3B-B629-C4EE9B5DC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675A3-3955-4B59-A4DA-A7F050081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E8587-B44A-4511-8A40-A5FF77B6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8/5/2020</a:t>
            </a:fld>
            <a:endParaRPr lang="en-M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84DFF-356A-43A2-A6AA-B0B5157C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7F78E-E82E-4947-878D-E71130CA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77376352"/>
      </p:ext>
    </p:extLst>
  </p:cSld>
  <p:clrMapOvr>
    <a:masterClrMapping/>
  </p:clrMapOvr>
  <p:transition spd="slow" advClick="0" advTm="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915B-6A71-45F1-BA2E-59A32AE56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6442E-4B6F-47AE-890D-8955E732C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7EBBB-6A00-43E2-80BE-C943A1BCF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4537B9-2141-40E3-A576-D9675A6B0B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83CE76-53C5-400E-8405-244FE0EA8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414051-022C-43DA-9009-FFCFCB1B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8/5/2020</a:t>
            </a:fld>
            <a:endParaRPr lang="en-M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10750-BC53-4069-864A-5D0A0B1E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EEB543-ECE9-4CD5-9D66-4FB28988D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79576133"/>
      </p:ext>
    </p:extLst>
  </p:cSld>
  <p:clrMapOvr>
    <a:masterClrMapping/>
  </p:clrMapOvr>
  <p:transition spd="slow" advClick="0" advTm="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FDBEB-FCD4-4081-8278-7749965C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952CB9-1D28-4701-B48B-9C89A3BF0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8/5/2020</a:t>
            </a:fld>
            <a:endParaRPr lang="en-M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D5D47-8704-477B-9CFD-B145A0273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D4D39-874E-4C24-91EC-2B729014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78001173"/>
      </p:ext>
    </p:extLst>
  </p:cSld>
  <p:clrMapOvr>
    <a:masterClrMapping/>
  </p:clrMapOvr>
  <p:transition spd="slow" advClick="0" advTm="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A60799-74EF-497F-A7D4-6926B1224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8/5/2020</a:t>
            </a:fld>
            <a:endParaRPr lang="en-M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1FD83F-F964-40B2-9C12-EEA219CDB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DD0DE-0BE3-493F-A0ED-D9C8888E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96588631"/>
      </p:ext>
    </p:extLst>
  </p:cSld>
  <p:clrMapOvr>
    <a:masterClrMapping/>
  </p:clrMapOvr>
  <p:transition spd="slow" advClick="0" advTm="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AD9FB-F636-4ED8-8088-5B7DE3B2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B7979-0F22-4EBF-BFB4-7022C7FEB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FE8A5-7DC5-4E91-BD37-E07AF0334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03AB0-F053-4C0D-B8B5-5627E959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8/5/2020</a:t>
            </a:fld>
            <a:endParaRPr lang="en-M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7B987-B00F-4856-AEE0-82B9033C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9C9B9-633D-49BA-8B6B-01FE3C36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55560934"/>
      </p:ext>
    </p:extLst>
  </p:cSld>
  <p:clrMapOvr>
    <a:masterClrMapping/>
  </p:clrMapOvr>
  <p:transition spd="slow" advClick="0" advTm="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CBB07-11F6-4837-9164-483164F80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FCE49E-44C5-4F87-B62E-D8D55FBE78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84934-7BD1-4D0D-858D-3A87D638E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6689B-4F7D-4FE2-9A07-756783E29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BAA1-CE33-4BB5-BCFA-00E42E087A70}" type="datetimeFigureOut">
              <a:rPr lang="en-MY" smtClean="0"/>
              <a:t>8/5/2020</a:t>
            </a:fld>
            <a:endParaRPr lang="en-M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36389-75CF-492A-A34E-72492B66A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2157C-FE94-4EE0-806A-F50398BF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660F-463C-4BB2-8966-37889786B005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45285516"/>
      </p:ext>
    </p:extLst>
  </p:cSld>
  <p:clrMapOvr>
    <a:masterClrMapping/>
  </p:clrMapOvr>
  <p:transition spd="slow" advClick="0" advTm="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6BE7C4-3910-418F-A34E-B6052B73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89AF6-11C9-453B-9F31-EF0DCCB1D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ECE29-8A99-42D8-8C7A-A6CDCC734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9BAA1-CE33-4BB5-BCFA-00E42E087A70}" type="datetimeFigureOut">
              <a:rPr lang="en-MY" smtClean="0"/>
              <a:t>8/5/2020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9F090-8AF8-4100-9D0A-19801B894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FFE6C-E1D1-4506-97CB-91DC30C57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E660F-463C-4BB2-8966-37889786B005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4700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 Intro 3D RENAL UITM Font Trim">
            <a:hlinkClick r:id="" action="ppaction://media"/>
            <a:extLst>
              <a:ext uri="{FF2B5EF4-FFF2-40B4-BE49-F238E27FC236}">
                <a16:creationId xmlns:a16="http://schemas.microsoft.com/office/drawing/2014/main" id="{2205719B-AC27-4CB6-B383-1A8EAED654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48607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86C9B54-4432-4E7D-AE53-0E721B580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EE11E4D-DD0A-4AD3-968F-2076C232B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516" l="9934" r="90728">
                        <a14:foregroundMark x1="43929" y1="94677" x2="43929" y2="94677"/>
                        <a14:foregroundMark x1="90728" y1="47258" x2="90728" y2="47258"/>
                        <a14:foregroundMark x1="76380" y1="48710" x2="76380" y2="48710"/>
                        <a14:foregroundMark x1="73289" y1="47097" x2="73289" y2="47097"/>
                        <a14:foregroundMark x1="75276" y1="55000" x2="75276" y2="55000"/>
                        <a14:foregroundMark x1="75717" y1="51613" x2="75717" y2="51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04" y="4984595"/>
            <a:ext cx="1166562" cy="159661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E1EFDB5-54ED-49AE-89AC-A7463274C530}"/>
              </a:ext>
            </a:extLst>
          </p:cNvPr>
          <p:cNvSpPr txBox="1">
            <a:spLocks/>
          </p:cNvSpPr>
          <p:nvPr/>
        </p:nvSpPr>
        <p:spPr>
          <a:xfrm>
            <a:off x="3276827" y="103218"/>
            <a:ext cx="6083300" cy="132556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Back to T cell rejection! </a:t>
            </a:r>
            <a:b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</a:br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Players to know</a:t>
            </a:r>
            <a:endParaRPr lang="en-MY" sz="36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19FE06-8EC1-4088-9D39-70C2E11E7E7C}"/>
              </a:ext>
            </a:extLst>
          </p:cNvPr>
          <p:cNvSpPr txBox="1"/>
          <p:nvPr/>
        </p:nvSpPr>
        <p:spPr>
          <a:xfrm>
            <a:off x="200722" y="5543479"/>
            <a:ext cx="3947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badi" panose="020B0604020104020204" pitchFamily="34" charset="0"/>
              </a:rPr>
              <a:t>Donor APCs </a:t>
            </a:r>
            <a:r>
              <a:rPr lang="en-US" sz="1400" dirty="0">
                <a:solidFill>
                  <a:srgbClr val="FF0000"/>
                </a:solidFill>
                <a:latin typeface="Abadi" panose="020B0604020104020204" pitchFamily="34" charset="0"/>
              </a:rPr>
              <a:t>in the </a:t>
            </a:r>
            <a:r>
              <a:rPr lang="en-US" sz="1400" b="1" dirty="0">
                <a:solidFill>
                  <a:srgbClr val="C00000"/>
                </a:solidFill>
                <a:latin typeface="Abadi" panose="020B0604020104020204" pitchFamily="34" charset="0"/>
              </a:rPr>
              <a:t>interstitium</a:t>
            </a:r>
            <a:r>
              <a:rPr lang="en-US" sz="1400" dirty="0">
                <a:solidFill>
                  <a:srgbClr val="FF0000"/>
                </a:solidFill>
                <a:latin typeface="Abadi" panose="020B0604020104020204" pitchFamily="34" charset="0"/>
              </a:rPr>
              <a:t>  which express MHC class I and MHC Class II molecules</a:t>
            </a:r>
          </a:p>
          <a:p>
            <a:r>
              <a:rPr lang="en-US" sz="1400" dirty="0">
                <a:solidFill>
                  <a:srgbClr val="FF0000"/>
                </a:solidFill>
                <a:latin typeface="Abadi" panose="020B0604020104020204" pitchFamily="34" charset="0"/>
              </a:rPr>
              <a:t>(most important are </a:t>
            </a:r>
            <a:r>
              <a:rPr lang="en-US" sz="1400" b="1" dirty="0">
                <a:solidFill>
                  <a:srgbClr val="C00000"/>
                </a:solidFill>
                <a:latin typeface="Abadi" panose="020B0604020104020204" pitchFamily="34" charset="0"/>
              </a:rPr>
              <a:t>dendritic cells</a:t>
            </a:r>
            <a:r>
              <a:rPr lang="en-US" sz="1400" dirty="0">
                <a:solidFill>
                  <a:srgbClr val="FF0000"/>
                </a:solidFill>
                <a:latin typeface="Abadi" panose="020B0604020104020204" pitchFamily="34" charset="0"/>
              </a:rPr>
              <a:t> as they go out from the graft to the recipient’s lymph nodes)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D1777F-838C-4A22-8289-9F5A5CE3622E}"/>
              </a:ext>
            </a:extLst>
          </p:cNvPr>
          <p:cNvSpPr txBox="1"/>
          <p:nvPr/>
        </p:nvSpPr>
        <p:spPr>
          <a:xfrm>
            <a:off x="8583116" y="4433548"/>
            <a:ext cx="2810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Abadi" panose="020B0604020104020204" pitchFamily="34" charset="0"/>
              </a:rPr>
              <a:t>Recipients T Cells (CD4 and CD8) – </a:t>
            </a:r>
            <a:r>
              <a:rPr lang="en-US" b="1" dirty="0">
                <a:solidFill>
                  <a:srgbClr val="00B050"/>
                </a:solidFill>
                <a:latin typeface="Abadi" panose="020B0604020104020204" pitchFamily="34" charset="0"/>
              </a:rPr>
              <a:t>direct pathway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Recipients APCs – </a:t>
            </a:r>
            <a:r>
              <a:rPr lang="en-US" b="1" dirty="0">
                <a:solidFill>
                  <a:srgbClr val="FF0000"/>
                </a:solidFill>
                <a:latin typeface="Abadi" panose="020B0604020104020204" pitchFamily="34" charset="0"/>
              </a:rPr>
              <a:t>indirect pathway</a:t>
            </a:r>
            <a:endParaRPr lang="en-MY" b="1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endParaRPr lang="en-MY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3C89B3-571A-4982-8C19-82AF88CE6F6B}"/>
              </a:ext>
            </a:extLst>
          </p:cNvPr>
          <p:cNvSpPr/>
          <p:nvPr/>
        </p:nvSpPr>
        <p:spPr>
          <a:xfrm>
            <a:off x="4750420" y="5576766"/>
            <a:ext cx="3631580" cy="127301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9" name="Picture 2" descr="Human body Human skeleton Circulatory system Organ Patient, human ...">
            <a:extLst>
              <a:ext uri="{FF2B5EF4-FFF2-40B4-BE49-F238E27FC236}">
                <a16:creationId xmlns:a16="http://schemas.microsoft.com/office/drawing/2014/main" id="{2FC09F9A-01D5-47D3-B729-A3FD4A1ED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7" b="98039" l="4839" r="90968">
                        <a14:foregroundMark x1="52258" y1="6318" x2="52258" y2="6318"/>
                        <a14:foregroundMark x1="51935" y1="2832" x2="51935" y2="2832"/>
                        <a14:foregroundMark x1="10000" y1="67974" x2="10000" y2="67974"/>
                        <a14:foregroundMark x1="5806" y1="88889" x2="5806" y2="88889"/>
                        <a14:foregroundMark x1="9032" y1="89107" x2="9032" y2="89107"/>
                        <a14:foregroundMark x1="5161" y1="93246" x2="5161" y2="93246"/>
                        <a14:foregroundMark x1="5806" y1="96514" x2="5806" y2="96514"/>
                        <a14:foregroundMark x1="90968" y1="68192" x2="90968" y2="68192"/>
                        <a14:foregroundMark x1="38710" y1="97821" x2="38710" y2="97821"/>
                        <a14:foregroundMark x1="56452" y1="98039" x2="56452" y2="9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038" y="311610"/>
            <a:ext cx="1598341" cy="236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418E02A-2858-4300-80C1-2338062184A8}"/>
              </a:ext>
            </a:extLst>
          </p:cNvPr>
          <p:cNvSpPr/>
          <p:nvPr/>
        </p:nvSpPr>
        <p:spPr>
          <a:xfrm>
            <a:off x="8141529" y="2477346"/>
            <a:ext cx="4050469" cy="34997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3" name="Arrow: Striped Right 2">
            <a:extLst>
              <a:ext uri="{FF2B5EF4-FFF2-40B4-BE49-F238E27FC236}">
                <a16:creationId xmlns:a16="http://schemas.microsoft.com/office/drawing/2014/main" id="{63768A67-B0B0-468F-9106-5A3EFFD4727F}"/>
              </a:ext>
            </a:extLst>
          </p:cNvPr>
          <p:cNvSpPr/>
          <p:nvPr/>
        </p:nvSpPr>
        <p:spPr>
          <a:xfrm rot="18774779">
            <a:off x="7010965" y="3456443"/>
            <a:ext cx="4847048" cy="431126"/>
          </a:xfrm>
          <a:prstGeom prst="stripedRightArrow">
            <a:avLst>
              <a:gd name="adj1" fmla="val 40281"/>
              <a:gd name="adj2" fmla="val 50000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8BFAE0-C35C-4C83-B97A-0332CDFA544A}"/>
              </a:ext>
            </a:extLst>
          </p:cNvPr>
          <p:cNvSpPr txBox="1"/>
          <p:nvPr/>
        </p:nvSpPr>
        <p:spPr>
          <a:xfrm>
            <a:off x="3438323" y="5068235"/>
            <a:ext cx="116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badi" panose="020B0604020104020204" pitchFamily="34" charset="0"/>
              </a:rPr>
              <a:t>allograft</a:t>
            </a:r>
            <a:endParaRPr lang="en-MY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EF2234-7B0A-496F-9D87-89B25504CFD7}"/>
              </a:ext>
            </a:extLst>
          </p:cNvPr>
          <p:cNvSpPr txBox="1"/>
          <p:nvPr/>
        </p:nvSpPr>
        <p:spPr>
          <a:xfrm>
            <a:off x="10809942" y="-28861"/>
            <a:ext cx="116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badi" panose="020B0604020104020204" pitchFamily="34" charset="0"/>
              </a:rPr>
              <a:t>recipient</a:t>
            </a:r>
            <a:endParaRPr lang="en-MY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75804"/>
      </p:ext>
    </p:extLst>
  </p:cSld>
  <p:clrMapOvr>
    <a:masterClrMapping/>
  </p:clrMapOvr>
  <p:transition spd="slow" advClick="0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8" grpId="0" animBg="1"/>
      <p:bldP spid="10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FAD2D-23BA-4519-A251-37AA3017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65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badi" panose="020B0604020104020204" pitchFamily="34" charset="0"/>
              </a:rPr>
              <a:t>DIRECT</a:t>
            </a: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 PATHWAY OF </a:t>
            </a:r>
            <a:b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ALLORECOGNITION AND ACTIVATION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A434D1-615D-466A-A4DA-87ED924D9ADB}"/>
              </a:ext>
            </a:extLst>
          </p:cNvPr>
          <p:cNvSpPr txBox="1"/>
          <p:nvPr/>
        </p:nvSpPr>
        <p:spPr>
          <a:xfrm>
            <a:off x="9701560" y="4605455"/>
            <a:ext cx="1918011" cy="186100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FFFF00"/>
              </a:solidFill>
              <a:latin typeface="Abadi" panose="020B0604020104020204" pitchFamily="34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Abadi" panose="020B0604020104020204" pitchFamily="34" charset="0"/>
              </a:rPr>
              <a:t>unique to transplant</a:t>
            </a:r>
          </a:p>
          <a:p>
            <a:endParaRPr lang="en-MY" sz="20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23561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DBEE8-957D-4730-9C15-F1C1F63A2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10" name="Picture 9" descr="A picture containing fruit&#10;&#10;Description automatically generated">
            <a:extLst>
              <a:ext uri="{FF2B5EF4-FFF2-40B4-BE49-F238E27FC236}">
                <a16:creationId xmlns:a16="http://schemas.microsoft.com/office/drawing/2014/main" id="{F2AB01D2-84B6-4AF2-B5D2-E6A397CB03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9" r="46694" b="64553"/>
          <a:stretch/>
        </p:blipFill>
        <p:spPr>
          <a:xfrm>
            <a:off x="7114476" y="2449125"/>
            <a:ext cx="2988527" cy="243096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0C43FB4-F6BF-4A94-B6BA-85C1E04A2E09}"/>
              </a:ext>
            </a:extLst>
          </p:cNvPr>
          <p:cNvSpPr/>
          <p:nvPr/>
        </p:nvSpPr>
        <p:spPr>
          <a:xfrm>
            <a:off x="8132960" y="4004285"/>
            <a:ext cx="302939" cy="28443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21A8B6-A599-48CE-9CEB-D5675A3B78B1}"/>
              </a:ext>
            </a:extLst>
          </p:cNvPr>
          <p:cNvSpPr/>
          <p:nvPr/>
        </p:nvSpPr>
        <p:spPr>
          <a:xfrm>
            <a:off x="8333220" y="3592855"/>
            <a:ext cx="302939" cy="28443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E3018AD-FC00-43AA-BAF6-DA3F662D5938}"/>
              </a:ext>
            </a:extLst>
          </p:cNvPr>
          <p:cNvSpPr/>
          <p:nvPr/>
        </p:nvSpPr>
        <p:spPr>
          <a:xfrm>
            <a:off x="8439617" y="3815927"/>
            <a:ext cx="302939" cy="284433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B4E41E-CAC9-48A5-9BE8-58A6C1EAB568}"/>
              </a:ext>
            </a:extLst>
          </p:cNvPr>
          <p:cNvSpPr/>
          <p:nvPr/>
        </p:nvSpPr>
        <p:spPr>
          <a:xfrm>
            <a:off x="8305800" y="3166480"/>
            <a:ext cx="302939" cy="284433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CCD23E7-0A2A-411E-87F9-0AB9E6B4388C}"/>
              </a:ext>
            </a:extLst>
          </p:cNvPr>
          <p:cNvSpPr/>
          <p:nvPr/>
        </p:nvSpPr>
        <p:spPr>
          <a:xfrm>
            <a:off x="8893099" y="3815928"/>
            <a:ext cx="302939" cy="28443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15D944D-BDC5-402D-9B05-9EE4F7216C3D}"/>
              </a:ext>
            </a:extLst>
          </p:cNvPr>
          <p:cNvSpPr/>
          <p:nvPr/>
        </p:nvSpPr>
        <p:spPr>
          <a:xfrm>
            <a:off x="3204915" y="2943478"/>
            <a:ext cx="434897" cy="47121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A9643B6-7EBF-49A3-A707-78BAC8972C8D}"/>
              </a:ext>
            </a:extLst>
          </p:cNvPr>
          <p:cNvSpPr/>
          <p:nvPr/>
        </p:nvSpPr>
        <p:spPr>
          <a:xfrm>
            <a:off x="3198417" y="2380339"/>
            <a:ext cx="434897" cy="47121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CB3C44B-9B83-4FE4-AEA3-C2E5A23DEAE0}"/>
              </a:ext>
            </a:extLst>
          </p:cNvPr>
          <p:cNvSpPr/>
          <p:nvPr/>
        </p:nvSpPr>
        <p:spPr>
          <a:xfrm>
            <a:off x="9469627" y="5556202"/>
            <a:ext cx="302939" cy="28443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15398A9-092D-4D4E-8DB5-07140F164CEB}"/>
              </a:ext>
            </a:extLst>
          </p:cNvPr>
          <p:cNvSpPr/>
          <p:nvPr/>
        </p:nvSpPr>
        <p:spPr>
          <a:xfrm>
            <a:off x="8738842" y="3933613"/>
            <a:ext cx="302939" cy="28443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0226A8-3614-498D-9B40-AA81559E68C2}"/>
              </a:ext>
            </a:extLst>
          </p:cNvPr>
          <p:cNvSpPr/>
          <p:nvPr/>
        </p:nvSpPr>
        <p:spPr>
          <a:xfrm>
            <a:off x="8979982" y="3506108"/>
            <a:ext cx="302939" cy="284433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86FD7C3-E949-4069-89C5-7DDBEC84B26B}"/>
              </a:ext>
            </a:extLst>
          </p:cNvPr>
          <p:cNvSpPr/>
          <p:nvPr/>
        </p:nvSpPr>
        <p:spPr>
          <a:xfrm>
            <a:off x="8732336" y="3389413"/>
            <a:ext cx="302939" cy="28443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AEE2258-490C-4EF4-89E0-B654A6482A4D}"/>
              </a:ext>
            </a:extLst>
          </p:cNvPr>
          <p:cNvSpPr/>
          <p:nvPr/>
        </p:nvSpPr>
        <p:spPr>
          <a:xfrm>
            <a:off x="9416822" y="6233932"/>
            <a:ext cx="302939" cy="284433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806C22D3-E256-45B2-84FC-794EACEA1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516" l="9934" r="90728">
                        <a14:foregroundMark x1="43929" y1="94677" x2="43929" y2="94677"/>
                        <a14:foregroundMark x1="90728" y1="47258" x2="90728" y2="47258"/>
                        <a14:foregroundMark x1="76380" y1="48710" x2="76380" y2="48710"/>
                        <a14:foregroundMark x1="73289" y1="47097" x2="73289" y2="47097"/>
                        <a14:foregroundMark x1="75276" y1="55000" x2="75276" y2="55000"/>
                        <a14:foregroundMark x1="75717" y1="51613" x2="75717" y2="51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4" y="1842377"/>
            <a:ext cx="3521492" cy="4819702"/>
          </a:xfrm>
          <a:prstGeom prst="rect">
            <a:avLst/>
          </a:prstGeom>
        </p:spPr>
      </p:pic>
      <p:sp>
        <p:nvSpPr>
          <p:cNvPr id="45" name="Arrow: U-Turn 44">
            <a:extLst>
              <a:ext uri="{FF2B5EF4-FFF2-40B4-BE49-F238E27FC236}">
                <a16:creationId xmlns:a16="http://schemas.microsoft.com/office/drawing/2014/main" id="{0739FA07-5A13-41A9-A83F-15BA5317D834}"/>
              </a:ext>
            </a:extLst>
          </p:cNvPr>
          <p:cNvSpPr/>
          <p:nvPr/>
        </p:nvSpPr>
        <p:spPr>
          <a:xfrm>
            <a:off x="1960432" y="1341980"/>
            <a:ext cx="6910956" cy="1665866"/>
          </a:xfrm>
          <a:prstGeom prst="uturnArrow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46" name="Arrow: U-Turn 45">
            <a:extLst>
              <a:ext uri="{FF2B5EF4-FFF2-40B4-BE49-F238E27FC236}">
                <a16:creationId xmlns:a16="http://schemas.microsoft.com/office/drawing/2014/main" id="{B41CEF2A-D26E-47A0-84A6-28D7B909C036}"/>
              </a:ext>
            </a:extLst>
          </p:cNvPr>
          <p:cNvSpPr/>
          <p:nvPr/>
        </p:nvSpPr>
        <p:spPr>
          <a:xfrm rot="10800000">
            <a:off x="2516840" y="4653732"/>
            <a:ext cx="6241415" cy="1665866"/>
          </a:xfrm>
          <a:prstGeom prst="uturnArrow">
            <a:avLst/>
          </a:prstGeom>
          <a:solidFill>
            <a:srgbClr val="FF0000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47B2606-E7DC-4949-9C4E-8B7552F59308}"/>
              </a:ext>
            </a:extLst>
          </p:cNvPr>
          <p:cNvSpPr/>
          <p:nvPr/>
        </p:nvSpPr>
        <p:spPr>
          <a:xfrm>
            <a:off x="1637613" y="4313741"/>
            <a:ext cx="434897" cy="47121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1C3CB96-1F49-4838-A0BE-F6C099A59DC9}"/>
              </a:ext>
            </a:extLst>
          </p:cNvPr>
          <p:cNvSpPr/>
          <p:nvPr/>
        </p:nvSpPr>
        <p:spPr>
          <a:xfrm>
            <a:off x="1995498" y="3933613"/>
            <a:ext cx="434897" cy="47121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FDE3718-2999-456D-8584-0F6E9BF8DB11}"/>
              </a:ext>
            </a:extLst>
          </p:cNvPr>
          <p:cNvSpPr/>
          <p:nvPr/>
        </p:nvSpPr>
        <p:spPr>
          <a:xfrm>
            <a:off x="1549103" y="4821207"/>
            <a:ext cx="434897" cy="47121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64B67E4-0003-485A-8AB1-81119FA17C22}"/>
              </a:ext>
            </a:extLst>
          </p:cNvPr>
          <p:cNvSpPr/>
          <p:nvPr/>
        </p:nvSpPr>
        <p:spPr>
          <a:xfrm>
            <a:off x="1336290" y="4916468"/>
            <a:ext cx="434897" cy="47121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5FCF359-1412-41A2-AA82-0A267C0E6846}"/>
              </a:ext>
            </a:extLst>
          </p:cNvPr>
          <p:cNvSpPr/>
          <p:nvPr/>
        </p:nvSpPr>
        <p:spPr>
          <a:xfrm>
            <a:off x="2278276" y="4141438"/>
            <a:ext cx="434897" cy="47121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078930B-E164-4258-8C2A-E6551D82FE4E}"/>
              </a:ext>
            </a:extLst>
          </p:cNvPr>
          <p:cNvSpPr/>
          <p:nvPr/>
        </p:nvSpPr>
        <p:spPr>
          <a:xfrm>
            <a:off x="1219101" y="4345842"/>
            <a:ext cx="434897" cy="47121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7095666-FABC-4C71-AF65-42D5D6D258F6}"/>
              </a:ext>
            </a:extLst>
          </p:cNvPr>
          <p:cNvSpPr/>
          <p:nvPr/>
        </p:nvSpPr>
        <p:spPr>
          <a:xfrm>
            <a:off x="1615492" y="3888069"/>
            <a:ext cx="434897" cy="47121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AC1567A-BB91-4E4C-9876-D6A3B4A83D75}"/>
              </a:ext>
            </a:extLst>
          </p:cNvPr>
          <p:cNvSpPr/>
          <p:nvPr/>
        </p:nvSpPr>
        <p:spPr>
          <a:xfrm>
            <a:off x="1161829" y="3757912"/>
            <a:ext cx="434897" cy="47121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33EFC11-76CE-4A32-88F0-D251F07A4B58}"/>
              </a:ext>
            </a:extLst>
          </p:cNvPr>
          <p:cNvSpPr/>
          <p:nvPr/>
        </p:nvSpPr>
        <p:spPr>
          <a:xfrm>
            <a:off x="1508153" y="5515009"/>
            <a:ext cx="434897" cy="47121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682793A-62CC-448E-A927-798FD6470786}"/>
              </a:ext>
            </a:extLst>
          </p:cNvPr>
          <p:cNvSpPr/>
          <p:nvPr/>
        </p:nvSpPr>
        <p:spPr>
          <a:xfrm>
            <a:off x="969680" y="4983039"/>
            <a:ext cx="434897" cy="47121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E0B71E-FFA1-4E67-A44C-BC346697537E}"/>
              </a:ext>
            </a:extLst>
          </p:cNvPr>
          <p:cNvSpPr txBox="1"/>
          <p:nvPr/>
        </p:nvSpPr>
        <p:spPr>
          <a:xfrm>
            <a:off x="667227" y="6085544"/>
            <a:ext cx="2551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new kidney</a:t>
            </a:r>
            <a:endParaRPr lang="en-MY" sz="32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8ABB240-FF27-4C8F-AB5D-69A2F490843A}"/>
              </a:ext>
            </a:extLst>
          </p:cNvPr>
          <p:cNvSpPr txBox="1"/>
          <p:nvPr/>
        </p:nvSpPr>
        <p:spPr>
          <a:xfrm>
            <a:off x="8836771" y="2174913"/>
            <a:ext cx="2551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lymph nodes</a:t>
            </a:r>
            <a:endParaRPr lang="en-MY" sz="32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D96AF0-65A7-411C-9AA0-EE5238455F9F}"/>
              </a:ext>
            </a:extLst>
          </p:cNvPr>
          <p:cNvSpPr txBox="1"/>
          <p:nvPr/>
        </p:nvSpPr>
        <p:spPr>
          <a:xfrm>
            <a:off x="3722818" y="2411369"/>
            <a:ext cx="157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Donor APCs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96BB40D-2D23-4CAB-A28F-803433C51806}"/>
              </a:ext>
            </a:extLst>
          </p:cNvPr>
          <p:cNvSpPr txBox="1"/>
          <p:nvPr/>
        </p:nvSpPr>
        <p:spPr>
          <a:xfrm>
            <a:off x="3711204" y="2964284"/>
            <a:ext cx="262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Donor dendritic cells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63C6AC7-0F54-4002-B0E4-7DCEB463402B}"/>
              </a:ext>
            </a:extLst>
          </p:cNvPr>
          <p:cNvSpPr txBox="1"/>
          <p:nvPr/>
        </p:nvSpPr>
        <p:spPr>
          <a:xfrm>
            <a:off x="9719761" y="6177963"/>
            <a:ext cx="262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Recipients APC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68CE044-D8B7-412A-B4EE-D453BDF080C8}"/>
              </a:ext>
            </a:extLst>
          </p:cNvPr>
          <p:cNvSpPr txBox="1"/>
          <p:nvPr/>
        </p:nvSpPr>
        <p:spPr>
          <a:xfrm>
            <a:off x="9719761" y="5486665"/>
            <a:ext cx="262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Recipients T cells (CD4 and CD8)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6DDB54E-2A64-4142-BB14-C2A090B5EB2A}"/>
              </a:ext>
            </a:extLst>
          </p:cNvPr>
          <p:cNvSpPr/>
          <p:nvPr/>
        </p:nvSpPr>
        <p:spPr>
          <a:xfrm>
            <a:off x="2129877" y="5105877"/>
            <a:ext cx="434897" cy="47121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18F0756-BB6D-4FB3-88B9-B9AAF1C0F342}"/>
              </a:ext>
            </a:extLst>
          </p:cNvPr>
          <p:cNvSpPr/>
          <p:nvPr/>
        </p:nvSpPr>
        <p:spPr>
          <a:xfrm>
            <a:off x="2050389" y="5431647"/>
            <a:ext cx="434897" cy="47121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E35FF9D-85FF-4A6F-BC7D-3BBEF9DB767E}"/>
              </a:ext>
            </a:extLst>
          </p:cNvPr>
          <p:cNvSpPr/>
          <p:nvPr/>
        </p:nvSpPr>
        <p:spPr>
          <a:xfrm>
            <a:off x="2050389" y="3224383"/>
            <a:ext cx="434897" cy="47121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972FF6C-E8E6-4721-AA30-344915042959}"/>
              </a:ext>
            </a:extLst>
          </p:cNvPr>
          <p:cNvSpPr/>
          <p:nvPr/>
        </p:nvSpPr>
        <p:spPr>
          <a:xfrm>
            <a:off x="1615492" y="3045081"/>
            <a:ext cx="434897" cy="47121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577E0A8-26C7-4A5C-8DF8-380435EE5926}"/>
              </a:ext>
            </a:extLst>
          </p:cNvPr>
          <p:cNvSpPr/>
          <p:nvPr/>
        </p:nvSpPr>
        <p:spPr>
          <a:xfrm>
            <a:off x="2275423" y="3098008"/>
            <a:ext cx="434897" cy="47121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615DC91-5290-4543-A061-3F9FCAC40303}"/>
              </a:ext>
            </a:extLst>
          </p:cNvPr>
          <p:cNvSpPr/>
          <p:nvPr/>
        </p:nvSpPr>
        <p:spPr>
          <a:xfrm>
            <a:off x="1455341" y="3296859"/>
            <a:ext cx="434897" cy="47121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FEBCB21-0C8E-4A97-9F9D-B30B2C3A09AC}"/>
              </a:ext>
            </a:extLst>
          </p:cNvPr>
          <p:cNvSpPr/>
          <p:nvPr/>
        </p:nvSpPr>
        <p:spPr>
          <a:xfrm>
            <a:off x="1038229" y="3257137"/>
            <a:ext cx="434897" cy="47121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7D8A702-9AE3-40E3-A37E-5C5F55AB8825}"/>
              </a:ext>
            </a:extLst>
          </p:cNvPr>
          <p:cNvSpPr/>
          <p:nvPr/>
        </p:nvSpPr>
        <p:spPr>
          <a:xfrm>
            <a:off x="988625" y="4369408"/>
            <a:ext cx="434897" cy="47121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10F6EA3-0E2C-4A91-B683-79E05F9BFADD}"/>
              </a:ext>
            </a:extLst>
          </p:cNvPr>
          <p:cNvSpPr/>
          <p:nvPr/>
        </p:nvSpPr>
        <p:spPr>
          <a:xfrm>
            <a:off x="1057479" y="5669995"/>
            <a:ext cx="434897" cy="47121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88886F1-05C8-42BE-B122-7227D75E65CF}"/>
              </a:ext>
            </a:extLst>
          </p:cNvPr>
          <p:cNvSpPr/>
          <p:nvPr/>
        </p:nvSpPr>
        <p:spPr>
          <a:xfrm>
            <a:off x="921526" y="5342029"/>
            <a:ext cx="434897" cy="47121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74627A1-F6EE-4EAA-86C7-C80209D0E3C7}"/>
              </a:ext>
            </a:extLst>
          </p:cNvPr>
          <p:cNvSpPr txBox="1"/>
          <p:nvPr/>
        </p:nvSpPr>
        <p:spPr>
          <a:xfrm>
            <a:off x="3260699" y="4377046"/>
            <a:ext cx="4009895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badi" panose="020B0604020104020204" pitchFamily="34" charset="0"/>
              </a:rPr>
              <a:t>T CELL REJECTION!</a:t>
            </a:r>
            <a:endParaRPr lang="en-MY" sz="3200" b="1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F9DF678-87F5-4572-A233-66EA66BAE28F}"/>
              </a:ext>
            </a:extLst>
          </p:cNvPr>
          <p:cNvSpPr/>
          <p:nvPr/>
        </p:nvSpPr>
        <p:spPr>
          <a:xfrm>
            <a:off x="2564774" y="1461584"/>
            <a:ext cx="434897" cy="47121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178FF4B-758F-449E-920B-7F71899A55A2}"/>
              </a:ext>
            </a:extLst>
          </p:cNvPr>
          <p:cNvSpPr/>
          <p:nvPr/>
        </p:nvSpPr>
        <p:spPr>
          <a:xfrm>
            <a:off x="5004748" y="1106372"/>
            <a:ext cx="434897" cy="47121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4FCB82E-5964-44BF-A7D1-8B8D539727A7}"/>
              </a:ext>
            </a:extLst>
          </p:cNvPr>
          <p:cNvSpPr/>
          <p:nvPr/>
        </p:nvSpPr>
        <p:spPr>
          <a:xfrm>
            <a:off x="7355797" y="1395639"/>
            <a:ext cx="434897" cy="47121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FF2AD76-4BE3-4AAA-8B86-571588590528}"/>
              </a:ext>
            </a:extLst>
          </p:cNvPr>
          <p:cNvSpPr/>
          <p:nvPr/>
        </p:nvSpPr>
        <p:spPr>
          <a:xfrm>
            <a:off x="8019079" y="3163270"/>
            <a:ext cx="434897" cy="47121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4E727E5-EAC4-40FD-BAC0-36DB5E7ED614}"/>
              </a:ext>
            </a:extLst>
          </p:cNvPr>
          <p:cNvSpPr/>
          <p:nvPr/>
        </p:nvSpPr>
        <p:spPr>
          <a:xfrm>
            <a:off x="3701480" y="5729643"/>
            <a:ext cx="434897" cy="47121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3A38C0E-2EEC-4DF1-BDF6-B6AC67025C03}"/>
              </a:ext>
            </a:extLst>
          </p:cNvPr>
          <p:cNvSpPr/>
          <p:nvPr/>
        </p:nvSpPr>
        <p:spPr>
          <a:xfrm>
            <a:off x="5602128" y="5981067"/>
            <a:ext cx="434897" cy="47121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944C42C-75E2-439A-A8F4-937166466A3D}"/>
              </a:ext>
            </a:extLst>
          </p:cNvPr>
          <p:cNvSpPr/>
          <p:nvPr/>
        </p:nvSpPr>
        <p:spPr>
          <a:xfrm>
            <a:off x="8005478" y="5661780"/>
            <a:ext cx="434897" cy="47121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23776868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45" grpId="0" animBg="1"/>
      <p:bldP spid="46" grpId="0" animBg="1"/>
      <p:bldP spid="49" grpId="0" animBg="1"/>
      <p:bldP spid="53" grpId="0" animBg="1"/>
      <p:bldP spid="55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57" grpId="0" animBg="1"/>
      <p:bldP spid="59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55183A8-3FA9-43C3-B50E-0F7FB83361C5}"/>
              </a:ext>
            </a:extLst>
          </p:cNvPr>
          <p:cNvSpPr/>
          <p:nvPr/>
        </p:nvSpPr>
        <p:spPr>
          <a:xfrm>
            <a:off x="650201" y="1349297"/>
            <a:ext cx="3428998" cy="315207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0C2046-B492-4D0A-95DC-A2FDF0A7A3F7}"/>
              </a:ext>
            </a:extLst>
          </p:cNvPr>
          <p:cNvSpPr/>
          <p:nvPr/>
        </p:nvSpPr>
        <p:spPr>
          <a:xfrm>
            <a:off x="6096000" y="3034990"/>
            <a:ext cx="5029488" cy="471324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07A638-2740-40F4-995C-920C35307B9E}"/>
              </a:ext>
            </a:extLst>
          </p:cNvPr>
          <p:cNvSpPr/>
          <p:nvPr/>
        </p:nvSpPr>
        <p:spPr>
          <a:xfrm>
            <a:off x="4769863" y="4463854"/>
            <a:ext cx="1552020" cy="1349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4CA724C7-7370-4CAA-BBB8-BA316F9BD15D}"/>
              </a:ext>
            </a:extLst>
          </p:cNvPr>
          <p:cNvSpPr/>
          <p:nvPr/>
        </p:nvSpPr>
        <p:spPr>
          <a:xfrm>
            <a:off x="5867688" y="4610468"/>
            <a:ext cx="689229" cy="53024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6048726-A5CA-4FD1-ADFB-133A495BA58D}"/>
              </a:ext>
            </a:extLst>
          </p:cNvPr>
          <p:cNvSpPr/>
          <p:nvPr/>
        </p:nvSpPr>
        <p:spPr>
          <a:xfrm>
            <a:off x="3627433" y="3339614"/>
            <a:ext cx="1368313" cy="541009"/>
          </a:xfrm>
          <a:prstGeom prst="homePlat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C967D-614D-4B87-AE2B-FC6495F2B5B8}"/>
              </a:ext>
            </a:extLst>
          </p:cNvPr>
          <p:cNvSpPr txBox="1"/>
          <p:nvPr/>
        </p:nvSpPr>
        <p:spPr>
          <a:xfrm>
            <a:off x="6462904" y="3947795"/>
            <a:ext cx="437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RECIPIENT CD8</a:t>
            </a:r>
            <a:endParaRPr lang="en-MY" sz="32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E69479-BF63-43BF-A83D-FA4DE5370EFC}"/>
              </a:ext>
            </a:extLst>
          </p:cNvPr>
          <p:cNvSpPr/>
          <p:nvPr/>
        </p:nvSpPr>
        <p:spPr>
          <a:xfrm>
            <a:off x="3627434" y="3342014"/>
            <a:ext cx="1085358" cy="53860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9897DE-89F9-4448-8F7A-F0293E73BD7B}"/>
              </a:ext>
            </a:extLst>
          </p:cNvPr>
          <p:cNvSpPr txBox="1"/>
          <p:nvPr/>
        </p:nvSpPr>
        <p:spPr>
          <a:xfrm>
            <a:off x="4091196" y="2387051"/>
            <a:ext cx="1687304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MHC CLASS I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079AEB-2455-4504-ABD5-35DB5873C0E6}"/>
              </a:ext>
            </a:extLst>
          </p:cNvPr>
          <p:cNvCxnSpPr>
            <a:cxnSpLocks/>
          </p:cNvCxnSpPr>
          <p:nvPr/>
        </p:nvCxnSpPr>
        <p:spPr>
          <a:xfrm flipV="1">
            <a:off x="4456481" y="2756383"/>
            <a:ext cx="213776" cy="5832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0B85C01-2536-4F49-9B55-4C8B8B6BA6D1}"/>
              </a:ext>
            </a:extLst>
          </p:cNvPr>
          <p:cNvSpPr txBox="1"/>
          <p:nvPr/>
        </p:nvSpPr>
        <p:spPr>
          <a:xfrm>
            <a:off x="4934848" y="2918955"/>
            <a:ext cx="1687304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ANTIGEN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068D348-CEA8-4345-866D-CF326CF8B059}"/>
              </a:ext>
            </a:extLst>
          </p:cNvPr>
          <p:cNvCxnSpPr>
            <a:cxnSpLocks/>
            <a:stCxn id="9" idx="3"/>
            <a:endCxn id="16" idx="2"/>
          </p:cNvCxnSpPr>
          <p:nvPr/>
        </p:nvCxnSpPr>
        <p:spPr>
          <a:xfrm flipV="1">
            <a:off x="4995746" y="3288287"/>
            <a:ext cx="782754" cy="3218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3AADC77-B641-46CD-8F84-05DDD79FC266}"/>
              </a:ext>
            </a:extLst>
          </p:cNvPr>
          <p:cNvSpPr txBox="1"/>
          <p:nvPr/>
        </p:nvSpPr>
        <p:spPr>
          <a:xfrm>
            <a:off x="1183765" y="2571717"/>
            <a:ext cx="2642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badi" panose="020B0604020104020204" pitchFamily="34" charset="0"/>
              </a:rPr>
              <a:t>DONOR APC</a:t>
            </a:r>
            <a:endParaRPr lang="en-MY" sz="3200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F0250E-B20B-4F81-B82B-ABB8AC1FF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badi" panose="020B0604020104020204" pitchFamily="34" charset="0"/>
              </a:rPr>
              <a:t>In the lymph nodes</a:t>
            </a:r>
            <a:endParaRPr lang="en-MY" dirty="0">
              <a:solidFill>
                <a:srgbClr val="00B050"/>
              </a:solidFill>
              <a:latin typeface="Abadi" panose="020B06040201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B467CA-227A-45F0-BEB0-C25ECCAC3313}"/>
              </a:ext>
            </a:extLst>
          </p:cNvPr>
          <p:cNvSpPr txBox="1"/>
          <p:nvPr/>
        </p:nvSpPr>
        <p:spPr>
          <a:xfrm>
            <a:off x="9418940" y="6317542"/>
            <a:ext cx="3557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*also can be CD4 T cells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B8B13F-16B5-4B3C-A77D-9C8380D0E0D8}"/>
              </a:ext>
            </a:extLst>
          </p:cNvPr>
          <p:cNvSpPr txBox="1"/>
          <p:nvPr/>
        </p:nvSpPr>
        <p:spPr>
          <a:xfrm>
            <a:off x="4157019" y="5528151"/>
            <a:ext cx="1292477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TCR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ABF969-5FA7-4191-BB26-9F7855827FB2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5444571" y="5140712"/>
            <a:ext cx="635171" cy="42518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81B3AC4-22E9-4732-A70B-4C63D92F1DBA}"/>
              </a:ext>
            </a:extLst>
          </p:cNvPr>
          <p:cNvSpPr txBox="1"/>
          <p:nvPr/>
        </p:nvSpPr>
        <p:spPr>
          <a:xfrm>
            <a:off x="3180366" y="4737442"/>
            <a:ext cx="1292477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CD8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CB5F80-35C7-4A58-8ABD-6B706614FE20}"/>
              </a:ext>
            </a:extLst>
          </p:cNvPr>
          <p:cNvCxnSpPr>
            <a:cxnSpLocks/>
          </p:cNvCxnSpPr>
          <p:nvPr/>
        </p:nvCxnSpPr>
        <p:spPr>
          <a:xfrm flipV="1">
            <a:off x="4283697" y="4572721"/>
            <a:ext cx="635171" cy="42518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979935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4980-85AF-459B-A8A0-1743BC24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502" y="20800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SIGNAL 1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17D7B-3772-4155-96D5-A82D36F56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5183A8-3FA9-43C3-B50E-0F7FB83361C5}"/>
              </a:ext>
            </a:extLst>
          </p:cNvPr>
          <p:cNvSpPr/>
          <p:nvPr/>
        </p:nvSpPr>
        <p:spPr>
          <a:xfrm>
            <a:off x="1802039" y="2819191"/>
            <a:ext cx="3428998" cy="315207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0C2046-B492-4D0A-95DC-A2FDF0A7A3F7}"/>
              </a:ext>
            </a:extLst>
          </p:cNvPr>
          <p:cNvSpPr/>
          <p:nvPr/>
        </p:nvSpPr>
        <p:spPr>
          <a:xfrm>
            <a:off x="6096000" y="3034990"/>
            <a:ext cx="5029488" cy="471324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4CA724C7-7370-4CAA-BBB8-BA316F9BD15D}"/>
              </a:ext>
            </a:extLst>
          </p:cNvPr>
          <p:cNvSpPr/>
          <p:nvPr/>
        </p:nvSpPr>
        <p:spPr>
          <a:xfrm>
            <a:off x="5867688" y="4610468"/>
            <a:ext cx="689229" cy="53024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6048726-A5CA-4FD1-ADFB-133A495BA58D}"/>
              </a:ext>
            </a:extLst>
          </p:cNvPr>
          <p:cNvSpPr/>
          <p:nvPr/>
        </p:nvSpPr>
        <p:spPr>
          <a:xfrm>
            <a:off x="4773151" y="4610468"/>
            <a:ext cx="1368313" cy="541009"/>
          </a:xfrm>
          <a:prstGeom prst="homePlat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AC89F6-FB45-4D23-9A39-5DDAF7012C1A}"/>
              </a:ext>
            </a:extLst>
          </p:cNvPr>
          <p:cNvSpPr txBox="1"/>
          <p:nvPr/>
        </p:nvSpPr>
        <p:spPr>
          <a:xfrm>
            <a:off x="7000387" y="4598792"/>
            <a:ext cx="3605706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ACTIVATED T CELL </a:t>
            </a:r>
            <a:endParaRPr lang="en-MY" sz="32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C5C2A7-91A2-45DC-9BE1-9E69651AF565}"/>
              </a:ext>
            </a:extLst>
          </p:cNvPr>
          <p:cNvSpPr txBox="1"/>
          <p:nvPr/>
        </p:nvSpPr>
        <p:spPr>
          <a:xfrm>
            <a:off x="2366524" y="3985033"/>
            <a:ext cx="2642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badi" panose="020B0604020104020204" pitchFamily="34" charset="0"/>
              </a:rPr>
              <a:t>DONOR APC</a:t>
            </a:r>
            <a:endParaRPr lang="en-MY" sz="3200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CECF2-7926-4A56-86CA-7D20D9A26398}"/>
              </a:ext>
            </a:extLst>
          </p:cNvPr>
          <p:cNvSpPr/>
          <p:nvPr/>
        </p:nvSpPr>
        <p:spPr>
          <a:xfrm>
            <a:off x="4773151" y="4610468"/>
            <a:ext cx="1058977" cy="53860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87DF91-24F3-495F-9669-0690FFD9B7F5}"/>
              </a:ext>
            </a:extLst>
          </p:cNvPr>
          <p:cNvSpPr/>
          <p:nvPr/>
        </p:nvSpPr>
        <p:spPr>
          <a:xfrm>
            <a:off x="4769863" y="4463854"/>
            <a:ext cx="1552020" cy="1349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197C51-189A-4AB5-8822-0057BBE00D3F}"/>
              </a:ext>
            </a:extLst>
          </p:cNvPr>
          <p:cNvCxnSpPr>
            <a:cxnSpLocks/>
          </p:cNvCxnSpPr>
          <p:nvPr/>
        </p:nvCxnSpPr>
        <p:spPr>
          <a:xfrm flipH="1" flipV="1">
            <a:off x="7521378" y="1463714"/>
            <a:ext cx="646372" cy="14820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482305-FB4D-4D35-B12C-0AEF7917D062}"/>
              </a:ext>
            </a:extLst>
          </p:cNvPr>
          <p:cNvCxnSpPr>
            <a:cxnSpLocks/>
          </p:cNvCxnSpPr>
          <p:nvPr/>
        </p:nvCxnSpPr>
        <p:spPr>
          <a:xfrm flipH="1" flipV="1">
            <a:off x="8396060" y="705889"/>
            <a:ext cx="198917" cy="22399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9E5021-523F-4917-90CA-DB5E1D870D22}"/>
              </a:ext>
            </a:extLst>
          </p:cNvPr>
          <p:cNvCxnSpPr>
            <a:cxnSpLocks/>
          </p:cNvCxnSpPr>
          <p:nvPr/>
        </p:nvCxnSpPr>
        <p:spPr>
          <a:xfrm flipV="1">
            <a:off x="9181371" y="868251"/>
            <a:ext cx="423941" cy="20775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B940CEE-86F5-4B81-B23A-2111888BDEDE}"/>
              </a:ext>
            </a:extLst>
          </p:cNvPr>
          <p:cNvCxnSpPr>
            <a:cxnSpLocks/>
          </p:cNvCxnSpPr>
          <p:nvPr/>
        </p:nvCxnSpPr>
        <p:spPr>
          <a:xfrm flipV="1">
            <a:off x="6040793" y="3867685"/>
            <a:ext cx="281090" cy="49656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52B1D2-FF8A-4529-9FA4-AB7E932B11F8}"/>
              </a:ext>
            </a:extLst>
          </p:cNvPr>
          <p:cNvCxnSpPr>
            <a:cxnSpLocks/>
          </p:cNvCxnSpPr>
          <p:nvPr/>
        </p:nvCxnSpPr>
        <p:spPr>
          <a:xfrm flipV="1">
            <a:off x="5880134" y="3769891"/>
            <a:ext cx="39520" cy="5708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0F5C4CD-08BB-4BE7-B0AA-F54C6A389852}"/>
              </a:ext>
            </a:extLst>
          </p:cNvPr>
          <p:cNvCxnSpPr>
            <a:cxnSpLocks/>
          </p:cNvCxnSpPr>
          <p:nvPr/>
        </p:nvCxnSpPr>
        <p:spPr>
          <a:xfrm flipV="1">
            <a:off x="5354364" y="5313092"/>
            <a:ext cx="281090" cy="49656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73CF3A-169C-4838-BBF3-DFD34F3DB006}"/>
              </a:ext>
            </a:extLst>
          </p:cNvPr>
          <p:cNvCxnSpPr>
            <a:cxnSpLocks/>
          </p:cNvCxnSpPr>
          <p:nvPr/>
        </p:nvCxnSpPr>
        <p:spPr>
          <a:xfrm flipV="1">
            <a:off x="5863766" y="5356946"/>
            <a:ext cx="0" cy="5492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579916-668E-4D4F-B7A4-F1118C9FB34C}"/>
              </a:ext>
            </a:extLst>
          </p:cNvPr>
          <p:cNvCxnSpPr>
            <a:cxnSpLocks/>
          </p:cNvCxnSpPr>
          <p:nvPr/>
        </p:nvCxnSpPr>
        <p:spPr>
          <a:xfrm flipH="1" flipV="1">
            <a:off x="6040113" y="5352440"/>
            <a:ext cx="238026" cy="5537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D09781-43D7-4B61-B8F6-06CADACCC64F}"/>
              </a:ext>
            </a:extLst>
          </p:cNvPr>
          <p:cNvCxnSpPr>
            <a:cxnSpLocks/>
          </p:cNvCxnSpPr>
          <p:nvPr/>
        </p:nvCxnSpPr>
        <p:spPr>
          <a:xfrm flipH="1" flipV="1">
            <a:off x="5468339" y="3841505"/>
            <a:ext cx="238026" cy="5537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43CE672-23DF-409E-A750-659D86B8EAE3}"/>
              </a:ext>
            </a:extLst>
          </p:cNvPr>
          <p:cNvCxnSpPr>
            <a:cxnSpLocks/>
          </p:cNvCxnSpPr>
          <p:nvPr/>
        </p:nvCxnSpPr>
        <p:spPr>
          <a:xfrm flipV="1">
            <a:off x="9598603" y="868251"/>
            <a:ext cx="1334500" cy="21890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595991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4980-85AF-459B-A8A0-1743BC24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70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DON’T FORGET SIGNAL 2 &amp; 3!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5183A8-3FA9-43C3-B50E-0F7FB83361C5}"/>
              </a:ext>
            </a:extLst>
          </p:cNvPr>
          <p:cNvSpPr/>
          <p:nvPr/>
        </p:nvSpPr>
        <p:spPr>
          <a:xfrm>
            <a:off x="1802039" y="2819191"/>
            <a:ext cx="3428998" cy="315207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0C2046-B492-4D0A-95DC-A2FDF0A7A3F7}"/>
              </a:ext>
            </a:extLst>
          </p:cNvPr>
          <p:cNvSpPr/>
          <p:nvPr/>
        </p:nvSpPr>
        <p:spPr>
          <a:xfrm>
            <a:off x="6096000" y="3115800"/>
            <a:ext cx="5029488" cy="471324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4CA724C7-7370-4CAA-BBB8-BA316F9BD15D}"/>
              </a:ext>
            </a:extLst>
          </p:cNvPr>
          <p:cNvSpPr/>
          <p:nvPr/>
        </p:nvSpPr>
        <p:spPr>
          <a:xfrm>
            <a:off x="5867688" y="4610468"/>
            <a:ext cx="689229" cy="53024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6048726-A5CA-4FD1-ADFB-133A495BA58D}"/>
              </a:ext>
            </a:extLst>
          </p:cNvPr>
          <p:cNvSpPr/>
          <p:nvPr/>
        </p:nvSpPr>
        <p:spPr>
          <a:xfrm>
            <a:off x="4773151" y="4610468"/>
            <a:ext cx="1368313" cy="541009"/>
          </a:xfrm>
          <a:prstGeom prst="homePlat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AC89F6-FB45-4D23-9A39-5DDAF7012C1A}"/>
              </a:ext>
            </a:extLst>
          </p:cNvPr>
          <p:cNvSpPr txBox="1"/>
          <p:nvPr/>
        </p:nvSpPr>
        <p:spPr>
          <a:xfrm>
            <a:off x="7031456" y="5813659"/>
            <a:ext cx="3605706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ACTIVATED T CELL </a:t>
            </a:r>
            <a:endParaRPr lang="en-MY" sz="32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C5C2A7-91A2-45DC-9BE1-9E69651AF565}"/>
              </a:ext>
            </a:extLst>
          </p:cNvPr>
          <p:cNvSpPr txBox="1"/>
          <p:nvPr/>
        </p:nvSpPr>
        <p:spPr>
          <a:xfrm>
            <a:off x="2195118" y="4255793"/>
            <a:ext cx="2642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badi" panose="020B0604020104020204" pitchFamily="34" charset="0"/>
              </a:rPr>
              <a:t>DONOR APC</a:t>
            </a:r>
            <a:endParaRPr lang="en-MY" sz="3200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CECF2-7926-4A56-86CA-7D20D9A26398}"/>
              </a:ext>
            </a:extLst>
          </p:cNvPr>
          <p:cNvSpPr/>
          <p:nvPr/>
        </p:nvSpPr>
        <p:spPr>
          <a:xfrm>
            <a:off x="4773151" y="4610468"/>
            <a:ext cx="1058977" cy="53860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87DF91-24F3-495F-9669-0690FFD9B7F5}"/>
              </a:ext>
            </a:extLst>
          </p:cNvPr>
          <p:cNvSpPr/>
          <p:nvPr/>
        </p:nvSpPr>
        <p:spPr>
          <a:xfrm>
            <a:off x="4769863" y="4463854"/>
            <a:ext cx="1552020" cy="1349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A59FBFEC-23D4-468D-939B-CD8E95C149CE}"/>
              </a:ext>
            </a:extLst>
          </p:cNvPr>
          <p:cNvSpPr/>
          <p:nvPr/>
        </p:nvSpPr>
        <p:spPr>
          <a:xfrm>
            <a:off x="4805629" y="4188324"/>
            <a:ext cx="1979786" cy="134939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89E1850A-9D72-4D9D-9434-7976BE17EFF3}"/>
              </a:ext>
            </a:extLst>
          </p:cNvPr>
          <p:cNvSpPr/>
          <p:nvPr/>
        </p:nvSpPr>
        <p:spPr>
          <a:xfrm>
            <a:off x="3339004" y="2184400"/>
            <a:ext cx="2642840" cy="1116066"/>
          </a:xfrm>
          <a:prstGeom prst="wedgeRoundRectCallout">
            <a:avLst>
              <a:gd name="adj1" fmla="val 49326"/>
              <a:gd name="adj2" fmla="val 128633"/>
              <a:gd name="adj3" fmla="val 1666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badi" panose="020B0604020104020204" pitchFamily="34" charset="0"/>
              </a:rPr>
              <a:t>Signal 2</a:t>
            </a:r>
          </a:p>
          <a:p>
            <a:pPr algn="ctr"/>
            <a:r>
              <a:rPr lang="en-US" sz="2800" dirty="0">
                <a:latin typeface="Abadi" panose="020B0604020104020204" pitchFamily="34" charset="0"/>
              </a:rPr>
              <a:t>co-stimulation</a:t>
            </a:r>
            <a:endParaRPr lang="en-MY" sz="2800" dirty="0">
              <a:latin typeface="Abadi" panose="020B0604020104020204" pitchFamily="34" charset="0"/>
            </a:endParaRPr>
          </a:p>
        </p:txBody>
      </p:sp>
      <p:sp>
        <p:nvSpPr>
          <p:cNvPr id="24" name="Arrow: U-Turn 23">
            <a:extLst>
              <a:ext uri="{FF2B5EF4-FFF2-40B4-BE49-F238E27FC236}">
                <a16:creationId xmlns:a16="http://schemas.microsoft.com/office/drawing/2014/main" id="{EA8DB1E9-D792-499A-847C-70E190C14484}"/>
              </a:ext>
            </a:extLst>
          </p:cNvPr>
          <p:cNvSpPr/>
          <p:nvPr/>
        </p:nvSpPr>
        <p:spPr>
          <a:xfrm>
            <a:off x="8304832" y="1579752"/>
            <a:ext cx="1020846" cy="3361819"/>
          </a:xfrm>
          <a:prstGeom prst="uturnArrow">
            <a:avLst>
              <a:gd name="adj1" fmla="val 23082"/>
              <a:gd name="adj2" fmla="val 21167"/>
              <a:gd name="adj3" fmla="val 25000"/>
              <a:gd name="adj4" fmla="val 43750"/>
              <a:gd name="adj5" fmla="val 47147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57A40C-DE41-4713-9B65-8CBD3ECDF9B1}"/>
              </a:ext>
            </a:extLst>
          </p:cNvPr>
          <p:cNvSpPr txBox="1"/>
          <p:nvPr/>
        </p:nvSpPr>
        <p:spPr>
          <a:xfrm>
            <a:off x="6598974" y="4094522"/>
            <a:ext cx="864964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CD28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A85AA05E-9749-4311-A28D-4B47C1418AAC}"/>
              </a:ext>
            </a:extLst>
          </p:cNvPr>
          <p:cNvSpPr/>
          <p:nvPr/>
        </p:nvSpPr>
        <p:spPr>
          <a:xfrm>
            <a:off x="9395521" y="1173999"/>
            <a:ext cx="2642840" cy="1116066"/>
          </a:xfrm>
          <a:prstGeom prst="wedgeRoundRectCallout">
            <a:avLst>
              <a:gd name="adj1" fmla="val -43899"/>
              <a:gd name="adj2" fmla="val 84254"/>
              <a:gd name="adj3" fmla="val 16667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badi" panose="020B0604020104020204" pitchFamily="34" charset="0"/>
              </a:rPr>
              <a:t>Signal 3</a:t>
            </a:r>
          </a:p>
          <a:p>
            <a:pPr algn="ctr"/>
            <a:r>
              <a:rPr lang="en-US" sz="2800" dirty="0">
                <a:latin typeface="Abadi" panose="020B0604020104020204" pitchFamily="34" charset="0"/>
              </a:rPr>
              <a:t>cytokines</a:t>
            </a:r>
            <a:endParaRPr lang="en-MY" sz="2800" dirty="0">
              <a:latin typeface="Abadi" panose="020B06040201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51806B-5C39-4395-BAC0-E622ECC9FA84}"/>
              </a:ext>
            </a:extLst>
          </p:cNvPr>
          <p:cNvSpPr txBox="1"/>
          <p:nvPr/>
        </p:nvSpPr>
        <p:spPr>
          <a:xfrm>
            <a:off x="9226911" y="3115800"/>
            <a:ext cx="864964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IL-2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27" name="Arrow: Notched Right 26">
            <a:extLst>
              <a:ext uri="{FF2B5EF4-FFF2-40B4-BE49-F238E27FC236}">
                <a16:creationId xmlns:a16="http://schemas.microsoft.com/office/drawing/2014/main" id="{B4CB62C9-E5FE-45C3-BD3C-700EE42DC48A}"/>
              </a:ext>
            </a:extLst>
          </p:cNvPr>
          <p:cNvSpPr/>
          <p:nvPr/>
        </p:nvSpPr>
        <p:spPr>
          <a:xfrm rot="1746426">
            <a:off x="6971642" y="4939895"/>
            <a:ext cx="1444954" cy="348672"/>
          </a:xfrm>
          <a:prstGeom prst="notchedRightArrow">
            <a:avLst>
              <a:gd name="adj1" fmla="val 82442"/>
              <a:gd name="adj2" fmla="val 10680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8" name="Arrow: Circular 17">
            <a:extLst>
              <a:ext uri="{FF2B5EF4-FFF2-40B4-BE49-F238E27FC236}">
                <a16:creationId xmlns:a16="http://schemas.microsoft.com/office/drawing/2014/main" id="{7AAFBE21-188F-48FD-85A1-063C642B958D}"/>
              </a:ext>
            </a:extLst>
          </p:cNvPr>
          <p:cNvSpPr/>
          <p:nvPr/>
        </p:nvSpPr>
        <p:spPr>
          <a:xfrm>
            <a:off x="8857988" y="4727211"/>
            <a:ext cx="1005223" cy="958029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9" name="Arrow: Circular 18">
            <a:extLst>
              <a:ext uri="{FF2B5EF4-FFF2-40B4-BE49-F238E27FC236}">
                <a16:creationId xmlns:a16="http://schemas.microsoft.com/office/drawing/2014/main" id="{E5F969ED-27C5-465A-B497-56126B5AA0AD}"/>
              </a:ext>
            </a:extLst>
          </p:cNvPr>
          <p:cNvSpPr/>
          <p:nvPr/>
        </p:nvSpPr>
        <p:spPr>
          <a:xfrm rot="10800000">
            <a:off x="8866966" y="4824247"/>
            <a:ext cx="1005223" cy="999019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70719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20" grpId="0" animBg="1"/>
      <p:bldP spid="22" grpId="0" animBg="1"/>
      <p:bldP spid="24" grpId="0" animBg="1"/>
      <p:bldP spid="30" grpId="0" animBg="1"/>
      <p:bldP spid="31" grpId="0" animBg="1"/>
      <p:bldP spid="34" grpId="0" animBg="1"/>
      <p:bldP spid="2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02E54-0F57-4DD2-8399-BDBECF8B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Abadi" panose="020B0604020104020204" pitchFamily="34" charset="0"/>
              </a:rPr>
              <a:t>Nicer drawing in NEJM..</a:t>
            </a:r>
            <a:endParaRPr lang="en-MY" sz="48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pic>
        <p:nvPicPr>
          <p:cNvPr id="1026" name="Picture 2" descr="The Role of T-Cell Costimulatory Activation Pathways in Transplant ...">
            <a:extLst>
              <a:ext uri="{FF2B5EF4-FFF2-40B4-BE49-F238E27FC236}">
                <a16:creationId xmlns:a16="http://schemas.microsoft.com/office/drawing/2014/main" id="{2CD87B41-94FF-4FB8-8E0E-4FA8319D60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4314" r="3772" b="6761"/>
          <a:stretch/>
        </p:blipFill>
        <p:spPr bwMode="auto">
          <a:xfrm>
            <a:off x="1778000" y="1447801"/>
            <a:ext cx="9029700" cy="504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EC4FDCE-6F62-4403-AC14-26A76FE2769F}"/>
              </a:ext>
            </a:extLst>
          </p:cNvPr>
          <p:cNvSpPr/>
          <p:nvPr/>
        </p:nvSpPr>
        <p:spPr>
          <a:xfrm>
            <a:off x="1778000" y="1690689"/>
            <a:ext cx="3327400" cy="488583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21726003"/>
      </p:ext>
    </p:extLst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EF58B4-8F11-4947-B482-E5417E3FF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Again..don’t forget !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1026" name="Picture 2" descr="View Image">
            <a:extLst>
              <a:ext uri="{FF2B5EF4-FFF2-40B4-BE49-F238E27FC236}">
                <a16:creationId xmlns:a16="http://schemas.microsoft.com/office/drawing/2014/main" id="{6F07C66D-048D-4377-BF33-FF88F6EC103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4775" y="0"/>
            <a:ext cx="5816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944ABA-3C35-4DE0-A492-3A85A5D35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05794"/>
            <a:ext cx="5181600" cy="435133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B0F0"/>
                </a:solidFill>
                <a:latin typeface="Abadi" panose="020B0604020104020204" pitchFamily="34" charset="0"/>
              </a:rPr>
              <a:t>Signal 1</a:t>
            </a:r>
          </a:p>
          <a:p>
            <a:r>
              <a:rPr lang="en-US" sz="4800" dirty="0">
                <a:solidFill>
                  <a:srgbClr val="00B0F0"/>
                </a:solidFill>
                <a:latin typeface="Abadi" panose="020B0604020104020204" pitchFamily="34" charset="0"/>
              </a:rPr>
              <a:t>Signal 2</a:t>
            </a:r>
          </a:p>
          <a:p>
            <a:r>
              <a:rPr lang="en-US" sz="4800" dirty="0">
                <a:solidFill>
                  <a:srgbClr val="00B0F0"/>
                </a:solidFill>
                <a:latin typeface="Abadi" panose="020B0604020104020204" pitchFamily="34" charset="0"/>
              </a:rPr>
              <a:t>Signal 3</a:t>
            </a:r>
            <a:endParaRPr lang="en-MY" sz="4800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986120-4A84-44FF-984C-2E181FF991E4}"/>
              </a:ext>
            </a:extLst>
          </p:cNvPr>
          <p:cNvSpPr/>
          <p:nvPr/>
        </p:nvSpPr>
        <p:spPr>
          <a:xfrm>
            <a:off x="8208962" y="574085"/>
            <a:ext cx="1993900" cy="700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BA22F9-17E0-4AD0-AD6C-BB04C78E7FBD}"/>
              </a:ext>
            </a:extLst>
          </p:cNvPr>
          <p:cNvSpPr/>
          <p:nvPr/>
        </p:nvSpPr>
        <p:spPr>
          <a:xfrm>
            <a:off x="10277475" y="574085"/>
            <a:ext cx="1993900" cy="700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E0EAB1-E5EC-4BFB-8C71-7077F5DBB664}"/>
              </a:ext>
            </a:extLst>
          </p:cNvPr>
          <p:cNvSpPr/>
          <p:nvPr/>
        </p:nvSpPr>
        <p:spPr>
          <a:xfrm>
            <a:off x="6140450" y="574085"/>
            <a:ext cx="1993900" cy="700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0579"/>
      </p:ext>
    </p:extLst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CD8FE-E4A9-4E01-B1FA-408C56E73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Direct allorecognition and activation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EF9AD-357F-4F8B-88E3-E4EF9539C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45712" cy="3203575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rgbClr val="00B0F0"/>
                </a:solidFill>
                <a:latin typeface="Abadi" panose="020B0604020104020204" pitchFamily="34" charset="0"/>
              </a:rPr>
              <a:t>Activation of cytotoxic-CD8 T Cell (or a helper-CD4 T cell) directly by the dendritic cells from the donor kidney</a:t>
            </a:r>
          </a:p>
          <a:p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Occurs </a:t>
            </a:r>
            <a:r>
              <a:rPr lang="en-US" sz="3200" dirty="0">
                <a:solidFill>
                  <a:srgbClr val="00B0F0"/>
                </a:solidFill>
                <a:latin typeface="Abadi" panose="020B0604020104020204" pitchFamily="34" charset="0"/>
              </a:rPr>
              <a:t>immediately</a:t>
            </a:r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 after kidney gets transplanted</a:t>
            </a:r>
          </a:p>
          <a:p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Ongoing until the APCs in the graft disappears</a:t>
            </a:r>
          </a:p>
          <a:p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Days to weeks to few months</a:t>
            </a:r>
          </a:p>
        </p:txBody>
      </p:sp>
      <p:pic>
        <p:nvPicPr>
          <p:cNvPr id="5" name="Picture 2" descr="A) Alloantigen presentation via the direct, semi-direct and indirect pathways following organ transplantation, and (B) the relative intensity of each antigen-presentation pathway during the post-transplantation (post-Tx) period.">
            <a:extLst>
              <a:ext uri="{FF2B5EF4-FFF2-40B4-BE49-F238E27FC236}">
                <a16:creationId xmlns:a16="http://schemas.microsoft.com/office/drawing/2014/main" id="{C568EEA6-0011-4EF5-A6F8-1C25F685DA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" t="79001" r="64348" b="-107"/>
          <a:stretch/>
        </p:blipFill>
        <p:spPr bwMode="auto">
          <a:xfrm>
            <a:off x="8163467" y="1825625"/>
            <a:ext cx="354965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4A2DDA-7B50-49C2-968E-FB6EB03D7846}"/>
              </a:ext>
            </a:extLst>
          </p:cNvPr>
          <p:cNvSpPr txBox="1"/>
          <p:nvPr/>
        </p:nvSpPr>
        <p:spPr>
          <a:xfrm>
            <a:off x="1795345" y="5164137"/>
            <a:ext cx="8932127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Abadi" panose="020B0604020104020204" pitchFamily="34" charset="0"/>
              </a:rPr>
              <a:t>SO MAKE SURE PREVENT THIS </a:t>
            </a:r>
            <a:r>
              <a:rPr lang="en-US" sz="2400" dirty="0">
                <a:solidFill>
                  <a:srgbClr val="FFFF00"/>
                </a:solidFill>
                <a:latin typeface="Abadi" panose="020B0604020104020204" pitchFamily="34" charset="0"/>
              </a:rPr>
              <a:t>by giving </a:t>
            </a:r>
            <a:r>
              <a:rPr lang="en-US" sz="2400" dirty="0">
                <a:solidFill>
                  <a:srgbClr val="FF0000"/>
                </a:solidFill>
                <a:latin typeface="Abadi" panose="020B0604020104020204" pitchFamily="34" charset="0"/>
              </a:rPr>
              <a:t>INDUCTION</a:t>
            </a:r>
            <a:r>
              <a:rPr lang="en-US" sz="2400" dirty="0">
                <a:solidFill>
                  <a:srgbClr val="FFFF00"/>
                </a:solidFill>
                <a:latin typeface="Abadi" panose="020B0604020104020204" pitchFamily="34" charset="0"/>
              </a:rPr>
              <a:t> (pre transplant) and block this </a:t>
            </a:r>
            <a:r>
              <a:rPr lang="en-US" sz="2400" dirty="0">
                <a:solidFill>
                  <a:srgbClr val="FF0000"/>
                </a:solidFill>
                <a:latin typeface="Abadi" panose="020B0604020104020204" pitchFamily="34" charset="0"/>
              </a:rPr>
              <a:t>3 SIGNAL ACTIVATION </a:t>
            </a:r>
            <a:r>
              <a:rPr lang="en-US" sz="2400" dirty="0">
                <a:solidFill>
                  <a:srgbClr val="FFFF00"/>
                </a:solidFill>
                <a:latin typeface="Abadi" panose="020B0604020104020204" pitchFamily="34" charset="0"/>
              </a:rPr>
              <a:t>with </a:t>
            </a:r>
            <a:r>
              <a:rPr lang="en-US" sz="2400" dirty="0">
                <a:solidFill>
                  <a:srgbClr val="00B0F0"/>
                </a:solidFill>
                <a:latin typeface="Abadi" panose="020B0604020104020204" pitchFamily="34" charset="0"/>
              </a:rPr>
              <a:t>ADEQUATE</a:t>
            </a:r>
            <a:r>
              <a:rPr lang="en-US" sz="2400" dirty="0">
                <a:solidFill>
                  <a:srgbClr val="FFFF00"/>
                </a:solidFill>
                <a:latin typeface="Abadi" panose="020B0604020104020204" pitchFamily="34" charset="0"/>
              </a:rPr>
              <a:t> immunosuppression (first days to 3 months to 1 year)</a:t>
            </a:r>
            <a:endParaRPr lang="en-MY" sz="2400" dirty="0">
              <a:solidFill>
                <a:srgbClr val="FFFF00"/>
              </a:solidFill>
              <a:latin typeface="Abadi" panose="020B0604020104020204" pitchFamily="34" charset="0"/>
            </a:endParaRPr>
          </a:p>
          <a:p>
            <a:pPr algn="ctr"/>
            <a:endParaRPr lang="en-MY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F3750C-D742-4230-9925-C038DE36C0C4}"/>
              </a:ext>
            </a:extLst>
          </p:cNvPr>
          <p:cNvSpPr/>
          <p:nvPr/>
        </p:nvSpPr>
        <p:spPr>
          <a:xfrm>
            <a:off x="838200" y="5029200"/>
            <a:ext cx="7168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</a:t>
            </a:r>
            <a:endParaRPr lang="en-MY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C7FAA-811B-44D9-BC15-E663039EC85A}"/>
              </a:ext>
            </a:extLst>
          </p:cNvPr>
          <p:cNvSpPr txBox="1"/>
          <p:nvPr/>
        </p:nvSpPr>
        <p:spPr>
          <a:xfrm>
            <a:off x="10027115" y="2107471"/>
            <a:ext cx="1193179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</a:rPr>
              <a:t>Immune response</a:t>
            </a:r>
            <a:endParaRPr lang="en-MY" dirty="0">
              <a:solidFill>
                <a:schemeClr val="bg1">
                  <a:lumMod val="95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65352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FAD2D-23BA-4519-A251-37AA3017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65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Abadi" panose="020B0604020104020204" pitchFamily="34" charset="0"/>
              </a:rPr>
              <a:t>INDIRECT</a:t>
            </a: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 PATHWAY OF ALLORECOGNITION AND ACTIVATION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822728"/>
      </p:ext>
    </p:extLst>
  </p:cSld>
  <p:clrMapOvr>
    <a:masterClrMapping/>
  </p:clrMapOvr>
  <p:transition spd="slow" advClick="0" advTm="3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73E6-0DBB-4398-A77F-E819BCBC0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0" y="1160462"/>
            <a:ext cx="9144000" cy="87947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badi" panose="020B0604020104020204" pitchFamily="34" charset="0"/>
              </a:rPr>
              <a:t>2 min eduvisual </a:t>
            </a:r>
            <a:endParaRPr lang="en-MY" sz="4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0C6B47-3DEA-4FA0-997D-83ED84C1D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0" y="297497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5400" dirty="0">
                <a:solidFill>
                  <a:srgbClr val="00B0F0"/>
                </a:solidFill>
                <a:latin typeface="Abadi" panose="020B0604020104020204" pitchFamily="34" charset="0"/>
              </a:rPr>
              <a:t>Transplant Rejection</a:t>
            </a:r>
          </a:p>
          <a:p>
            <a:r>
              <a:rPr lang="en-US" sz="5400" dirty="0">
                <a:solidFill>
                  <a:srgbClr val="00B0F0"/>
                </a:solidFill>
                <a:latin typeface="Abadi" panose="020B0604020104020204" pitchFamily="34" charset="0"/>
              </a:rPr>
              <a:t>(Acute Cellular Rejection)</a:t>
            </a:r>
            <a:endParaRPr lang="en-MY" sz="5400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pic>
        <p:nvPicPr>
          <p:cNvPr id="1026" name="Picture 2" descr="How to Play and Pause a Video in Flutter…!! - Anikit Grover - Medium">
            <a:extLst>
              <a:ext uri="{FF2B5EF4-FFF2-40B4-BE49-F238E27FC236}">
                <a16:creationId xmlns:a16="http://schemas.microsoft.com/office/drawing/2014/main" id="{176E9E47-718C-477F-AF70-807DB2691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104" y="5295900"/>
            <a:ext cx="724307" cy="724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Replay Svg Png Icon Free Download (#440270) - OnlineWebFonts.COM">
            <a:extLst>
              <a:ext uri="{FF2B5EF4-FFF2-40B4-BE49-F238E27FC236}">
                <a16:creationId xmlns:a16="http://schemas.microsoft.com/office/drawing/2014/main" id="{93BB75D4-3782-4B1E-96F0-706B40693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452" y="5295900"/>
            <a:ext cx="722798" cy="724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4559090"/>
      </p:ext>
    </p:extLst>
  </p:cSld>
  <p:clrMapOvr>
    <a:masterClrMapping/>
  </p:clrMapOvr>
  <p:transition spd="slow"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55183A8-3FA9-43C3-B50E-0F7FB83361C5}"/>
              </a:ext>
            </a:extLst>
          </p:cNvPr>
          <p:cNvSpPr/>
          <p:nvPr/>
        </p:nvSpPr>
        <p:spPr>
          <a:xfrm>
            <a:off x="650201" y="1349297"/>
            <a:ext cx="3428998" cy="315207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0C2046-B492-4D0A-95DC-A2FDF0A7A3F7}"/>
              </a:ext>
            </a:extLst>
          </p:cNvPr>
          <p:cNvSpPr/>
          <p:nvPr/>
        </p:nvSpPr>
        <p:spPr>
          <a:xfrm>
            <a:off x="6096000" y="3034990"/>
            <a:ext cx="5029488" cy="471324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07A638-2740-40F4-995C-920C35307B9E}"/>
              </a:ext>
            </a:extLst>
          </p:cNvPr>
          <p:cNvSpPr/>
          <p:nvPr/>
        </p:nvSpPr>
        <p:spPr>
          <a:xfrm>
            <a:off x="4769863" y="4463854"/>
            <a:ext cx="1552020" cy="1349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4CA724C7-7370-4CAA-BBB8-BA316F9BD15D}"/>
              </a:ext>
            </a:extLst>
          </p:cNvPr>
          <p:cNvSpPr/>
          <p:nvPr/>
        </p:nvSpPr>
        <p:spPr>
          <a:xfrm>
            <a:off x="5867688" y="4610468"/>
            <a:ext cx="689229" cy="53024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459F6-A6FE-406D-A043-1ED25C3AD4CF}"/>
              </a:ext>
            </a:extLst>
          </p:cNvPr>
          <p:cNvSpPr txBox="1"/>
          <p:nvPr/>
        </p:nvSpPr>
        <p:spPr>
          <a:xfrm>
            <a:off x="916854" y="2351606"/>
            <a:ext cx="2642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badi" panose="020B0604020104020204" pitchFamily="34" charset="0"/>
              </a:rPr>
              <a:t>RECIPIENT APC</a:t>
            </a:r>
            <a:endParaRPr lang="en-MY" sz="3200" b="1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C967D-614D-4B87-AE2B-FC6495F2B5B8}"/>
              </a:ext>
            </a:extLst>
          </p:cNvPr>
          <p:cNvSpPr txBox="1"/>
          <p:nvPr/>
        </p:nvSpPr>
        <p:spPr>
          <a:xfrm>
            <a:off x="6462904" y="3947795"/>
            <a:ext cx="437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RECIPIENT CD4</a:t>
            </a:r>
            <a:endParaRPr lang="en-MY" sz="32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E69479-BF63-43BF-A83D-FA4DE5370EFC}"/>
              </a:ext>
            </a:extLst>
          </p:cNvPr>
          <p:cNvSpPr/>
          <p:nvPr/>
        </p:nvSpPr>
        <p:spPr>
          <a:xfrm>
            <a:off x="3627434" y="3342014"/>
            <a:ext cx="1085358" cy="53860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9897DE-89F9-4448-8F7A-F0293E73BD7B}"/>
              </a:ext>
            </a:extLst>
          </p:cNvPr>
          <p:cNvSpPr txBox="1"/>
          <p:nvPr/>
        </p:nvSpPr>
        <p:spPr>
          <a:xfrm>
            <a:off x="4091196" y="2387051"/>
            <a:ext cx="1687304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MHC CLASS II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079AEB-2455-4504-ABD5-35DB5873C0E6}"/>
              </a:ext>
            </a:extLst>
          </p:cNvPr>
          <p:cNvCxnSpPr>
            <a:cxnSpLocks/>
          </p:cNvCxnSpPr>
          <p:nvPr/>
        </p:nvCxnSpPr>
        <p:spPr>
          <a:xfrm flipV="1">
            <a:off x="4456481" y="2756383"/>
            <a:ext cx="213776" cy="5832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BEF48D6D-1231-49F4-8D1A-DBD83CD1A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516" l="9934" r="90728">
                        <a14:foregroundMark x1="43929" y1="94677" x2="43929" y2="94677"/>
                        <a14:foregroundMark x1="90728" y1="47258" x2="90728" y2="47258"/>
                        <a14:foregroundMark x1="76380" y1="48710" x2="76380" y2="48710"/>
                        <a14:foregroundMark x1="73289" y1="47097" x2="73289" y2="47097"/>
                        <a14:foregroundMark x1="75276" y1="55000" x2="75276" y2="55000"/>
                        <a14:foregroundMark x1="75717" y1="51613" x2="75717" y2="51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88" y="-375305"/>
            <a:ext cx="2618739" cy="2683738"/>
          </a:xfrm>
          <a:prstGeom prst="rect">
            <a:avLst/>
          </a:prstGeom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9149A20-D0F1-4719-BBFD-E8D1CACDBC05}"/>
              </a:ext>
            </a:extLst>
          </p:cNvPr>
          <p:cNvSpPr/>
          <p:nvPr/>
        </p:nvSpPr>
        <p:spPr>
          <a:xfrm>
            <a:off x="6556917" y="1005537"/>
            <a:ext cx="364583" cy="376743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EFF10D-9F6E-4D47-9F09-95F93C0B3439}"/>
              </a:ext>
            </a:extLst>
          </p:cNvPr>
          <p:cNvSpPr/>
          <p:nvPr/>
        </p:nvSpPr>
        <p:spPr>
          <a:xfrm>
            <a:off x="4456481" y="392919"/>
            <a:ext cx="1135854" cy="112250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66C5B3-EBE3-45F7-98C6-AF9ECD8B947B}"/>
              </a:ext>
            </a:extLst>
          </p:cNvPr>
          <p:cNvSpPr/>
          <p:nvPr/>
        </p:nvSpPr>
        <p:spPr>
          <a:xfrm>
            <a:off x="4424063" y="623180"/>
            <a:ext cx="1135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badi" panose="020B0604020104020204" pitchFamily="34" charset="0"/>
              </a:rPr>
              <a:t>DONOR APC</a:t>
            </a:r>
            <a:endParaRPr lang="en-MY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72053"/>
      </p:ext>
    </p:extLst>
  </p:cSld>
  <p:clrMapOvr>
    <a:masterClrMapping/>
  </p:clrMapOvr>
  <p:transition spd="slow" advClick="0" advTm="3000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55183A8-3FA9-43C3-B50E-0F7FB83361C5}"/>
              </a:ext>
            </a:extLst>
          </p:cNvPr>
          <p:cNvSpPr/>
          <p:nvPr/>
        </p:nvSpPr>
        <p:spPr>
          <a:xfrm>
            <a:off x="650201" y="1349297"/>
            <a:ext cx="3428998" cy="315207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0C2046-B492-4D0A-95DC-A2FDF0A7A3F7}"/>
              </a:ext>
            </a:extLst>
          </p:cNvPr>
          <p:cNvSpPr/>
          <p:nvPr/>
        </p:nvSpPr>
        <p:spPr>
          <a:xfrm>
            <a:off x="6096000" y="3034990"/>
            <a:ext cx="5029488" cy="471324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07A638-2740-40F4-995C-920C35307B9E}"/>
              </a:ext>
            </a:extLst>
          </p:cNvPr>
          <p:cNvSpPr/>
          <p:nvPr/>
        </p:nvSpPr>
        <p:spPr>
          <a:xfrm>
            <a:off x="4769863" y="4463854"/>
            <a:ext cx="1552020" cy="1349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4CA724C7-7370-4CAA-BBB8-BA316F9BD15D}"/>
              </a:ext>
            </a:extLst>
          </p:cNvPr>
          <p:cNvSpPr/>
          <p:nvPr/>
        </p:nvSpPr>
        <p:spPr>
          <a:xfrm>
            <a:off x="5867688" y="4610468"/>
            <a:ext cx="689229" cy="53024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459F6-A6FE-406D-A043-1ED25C3AD4CF}"/>
              </a:ext>
            </a:extLst>
          </p:cNvPr>
          <p:cNvSpPr txBox="1"/>
          <p:nvPr/>
        </p:nvSpPr>
        <p:spPr>
          <a:xfrm>
            <a:off x="916854" y="2351606"/>
            <a:ext cx="2642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badi" panose="020B0604020104020204" pitchFamily="34" charset="0"/>
              </a:rPr>
              <a:t>RECIPIENT APC</a:t>
            </a:r>
            <a:endParaRPr lang="en-MY" sz="3200" b="1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C967D-614D-4B87-AE2B-FC6495F2B5B8}"/>
              </a:ext>
            </a:extLst>
          </p:cNvPr>
          <p:cNvSpPr txBox="1"/>
          <p:nvPr/>
        </p:nvSpPr>
        <p:spPr>
          <a:xfrm>
            <a:off x="6462904" y="3947795"/>
            <a:ext cx="437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RECIPIENT CD4</a:t>
            </a:r>
            <a:endParaRPr lang="en-MY" sz="32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E69479-BF63-43BF-A83D-FA4DE5370EFC}"/>
              </a:ext>
            </a:extLst>
          </p:cNvPr>
          <p:cNvSpPr/>
          <p:nvPr/>
        </p:nvSpPr>
        <p:spPr>
          <a:xfrm>
            <a:off x="3627434" y="3342014"/>
            <a:ext cx="1085358" cy="53860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9897DE-89F9-4448-8F7A-F0293E73BD7B}"/>
              </a:ext>
            </a:extLst>
          </p:cNvPr>
          <p:cNvSpPr txBox="1"/>
          <p:nvPr/>
        </p:nvSpPr>
        <p:spPr>
          <a:xfrm>
            <a:off x="4091196" y="2387051"/>
            <a:ext cx="1687304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MHC CLASS II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079AEB-2455-4504-ABD5-35DB5873C0E6}"/>
              </a:ext>
            </a:extLst>
          </p:cNvPr>
          <p:cNvCxnSpPr>
            <a:cxnSpLocks/>
          </p:cNvCxnSpPr>
          <p:nvPr/>
        </p:nvCxnSpPr>
        <p:spPr>
          <a:xfrm flipV="1">
            <a:off x="4456481" y="2756383"/>
            <a:ext cx="213776" cy="5832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BEF48D6D-1231-49F4-8D1A-DBD83CD1A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516" l="9934" r="90728">
                        <a14:foregroundMark x1="43929" y1="94677" x2="43929" y2="94677"/>
                        <a14:foregroundMark x1="90728" y1="47258" x2="90728" y2="47258"/>
                        <a14:foregroundMark x1="76380" y1="48710" x2="76380" y2="48710"/>
                        <a14:foregroundMark x1="73289" y1="47097" x2="73289" y2="47097"/>
                        <a14:foregroundMark x1="75276" y1="55000" x2="75276" y2="55000"/>
                        <a14:foregroundMark x1="75717" y1="51613" x2="75717" y2="51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88" y="-375305"/>
            <a:ext cx="2618739" cy="2683738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3BEFF10D-9F6E-4D47-9F09-95F93C0B3439}"/>
              </a:ext>
            </a:extLst>
          </p:cNvPr>
          <p:cNvSpPr/>
          <p:nvPr/>
        </p:nvSpPr>
        <p:spPr>
          <a:xfrm>
            <a:off x="4456481" y="392919"/>
            <a:ext cx="1135854" cy="112250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E908E9D6-5DD3-4304-85F1-7B3A0C4AFE4C}"/>
              </a:ext>
            </a:extLst>
          </p:cNvPr>
          <p:cNvSpPr/>
          <p:nvPr/>
        </p:nvSpPr>
        <p:spPr>
          <a:xfrm>
            <a:off x="4842116" y="688127"/>
            <a:ext cx="364583" cy="376743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0366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"/>
    </mc:Choice>
    <mc:Fallback>
      <p:transition advClick="0"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55183A8-3FA9-43C3-B50E-0F7FB83361C5}"/>
              </a:ext>
            </a:extLst>
          </p:cNvPr>
          <p:cNvSpPr/>
          <p:nvPr/>
        </p:nvSpPr>
        <p:spPr>
          <a:xfrm>
            <a:off x="649261" y="1355442"/>
            <a:ext cx="3428998" cy="315207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0C2046-B492-4D0A-95DC-A2FDF0A7A3F7}"/>
              </a:ext>
            </a:extLst>
          </p:cNvPr>
          <p:cNvSpPr/>
          <p:nvPr/>
        </p:nvSpPr>
        <p:spPr>
          <a:xfrm>
            <a:off x="6096000" y="3034990"/>
            <a:ext cx="5029488" cy="471324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07A638-2740-40F4-995C-920C35307B9E}"/>
              </a:ext>
            </a:extLst>
          </p:cNvPr>
          <p:cNvSpPr/>
          <p:nvPr/>
        </p:nvSpPr>
        <p:spPr>
          <a:xfrm>
            <a:off x="4769863" y="4463854"/>
            <a:ext cx="1552020" cy="1349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4CA724C7-7370-4CAA-BBB8-BA316F9BD15D}"/>
              </a:ext>
            </a:extLst>
          </p:cNvPr>
          <p:cNvSpPr/>
          <p:nvPr/>
        </p:nvSpPr>
        <p:spPr>
          <a:xfrm>
            <a:off x="5867688" y="4610468"/>
            <a:ext cx="689229" cy="53024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6048726-A5CA-4FD1-ADFB-133A495BA58D}"/>
              </a:ext>
            </a:extLst>
          </p:cNvPr>
          <p:cNvSpPr/>
          <p:nvPr/>
        </p:nvSpPr>
        <p:spPr>
          <a:xfrm>
            <a:off x="3627433" y="3339614"/>
            <a:ext cx="1368313" cy="541009"/>
          </a:xfrm>
          <a:prstGeom prst="homePlat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459F6-A6FE-406D-A043-1ED25C3AD4CF}"/>
              </a:ext>
            </a:extLst>
          </p:cNvPr>
          <p:cNvSpPr txBox="1"/>
          <p:nvPr/>
        </p:nvSpPr>
        <p:spPr>
          <a:xfrm>
            <a:off x="916854" y="2351606"/>
            <a:ext cx="2642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badi" panose="020B0604020104020204" pitchFamily="34" charset="0"/>
              </a:rPr>
              <a:t>RECIPIENT APC</a:t>
            </a:r>
            <a:endParaRPr lang="en-MY" sz="3200" b="1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C967D-614D-4B87-AE2B-FC6495F2B5B8}"/>
              </a:ext>
            </a:extLst>
          </p:cNvPr>
          <p:cNvSpPr txBox="1"/>
          <p:nvPr/>
        </p:nvSpPr>
        <p:spPr>
          <a:xfrm>
            <a:off x="6462904" y="3947795"/>
            <a:ext cx="437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RECIPIENT CD4</a:t>
            </a:r>
            <a:endParaRPr lang="en-MY" sz="32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E69479-BF63-43BF-A83D-FA4DE5370EFC}"/>
              </a:ext>
            </a:extLst>
          </p:cNvPr>
          <p:cNvSpPr/>
          <p:nvPr/>
        </p:nvSpPr>
        <p:spPr>
          <a:xfrm>
            <a:off x="3627434" y="3342014"/>
            <a:ext cx="1085358" cy="53860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9897DE-89F9-4448-8F7A-F0293E73BD7B}"/>
              </a:ext>
            </a:extLst>
          </p:cNvPr>
          <p:cNvSpPr txBox="1"/>
          <p:nvPr/>
        </p:nvSpPr>
        <p:spPr>
          <a:xfrm>
            <a:off x="4091196" y="2387051"/>
            <a:ext cx="1687304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MHC CLASS II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079AEB-2455-4504-ABD5-35DB5873C0E6}"/>
              </a:ext>
            </a:extLst>
          </p:cNvPr>
          <p:cNvCxnSpPr>
            <a:cxnSpLocks/>
          </p:cNvCxnSpPr>
          <p:nvPr/>
        </p:nvCxnSpPr>
        <p:spPr>
          <a:xfrm flipV="1">
            <a:off x="4456481" y="2756383"/>
            <a:ext cx="213776" cy="5832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0B85C01-2536-4F49-9B55-4C8B8B6BA6D1}"/>
              </a:ext>
            </a:extLst>
          </p:cNvPr>
          <p:cNvSpPr txBox="1"/>
          <p:nvPr/>
        </p:nvSpPr>
        <p:spPr>
          <a:xfrm>
            <a:off x="4934848" y="2918955"/>
            <a:ext cx="1687304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ANTIGEN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068D348-CEA8-4345-866D-CF326CF8B059}"/>
              </a:ext>
            </a:extLst>
          </p:cNvPr>
          <p:cNvCxnSpPr>
            <a:cxnSpLocks/>
            <a:stCxn id="9" idx="3"/>
            <a:endCxn id="16" idx="2"/>
          </p:cNvCxnSpPr>
          <p:nvPr/>
        </p:nvCxnSpPr>
        <p:spPr>
          <a:xfrm flipV="1">
            <a:off x="4995746" y="3288287"/>
            <a:ext cx="782754" cy="3218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BEF48D6D-1231-49F4-8D1A-DBD83CD1A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516" l="9934" r="90728">
                        <a14:foregroundMark x1="43929" y1="94677" x2="43929" y2="94677"/>
                        <a14:foregroundMark x1="90728" y1="47258" x2="90728" y2="47258"/>
                        <a14:foregroundMark x1="76380" y1="48710" x2="76380" y2="48710"/>
                        <a14:foregroundMark x1="73289" y1="47097" x2="73289" y2="47097"/>
                        <a14:foregroundMark x1="75276" y1="55000" x2="75276" y2="55000"/>
                        <a14:foregroundMark x1="75717" y1="51613" x2="75717" y2="51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88" y="-375305"/>
            <a:ext cx="2618739" cy="2683738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3BEFF10D-9F6E-4D47-9F09-95F93C0B3439}"/>
              </a:ext>
            </a:extLst>
          </p:cNvPr>
          <p:cNvSpPr/>
          <p:nvPr/>
        </p:nvSpPr>
        <p:spPr>
          <a:xfrm>
            <a:off x="3334031" y="308716"/>
            <a:ext cx="1687304" cy="177238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E908E9D6-5DD3-4304-85F1-7B3A0C4AFE4C}"/>
              </a:ext>
            </a:extLst>
          </p:cNvPr>
          <p:cNvSpPr/>
          <p:nvPr/>
        </p:nvSpPr>
        <p:spPr>
          <a:xfrm>
            <a:off x="3915871" y="1280223"/>
            <a:ext cx="364583" cy="376743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38" name="Arrow: Curved Right 37">
            <a:extLst>
              <a:ext uri="{FF2B5EF4-FFF2-40B4-BE49-F238E27FC236}">
                <a16:creationId xmlns:a16="http://schemas.microsoft.com/office/drawing/2014/main" id="{33BB14F6-51D5-4B0D-A1A8-C087CC6ACA8A}"/>
              </a:ext>
            </a:extLst>
          </p:cNvPr>
          <p:cNvSpPr/>
          <p:nvPr/>
        </p:nvSpPr>
        <p:spPr>
          <a:xfrm>
            <a:off x="2907554" y="2718862"/>
            <a:ext cx="617718" cy="971182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39" name="Arrow: Curved Right 38">
            <a:extLst>
              <a:ext uri="{FF2B5EF4-FFF2-40B4-BE49-F238E27FC236}">
                <a16:creationId xmlns:a16="http://schemas.microsoft.com/office/drawing/2014/main" id="{DFAA72A7-6000-40EA-895C-E228B0209DEB}"/>
              </a:ext>
            </a:extLst>
          </p:cNvPr>
          <p:cNvSpPr/>
          <p:nvPr/>
        </p:nvSpPr>
        <p:spPr>
          <a:xfrm rot="1249829">
            <a:off x="3062848" y="1373320"/>
            <a:ext cx="616659" cy="939210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D4294BBD-B0FE-4AF4-AB34-A4FCA2A27415}"/>
              </a:ext>
            </a:extLst>
          </p:cNvPr>
          <p:cNvSpPr/>
          <p:nvPr/>
        </p:nvSpPr>
        <p:spPr>
          <a:xfrm>
            <a:off x="3523658" y="2249398"/>
            <a:ext cx="364583" cy="376743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406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4980-85AF-459B-A8A0-1743BC24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502" y="20800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SIGNAL 1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17D7B-3772-4155-96D5-A82D36F56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5183A8-3FA9-43C3-B50E-0F7FB83361C5}"/>
              </a:ext>
            </a:extLst>
          </p:cNvPr>
          <p:cNvSpPr/>
          <p:nvPr/>
        </p:nvSpPr>
        <p:spPr>
          <a:xfrm>
            <a:off x="1802039" y="2819191"/>
            <a:ext cx="3428998" cy="315207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0C2046-B492-4D0A-95DC-A2FDF0A7A3F7}"/>
              </a:ext>
            </a:extLst>
          </p:cNvPr>
          <p:cNvSpPr/>
          <p:nvPr/>
        </p:nvSpPr>
        <p:spPr>
          <a:xfrm>
            <a:off x="6096000" y="3034990"/>
            <a:ext cx="5029488" cy="471324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4CA724C7-7370-4CAA-BBB8-BA316F9BD15D}"/>
              </a:ext>
            </a:extLst>
          </p:cNvPr>
          <p:cNvSpPr/>
          <p:nvPr/>
        </p:nvSpPr>
        <p:spPr>
          <a:xfrm>
            <a:off x="5867688" y="4610468"/>
            <a:ext cx="689229" cy="53024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6048726-A5CA-4FD1-ADFB-133A495BA58D}"/>
              </a:ext>
            </a:extLst>
          </p:cNvPr>
          <p:cNvSpPr/>
          <p:nvPr/>
        </p:nvSpPr>
        <p:spPr>
          <a:xfrm>
            <a:off x="4773151" y="4610468"/>
            <a:ext cx="1368313" cy="541009"/>
          </a:xfrm>
          <a:prstGeom prst="homePlat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AC89F6-FB45-4D23-9A39-5DDAF7012C1A}"/>
              </a:ext>
            </a:extLst>
          </p:cNvPr>
          <p:cNvSpPr txBox="1"/>
          <p:nvPr/>
        </p:nvSpPr>
        <p:spPr>
          <a:xfrm>
            <a:off x="6990740" y="4071859"/>
            <a:ext cx="3605706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ACTIVATED CD4</a:t>
            </a:r>
            <a:endParaRPr lang="en-MY" sz="32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CECF2-7926-4A56-86CA-7D20D9A26398}"/>
              </a:ext>
            </a:extLst>
          </p:cNvPr>
          <p:cNvSpPr/>
          <p:nvPr/>
        </p:nvSpPr>
        <p:spPr>
          <a:xfrm>
            <a:off x="4773151" y="4610468"/>
            <a:ext cx="1058977" cy="53860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87DF91-24F3-495F-9669-0690FFD9B7F5}"/>
              </a:ext>
            </a:extLst>
          </p:cNvPr>
          <p:cNvSpPr/>
          <p:nvPr/>
        </p:nvSpPr>
        <p:spPr>
          <a:xfrm>
            <a:off x="4769863" y="4463854"/>
            <a:ext cx="1552020" cy="1349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197C51-189A-4AB5-8822-0057BBE00D3F}"/>
              </a:ext>
            </a:extLst>
          </p:cNvPr>
          <p:cNvCxnSpPr>
            <a:cxnSpLocks/>
          </p:cNvCxnSpPr>
          <p:nvPr/>
        </p:nvCxnSpPr>
        <p:spPr>
          <a:xfrm flipH="1" flipV="1">
            <a:off x="7521378" y="1463714"/>
            <a:ext cx="646372" cy="14820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482305-FB4D-4D35-B12C-0AEF7917D062}"/>
              </a:ext>
            </a:extLst>
          </p:cNvPr>
          <p:cNvCxnSpPr>
            <a:cxnSpLocks/>
          </p:cNvCxnSpPr>
          <p:nvPr/>
        </p:nvCxnSpPr>
        <p:spPr>
          <a:xfrm flipH="1" flipV="1">
            <a:off x="8396060" y="705889"/>
            <a:ext cx="198917" cy="22399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9E5021-523F-4917-90CA-DB5E1D870D22}"/>
              </a:ext>
            </a:extLst>
          </p:cNvPr>
          <p:cNvCxnSpPr>
            <a:cxnSpLocks/>
          </p:cNvCxnSpPr>
          <p:nvPr/>
        </p:nvCxnSpPr>
        <p:spPr>
          <a:xfrm flipV="1">
            <a:off x="9181371" y="868251"/>
            <a:ext cx="423941" cy="20775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B940CEE-86F5-4B81-B23A-2111888BDEDE}"/>
              </a:ext>
            </a:extLst>
          </p:cNvPr>
          <p:cNvCxnSpPr>
            <a:cxnSpLocks/>
          </p:cNvCxnSpPr>
          <p:nvPr/>
        </p:nvCxnSpPr>
        <p:spPr>
          <a:xfrm flipV="1">
            <a:off x="6040793" y="3867685"/>
            <a:ext cx="281090" cy="49656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52B1D2-FF8A-4529-9FA4-AB7E932B11F8}"/>
              </a:ext>
            </a:extLst>
          </p:cNvPr>
          <p:cNvCxnSpPr>
            <a:cxnSpLocks/>
          </p:cNvCxnSpPr>
          <p:nvPr/>
        </p:nvCxnSpPr>
        <p:spPr>
          <a:xfrm flipV="1">
            <a:off x="5880134" y="3769891"/>
            <a:ext cx="39520" cy="5708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0F5C4CD-08BB-4BE7-B0AA-F54C6A389852}"/>
              </a:ext>
            </a:extLst>
          </p:cNvPr>
          <p:cNvCxnSpPr>
            <a:cxnSpLocks/>
          </p:cNvCxnSpPr>
          <p:nvPr/>
        </p:nvCxnSpPr>
        <p:spPr>
          <a:xfrm flipV="1">
            <a:off x="5354364" y="5313092"/>
            <a:ext cx="281090" cy="49656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73CF3A-169C-4838-BBF3-DFD34F3DB006}"/>
              </a:ext>
            </a:extLst>
          </p:cNvPr>
          <p:cNvCxnSpPr>
            <a:cxnSpLocks/>
          </p:cNvCxnSpPr>
          <p:nvPr/>
        </p:nvCxnSpPr>
        <p:spPr>
          <a:xfrm flipV="1">
            <a:off x="5863766" y="5356946"/>
            <a:ext cx="0" cy="5492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579916-668E-4D4F-B7A4-F1118C9FB34C}"/>
              </a:ext>
            </a:extLst>
          </p:cNvPr>
          <p:cNvCxnSpPr>
            <a:cxnSpLocks/>
          </p:cNvCxnSpPr>
          <p:nvPr/>
        </p:nvCxnSpPr>
        <p:spPr>
          <a:xfrm flipH="1" flipV="1">
            <a:off x="6040113" y="5352440"/>
            <a:ext cx="238026" cy="5537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D09781-43D7-4B61-B8F6-06CADACCC64F}"/>
              </a:ext>
            </a:extLst>
          </p:cNvPr>
          <p:cNvCxnSpPr>
            <a:cxnSpLocks/>
          </p:cNvCxnSpPr>
          <p:nvPr/>
        </p:nvCxnSpPr>
        <p:spPr>
          <a:xfrm flipH="1" flipV="1">
            <a:off x="5468339" y="3841505"/>
            <a:ext cx="238026" cy="5537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43CE672-23DF-409E-A750-659D86B8EAE3}"/>
              </a:ext>
            </a:extLst>
          </p:cNvPr>
          <p:cNvCxnSpPr>
            <a:cxnSpLocks/>
          </p:cNvCxnSpPr>
          <p:nvPr/>
        </p:nvCxnSpPr>
        <p:spPr>
          <a:xfrm flipV="1">
            <a:off x="9598603" y="868251"/>
            <a:ext cx="1334500" cy="21890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9CB228D-53EF-4299-AF12-16E2B2D60067}"/>
              </a:ext>
            </a:extLst>
          </p:cNvPr>
          <p:cNvSpPr txBox="1"/>
          <p:nvPr/>
        </p:nvSpPr>
        <p:spPr>
          <a:xfrm>
            <a:off x="2219915" y="4071859"/>
            <a:ext cx="2642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badi" panose="020B0604020104020204" pitchFamily="34" charset="0"/>
              </a:rPr>
              <a:t>RECIPIENT APC</a:t>
            </a:r>
            <a:endParaRPr lang="en-MY" sz="3200" b="1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51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4980-85AF-459B-A8A0-1743BC24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2768" y="38096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Abadi" panose="020B0604020104020204" pitchFamily="34" charset="0"/>
              </a:rPr>
              <a:t>B cells and subsequently</a:t>
            </a:r>
            <a:br>
              <a:rPr lang="en-US" sz="4000" dirty="0">
                <a:solidFill>
                  <a:srgbClr val="FFFF00"/>
                </a:solidFill>
                <a:latin typeface="Abadi" panose="020B0604020104020204" pitchFamily="34" charset="0"/>
              </a:rPr>
            </a:br>
            <a:r>
              <a:rPr lang="en-US" sz="4000" dirty="0">
                <a:solidFill>
                  <a:srgbClr val="FFFF00"/>
                </a:solidFill>
                <a:latin typeface="Abadi" panose="020B0604020104020204" pitchFamily="34" charset="0"/>
              </a:rPr>
              <a:t> plasma cells and </a:t>
            </a:r>
            <a:r>
              <a:rPr lang="en-US" sz="4000" b="1" dirty="0">
                <a:solidFill>
                  <a:srgbClr val="00B0F0"/>
                </a:solidFill>
                <a:latin typeface="Abadi" panose="020B0604020104020204" pitchFamily="34" charset="0"/>
              </a:rPr>
              <a:t>antibodies!</a:t>
            </a:r>
            <a:endParaRPr lang="en-MY" sz="40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5183A8-3FA9-43C3-B50E-0F7FB83361C5}"/>
              </a:ext>
            </a:extLst>
          </p:cNvPr>
          <p:cNvSpPr/>
          <p:nvPr/>
        </p:nvSpPr>
        <p:spPr>
          <a:xfrm>
            <a:off x="1802039" y="2819191"/>
            <a:ext cx="3428998" cy="315207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0C2046-B492-4D0A-95DC-A2FDF0A7A3F7}"/>
              </a:ext>
            </a:extLst>
          </p:cNvPr>
          <p:cNvSpPr/>
          <p:nvPr/>
        </p:nvSpPr>
        <p:spPr>
          <a:xfrm>
            <a:off x="6096000" y="3034990"/>
            <a:ext cx="5029488" cy="471324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4CA724C7-7370-4CAA-BBB8-BA316F9BD15D}"/>
              </a:ext>
            </a:extLst>
          </p:cNvPr>
          <p:cNvSpPr/>
          <p:nvPr/>
        </p:nvSpPr>
        <p:spPr>
          <a:xfrm>
            <a:off x="5867688" y="4610468"/>
            <a:ext cx="689229" cy="53024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6048726-A5CA-4FD1-ADFB-133A495BA58D}"/>
              </a:ext>
            </a:extLst>
          </p:cNvPr>
          <p:cNvSpPr/>
          <p:nvPr/>
        </p:nvSpPr>
        <p:spPr>
          <a:xfrm>
            <a:off x="4773151" y="4610468"/>
            <a:ext cx="1368313" cy="541009"/>
          </a:xfrm>
          <a:prstGeom prst="homePlat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AC89F6-FB45-4D23-9A39-5DDAF7012C1A}"/>
              </a:ext>
            </a:extLst>
          </p:cNvPr>
          <p:cNvSpPr txBox="1"/>
          <p:nvPr/>
        </p:nvSpPr>
        <p:spPr>
          <a:xfrm>
            <a:off x="6946552" y="5140712"/>
            <a:ext cx="3605706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ACTIVATED CD4</a:t>
            </a:r>
            <a:endParaRPr lang="en-MY" sz="32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CECF2-7926-4A56-86CA-7D20D9A26398}"/>
              </a:ext>
            </a:extLst>
          </p:cNvPr>
          <p:cNvSpPr/>
          <p:nvPr/>
        </p:nvSpPr>
        <p:spPr>
          <a:xfrm>
            <a:off x="4773151" y="4610468"/>
            <a:ext cx="1058977" cy="53860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87DF91-24F3-495F-9669-0690FFD9B7F5}"/>
              </a:ext>
            </a:extLst>
          </p:cNvPr>
          <p:cNvSpPr/>
          <p:nvPr/>
        </p:nvSpPr>
        <p:spPr>
          <a:xfrm>
            <a:off x="4769863" y="4463854"/>
            <a:ext cx="1552020" cy="1349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CB228D-53EF-4299-AF12-16E2B2D60067}"/>
              </a:ext>
            </a:extLst>
          </p:cNvPr>
          <p:cNvSpPr txBox="1"/>
          <p:nvPr/>
        </p:nvSpPr>
        <p:spPr>
          <a:xfrm>
            <a:off x="2219915" y="4071859"/>
            <a:ext cx="2642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badi" panose="020B0604020104020204" pitchFamily="34" charset="0"/>
              </a:rPr>
              <a:t>RECIPIENT APC</a:t>
            </a:r>
            <a:endParaRPr lang="en-MY" sz="3200" b="1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63BD0E-1EA5-4199-AAB9-41F6EBE42ADB}"/>
              </a:ext>
            </a:extLst>
          </p:cNvPr>
          <p:cNvSpPr/>
          <p:nvPr/>
        </p:nvSpPr>
        <p:spPr>
          <a:xfrm>
            <a:off x="9164375" y="-117088"/>
            <a:ext cx="3428998" cy="315207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AF0FFD-0B6F-4522-8FBA-921B6E91E329}"/>
              </a:ext>
            </a:extLst>
          </p:cNvPr>
          <p:cNvSpPr txBox="1"/>
          <p:nvPr/>
        </p:nvSpPr>
        <p:spPr>
          <a:xfrm>
            <a:off x="9164375" y="719850"/>
            <a:ext cx="360570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B CELLS</a:t>
            </a:r>
            <a:endParaRPr lang="en-MY" sz="32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983992-557F-44A7-84F0-71A0A7674ED4}"/>
              </a:ext>
            </a:extLst>
          </p:cNvPr>
          <p:cNvSpPr/>
          <p:nvPr/>
        </p:nvSpPr>
        <p:spPr>
          <a:xfrm>
            <a:off x="7785100" y="2197100"/>
            <a:ext cx="228600" cy="19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67AC79A-6B7B-4371-BE79-3BA15856DF81}"/>
              </a:ext>
            </a:extLst>
          </p:cNvPr>
          <p:cNvSpPr/>
          <p:nvPr/>
        </p:nvSpPr>
        <p:spPr>
          <a:xfrm>
            <a:off x="7583872" y="2337110"/>
            <a:ext cx="228600" cy="19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E9DFFA0-7F52-4C33-A39E-D59990880C08}"/>
              </a:ext>
            </a:extLst>
          </p:cNvPr>
          <p:cNvSpPr/>
          <p:nvPr/>
        </p:nvSpPr>
        <p:spPr>
          <a:xfrm>
            <a:off x="7890515" y="2455216"/>
            <a:ext cx="228600" cy="19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DA0ECAC-2BFD-4BD1-95C7-96FC87907D9D}"/>
              </a:ext>
            </a:extLst>
          </p:cNvPr>
          <p:cNvSpPr/>
          <p:nvPr/>
        </p:nvSpPr>
        <p:spPr>
          <a:xfrm>
            <a:off x="7943888" y="1902726"/>
            <a:ext cx="228600" cy="19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F717AAE-D9B8-4C07-9002-6EC1B5C42D9F}"/>
              </a:ext>
            </a:extLst>
          </p:cNvPr>
          <p:cNvSpPr/>
          <p:nvPr/>
        </p:nvSpPr>
        <p:spPr>
          <a:xfrm>
            <a:off x="7715288" y="2858193"/>
            <a:ext cx="228600" cy="19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1B9169F-996E-4C5E-A427-03C9E1F7CE6C}"/>
              </a:ext>
            </a:extLst>
          </p:cNvPr>
          <p:cNvSpPr/>
          <p:nvPr/>
        </p:nvSpPr>
        <p:spPr>
          <a:xfrm>
            <a:off x="7355272" y="2477120"/>
            <a:ext cx="228600" cy="19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EAA6B5E-8B31-4AAE-8337-89C24CFB5EF4}"/>
              </a:ext>
            </a:extLst>
          </p:cNvPr>
          <p:cNvSpPr/>
          <p:nvPr/>
        </p:nvSpPr>
        <p:spPr>
          <a:xfrm>
            <a:off x="7355272" y="2197100"/>
            <a:ext cx="228600" cy="19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ED7CEF5-272C-4AA1-A986-EA73042D8532}"/>
              </a:ext>
            </a:extLst>
          </p:cNvPr>
          <p:cNvSpPr/>
          <p:nvPr/>
        </p:nvSpPr>
        <p:spPr>
          <a:xfrm>
            <a:off x="6969106" y="2147091"/>
            <a:ext cx="228600" cy="19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1A2CAF9-4AFE-4EEE-B9F4-AB898ACDCC2D}"/>
              </a:ext>
            </a:extLst>
          </p:cNvPr>
          <p:cNvSpPr/>
          <p:nvPr/>
        </p:nvSpPr>
        <p:spPr>
          <a:xfrm>
            <a:off x="9084232" y="2374014"/>
            <a:ext cx="228600" cy="19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1825337-539F-44FB-B32E-6699C8DC377C}"/>
              </a:ext>
            </a:extLst>
          </p:cNvPr>
          <p:cNvSpPr/>
          <p:nvPr/>
        </p:nvSpPr>
        <p:spPr>
          <a:xfrm>
            <a:off x="9530785" y="2464366"/>
            <a:ext cx="228600" cy="19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24B125F-D649-4A81-BE3F-DA86BEA496E8}"/>
              </a:ext>
            </a:extLst>
          </p:cNvPr>
          <p:cNvSpPr/>
          <p:nvPr/>
        </p:nvSpPr>
        <p:spPr>
          <a:xfrm>
            <a:off x="9940051" y="2396184"/>
            <a:ext cx="228600" cy="19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27C4155-A419-4763-B509-73C06ECFACA1}"/>
              </a:ext>
            </a:extLst>
          </p:cNvPr>
          <p:cNvSpPr/>
          <p:nvPr/>
        </p:nvSpPr>
        <p:spPr>
          <a:xfrm>
            <a:off x="9699618" y="3035711"/>
            <a:ext cx="228600" cy="19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4FFB37-F6CA-45CE-AF5C-1079C3DFDC8A}"/>
              </a:ext>
            </a:extLst>
          </p:cNvPr>
          <p:cNvSpPr txBox="1"/>
          <p:nvPr/>
        </p:nvSpPr>
        <p:spPr>
          <a:xfrm>
            <a:off x="4699944" y="2254685"/>
            <a:ext cx="360570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cytokines</a:t>
            </a:r>
            <a:endParaRPr lang="en-MY" sz="32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04F4AE0-9B58-43A8-AE41-64523E8832DF}"/>
              </a:ext>
            </a:extLst>
          </p:cNvPr>
          <p:cNvSpPr/>
          <p:nvPr/>
        </p:nvSpPr>
        <p:spPr>
          <a:xfrm>
            <a:off x="7867688" y="3010593"/>
            <a:ext cx="228600" cy="19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07146E4-454E-4ECA-A5B8-947667A9B77C}"/>
              </a:ext>
            </a:extLst>
          </p:cNvPr>
          <p:cNvSpPr/>
          <p:nvPr/>
        </p:nvSpPr>
        <p:spPr>
          <a:xfrm>
            <a:off x="8014727" y="3308018"/>
            <a:ext cx="228600" cy="19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1D48FD8-4433-429B-9A9D-CE7818A881CC}"/>
              </a:ext>
            </a:extLst>
          </p:cNvPr>
          <p:cNvSpPr/>
          <p:nvPr/>
        </p:nvSpPr>
        <p:spPr>
          <a:xfrm>
            <a:off x="8020088" y="3162993"/>
            <a:ext cx="228600" cy="19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802796A-2584-43E2-A2FC-E38ED1E38726}"/>
              </a:ext>
            </a:extLst>
          </p:cNvPr>
          <p:cNvSpPr/>
          <p:nvPr/>
        </p:nvSpPr>
        <p:spPr>
          <a:xfrm>
            <a:off x="8259824" y="2813699"/>
            <a:ext cx="228600" cy="19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B8968F6-4B3E-4DA4-A5F2-6D7DBDD499A7}"/>
              </a:ext>
            </a:extLst>
          </p:cNvPr>
          <p:cNvSpPr/>
          <p:nvPr/>
        </p:nvSpPr>
        <p:spPr>
          <a:xfrm>
            <a:off x="8242140" y="2355674"/>
            <a:ext cx="228600" cy="19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98E4F44-72E6-49CE-81FE-63E8926AB628}"/>
              </a:ext>
            </a:extLst>
          </p:cNvPr>
          <p:cNvSpPr/>
          <p:nvPr/>
        </p:nvSpPr>
        <p:spPr>
          <a:xfrm>
            <a:off x="8043807" y="3761476"/>
            <a:ext cx="228600" cy="19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309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27" grpId="0" build="allAtOnce"/>
      <p:bldP spid="17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02E54-0F57-4DD2-8399-BDBECF8B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Abadi" panose="020B0604020104020204" pitchFamily="34" charset="0"/>
              </a:rPr>
              <a:t>That nice drawing in NEJM..</a:t>
            </a:r>
            <a:endParaRPr lang="en-MY" sz="48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pic>
        <p:nvPicPr>
          <p:cNvPr id="1026" name="Picture 2" descr="The Role of T-Cell Costimulatory Activation Pathways in Transplant ...">
            <a:extLst>
              <a:ext uri="{FF2B5EF4-FFF2-40B4-BE49-F238E27FC236}">
                <a16:creationId xmlns:a16="http://schemas.microsoft.com/office/drawing/2014/main" id="{2CD87B41-94FF-4FB8-8E0E-4FA8319D60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4314" r="3772" b="6761"/>
          <a:stretch/>
        </p:blipFill>
        <p:spPr bwMode="auto">
          <a:xfrm>
            <a:off x="1778000" y="1447801"/>
            <a:ext cx="9029700" cy="504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EC4FDCE-6F62-4403-AC14-26A76FE2769F}"/>
              </a:ext>
            </a:extLst>
          </p:cNvPr>
          <p:cNvSpPr/>
          <p:nvPr/>
        </p:nvSpPr>
        <p:spPr>
          <a:xfrm>
            <a:off x="7645400" y="1027906"/>
            <a:ext cx="3708400" cy="527097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4270973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2A070D-8D19-4FED-ACF5-A9454FA6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Indirect allorecognition and activation</a:t>
            </a:r>
            <a:endParaRPr lang="en-MY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949CC-20D1-42B5-AB92-822DF6483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5578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Uptake and processing of allogenic antigens by </a:t>
            </a:r>
            <a:r>
              <a:rPr lang="en-US" u="sng" dirty="0">
                <a:solidFill>
                  <a:srgbClr val="00B050"/>
                </a:solidFill>
                <a:latin typeface="Abadi" panose="020B0604020104020204" pitchFamily="34" charset="0"/>
              </a:rPr>
              <a:t>recipient</a:t>
            </a:r>
            <a:r>
              <a:rPr lang="en-US" dirty="0">
                <a:solidFill>
                  <a:srgbClr val="00B050"/>
                </a:solidFill>
                <a:latin typeface="Abadi" panose="020B0604020104020204" pitchFamily="34" charset="0"/>
              </a:rPr>
              <a:t> APC</a:t>
            </a:r>
          </a:p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Recipient APCs then present processed peptide to </a:t>
            </a:r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CD4 T cells </a:t>
            </a:r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(delayed Type 4 hypersensitivity reaction), cytokines are release - </a:t>
            </a:r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B cells are activated  </a:t>
            </a:r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and</a:t>
            </a:r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 alloantibodies </a:t>
            </a:r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are produced!</a:t>
            </a:r>
          </a:p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Responsible for </a:t>
            </a:r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de novo DSAs </a:t>
            </a:r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and </a:t>
            </a:r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chronic rejection</a:t>
            </a:r>
            <a:endParaRPr lang="en-MY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pic>
        <p:nvPicPr>
          <p:cNvPr id="5" name="Picture 2" descr="A) Alloantigen presentation via the direct, semi-direct and indirect pathways following organ transplantation, and (B) the relative intensity of each antigen-presentation pathway during the post-transplantation (post-Tx) period.">
            <a:extLst>
              <a:ext uri="{FF2B5EF4-FFF2-40B4-BE49-F238E27FC236}">
                <a16:creationId xmlns:a16="http://schemas.microsoft.com/office/drawing/2014/main" id="{C6CA355C-4429-471A-A055-BBAC7CF2F7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4" t="75719" r="-176" b="384"/>
          <a:stretch/>
        </p:blipFill>
        <p:spPr bwMode="auto">
          <a:xfrm>
            <a:off x="8196145" y="1921417"/>
            <a:ext cx="3447819" cy="305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78985F-B46C-42B0-8B3E-3AE9BF1A5C09}"/>
              </a:ext>
            </a:extLst>
          </p:cNvPr>
          <p:cNvSpPr txBox="1"/>
          <p:nvPr/>
        </p:nvSpPr>
        <p:spPr>
          <a:xfrm>
            <a:off x="1485205" y="6209604"/>
            <a:ext cx="101587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So in essence although occurs later but causes long term graft loss via de novo DSA formation </a:t>
            </a:r>
            <a:endParaRPr lang="en-MY" dirty="0"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FA10B-5620-4790-B7FB-EFCE168409E8}"/>
              </a:ext>
            </a:extLst>
          </p:cNvPr>
          <p:cNvSpPr txBox="1"/>
          <p:nvPr/>
        </p:nvSpPr>
        <p:spPr>
          <a:xfrm>
            <a:off x="10027115" y="2107471"/>
            <a:ext cx="1193179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</a:rPr>
              <a:t>Immune response</a:t>
            </a:r>
            <a:endParaRPr lang="en-MY" dirty="0">
              <a:solidFill>
                <a:schemeClr val="bg1">
                  <a:lumMod val="95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47449"/>
      </p:ext>
    </p:extLst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67F47-22DD-472C-BA2B-BF57B3A79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Abadi" panose="020B0604020104020204" pitchFamily="34" charset="0"/>
              </a:rPr>
              <a:t>That nice and famous drawing in NEJM</a:t>
            </a:r>
            <a:endParaRPr lang="en-MY" sz="48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pic>
        <p:nvPicPr>
          <p:cNvPr id="2050" name="Picture 2" descr="Immunosuppressive Drugs for Kidney Transplantation | NEJM">
            <a:extLst>
              <a:ext uri="{FF2B5EF4-FFF2-40B4-BE49-F238E27FC236}">
                <a16:creationId xmlns:a16="http://schemas.microsoft.com/office/drawing/2014/main" id="{3D43DC14-432B-47DE-9F3E-E779BD3E4A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t="61137" r="3900" b="3837"/>
          <a:stretch/>
        </p:blipFill>
        <p:spPr bwMode="auto">
          <a:xfrm>
            <a:off x="1728439" y="2014073"/>
            <a:ext cx="9199755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596789"/>
      </p:ext>
    </p:extLst>
  </p:cSld>
  <p:clrMapOvr>
    <a:masterClrMapping/>
  </p:clrMapOvr>
  <p:transition spd="slow" advClick="0" advTm="3000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4980-85AF-459B-A8A0-1743BC24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70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THE SIGNALS AND IMMUNOSUPPRESSION!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5183A8-3FA9-43C3-B50E-0F7FB83361C5}"/>
              </a:ext>
            </a:extLst>
          </p:cNvPr>
          <p:cNvSpPr/>
          <p:nvPr/>
        </p:nvSpPr>
        <p:spPr>
          <a:xfrm>
            <a:off x="1802039" y="2819191"/>
            <a:ext cx="3428998" cy="315207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0C2046-B492-4D0A-95DC-A2FDF0A7A3F7}"/>
              </a:ext>
            </a:extLst>
          </p:cNvPr>
          <p:cNvSpPr/>
          <p:nvPr/>
        </p:nvSpPr>
        <p:spPr>
          <a:xfrm>
            <a:off x="6132486" y="3020991"/>
            <a:ext cx="5029488" cy="471324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4CA724C7-7370-4CAA-BBB8-BA316F9BD15D}"/>
              </a:ext>
            </a:extLst>
          </p:cNvPr>
          <p:cNvSpPr/>
          <p:nvPr/>
        </p:nvSpPr>
        <p:spPr>
          <a:xfrm>
            <a:off x="5867688" y="4610468"/>
            <a:ext cx="689229" cy="53024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6048726-A5CA-4FD1-ADFB-133A495BA58D}"/>
              </a:ext>
            </a:extLst>
          </p:cNvPr>
          <p:cNvSpPr/>
          <p:nvPr/>
        </p:nvSpPr>
        <p:spPr>
          <a:xfrm>
            <a:off x="4773151" y="4610468"/>
            <a:ext cx="1368313" cy="541009"/>
          </a:xfrm>
          <a:prstGeom prst="homePlat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AC89F6-FB45-4D23-9A39-5DDAF7012C1A}"/>
              </a:ext>
            </a:extLst>
          </p:cNvPr>
          <p:cNvSpPr txBox="1"/>
          <p:nvPr/>
        </p:nvSpPr>
        <p:spPr>
          <a:xfrm>
            <a:off x="7173468" y="5940518"/>
            <a:ext cx="321649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T CELL </a:t>
            </a:r>
            <a:endParaRPr lang="en-MY" sz="32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C5C2A7-91A2-45DC-9BE1-9E69651AF565}"/>
              </a:ext>
            </a:extLst>
          </p:cNvPr>
          <p:cNvSpPr txBox="1"/>
          <p:nvPr/>
        </p:nvSpPr>
        <p:spPr>
          <a:xfrm>
            <a:off x="2195118" y="4255793"/>
            <a:ext cx="2642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badi" panose="020B0604020104020204" pitchFamily="34" charset="0"/>
              </a:rPr>
              <a:t>DONOR APC</a:t>
            </a:r>
            <a:endParaRPr lang="en-MY" sz="3200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CECF2-7926-4A56-86CA-7D20D9A26398}"/>
              </a:ext>
            </a:extLst>
          </p:cNvPr>
          <p:cNvSpPr/>
          <p:nvPr/>
        </p:nvSpPr>
        <p:spPr>
          <a:xfrm>
            <a:off x="4773151" y="4610468"/>
            <a:ext cx="1058977" cy="53860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87DF91-24F3-495F-9669-0690FFD9B7F5}"/>
              </a:ext>
            </a:extLst>
          </p:cNvPr>
          <p:cNvSpPr/>
          <p:nvPr/>
        </p:nvSpPr>
        <p:spPr>
          <a:xfrm>
            <a:off x="4769863" y="4463854"/>
            <a:ext cx="1552020" cy="1349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A59FBFEC-23D4-468D-939B-CD8E95C149CE}"/>
              </a:ext>
            </a:extLst>
          </p:cNvPr>
          <p:cNvSpPr/>
          <p:nvPr/>
        </p:nvSpPr>
        <p:spPr>
          <a:xfrm>
            <a:off x="4805629" y="4188324"/>
            <a:ext cx="1979786" cy="134939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89E1850A-9D72-4D9D-9434-7976BE17EFF3}"/>
              </a:ext>
            </a:extLst>
          </p:cNvPr>
          <p:cNvSpPr/>
          <p:nvPr/>
        </p:nvSpPr>
        <p:spPr>
          <a:xfrm>
            <a:off x="3339004" y="2184400"/>
            <a:ext cx="2642840" cy="1116066"/>
          </a:xfrm>
          <a:prstGeom prst="wedgeRoundRectCallout">
            <a:avLst>
              <a:gd name="adj1" fmla="val 49326"/>
              <a:gd name="adj2" fmla="val 128633"/>
              <a:gd name="adj3" fmla="val 1666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badi" panose="020B0604020104020204" pitchFamily="34" charset="0"/>
              </a:rPr>
              <a:t>Signal 2</a:t>
            </a:r>
          </a:p>
          <a:p>
            <a:pPr algn="ctr"/>
            <a:r>
              <a:rPr lang="en-US" sz="2800" dirty="0">
                <a:latin typeface="Abadi" panose="020B0604020104020204" pitchFamily="34" charset="0"/>
              </a:rPr>
              <a:t>co-stimulation</a:t>
            </a:r>
            <a:endParaRPr lang="en-MY" sz="2800" dirty="0">
              <a:latin typeface="Abadi" panose="020B0604020104020204" pitchFamily="34" charset="0"/>
            </a:endParaRPr>
          </a:p>
        </p:txBody>
      </p:sp>
      <p:sp>
        <p:nvSpPr>
          <p:cNvPr id="24" name="Arrow: U-Turn 23">
            <a:extLst>
              <a:ext uri="{FF2B5EF4-FFF2-40B4-BE49-F238E27FC236}">
                <a16:creationId xmlns:a16="http://schemas.microsoft.com/office/drawing/2014/main" id="{EA8DB1E9-D792-499A-847C-70E190C14484}"/>
              </a:ext>
            </a:extLst>
          </p:cNvPr>
          <p:cNvSpPr/>
          <p:nvPr/>
        </p:nvSpPr>
        <p:spPr>
          <a:xfrm>
            <a:off x="8304832" y="1579752"/>
            <a:ext cx="1020846" cy="3361819"/>
          </a:xfrm>
          <a:prstGeom prst="uturnArrow">
            <a:avLst>
              <a:gd name="adj1" fmla="val 23082"/>
              <a:gd name="adj2" fmla="val 21167"/>
              <a:gd name="adj3" fmla="val 25000"/>
              <a:gd name="adj4" fmla="val 43750"/>
              <a:gd name="adj5" fmla="val 47147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57A40C-DE41-4713-9B65-8CBD3ECDF9B1}"/>
              </a:ext>
            </a:extLst>
          </p:cNvPr>
          <p:cNvSpPr txBox="1"/>
          <p:nvPr/>
        </p:nvSpPr>
        <p:spPr>
          <a:xfrm>
            <a:off x="6598974" y="4094522"/>
            <a:ext cx="864964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CD28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A85AA05E-9749-4311-A28D-4B47C1418AAC}"/>
              </a:ext>
            </a:extLst>
          </p:cNvPr>
          <p:cNvSpPr/>
          <p:nvPr/>
        </p:nvSpPr>
        <p:spPr>
          <a:xfrm>
            <a:off x="9395521" y="1173999"/>
            <a:ext cx="2642840" cy="1116066"/>
          </a:xfrm>
          <a:prstGeom prst="wedgeRoundRectCallout">
            <a:avLst>
              <a:gd name="adj1" fmla="val -43899"/>
              <a:gd name="adj2" fmla="val 84254"/>
              <a:gd name="adj3" fmla="val 16667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badi" panose="020B0604020104020204" pitchFamily="34" charset="0"/>
              </a:rPr>
              <a:t>Signal 3</a:t>
            </a:r>
          </a:p>
          <a:p>
            <a:pPr algn="ctr"/>
            <a:r>
              <a:rPr lang="en-US" sz="2800" dirty="0">
                <a:latin typeface="Abadi" panose="020B0604020104020204" pitchFamily="34" charset="0"/>
              </a:rPr>
              <a:t>cytokines</a:t>
            </a:r>
            <a:endParaRPr lang="en-MY" sz="2800" dirty="0">
              <a:latin typeface="Abadi" panose="020B06040201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51806B-5C39-4395-BAC0-E622ECC9FA84}"/>
              </a:ext>
            </a:extLst>
          </p:cNvPr>
          <p:cNvSpPr txBox="1"/>
          <p:nvPr/>
        </p:nvSpPr>
        <p:spPr>
          <a:xfrm>
            <a:off x="9226911" y="3115800"/>
            <a:ext cx="864964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IL-2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27" name="Arrow: Notched Right 26">
            <a:extLst>
              <a:ext uri="{FF2B5EF4-FFF2-40B4-BE49-F238E27FC236}">
                <a16:creationId xmlns:a16="http://schemas.microsoft.com/office/drawing/2014/main" id="{B4CB62C9-E5FE-45C3-BD3C-700EE42DC48A}"/>
              </a:ext>
            </a:extLst>
          </p:cNvPr>
          <p:cNvSpPr/>
          <p:nvPr/>
        </p:nvSpPr>
        <p:spPr>
          <a:xfrm rot="1746426">
            <a:off x="6971642" y="4939895"/>
            <a:ext cx="1444954" cy="348672"/>
          </a:xfrm>
          <a:prstGeom prst="notchedRightArrow">
            <a:avLst>
              <a:gd name="adj1" fmla="val 82442"/>
              <a:gd name="adj2" fmla="val 10680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B9E1AF2D-CCB7-4D86-86EF-24C5633EBF7F}"/>
              </a:ext>
            </a:extLst>
          </p:cNvPr>
          <p:cNvSpPr/>
          <p:nvPr/>
        </p:nvSpPr>
        <p:spPr>
          <a:xfrm>
            <a:off x="2814467" y="5631809"/>
            <a:ext cx="2642840" cy="1116066"/>
          </a:xfrm>
          <a:prstGeom prst="wedgeRoundRectCallout">
            <a:avLst>
              <a:gd name="adj1" fmla="val 53123"/>
              <a:gd name="adj2" fmla="val -77193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badi" panose="020B0604020104020204" pitchFamily="34" charset="0"/>
              </a:rPr>
              <a:t>Signal 1</a:t>
            </a:r>
          </a:p>
          <a:p>
            <a:pPr algn="ctr"/>
            <a:r>
              <a:rPr lang="en-US" sz="2800" dirty="0">
                <a:latin typeface="Abadi" panose="020B0604020104020204" pitchFamily="34" charset="0"/>
              </a:rPr>
              <a:t>recognition</a:t>
            </a:r>
            <a:endParaRPr lang="en-MY" sz="2800" dirty="0">
              <a:latin typeface="Abadi" panose="020B0604020104020204" pitchFamily="34" charset="0"/>
            </a:endParaRPr>
          </a:p>
        </p:txBody>
      </p:sp>
      <p:sp>
        <p:nvSpPr>
          <p:cNvPr id="11" name="Arrow: Circular 10">
            <a:extLst>
              <a:ext uri="{FF2B5EF4-FFF2-40B4-BE49-F238E27FC236}">
                <a16:creationId xmlns:a16="http://schemas.microsoft.com/office/drawing/2014/main" id="{BAFD08FC-27CC-48DC-8C8C-A8C0BE6EECF6}"/>
              </a:ext>
            </a:extLst>
          </p:cNvPr>
          <p:cNvSpPr/>
          <p:nvPr/>
        </p:nvSpPr>
        <p:spPr>
          <a:xfrm>
            <a:off x="8857988" y="4731571"/>
            <a:ext cx="1005223" cy="999019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25" name="Arrow: Circular 24">
            <a:extLst>
              <a:ext uri="{FF2B5EF4-FFF2-40B4-BE49-F238E27FC236}">
                <a16:creationId xmlns:a16="http://schemas.microsoft.com/office/drawing/2014/main" id="{0B46E21F-7C1F-4775-BAFA-0D070E8B23ED}"/>
              </a:ext>
            </a:extLst>
          </p:cNvPr>
          <p:cNvSpPr/>
          <p:nvPr/>
        </p:nvSpPr>
        <p:spPr>
          <a:xfrm rot="10800000">
            <a:off x="8866966" y="4824247"/>
            <a:ext cx="1005223" cy="999019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A9E71F-16F3-41E6-9CD7-54BCE9038BA6}"/>
              </a:ext>
            </a:extLst>
          </p:cNvPr>
          <p:cNvSpPr txBox="1"/>
          <p:nvPr/>
        </p:nvSpPr>
        <p:spPr>
          <a:xfrm>
            <a:off x="972544" y="1016137"/>
            <a:ext cx="6200924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Notice how hard we try suppress this process!</a:t>
            </a:r>
          </a:p>
          <a:p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So make sure your CSA/Tac and Everolimus levels are correct</a:t>
            </a:r>
          </a:p>
          <a:p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And your patients take their meds!</a:t>
            </a:r>
            <a:endParaRPr lang="en-MY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80182"/>
      </p:ext>
    </p:extLst>
  </p:cSld>
  <p:clrMapOvr>
    <a:masterClrMapping/>
  </p:clrMapOvr>
  <p:transition spd="slow"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4980-85AF-459B-A8A0-1743BC24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70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THE SIGNALS AND IMMUNOSUPPRESSION!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5183A8-3FA9-43C3-B50E-0F7FB83361C5}"/>
              </a:ext>
            </a:extLst>
          </p:cNvPr>
          <p:cNvSpPr/>
          <p:nvPr/>
        </p:nvSpPr>
        <p:spPr>
          <a:xfrm>
            <a:off x="1802039" y="2819191"/>
            <a:ext cx="3428998" cy="315207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0C2046-B492-4D0A-95DC-A2FDF0A7A3F7}"/>
              </a:ext>
            </a:extLst>
          </p:cNvPr>
          <p:cNvSpPr/>
          <p:nvPr/>
        </p:nvSpPr>
        <p:spPr>
          <a:xfrm>
            <a:off x="6132486" y="3020991"/>
            <a:ext cx="5029488" cy="471324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4CA724C7-7370-4CAA-BBB8-BA316F9BD15D}"/>
              </a:ext>
            </a:extLst>
          </p:cNvPr>
          <p:cNvSpPr/>
          <p:nvPr/>
        </p:nvSpPr>
        <p:spPr>
          <a:xfrm>
            <a:off x="5867688" y="4610468"/>
            <a:ext cx="689229" cy="53024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6048726-A5CA-4FD1-ADFB-133A495BA58D}"/>
              </a:ext>
            </a:extLst>
          </p:cNvPr>
          <p:cNvSpPr/>
          <p:nvPr/>
        </p:nvSpPr>
        <p:spPr>
          <a:xfrm>
            <a:off x="4773151" y="4610468"/>
            <a:ext cx="1368313" cy="541009"/>
          </a:xfrm>
          <a:prstGeom prst="homePlat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AC89F6-FB45-4D23-9A39-5DDAF7012C1A}"/>
              </a:ext>
            </a:extLst>
          </p:cNvPr>
          <p:cNvSpPr txBox="1"/>
          <p:nvPr/>
        </p:nvSpPr>
        <p:spPr>
          <a:xfrm>
            <a:off x="7173468" y="5940518"/>
            <a:ext cx="321649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T CELL </a:t>
            </a:r>
            <a:endParaRPr lang="en-MY" sz="32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C5C2A7-91A2-45DC-9BE1-9E69651AF565}"/>
              </a:ext>
            </a:extLst>
          </p:cNvPr>
          <p:cNvSpPr txBox="1"/>
          <p:nvPr/>
        </p:nvSpPr>
        <p:spPr>
          <a:xfrm>
            <a:off x="2195118" y="4255793"/>
            <a:ext cx="2642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badi" panose="020B0604020104020204" pitchFamily="34" charset="0"/>
              </a:rPr>
              <a:t>DONOR APC</a:t>
            </a:r>
            <a:endParaRPr lang="en-MY" sz="3200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CECF2-7926-4A56-86CA-7D20D9A26398}"/>
              </a:ext>
            </a:extLst>
          </p:cNvPr>
          <p:cNvSpPr/>
          <p:nvPr/>
        </p:nvSpPr>
        <p:spPr>
          <a:xfrm>
            <a:off x="4773151" y="4610468"/>
            <a:ext cx="1058977" cy="53860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87DF91-24F3-495F-9669-0690FFD9B7F5}"/>
              </a:ext>
            </a:extLst>
          </p:cNvPr>
          <p:cNvSpPr/>
          <p:nvPr/>
        </p:nvSpPr>
        <p:spPr>
          <a:xfrm>
            <a:off x="4769863" y="4463854"/>
            <a:ext cx="1552020" cy="1349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A59FBFEC-23D4-468D-939B-CD8E95C149CE}"/>
              </a:ext>
            </a:extLst>
          </p:cNvPr>
          <p:cNvSpPr/>
          <p:nvPr/>
        </p:nvSpPr>
        <p:spPr>
          <a:xfrm>
            <a:off x="4805629" y="4188324"/>
            <a:ext cx="1979786" cy="134939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89E1850A-9D72-4D9D-9434-7976BE17EFF3}"/>
              </a:ext>
            </a:extLst>
          </p:cNvPr>
          <p:cNvSpPr/>
          <p:nvPr/>
        </p:nvSpPr>
        <p:spPr>
          <a:xfrm>
            <a:off x="3339004" y="2184400"/>
            <a:ext cx="2642840" cy="1116066"/>
          </a:xfrm>
          <a:prstGeom prst="wedgeRoundRectCallout">
            <a:avLst>
              <a:gd name="adj1" fmla="val 49326"/>
              <a:gd name="adj2" fmla="val 128633"/>
              <a:gd name="adj3" fmla="val 1666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badi" panose="020B0604020104020204" pitchFamily="34" charset="0"/>
              </a:rPr>
              <a:t>Signal 2</a:t>
            </a:r>
          </a:p>
          <a:p>
            <a:pPr algn="ctr"/>
            <a:r>
              <a:rPr lang="en-US" sz="2800" dirty="0">
                <a:latin typeface="Abadi" panose="020B0604020104020204" pitchFamily="34" charset="0"/>
              </a:rPr>
              <a:t>co-stimulation</a:t>
            </a:r>
            <a:endParaRPr lang="en-MY" sz="2800" dirty="0">
              <a:latin typeface="Abadi" panose="020B0604020104020204" pitchFamily="34" charset="0"/>
            </a:endParaRPr>
          </a:p>
        </p:txBody>
      </p:sp>
      <p:sp>
        <p:nvSpPr>
          <p:cNvPr id="24" name="Arrow: U-Turn 23">
            <a:extLst>
              <a:ext uri="{FF2B5EF4-FFF2-40B4-BE49-F238E27FC236}">
                <a16:creationId xmlns:a16="http://schemas.microsoft.com/office/drawing/2014/main" id="{EA8DB1E9-D792-499A-847C-70E190C14484}"/>
              </a:ext>
            </a:extLst>
          </p:cNvPr>
          <p:cNvSpPr/>
          <p:nvPr/>
        </p:nvSpPr>
        <p:spPr>
          <a:xfrm>
            <a:off x="8304832" y="1579752"/>
            <a:ext cx="1020846" cy="3361819"/>
          </a:xfrm>
          <a:prstGeom prst="uturnArrow">
            <a:avLst>
              <a:gd name="adj1" fmla="val 23082"/>
              <a:gd name="adj2" fmla="val 21167"/>
              <a:gd name="adj3" fmla="val 25000"/>
              <a:gd name="adj4" fmla="val 43750"/>
              <a:gd name="adj5" fmla="val 47147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57A40C-DE41-4713-9B65-8CBD3ECDF9B1}"/>
              </a:ext>
            </a:extLst>
          </p:cNvPr>
          <p:cNvSpPr txBox="1"/>
          <p:nvPr/>
        </p:nvSpPr>
        <p:spPr>
          <a:xfrm>
            <a:off x="6598974" y="4094522"/>
            <a:ext cx="864964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CD28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A85AA05E-9749-4311-A28D-4B47C1418AAC}"/>
              </a:ext>
            </a:extLst>
          </p:cNvPr>
          <p:cNvSpPr/>
          <p:nvPr/>
        </p:nvSpPr>
        <p:spPr>
          <a:xfrm>
            <a:off x="9395521" y="1173999"/>
            <a:ext cx="2642840" cy="1116066"/>
          </a:xfrm>
          <a:prstGeom prst="wedgeRoundRectCallout">
            <a:avLst>
              <a:gd name="adj1" fmla="val -43899"/>
              <a:gd name="adj2" fmla="val 84254"/>
              <a:gd name="adj3" fmla="val 16667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badi" panose="020B0604020104020204" pitchFamily="34" charset="0"/>
              </a:rPr>
              <a:t>Signal 3</a:t>
            </a:r>
          </a:p>
          <a:p>
            <a:pPr algn="ctr"/>
            <a:r>
              <a:rPr lang="en-US" sz="2800" dirty="0">
                <a:latin typeface="Abadi" panose="020B0604020104020204" pitchFamily="34" charset="0"/>
              </a:rPr>
              <a:t>cytokines</a:t>
            </a:r>
            <a:endParaRPr lang="en-MY" sz="2800" dirty="0">
              <a:latin typeface="Abadi" panose="020B06040201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51806B-5C39-4395-BAC0-E622ECC9FA84}"/>
              </a:ext>
            </a:extLst>
          </p:cNvPr>
          <p:cNvSpPr txBox="1"/>
          <p:nvPr/>
        </p:nvSpPr>
        <p:spPr>
          <a:xfrm>
            <a:off x="9226911" y="3115800"/>
            <a:ext cx="864964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IL-2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27" name="Arrow: Notched Right 26">
            <a:extLst>
              <a:ext uri="{FF2B5EF4-FFF2-40B4-BE49-F238E27FC236}">
                <a16:creationId xmlns:a16="http://schemas.microsoft.com/office/drawing/2014/main" id="{B4CB62C9-E5FE-45C3-BD3C-700EE42DC48A}"/>
              </a:ext>
            </a:extLst>
          </p:cNvPr>
          <p:cNvSpPr/>
          <p:nvPr/>
        </p:nvSpPr>
        <p:spPr>
          <a:xfrm rot="1746426">
            <a:off x="6971642" y="4939895"/>
            <a:ext cx="1444954" cy="348672"/>
          </a:xfrm>
          <a:prstGeom prst="notchedRightArrow">
            <a:avLst>
              <a:gd name="adj1" fmla="val 82442"/>
              <a:gd name="adj2" fmla="val 10680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B9E1AF2D-CCB7-4D86-86EF-24C5633EBF7F}"/>
              </a:ext>
            </a:extLst>
          </p:cNvPr>
          <p:cNvSpPr/>
          <p:nvPr/>
        </p:nvSpPr>
        <p:spPr>
          <a:xfrm>
            <a:off x="2814467" y="5631809"/>
            <a:ext cx="2642840" cy="1116066"/>
          </a:xfrm>
          <a:prstGeom prst="wedgeRoundRectCallout">
            <a:avLst>
              <a:gd name="adj1" fmla="val 53123"/>
              <a:gd name="adj2" fmla="val -77193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badi" panose="020B0604020104020204" pitchFamily="34" charset="0"/>
              </a:rPr>
              <a:t>Signal 1</a:t>
            </a:r>
          </a:p>
          <a:p>
            <a:pPr algn="ctr"/>
            <a:r>
              <a:rPr lang="en-US" sz="2800" dirty="0">
                <a:latin typeface="Abadi" panose="020B0604020104020204" pitchFamily="34" charset="0"/>
              </a:rPr>
              <a:t>recognition</a:t>
            </a:r>
            <a:endParaRPr lang="en-MY" sz="2800" dirty="0">
              <a:latin typeface="Abadi" panose="020B0604020104020204" pitchFamily="34" charset="0"/>
            </a:endParaRPr>
          </a:p>
        </p:txBody>
      </p:sp>
      <p:sp>
        <p:nvSpPr>
          <p:cNvPr id="11" name="Arrow: Circular 10">
            <a:extLst>
              <a:ext uri="{FF2B5EF4-FFF2-40B4-BE49-F238E27FC236}">
                <a16:creationId xmlns:a16="http://schemas.microsoft.com/office/drawing/2014/main" id="{BAFD08FC-27CC-48DC-8C8C-A8C0BE6EECF6}"/>
              </a:ext>
            </a:extLst>
          </p:cNvPr>
          <p:cNvSpPr/>
          <p:nvPr/>
        </p:nvSpPr>
        <p:spPr>
          <a:xfrm>
            <a:off x="8857988" y="4731571"/>
            <a:ext cx="1005223" cy="999019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25" name="Arrow: Circular 24">
            <a:extLst>
              <a:ext uri="{FF2B5EF4-FFF2-40B4-BE49-F238E27FC236}">
                <a16:creationId xmlns:a16="http://schemas.microsoft.com/office/drawing/2014/main" id="{0B46E21F-7C1F-4775-BAFA-0D070E8B23ED}"/>
              </a:ext>
            </a:extLst>
          </p:cNvPr>
          <p:cNvSpPr/>
          <p:nvPr/>
        </p:nvSpPr>
        <p:spPr>
          <a:xfrm rot="10800000">
            <a:off x="8866966" y="4824247"/>
            <a:ext cx="1005223" cy="999019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34E389-7409-456C-838A-2D6194644693}"/>
              </a:ext>
            </a:extLst>
          </p:cNvPr>
          <p:cNvSpPr txBox="1"/>
          <p:nvPr/>
        </p:nvSpPr>
        <p:spPr>
          <a:xfrm>
            <a:off x="5273841" y="5866676"/>
            <a:ext cx="151157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badi" panose="020B0604020104020204" pitchFamily="34" charset="0"/>
              </a:rPr>
              <a:t>Tacrolimus</a:t>
            </a:r>
          </a:p>
          <a:p>
            <a:r>
              <a:rPr lang="en-US" dirty="0">
                <a:solidFill>
                  <a:srgbClr val="C00000"/>
                </a:solidFill>
                <a:latin typeface="Abadi" panose="020B0604020104020204" pitchFamily="34" charset="0"/>
              </a:rPr>
              <a:t>CSA</a:t>
            </a:r>
            <a:endParaRPr lang="en-MY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CBD469-21BB-47DA-93B9-680DB695ECD5}"/>
              </a:ext>
            </a:extLst>
          </p:cNvPr>
          <p:cNvSpPr txBox="1"/>
          <p:nvPr/>
        </p:nvSpPr>
        <p:spPr>
          <a:xfrm>
            <a:off x="6045970" y="3522431"/>
            <a:ext cx="151157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badi" panose="020B0604020104020204" pitchFamily="34" charset="0"/>
              </a:rPr>
              <a:t>Belatacept</a:t>
            </a:r>
            <a:endParaRPr lang="en-MY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F490E5-D6FE-4A08-8965-98E55A78305C}"/>
              </a:ext>
            </a:extLst>
          </p:cNvPr>
          <p:cNvSpPr txBox="1"/>
          <p:nvPr/>
        </p:nvSpPr>
        <p:spPr>
          <a:xfrm>
            <a:off x="9869854" y="3913902"/>
            <a:ext cx="1511574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badi" panose="020B0604020104020204" pitchFamily="34" charset="0"/>
              </a:rPr>
              <a:t>Azathioprine</a:t>
            </a:r>
          </a:p>
          <a:p>
            <a:r>
              <a:rPr lang="en-US" dirty="0">
                <a:solidFill>
                  <a:srgbClr val="C00000"/>
                </a:solidFill>
                <a:latin typeface="Abadi" panose="020B0604020104020204" pitchFamily="34" charset="0"/>
              </a:rPr>
              <a:t>MPA</a:t>
            </a:r>
          </a:p>
          <a:p>
            <a:r>
              <a:rPr lang="en-US" dirty="0">
                <a:solidFill>
                  <a:srgbClr val="C00000"/>
                </a:solidFill>
                <a:latin typeface="Abadi" panose="020B0604020104020204" pitchFamily="34" charset="0"/>
              </a:rPr>
              <a:t>MTORi</a:t>
            </a:r>
          </a:p>
          <a:p>
            <a:r>
              <a:rPr lang="en-US" dirty="0">
                <a:solidFill>
                  <a:srgbClr val="C00000"/>
                </a:solidFill>
                <a:latin typeface="Abadi" panose="020B0604020104020204" pitchFamily="34" charset="0"/>
              </a:rPr>
              <a:t>Steroids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58D8F5-6959-4908-B315-9F10B31F44D0}"/>
              </a:ext>
            </a:extLst>
          </p:cNvPr>
          <p:cNvSpPr txBox="1"/>
          <p:nvPr/>
        </p:nvSpPr>
        <p:spPr>
          <a:xfrm>
            <a:off x="10089308" y="2746468"/>
            <a:ext cx="151157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badi" panose="020B0604020104020204" pitchFamily="34" charset="0"/>
              </a:rPr>
              <a:t>Basiliximab</a:t>
            </a:r>
          </a:p>
          <a:p>
            <a:r>
              <a:rPr lang="en-US" dirty="0">
                <a:solidFill>
                  <a:srgbClr val="C00000"/>
                </a:solidFill>
                <a:latin typeface="Abadi" panose="020B0604020104020204" pitchFamily="34" charset="0"/>
              </a:rPr>
              <a:t>Daclizumab</a:t>
            </a:r>
            <a:endParaRPr lang="en-MY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0DBC9F-867E-4E09-A028-96C06B77E2C8}"/>
              </a:ext>
            </a:extLst>
          </p:cNvPr>
          <p:cNvSpPr txBox="1"/>
          <p:nvPr/>
        </p:nvSpPr>
        <p:spPr>
          <a:xfrm>
            <a:off x="457200" y="1503824"/>
            <a:ext cx="2100626" cy="175432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badi" panose="020B0604020104020204" pitchFamily="34" charset="0"/>
              </a:rPr>
              <a:t>Thymoglobulin</a:t>
            </a:r>
            <a:r>
              <a:rPr lang="en-US" dirty="0">
                <a:solidFill>
                  <a:srgbClr val="C00000"/>
                </a:solidFill>
                <a:latin typeface="Abadi" panose="020B0604020104020204" pitchFamily="34" charset="0"/>
              </a:rPr>
              <a:t> – Downregulates and kills T cells</a:t>
            </a:r>
          </a:p>
          <a:p>
            <a:r>
              <a:rPr lang="en-US" b="1" dirty="0">
                <a:solidFill>
                  <a:srgbClr val="C00000"/>
                </a:solidFill>
                <a:latin typeface="Abadi" panose="020B0604020104020204" pitchFamily="34" charset="0"/>
              </a:rPr>
              <a:t>Rituximab</a:t>
            </a:r>
            <a:r>
              <a:rPr lang="en-US" dirty="0">
                <a:solidFill>
                  <a:srgbClr val="C00000"/>
                </a:solidFill>
                <a:latin typeface="Abadi" panose="020B0604020104020204" pitchFamily="34" charset="0"/>
              </a:rPr>
              <a:t> (anti-CD20) – Kills B cells</a:t>
            </a:r>
            <a:endParaRPr lang="en-MY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666626"/>
      </p:ext>
    </p:extLst>
  </p:cSld>
  <p:clrMapOvr>
    <a:masterClrMapping/>
  </p:clrMapOvr>
  <p:transition spd="slow" advClick="0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6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54DC8-585C-4A36-A1C2-3C1C0A94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Two types of rejection (Banff)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E155B-2F13-4F7B-BEFA-2BBC98CF7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9600"/>
            <a:ext cx="10515600" cy="46132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T Cell Mediated Rejection (Cellular rejection)</a:t>
            </a:r>
          </a:p>
          <a:p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Antibody Mediated Rejection (Humoral rejection)</a:t>
            </a:r>
          </a:p>
          <a:p>
            <a:endParaRPr lang="en-US" dirty="0">
              <a:solidFill>
                <a:srgbClr val="FFFF00"/>
              </a:solidFill>
              <a:latin typeface="Abadi" panose="020B0604020104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00B0F0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 </a:t>
            </a:r>
            <a:r>
              <a:rPr lang="en-US" sz="3200" dirty="0">
                <a:solidFill>
                  <a:srgbClr val="00B0F0"/>
                </a:solidFill>
                <a:latin typeface="Abadi" panose="020B0604020104020204" pitchFamily="34" charset="0"/>
              </a:rPr>
              <a:t>When talking about the </a:t>
            </a:r>
            <a:r>
              <a:rPr lang="en-US" sz="3200" dirty="0">
                <a:solidFill>
                  <a:srgbClr val="FF0000"/>
                </a:solidFill>
                <a:latin typeface="Abadi" panose="020B0604020104020204" pitchFamily="34" charset="0"/>
              </a:rPr>
              <a:t>pathophysiology</a:t>
            </a:r>
            <a:r>
              <a:rPr lang="en-US" sz="3200" dirty="0">
                <a:solidFill>
                  <a:srgbClr val="00B0F0"/>
                </a:solidFill>
                <a:latin typeface="Abadi" panose="020B0604020104020204" pitchFamily="34" charset="0"/>
              </a:rPr>
              <a:t> of solid organ rejection – we are actually referring to the process of T cell mediated or cellular rejection</a:t>
            </a:r>
          </a:p>
          <a:p>
            <a:pPr marL="0" indent="0" algn="ctr">
              <a:buNone/>
            </a:pPr>
            <a:endParaRPr lang="en-US" sz="3200" dirty="0">
              <a:solidFill>
                <a:srgbClr val="00B0F0"/>
              </a:solidFill>
              <a:latin typeface="Abadi" panose="020B0604020104020204" pitchFamily="34" charset="0"/>
            </a:endParaRPr>
          </a:p>
          <a:p>
            <a:pPr marL="0" indent="0" algn="ctr">
              <a:buNone/>
            </a:pPr>
            <a:r>
              <a:rPr lang="en-US" sz="1900" dirty="0">
                <a:solidFill>
                  <a:srgbClr val="FFC000"/>
                </a:solidFill>
                <a:latin typeface="Abadi" panose="020B0604020104020204" pitchFamily="34" charset="0"/>
              </a:rPr>
              <a:t>*but to be honest to separate  transplant rejection as a single process is too simplistic as we know that the T cells and B cells and other cells of the immune system are in constant communication with each other and as such is in someway involved in rejection.</a:t>
            </a:r>
            <a:endParaRPr lang="en-MY" sz="1900" dirty="0">
              <a:solidFill>
                <a:srgbClr val="FFC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689720"/>
      </p:ext>
    </p:extLst>
  </p:cSld>
  <p:clrMapOvr>
    <a:masterClrMapping/>
  </p:clrMapOvr>
  <p:transition spd="slow"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55265-2F3B-4774-BBEB-2CFA8DE1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IN SUMMARY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461F0-F270-4ADC-BFD2-4F66D8FEC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Understanding the pathophysiology of organ rejection is important!</a:t>
            </a:r>
          </a:p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It explains </a:t>
            </a: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biopsy findings </a:t>
            </a:r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and the </a:t>
            </a: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immunosuppression</a:t>
            </a:r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 we use.</a:t>
            </a:r>
          </a:p>
          <a:p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It helps us become better at managing patients </a:t>
            </a:r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</a:t>
            </a:r>
            <a:endParaRPr lang="en-MY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D4B0E7-88A9-4607-881B-5FD862276D74}"/>
              </a:ext>
            </a:extLst>
          </p:cNvPr>
          <p:cNvSpPr/>
          <p:nvPr/>
        </p:nvSpPr>
        <p:spPr>
          <a:xfrm>
            <a:off x="121337" y="3122341"/>
            <a:ext cx="7168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</a:t>
            </a:r>
            <a:endParaRPr lang="en-MY" sz="4400" dirty="0"/>
          </a:p>
        </p:txBody>
      </p:sp>
    </p:spTree>
    <p:extLst>
      <p:ext uri="{BB962C8B-B14F-4D97-AF65-F5344CB8AC3E}">
        <p14:creationId xmlns:p14="http://schemas.microsoft.com/office/powerpoint/2010/main" val="2478505652"/>
      </p:ext>
    </p:extLst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43EB-B2EF-43A5-ACFF-EFAC3133E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3390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Thanks for watching!</a:t>
            </a:r>
            <a:endParaRPr lang="en-MY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C7822-FB18-4D63-9157-23EC60827F82}"/>
              </a:ext>
            </a:extLst>
          </p:cNvPr>
          <p:cNvSpPr txBox="1"/>
          <p:nvPr/>
        </p:nvSpPr>
        <p:spPr>
          <a:xfrm>
            <a:off x="6607399" y="2922570"/>
            <a:ext cx="2228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badi" panose="020B0604020104020204" pitchFamily="34" charset="0"/>
              </a:rPr>
              <a:t>renaluitm.com</a:t>
            </a:r>
            <a:endParaRPr lang="en-MY" sz="2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1032" name="Picture 8" descr="Microsoft says Google refuses to let Windows Phone users access a ...">
            <a:extLst>
              <a:ext uri="{FF2B5EF4-FFF2-40B4-BE49-F238E27FC236}">
                <a16:creationId xmlns:a16="http://schemas.microsoft.com/office/drawing/2014/main" id="{368E324A-CB9D-4B75-8DB2-9A350AE40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125" y="2662434"/>
            <a:ext cx="1356543" cy="95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ownload Free png How to Quickly Add a Subscribe Button to Your ...">
            <a:extLst>
              <a:ext uri="{FF2B5EF4-FFF2-40B4-BE49-F238E27FC236}">
                <a16:creationId xmlns:a16="http://schemas.microsoft.com/office/drawing/2014/main" id="{39E8C5A6-DD51-49FB-B25B-419228E18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029" y="2756880"/>
            <a:ext cx="793047" cy="79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45896"/>
      </p:ext>
    </p:extLst>
  </p:cSld>
  <p:clrMapOvr>
    <a:masterClrMapping/>
  </p:clrMapOvr>
  <p:transition spd="slow" advClick="0" advTm="50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82AF-6901-4B86-9743-4A05684B2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39" y="5000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  <a:latin typeface="Abadi" panose="020B0604020104020204" pitchFamily="34" charset="0"/>
              </a:rPr>
              <a:t>Is it really necessary to understand the pathophysiology of transplant rejection?</a:t>
            </a:r>
            <a:br>
              <a:rPr lang="en-US" sz="3600" dirty="0">
                <a:solidFill>
                  <a:srgbClr val="00B0F0"/>
                </a:solidFill>
                <a:latin typeface="Abadi" panose="020B0604020104020204" pitchFamily="34" charset="0"/>
              </a:rPr>
            </a:br>
            <a:endParaRPr lang="en-MY" sz="3600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84609-2F41-4304-9617-79CF43DB2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Abadi" panose="020B0604020104020204" pitchFamily="34" charset="0"/>
              </a:rPr>
              <a:t>Yes!</a:t>
            </a:r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 First and foremost to appreciate your immune system – its really amazing!</a:t>
            </a:r>
          </a:p>
          <a:p>
            <a:r>
              <a:rPr lang="en-US" sz="3200" dirty="0">
                <a:solidFill>
                  <a:srgbClr val="00B0F0"/>
                </a:solidFill>
                <a:latin typeface="Abadi" panose="020B0604020104020204" pitchFamily="34" charset="0"/>
              </a:rPr>
              <a:t>Yes!</a:t>
            </a:r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 So that you can picture the things going on with the kidney whilst it’s inside the new body – especially </a:t>
            </a:r>
            <a:r>
              <a:rPr lang="en-US" sz="3200" b="1" u="sng" dirty="0">
                <a:solidFill>
                  <a:srgbClr val="FF0000"/>
                </a:solidFill>
                <a:latin typeface="Abadi" panose="020B0604020104020204" pitchFamily="34" charset="0"/>
              </a:rPr>
              <a:t>HOW</a:t>
            </a:r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 rejection is happening and </a:t>
            </a:r>
            <a:r>
              <a:rPr lang="en-US" sz="3200" b="1" u="sng" dirty="0">
                <a:solidFill>
                  <a:srgbClr val="FF0000"/>
                </a:solidFill>
                <a:latin typeface="Abadi" panose="020B0604020104020204" pitchFamily="34" charset="0"/>
              </a:rPr>
              <a:t>WHEN</a:t>
            </a:r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 it’s happening. </a:t>
            </a:r>
          </a:p>
          <a:p>
            <a:r>
              <a:rPr lang="en-US" sz="3200" dirty="0">
                <a:solidFill>
                  <a:srgbClr val="00B0F0"/>
                </a:solidFill>
                <a:latin typeface="Abadi" panose="020B0604020104020204" pitchFamily="34" charset="0"/>
              </a:rPr>
              <a:t>Yes!</a:t>
            </a:r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 To be able to appreciate a transplant biopsy!</a:t>
            </a:r>
          </a:p>
          <a:p>
            <a:r>
              <a:rPr lang="en-US" sz="3200" dirty="0">
                <a:solidFill>
                  <a:srgbClr val="00B0F0"/>
                </a:solidFill>
                <a:latin typeface="Abadi" panose="020B0604020104020204" pitchFamily="34" charset="0"/>
              </a:rPr>
              <a:t>Yes!</a:t>
            </a:r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 To be able to appreciate how immunosuppression works.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14501"/>
      </p:ext>
    </p:extLst>
  </p:cSld>
  <p:clrMapOvr>
    <a:masterClrMapping/>
  </p:clrMapOvr>
  <p:transition spd="slow" advClick="0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CCEA-936C-420D-82D5-7CAB66421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67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This is inflammation – affecting interstitium and tubules  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94F85A-E20A-4BC2-A9F1-7F86371CCD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7" y="2358924"/>
            <a:ext cx="3380681" cy="311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 Your Knowledge: Interstitial Nephritis – AJKD Blog">
            <a:extLst>
              <a:ext uri="{FF2B5EF4-FFF2-40B4-BE49-F238E27FC236}">
                <a16:creationId xmlns:a16="http://schemas.microsoft.com/office/drawing/2014/main" id="{0F470371-4CF7-4B4E-BEF0-DD59C1ECE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09" y="2358923"/>
            <a:ext cx="3264636" cy="311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gure 1 from AJKD Atlas of Renal Pathology: Acute T-Cell-Mediated ...">
            <a:extLst>
              <a:ext uri="{FF2B5EF4-FFF2-40B4-BE49-F238E27FC236}">
                <a16:creationId xmlns:a16="http://schemas.microsoft.com/office/drawing/2014/main" id="{2A0E1656-2E36-4A35-9EB5-BE2938B7E9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" t="955" r="7189" b="9251"/>
          <a:stretch/>
        </p:blipFill>
        <p:spPr bwMode="auto">
          <a:xfrm>
            <a:off x="8051179" y="2358921"/>
            <a:ext cx="3833831" cy="311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0C3B57-D9B3-4B6E-A074-142BF7052F94}"/>
              </a:ext>
            </a:extLst>
          </p:cNvPr>
          <p:cNvSpPr txBox="1"/>
          <p:nvPr/>
        </p:nvSpPr>
        <p:spPr>
          <a:xfrm>
            <a:off x="776870" y="1773045"/>
            <a:ext cx="3022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badi" panose="020B0604020104020204" pitchFamily="34" charset="0"/>
              </a:rPr>
              <a:t>Acute pyelonephritis</a:t>
            </a:r>
            <a:endParaRPr lang="en-MY" sz="24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59ED35-3F30-4182-B1C1-E1416E455C3B}"/>
              </a:ext>
            </a:extLst>
          </p:cNvPr>
          <p:cNvSpPr txBox="1"/>
          <p:nvPr/>
        </p:nvSpPr>
        <p:spPr>
          <a:xfrm>
            <a:off x="4286113" y="1773045"/>
            <a:ext cx="3833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badi" panose="020B0604020104020204" pitchFamily="34" charset="0"/>
              </a:rPr>
              <a:t>Acute interstitial nephritis</a:t>
            </a:r>
            <a:endParaRPr lang="en-MY" sz="24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FC8EFB-4916-4FF2-9EDD-817776F331A4}"/>
              </a:ext>
            </a:extLst>
          </p:cNvPr>
          <p:cNvSpPr txBox="1"/>
          <p:nvPr/>
        </p:nvSpPr>
        <p:spPr>
          <a:xfrm>
            <a:off x="8494130" y="1773045"/>
            <a:ext cx="3264635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badi" panose="020B0604020104020204" pitchFamily="34" charset="0"/>
              </a:rPr>
              <a:t>Acute cellular rejection</a:t>
            </a:r>
            <a:endParaRPr lang="en-MY" sz="24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00119-FF8B-451A-B5E1-F50764521E75}"/>
              </a:ext>
            </a:extLst>
          </p:cNvPr>
          <p:cNvSpPr txBox="1"/>
          <p:nvPr/>
        </p:nvSpPr>
        <p:spPr>
          <a:xfrm>
            <a:off x="1605776" y="5599459"/>
            <a:ext cx="9278123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Abadi" panose="020B0604020104020204" pitchFamily="34" charset="0"/>
              </a:rPr>
              <a:t>Looks almost the same right?..that’s because the process is </a:t>
            </a:r>
            <a:r>
              <a:rPr lang="en-US" sz="2400" dirty="0">
                <a:solidFill>
                  <a:srgbClr val="FFFF00"/>
                </a:solidFill>
                <a:latin typeface="Abadi" panose="020B0604020104020204" pitchFamily="34" charset="0"/>
              </a:rPr>
              <a:t>very similar </a:t>
            </a:r>
            <a:r>
              <a:rPr lang="en-US" sz="2400" dirty="0">
                <a:solidFill>
                  <a:srgbClr val="00B0F0"/>
                </a:solidFill>
                <a:latin typeface="Abadi" panose="020B0604020104020204" pitchFamily="34" charset="0"/>
              </a:rPr>
              <a:t>– the inflammatory cells are invited to the kidneys via cytokines and chemotaxis which then causes inflammation to happen </a:t>
            </a:r>
            <a:endParaRPr lang="en-MY" sz="2400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84797"/>
      </p:ext>
    </p:extLst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DF0B8-05ED-4ED7-ADF1-E2AE460AA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4CC78C-E6E5-4AE5-B2E1-84C0EDC5E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171DB9-03C1-4851-8C7F-1293BC74F9D3}"/>
              </a:ext>
            </a:extLst>
          </p:cNvPr>
          <p:cNvSpPr txBox="1"/>
          <p:nvPr/>
        </p:nvSpPr>
        <p:spPr>
          <a:xfrm>
            <a:off x="1131630" y="2891810"/>
            <a:ext cx="19812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Endothelial cells</a:t>
            </a:r>
            <a:endParaRPr lang="en-MY" dirty="0"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0B15ED-368F-4D16-BF51-663B70710805}"/>
              </a:ext>
            </a:extLst>
          </p:cNvPr>
          <p:cNvSpPr txBox="1"/>
          <p:nvPr/>
        </p:nvSpPr>
        <p:spPr>
          <a:xfrm>
            <a:off x="4114800" y="5372100"/>
            <a:ext cx="19812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Renal tubules</a:t>
            </a:r>
            <a:endParaRPr lang="en-MY" dirty="0">
              <a:latin typeface="Abadi" panose="020B0604020104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50B536-11F4-4C55-AD34-A4D4E0710BE2}"/>
              </a:ext>
            </a:extLst>
          </p:cNvPr>
          <p:cNvSpPr/>
          <p:nvPr/>
        </p:nvSpPr>
        <p:spPr>
          <a:xfrm>
            <a:off x="9613900" y="4940816"/>
            <a:ext cx="1651000" cy="1231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4B89D56-EC39-46A3-BEAC-BB1920061E41}"/>
              </a:ext>
            </a:extLst>
          </p:cNvPr>
          <p:cNvSpPr/>
          <p:nvPr/>
        </p:nvSpPr>
        <p:spPr>
          <a:xfrm>
            <a:off x="5232400" y="2464316"/>
            <a:ext cx="1651000" cy="1231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2C3AA59F-F82B-46D4-9BE7-85975F935C05}"/>
              </a:ext>
            </a:extLst>
          </p:cNvPr>
          <p:cNvCxnSpPr>
            <a:cxnSpLocks/>
          </p:cNvCxnSpPr>
          <p:nvPr/>
        </p:nvCxnSpPr>
        <p:spPr>
          <a:xfrm>
            <a:off x="1048215" y="365125"/>
            <a:ext cx="8196145" cy="1496735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8BD00B3-6E10-4C91-9043-2D0D50F8C897}"/>
              </a:ext>
            </a:extLst>
          </p:cNvPr>
          <p:cNvSpPr txBox="1"/>
          <p:nvPr/>
        </p:nvSpPr>
        <p:spPr>
          <a:xfrm>
            <a:off x="1106500" y="3573531"/>
            <a:ext cx="19812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Interstitial space</a:t>
            </a:r>
            <a:endParaRPr lang="en-MY" dirty="0">
              <a:latin typeface="Abadi" panose="020B0604020104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F217B-0034-43DD-926C-AEC2AD597CE2}"/>
              </a:ext>
            </a:extLst>
          </p:cNvPr>
          <p:cNvCxnSpPr>
            <a:cxnSpLocks/>
          </p:cNvCxnSpPr>
          <p:nvPr/>
        </p:nvCxnSpPr>
        <p:spPr>
          <a:xfrm>
            <a:off x="864105" y="3507789"/>
            <a:ext cx="1397050" cy="21277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4EBADC-7531-44A4-9137-8EBB44C77B5D}"/>
              </a:ext>
            </a:extLst>
          </p:cNvPr>
          <p:cNvCxnSpPr>
            <a:cxnSpLocks/>
          </p:cNvCxnSpPr>
          <p:nvPr/>
        </p:nvCxnSpPr>
        <p:spPr>
          <a:xfrm flipH="1">
            <a:off x="2235250" y="3689696"/>
            <a:ext cx="1166775" cy="194209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6534C9-C67F-4A16-9076-1BC82BE30331}"/>
              </a:ext>
            </a:extLst>
          </p:cNvPr>
          <p:cNvCxnSpPr>
            <a:cxnSpLocks/>
          </p:cNvCxnSpPr>
          <p:nvPr/>
        </p:nvCxnSpPr>
        <p:spPr>
          <a:xfrm flipH="1">
            <a:off x="2235250" y="3596859"/>
            <a:ext cx="2374900" cy="205825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80AED7A-DA25-4D39-8D62-3F3A243582FF}"/>
              </a:ext>
            </a:extLst>
          </p:cNvPr>
          <p:cNvSpPr txBox="1"/>
          <p:nvPr/>
        </p:nvSpPr>
        <p:spPr>
          <a:xfrm>
            <a:off x="546100" y="5562113"/>
            <a:ext cx="3769525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badi" panose="020B0604020104020204" pitchFamily="34" charset="0"/>
              </a:rPr>
              <a:t>Donor or “</a:t>
            </a:r>
            <a:r>
              <a:rPr lang="en-US" sz="2400" b="1" dirty="0">
                <a:latin typeface="Abadi" panose="020B0604020104020204" pitchFamily="34" charset="0"/>
              </a:rPr>
              <a:t>passenger</a:t>
            </a:r>
            <a:r>
              <a:rPr lang="en-US" sz="2400" dirty="0">
                <a:latin typeface="Abadi" panose="020B0604020104020204" pitchFamily="34" charset="0"/>
              </a:rPr>
              <a:t>” APCs in the interstitium</a:t>
            </a:r>
            <a:endParaRPr lang="en-MY" sz="2400" dirty="0">
              <a:latin typeface="Abadi" panose="020B06040201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3A9262-5278-42F1-B3A6-EA5CED6F0615}"/>
              </a:ext>
            </a:extLst>
          </p:cNvPr>
          <p:cNvSpPr txBox="1"/>
          <p:nvPr/>
        </p:nvSpPr>
        <p:spPr>
          <a:xfrm>
            <a:off x="0" y="1045971"/>
            <a:ext cx="290489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Abadi" panose="020B0604020104020204" pitchFamily="34" charset="0"/>
              </a:rPr>
              <a:t>Effector  T cells (after being activated by donor APCs)</a:t>
            </a:r>
            <a:endParaRPr lang="en-MY" sz="1600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33640"/>
      </p:ext>
    </p:extLst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854D2-D2BE-4290-8F6A-1AEF31112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6" name="Content Placeholder 5" descr="A picture containing clothing, sitting, fabric, laying&#10;&#10;Description automatically generated">
            <a:extLst>
              <a:ext uri="{FF2B5EF4-FFF2-40B4-BE49-F238E27FC236}">
                <a16:creationId xmlns:a16="http://schemas.microsoft.com/office/drawing/2014/main" id="{C1DE31EC-5E56-4128-AC9A-B26F69F54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0A1868-55E5-48FE-8788-E3BC05587D25}"/>
              </a:ext>
            </a:extLst>
          </p:cNvPr>
          <p:cNvSpPr txBox="1"/>
          <p:nvPr/>
        </p:nvSpPr>
        <p:spPr>
          <a:xfrm>
            <a:off x="4114800" y="0"/>
            <a:ext cx="1981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Lymphocytes in the interstitium</a:t>
            </a:r>
            <a:endParaRPr lang="en-MY" dirty="0"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48B785-E34B-4C0E-B493-54E7F89AD521}"/>
              </a:ext>
            </a:extLst>
          </p:cNvPr>
          <p:cNvSpPr txBox="1"/>
          <p:nvPr/>
        </p:nvSpPr>
        <p:spPr>
          <a:xfrm>
            <a:off x="6223000" y="2616200"/>
            <a:ext cx="2921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Lymphocytes in between the tubules epithelial</a:t>
            </a:r>
            <a:endParaRPr lang="en-MY" dirty="0">
              <a:latin typeface="Abadi" panose="020B06040201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B3A13D-AD55-46A6-BC2B-CCDA8B364A18}"/>
              </a:ext>
            </a:extLst>
          </p:cNvPr>
          <p:cNvSpPr txBox="1"/>
          <p:nvPr/>
        </p:nvSpPr>
        <p:spPr>
          <a:xfrm>
            <a:off x="3619500" y="5934669"/>
            <a:ext cx="24765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Lymphocytes in the vessels (arteritis/</a:t>
            </a:r>
            <a:r>
              <a:rPr lang="en-US" dirty="0" err="1">
                <a:latin typeface="Abadi" panose="020B0604020104020204" pitchFamily="34" charset="0"/>
              </a:rPr>
              <a:t>endotheliitis</a:t>
            </a:r>
            <a:r>
              <a:rPr lang="en-US" dirty="0">
                <a:latin typeface="Abadi" panose="020B0604020104020204" pitchFamily="34" charset="0"/>
              </a:rPr>
              <a:t>)</a:t>
            </a:r>
            <a:endParaRPr lang="en-MY" dirty="0"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BF7451-20F6-4185-A728-95456E3B5EA1}"/>
              </a:ext>
            </a:extLst>
          </p:cNvPr>
          <p:cNvSpPr txBox="1"/>
          <p:nvPr/>
        </p:nvSpPr>
        <p:spPr>
          <a:xfrm>
            <a:off x="8826500" y="2944673"/>
            <a:ext cx="3365500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badi" panose="020B0604020104020204" pitchFamily="34" charset="0"/>
              </a:rPr>
              <a:t>Count the mononuclear cells amongst the tubules! (every 10 tubular cells)</a:t>
            </a:r>
            <a:endParaRPr lang="en-MY" sz="2400" dirty="0">
              <a:latin typeface="Abadi" panose="020B06040201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D3320E-DC17-40C7-B12C-950F8495A913}"/>
              </a:ext>
            </a:extLst>
          </p:cNvPr>
          <p:cNvSpPr txBox="1"/>
          <p:nvPr/>
        </p:nvSpPr>
        <p:spPr>
          <a:xfrm>
            <a:off x="8826500" y="4549674"/>
            <a:ext cx="336550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badi" panose="020B0604020104020204" pitchFamily="34" charset="0"/>
              </a:rPr>
              <a:t>How do u differentiate between mononuclear cells and epithelial cell?</a:t>
            </a:r>
          </a:p>
          <a:p>
            <a:r>
              <a:rPr lang="en-US" sz="1400" dirty="0">
                <a:latin typeface="Abadi" panose="020B0604020104020204" pitchFamily="34" charset="0"/>
              </a:rPr>
              <a:t>Use a PAS stain. The infiltrating lymphocytes are more smaller, nucleus more solid, darker, rounder and has a halo around it.</a:t>
            </a:r>
            <a:endParaRPr lang="en-MY" sz="1400" dirty="0">
              <a:latin typeface="Abadi" panose="020B06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3815E3-B93B-4F2E-8756-9D25289E6239}"/>
              </a:ext>
            </a:extLst>
          </p:cNvPr>
          <p:cNvSpPr txBox="1"/>
          <p:nvPr/>
        </p:nvSpPr>
        <p:spPr>
          <a:xfrm>
            <a:off x="2730500" y="646331"/>
            <a:ext cx="33655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badi" panose="020B0604020104020204" pitchFamily="34" charset="0"/>
              </a:rPr>
              <a:t>How much infiltration of the parenchyma</a:t>
            </a:r>
            <a:endParaRPr lang="en-MY" sz="2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72169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5121E-D90F-49E2-A74D-3B9EACD0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Different from an antibody mediated rejection!</a:t>
            </a:r>
            <a:endParaRPr lang="en-MY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B135B-044F-43D7-87C3-BC5F83E43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More sophisticated – antibody-HLA/ABO antigens, complement activation, MAC and Ab-mediated cytotoxicity</a:t>
            </a:r>
          </a:p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Attacks the </a:t>
            </a:r>
            <a:r>
              <a:rPr lang="en-US" dirty="0">
                <a:solidFill>
                  <a:srgbClr val="00B0F0"/>
                </a:solidFill>
                <a:latin typeface="Abadi" panose="020B0604020104020204" pitchFamily="34" charset="0"/>
              </a:rPr>
              <a:t>vascular endothelium </a:t>
            </a:r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– so you see changes affecting the </a:t>
            </a: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peritubular capillaries</a:t>
            </a:r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glomerulus</a:t>
            </a:r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vessels</a:t>
            </a:r>
          </a:p>
          <a:p>
            <a:endParaRPr lang="en-US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pic>
        <p:nvPicPr>
          <p:cNvPr id="1026" name="Picture 2" descr="ABO-incompatible Kidney Transplantation | IntechOpen">
            <a:extLst>
              <a:ext uri="{FF2B5EF4-FFF2-40B4-BE49-F238E27FC236}">
                <a16:creationId xmlns:a16="http://schemas.microsoft.com/office/drawing/2014/main" id="{482B4ABC-732B-4641-B17E-940C61A25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654" y="3568390"/>
            <a:ext cx="8162692" cy="304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82271"/>
      </p:ext>
    </p:extLst>
  </p:cSld>
  <p:clrMapOvr>
    <a:masterClrMapping/>
  </p:clrMapOvr>
  <p:transition spd="slow" advClick="0" advTm="50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82AF-6901-4B86-9743-4A05684B2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Antibody mediated rejection </a:t>
            </a:r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84609-2F41-4304-9617-79CF43DB2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3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Causes </a:t>
            </a:r>
            <a:r>
              <a:rPr lang="en-US" sz="3200" dirty="0">
                <a:solidFill>
                  <a:srgbClr val="FF0000"/>
                </a:solidFill>
                <a:latin typeface="Abadi" panose="020B0604020104020204" pitchFamily="34" charset="0"/>
              </a:rPr>
              <a:t>hyperacute rejection</a:t>
            </a:r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, </a:t>
            </a:r>
            <a:r>
              <a:rPr lang="en-US" sz="3200" dirty="0">
                <a:solidFill>
                  <a:srgbClr val="00B0F0"/>
                </a:solidFill>
                <a:latin typeface="Abadi" panose="020B0604020104020204" pitchFamily="34" charset="0"/>
              </a:rPr>
              <a:t>acute rejection </a:t>
            </a:r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and </a:t>
            </a:r>
            <a:r>
              <a:rPr lang="en-US" sz="3200" dirty="0">
                <a:solidFill>
                  <a:srgbClr val="00B050"/>
                </a:solidFill>
                <a:latin typeface="Abadi" panose="020B0604020104020204" pitchFamily="34" charset="0"/>
              </a:rPr>
              <a:t>chronic rejection</a:t>
            </a:r>
          </a:p>
          <a:p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The types of ABMR above is caused by </a:t>
            </a:r>
            <a:r>
              <a:rPr lang="en-US" sz="3200" dirty="0">
                <a:solidFill>
                  <a:srgbClr val="FF0000"/>
                </a:solidFill>
                <a:latin typeface="Abadi" panose="020B0604020104020204" pitchFamily="34" charset="0"/>
              </a:rPr>
              <a:t>preformed DSAs</a:t>
            </a:r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, </a:t>
            </a:r>
            <a:r>
              <a:rPr lang="en-US" sz="3200" dirty="0">
                <a:solidFill>
                  <a:srgbClr val="00B0F0"/>
                </a:solidFill>
                <a:latin typeface="Abadi" panose="020B0604020104020204" pitchFamily="34" charset="0"/>
              </a:rPr>
              <a:t>amnestic response by memory B cells </a:t>
            </a:r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and </a:t>
            </a:r>
            <a:r>
              <a:rPr lang="en-US" sz="3200" dirty="0">
                <a:solidFill>
                  <a:srgbClr val="00B050"/>
                </a:solidFill>
                <a:latin typeface="Abadi" panose="020B0604020104020204" pitchFamily="34" charset="0"/>
              </a:rPr>
              <a:t>de novo DSA </a:t>
            </a:r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respectively.</a:t>
            </a:r>
          </a:p>
          <a:p>
            <a:r>
              <a:rPr lang="en-US" sz="3200" dirty="0">
                <a:solidFill>
                  <a:srgbClr val="00B050"/>
                </a:solidFill>
                <a:latin typeface="Abadi" panose="020B0604020104020204" pitchFamily="34" charset="0"/>
              </a:rPr>
              <a:t>Cross match </a:t>
            </a:r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is a method to determine whether u have pre-formed antibodies pre-transplant or not.</a:t>
            </a:r>
          </a:p>
          <a:p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Understanding of ABMR and </a:t>
            </a:r>
            <a:r>
              <a:rPr lang="en-US" sz="3200" dirty="0">
                <a:solidFill>
                  <a:srgbClr val="0070C0"/>
                </a:solidFill>
                <a:latin typeface="Abadi" panose="020B0604020104020204" pitchFamily="34" charset="0"/>
              </a:rPr>
              <a:t>evolution of transplant </a:t>
            </a:r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has increased greatly due to </a:t>
            </a:r>
            <a:r>
              <a:rPr lang="en-US" sz="3200" dirty="0">
                <a:solidFill>
                  <a:srgbClr val="FFC000"/>
                </a:solidFill>
                <a:latin typeface="Abadi" panose="020B0604020104020204" pitchFamily="34" charset="0"/>
              </a:rPr>
              <a:t>Luminex </a:t>
            </a:r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technology</a:t>
            </a:r>
          </a:p>
          <a:p>
            <a:endParaRPr lang="en-MY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4E0E14-ACCC-403D-9D29-24DB244A4C58}"/>
              </a:ext>
            </a:extLst>
          </p:cNvPr>
          <p:cNvSpPr/>
          <p:nvPr/>
        </p:nvSpPr>
        <p:spPr>
          <a:xfrm>
            <a:off x="203788" y="2659559"/>
            <a:ext cx="7168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</a:t>
            </a:r>
            <a:endParaRPr lang="en-MY" sz="4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89F69E-CBE2-4182-97CA-2D00067544B2}"/>
              </a:ext>
            </a:extLst>
          </p:cNvPr>
          <p:cNvSpPr txBox="1"/>
          <p:nvPr/>
        </p:nvSpPr>
        <p:spPr>
          <a:xfrm>
            <a:off x="8474927" y="6014134"/>
            <a:ext cx="3513285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Abadi" panose="020B0604020104020204" pitchFamily="34" charset="0"/>
              </a:rPr>
              <a:t>We need to talk HLA, ABMR, Luminex &amp; DSAs another time ok!</a:t>
            </a:r>
            <a:endParaRPr lang="en-MY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42660"/>
      </p:ext>
    </p:extLst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967</Words>
  <Application>Microsoft Office PowerPoint</Application>
  <PresentationFormat>Widescreen</PresentationFormat>
  <Paragraphs>167</Paragraphs>
  <Slides>31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Abadi</vt:lpstr>
      <vt:lpstr>Arial</vt:lpstr>
      <vt:lpstr>Calibri</vt:lpstr>
      <vt:lpstr>Calibri Light</vt:lpstr>
      <vt:lpstr>Office Theme</vt:lpstr>
      <vt:lpstr>PowerPoint Presentation</vt:lpstr>
      <vt:lpstr>2 min eduvisual </vt:lpstr>
      <vt:lpstr>Two types of rejection (Banff)</vt:lpstr>
      <vt:lpstr>Is it really necessary to understand the pathophysiology of transplant rejection? </vt:lpstr>
      <vt:lpstr>This is inflammation – affecting interstitium and tubules  </vt:lpstr>
      <vt:lpstr>PowerPoint Presentation</vt:lpstr>
      <vt:lpstr>PowerPoint Presentation</vt:lpstr>
      <vt:lpstr>Different from an antibody mediated rejection!</vt:lpstr>
      <vt:lpstr>Antibody mediated rejection </vt:lpstr>
      <vt:lpstr>PowerPoint Presentation</vt:lpstr>
      <vt:lpstr>DIRECT PATHWAY OF  ALLORECOGNITION AND ACTIVATION</vt:lpstr>
      <vt:lpstr>PowerPoint Presentation</vt:lpstr>
      <vt:lpstr>In the lymph nodes</vt:lpstr>
      <vt:lpstr>SIGNAL 1</vt:lpstr>
      <vt:lpstr>DON’T FORGET SIGNAL 2 &amp; 3!</vt:lpstr>
      <vt:lpstr>Nicer drawing in NEJM..</vt:lpstr>
      <vt:lpstr>Again..don’t forget !</vt:lpstr>
      <vt:lpstr>Direct allorecognition and activation</vt:lpstr>
      <vt:lpstr>INDIRECT PATHWAY OF ALLORECOGNITION AND ACTIVATION</vt:lpstr>
      <vt:lpstr>PowerPoint Presentation</vt:lpstr>
      <vt:lpstr>PowerPoint Presentation</vt:lpstr>
      <vt:lpstr>PowerPoint Presentation</vt:lpstr>
      <vt:lpstr>SIGNAL 1</vt:lpstr>
      <vt:lpstr>B cells and subsequently  plasma cells and antibodies!</vt:lpstr>
      <vt:lpstr>That nice drawing in NEJM..</vt:lpstr>
      <vt:lpstr>Indirect allorecognition and activation</vt:lpstr>
      <vt:lpstr>That nice and famous drawing in NEJM</vt:lpstr>
      <vt:lpstr>THE SIGNALS AND IMMUNOSUPPRESSION!</vt:lpstr>
      <vt:lpstr>THE SIGNALS AND IMMUNOSUPPRESSION!</vt:lpstr>
      <vt:lpstr>IN SUMMARY</vt:lpstr>
      <vt:lpstr>Thanks for watching!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Hafidz</dc:creator>
  <cp:lastModifiedBy>Iqbal Hafidz</cp:lastModifiedBy>
  <cp:revision>105</cp:revision>
  <dcterms:created xsi:type="dcterms:W3CDTF">2020-05-03T14:32:31Z</dcterms:created>
  <dcterms:modified xsi:type="dcterms:W3CDTF">2020-05-08T00:17:53Z</dcterms:modified>
</cp:coreProperties>
</file>