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6" r:id="rId3"/>
    <p:sldId id="284" r:id="rId4"/>
    <p:sldId id="295" r:id="rId5"/>
    <p:sldId id="281" r:id="rId6"/>
    <p:sldId id="282" r:id="rId7"/>
    <p:sldId id="283" r:id="rId8"/>
    <p:sldId id="285" r:id="rId9"/>
    <p:sldId id="296" r:id="rId10"/>
    <p:sldId id="286" r:id="rId11"/>
    <p:sldId id="298" r:id="rId12"/>
    <p:sldId id="300" r:id="rId13"/>
    <p:sldId id="299" r:id="rId14"/>
    <p:sldId id="301" r:id="rId15"/>
    <p:sldId id="289" r:id="rId16"/>
    <p:sldId id="288" r:id="rId17"/>
    <p:sldId id="291" r:id="rId18"/>
    <p:sldId id="302" r:id="rId19"/>
    <p:sldId id="29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qbal Hafidz" initials="IH" lastIdx="3" clrIdx="0">
    <p:extLst>
      <p:ext uri="{19B8F6BF-5375-455C-9EA6-DF929625EA0E}">
        <p15:presenceInfo xmlns:p15="http://schemas.microsoft.com/office/powerpoint/2012/main" userId="1365f50eb2220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5796" autoAdjust="0"/>
  </p:normalViewPr>
  <p:slideViewPr>
    <p:cSldViewPr snapToGrid="0">
      <p:cViewPr varScale="1">
        <p:scale>
          <a:sx n="50" d="100"/>
          <a:sy n="50" d="100"/>
        </p:scale>
        <p:origin x="1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5A473-3FF9-44A1-B683-6D0A6490EAF3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487F-F21C-4DD4-959A-1595B14D96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16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487F-F21C-4DD4-959A-1595B14D9615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814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B203-7516-4380-9F4E-3098BF8FE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0F49C-56D2-46A1-A0B9-91F600AE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DE412-A0BA-4F34-9CDF-82ED9F19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268A-A20D-4F27-AC84-8420C11A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9060-7215-4992-8C4F-D060CA4D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4637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266D-BE62-4639-AE64-C1305A2A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BD788-F8C8-40B9-B69E-E7C382B0F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6B15-D061-4EDA-9A8A-10A946E6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301F-9027-4B3A-B6BA-9B202DF2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9717-8725-4131-98CC-92CF1E5D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20743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8E3AD-A0D0-460E-AD40-906E0BB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AA5E2-34AE-49E8-BA74-B71B2544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E9241-FB94-4903-BE9D-853017A7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0B3E-E8D9-42E2-B1F3-B981E50A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0AAC-0BFE-4579-A51D-56DEAA1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80556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1173-FBB7-4BFE-9CC2-86055428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F5BE-BB71-4559-9AFC-915CDBC9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A91C-9BFC-4302-91F7-55190ECB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2206-367D-426A-ABC2-76DD2FDE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8369-E959-4369-AE0C-4D7C89D9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153591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C815-E5EA-4A52-8870-DF17A325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6D63-D2CD-4EA9-B660-7D852A61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FBD5-E505-4E70-A5AF-3B6E9CD7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A2525-9CB0-4FB9-BCF9-23F2B3CF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54D6-DD85-486C-8230-5A1B3899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4214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073B-4D4D-4593-84AD-0A04AD49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AB1C-2A90-4E3B-B629-C4EE9B5DC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75A3-3955-4B59-A4DA-A7F05008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E8587-B44A-4511-8A40-A5FF77B6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4DFF-356A-43A2-A6AA-B0B5157C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7F78E-E82E-4947-878D-E71130C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73763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915B-6A71-45F1-BA2E-59A32AE5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6442E-4B6F-47AE-890D-8955E732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7EBBB-6A00-43E2-80BE-C943A1BCF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537B9-2141-40E3-A576-D9675A6B0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3CE76-53C5-400E-8405-244FE0EA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14051-022C-43DA-9009-FFCFCB1B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0750-BC53-4069-864A-5D0A0B1E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EB543-ECE9-4CD5-9D66-4FB28988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95761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DBEB-FCD4-4081-8278-7749965C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52CB9-1D28-4701-B48B-9C89A3BF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D5D47-8704-477B-9CFD-B145A027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D4D39-874E-4C24-91EC-2B72901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800117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60799-74EF-497F-A7D4-6926B122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FD83F-F964-40B2-9C12-EEA219CD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DD0DE-0BE3-493F-A0ED-D9C8888E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658863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D9FB-F636-4ED8-8088-5B7DE3B2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7979-0F22-4EBF-BFB4-7022C7F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FE8A5-7DC5-4E91-BD37-E07AF033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03AB0-F053-4C0D-B8B5-5627E959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B987-B00F-4856-AEE0-82B9033C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9C9B9-633D-49BA-8B6B-01FE3C36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55609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BB07-11F6-4837-9164-483164F8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CE49E-44C5-4F87-B62E-D8D55FBE7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4934-7BD1-4D0D-858D-3A87D638E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6689B-4F7D-4FE2-9A07-756783E2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36389-75CF-492A-A34E-72492B66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157C-FE94-4EE0-806A-F50398B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528551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BE7C4-3910-418F-A34E-B6052B73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89AF6-11C9-453B-9F31-EF0DCCB1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ECE29-8A99-42D8-8C7A-A6CDCC734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BAA1-CE33-4BB5-BCFA-00E42E087A70}" type="datetimeFigureOut">
              <a:rPr lang="en-MY" smtClean="0"/>
              <a:t>28/4/2020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9F090-8AF8-4100-9D0A-19801B894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FFE6C-E1D1-4506-97CB-91DC30C57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660F-463C-4BB2-8966-37889786B0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70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A69C-7D19-4C89-8473-D446654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Logo Intro RU_Trim">
            <a:hlinkClick r:id="" action="ppaction://media"/>
            <a:extLst>
              <a:ext uri="{FF2B5EF4-FFF2-40B4-BE49-F238E27FC236}">
                <a16:creationId xmlns:a16="http://schemas.microsoft.com/office/drawing/2014/main" id="{D849F84E-6571-4E0C-A305-B8FFAC9191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7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6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1928-76ED-4C8C-A399-6C571E3C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B0F0"/>
                </a:solidFill>
                <a:latin typeface="Abadi" panose="020B0604020104020204" pitchFamily="34" charset="0"/>
              </a:rPr>
              <a:t>Haemodiafiltration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1FE05-F897-40AB-B4F3-1B3BB21B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Combines diffusive and convective clearance</a:t>
            </a:r>
          </a:p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Better removal of MWM</a:t>
            </a:r>
          </a:p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Will this show survival benefit?</a:t>
            </a:r>
            <a:endParaRPr lang="en-MY" sz="36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AEB2A-B603-45B0-8F7B-4738CE94EDA0}"/>
              </a:ext>
            </a:extLst>
          </p:cNvPr>
          <p:cNvSpPr txBox="1"/>
          <p:nvPr/>
        </p:nvSpPr>
        <p:spPr>
          <a:xfrm>
            <a:off x="3601844" y="4215161"/>
            <a:ext cx="5341434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Will try and answer this today as well as learn certain technical aspects of HDF</a:t>
            </a:r>
            <a:endParaRPr lang="en-MY" sz="36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73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76ED-CB7B-4661-8575-A9462DA8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Solvent drag or convective flux (C) can be improved by increasing both the sieving coefficient of the membrane (using high-flux membranes) and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ultrafiltration flow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 -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high volume </a:t>
            </a:r>
            <a:r>
              <a:rPr lang="en-US" sz="3200" dirty="0" err="1">
                <a:solidFill>
                  <a:srgbClr val="FF0000"/>
                </a:solidFill>
                <a:latin typeface="Abadi" panose="020B0604020104020204" pitchFamily="34" charset="0"/>
              </a:rPr>
              <a:t>haemodiafiltration</a:t>
            </a:r>
            <a:endParaRPr lang="en-US" sz="32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Abadi" panose="020B0604020104020204" pitchFamily="34" charset="0"/>
              </a:rPr>
              <a:t>   *There is a very small degree of convection in High Flux membrane btw.</a:t>
            </a:r>
            <a:endParaRPr lang="en-MY" sz="2000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FF300-9C8B-4284-A691-A52EAB8B88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7344" y="4264055"/>
            <a:ext cx="6898511" cy="1912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28882-9F81-4D1A-9AB3-E0A06BD9990D}"/>
              </a:ext>
            </a:extLst>
          </p:cNvPr>
          <p:cNvSpPr txBox="1"/>
          <p:nvPr/>
        </p:nvSpPr>
        <p:spPr>
          <a:xfrm>
            <a:off x="350222" y="3126482"/>
            <a:ext cx="7168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US" sz="44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72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5655-F13D-4272-A558-8C936042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Effective Convective Volume 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50C5-DD72-4604-88F4-6D0D7F44C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3200" dirty="0">
                <a:solidFill>
                  <a:srgbClr val="FFFF00"/>
                </a:solidFill>
                <a:latin typeface="Abadi" panose="020B0604020104020204" pitchFamily="34" charset="0"/>
              </a:rPr>
              <a:t>EUDIAL group felt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that it was necessary to add a lower limit to the convection volume, below which the treatment would not qualify as HDF </a:t>
            </a:r>
            <a:r>
              <a:rPr lang="en-US" sz="3200" dirty="0">
                <a:solidFill>
                  <a:srgbClr val="FFC000"/>
                </a:solidFill>
                <a:latin typeface="Abadi" panose="020B0604020104020204" pitchFamily="34" charset="0"/>
              </a:rPr>
              <a:t>(High Flux is theoretically HDF)</a:t>
            </a:r>
          </a:p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A convection volume equivalent to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20%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 of the total blood volume processed for the treatment was chosen as the lower limit because it is achievable with post-dilution HDF in the majority of patients without excessive </a:t>
            </a:r>
            <a:r>
              <a:rPr lang="en-US" sz="3200" dirty="0" err="1">
                <a:solidFill>
                  <a:srgbClr val="FFFF00"/>
                </a:solidFill>
                <a:latin typeface="Abadi" panose="020B0604020104020204" pitchFamily="34" charset="0"/>
              </a:rPr>
              <a:t>haemoconcentration</a:t>
            </a:r>
            <a:endParaRPr lang="en-US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B758A-BC20-4DE1-A08C-565C1B6F9D44}"/>
              </a:ext>
            </a:extLst>
          </p:cNvPr>
          <p:cNvSpPr txBox="1"/>
          <p:nvPr/>
        </p:nvSpPr>
        <p:spPr>
          <a:xfrm>
            <a:off x="1055648" y="5934670"/>
            <a:ext cx="10080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*20% was also decided based on typical dialysis treatment times, blood flow which has been associated with clinical benefit 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5D672-B0CA-4E54-8FCD-B87E628BF204}"/>
              </a:ext>
            </a:extLst>
          </p:cNvPr>
          <p:cNvSpPr txBox="1"/>
          <p:nvPr/>
        </p:nvSpPr>
        <p:spPr>
          <a:xfrm>
            <a:off x="338785" y="5811560"/>
            <a:ext cx="7168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US" sz="44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1C253C-3ADF-4F2C-AB3D-98FC590D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Effective convection rates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AB3DA3-24C4-4931-A342-EC20DA8D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8500" cy="435133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e.g. if </a:t>
            </a:r>
            <a:r>
              <a:rPr lang="en-US" dirty="0" err="1">
                <a:solidFill>
                  <a:srgbClr val="00B0F0"/>
                </a:solidFill>
                <a:latin typeface="Abadi" panose="020B0604020104020204" pitchFamily="34" charset="0"/>
              </a:rPr>
              <a:t>Qb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 300 then convection rate should be at least 20% - 60ml/min = 3600ml/h = 14,400 ml/session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00A55-9F40-4562-8918-D5C3DF7D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4976" y="1618927"/>
            <a:ext cx="5222487" cy="472889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6CD2DA-9232-44FB-A46D-488E046E710C}"/>
              </a:ext>
            </a:extLst>
          </p:cNvPr>
          <p:cNvSpPr/>
          <p:nvPr/>
        </p:nvSpPr>
        <p:spPr>
          <a:xfrm>
            <a:off x="6634976" y="4876800"/>
            <a:ext cx="1759724" cy="25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BD00B-13C2-449F-A867-832E9DDB956B}"/>
              </a:ext>
            </a:extLst>
          </p:cNvPr>
          <p:cNvSpPr/>
          <p:nvPr/>
        </p:nvSpPr>
        <p:spPr>
          <a:xfrm>
            <a:off x="7556500" y="3327400"/>
            <a:ext cx="838200" cy="332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2144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1178-95F0-448A-B7E0-B1A7AF72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Dialyzer requirements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3229-E2CB-4931-A89D-23ED5ED8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MY" sz="3200" dirty="0">
                <a:solidFill>
                  <a:srgbClr val="00B0F0"/>
                </a:solidFill>
                <a:latin typeface="Abadi" panose="020B0604020104020204" pitchFamily="34" charset="0"/>
              </a:rPr>
              <a:t>High-flux membrane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characterized by</a:t>
            </a:r>
          </a:p>
          <a:p>
            <a:pPr algn="just"/>
            <a:r>
              <a:rPr lang="en-US" sz="3200" dirty="0" err="1">
                <a:solidFill>
                  <a:srgbClr val="FFFF00"/>
                </a:solidFill>
                <a:latin typeface="Abadi" panose="020B0604020104020204" pitchFamily="34" charset="0"/>
              </a:rPr>
              <a:t>Kuf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&gt; 20 mL/h/mmHg</a:t>
            </a:r>
            <a:endParaRPr lang="en-US" sz="3200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sieving coefficient (S) for β2-microglobulin &gt; 0.6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952F6-2D3B-484D-85EC-741B0C58B821}"/>
              </a:ext>
            </a:extLst>
          </p:cNvPr>
          <p:cNvSpPr txBox="1"/>
          <p:nvPr/>
        </p:nvSpPr>
        <p:spPr>
          <a:xfrm>
            <a:off x="918755" y="3878850"/>
            <a:ext cx="9831020" cy="12311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(basically dialyzers need to have high hydraulic permeability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and large enough pores for good convection/HDF to occur!)</a:t>
            </a:r>
            <a:endParaRPr lang="en-MY" sz="28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4676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262C-1BD9-455D-8D89-AD522DBE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Water for HDF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D4795AA-2E3A-48F0-81E7-FA39EFBFF4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468" y="1376867"/>
            <a:ext cx="6701422" cy="48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8C44A-91AC-4A0F-BC7F-B199122D7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634" y="1514262"/>
            <a:ext cx="4711390" cy="499661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Remember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2 ultrafilters/endotoxin filters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are needed to produce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ultrapure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 for the dialysate fluid (goes into dialyzer)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sterile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 for replacement fluid (goes directly into patient)</a:t>
            </a:r>
          </a:p>
          <a:p>
            <a:pPr marL="0" indent="0">
              <a:buNone/>
            </a:pP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9B21A2-527F-463F-9867-18B96A5854CC}"/>
              </a:ext>
            </a:extLst>
          </p:cNvPr>
          <p:cNvSpPr/>
          <p:nvPr/>
        </p:nvSpPr>
        <p:spPr>
          <a:xfrm>
            <a:off x="9432072" y="2086070"/>
            <a:ext cx="1237785" cy="93670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99787-C279-4210-A49A-47EE7348EA15}"/>
              </a:ext>
            </a:extLst>
          </p:cNvPr>
          <p:cNvSpPr/>
          <p:nvPr/>
        </p:nvSpPr>
        <p:spPr>
          <a:xfrm>
            <a:off x="7656241" y="4354859"/>
            <a:ext cx="1237785" cy="9367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5E439-458A-49CD-A269-5375B82E691E}"/>
              </a:ext>
            </a:extLst>
          </p:cNvPr>
          <p:cNvSpPr/>
          <p:nvPr/>
        </p:nvSpPr>
        <p:spPr>
          <a:xfrm>
            <a:off x="5256870" y="5194300"/>
            <a:ext cx="1474130" cy="286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E275-4D9D-46B0-9808-E1413B7E1A11}"/>
              </a:ext>
            </a:extLst>
          </p:cNvPr>
          <p:cNvSpPr txBox="1"/>
          <p:nvPr/>
        </p:nvSpPr>
        <p:spPr>
          <a:xfrm>
            <a:off x="6324910" y="3180884"/>
            <a:ext cx="22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1</a:t>
            </a:r>
            <a:endParaRPr lang="en-MY" sz="28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CFBE6-BF17-46E8-B06D-ADBCD0447ADF}"/>
              </a:ext>
            </a:extLst>
          </p:cNvPr>
          <p:cNvSpPr txBox="1"/>
          <p:nvPr/>
        </p:nvSpPr>
        <p:spPr>
          <a:xfrm>
            <a:off x="8547179" y="1429078"/>
            <a:ext cx="84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badi" panose="020B0604020104020204" pitchFamily="34" charset="0"/>
              </a:rPr>
              <a:t>2</a:t>
            </a:r>
            <a:endParaRPr lang="en-MY" sz="28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87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AC78-952E-4036-B850-1F0F3563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Studies to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know!</a:t>
            </a:r>
            <a:r>
              <a:rPr lang="en-US" dirty="0" err="1">
                <a:latin typeface="Abadi" panose="020B0604020104020204" pitchFamily="34" charset="0"/>
              </a:rPr>
              <a:t>s</a:t>
            </a:r>
            <a:endParaRPr lang="en-MY" dirty="0">
              <a:latin typeface="Abadi" panose="020B0604020104020204" pitchFamily="34" charset="0"/>
            </a:endParaRPr>
          </a:p>
        </p:txBody>
      </p:sp>
      <p:pic>
        <p:nvPicPr>
          <p:cNvPr id="4" name="Content Placeholder 3" descr="Image result for contrast study hdf">
            <a:extLst>
              <a:ext uri="{FF2B5EF4-FFF2-40B4-BE49-F238E27FC236}">
                <a16:creationId xmlns:a16="http://schemas.microsoft.com/office/drawing/2014/main" id="{3C40CE42-1F40-46E0-A249-2E36DD7D85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1690688"/>
            <a:ext cx="9610725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BE74C-D20C-4114-BCBD-516FA949A3BE}"/>
              </a:ext>
            </a:extLst>
          </p:cNvPr>
          <p:cNvSpPr txBox="1"/>
          <p:nvPr/>
        </p:nvSpPr>
        <p:spPr>
          <a:xfrm>
            <a:off x="1285874" y="5452947"/>
            <a:ext cx="9497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solidFill>
                  <a:srgbClr val="FFC000"/>
                </a:solidFill>
                <a:latin typeface="Abadi" panose="020B0604020104020204" pitchFamily="34" charset="0"/>
              </a:rPr>
              <a:t>a big observational study - </a:t>
            </a:r>
            <a:r>
              <a:rPr lang="en-MY" sz="1600" dirty="0" err="1">
                <a:solidFill>
                  <a:srgbClr val="FFC000"/>
                </a:solidFill>
                <a:latin typeface="Abadi" panose="020B0604020104020204" pitchFamily="34" charset="0"/>
              </a:rPr>
              <a:t>Mercadal</a:t>
            </a:r>
            <a:r>
              <a:rPr lang="en-MY" sz="1600" dirty="0">
                <a:solidFill>
                  <a:srgbClr val="FFC000"/>
                </a:solidFill>
                <a:latin typeface="Abadi" panose="020B0604020104020204" pitchFamily="34" charset="0"/>
              </a:rPr>
              <a:t> et al. Hemodiafiltration versus </a:t>
            </a:r>
            <a:r>
              <a:rPr lang="en-MY" sz="1600" dirty="0" err="1">
                <a:solidFill>
                  <a:srgbClr val="FFC000"/>
                </a:solidFill>
                <a:latin typeface="Abadi" panose="020B0604020104020204" pitchFamily="34" charset="0"/>
              </a:rPr>
              <a:t>hemodialysis</a:t>
            </a:r>
            <a:r>
              <a:rPr lang="en-MY" sz="1600" dirty="0">
                <a:solidFill>
                  <a:srgbClr val="FFC000"/>
                </a:solidFill>
                <a:latin typeface="Abadi" panose="020B060402010402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badi" panose="020B0604020104020204" pitchFamily="34" charset="0"/>
              </a:rPr>
              <a:t>and survival in patients with ESRD: the French Renal Epidemiology and Information Network (REIN) registry – convection volume 23L/session</a:t>
            </a:r>
            <a:endParaRPr lang="en-MY" sz="16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9A17C-D8C1-431A-A53F-709BF49DB6DC}"/>
              </a:ext>
            </a:extLst>
          </p:cNvPr>
          <p:cNvSpPr txBox="1"/>
          <p:nvPr/>
        </p:nvSpPr>
        <p:spPr>
          <a:xfrm>
            <a:off x="569011" y="5360614"/>
            <a:ext cx="7168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US" sz="44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1330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A6C2-6D2F-4768-AFD0-B8EE2156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For optimal HDF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F2B42C-BFB9-46BD-9A6A-BB87B509F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82700" y="1435100"/>
            <a:ext cx="9626599" cy="4968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D200BC-2283-41D2-B647-83E9C4B1DB41}"/>
              </a:ext>
            </a:extLst>
          </p:cNvPr>
          <p:cNvSpPr/>
          <p:nvPr/>
        </p:nvSpPr>
        <p:spPr>
          <a:xfrm>
            <a:off x="838199" y="4114800"/>
            <a:ext cx="10346473" cy="6223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C58023C-141B-4223-B6D1-6432A3B1B312}"/>
              </a:ext>
            </a:extLst>
          </p:cNvPr>
          <p:cNvSpPr/>
          <p:nvPr/>
        </p:nvSpPr>
        <p:spPr>
          <a:xfrm>
            <a:off x="10502899" y="3117850"/>
            <a:ext cx="1435100" cy="622300"/>
          </a:xfrm>
          <a:prstGeom prst="wedgeRectCallout">
            <a:avLst>
              <a:gd name="adj1" fmla="val -30567"/>
              <a:gd name="adj2" fmla="val 103317"/>
            </a:avLst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Most important!!</a:t>
            </a:r>
            <a:endParaRPr lang="en-MY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32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5BC9-407C-422B-B269-08B57B4B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What is the benefit of High Volume OL-HDF? </a:t>
            </a:r>
            <a:endParaRPr lang="en-MY" sz="36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2ACE5-281F-45B4-B1F8-198B22EA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683"/>
            <a:ext cx="10515600" cy="4351338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Reduces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cardiac mortality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and all cause mortality (likely due to CV events too)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Why?</a:t>
            </a:r>
          </a:p>
          <a:p>
            <a:pPr lvl="1"/>
            <a:r>
              <a:rPr lang="en-MY" sz="2800" dirty="0">
                <a:solidFill>
                  <a:srgbClr val="FFFF00"/>
                </a:solidFill>
                <a:latin typeface="Abadi" panose="020B0604020104020204" pitchFamily="34" charset="0"/>
              </a:rPr>
              <a:t>Higher MWM molecules related to CVD (phosphate, FGF-23, IL6, TNF</a:t>
            </a:r>
            <a:r>
              <a:rPr lang="el-GR" sz="2800" dirty="0">
                <a:solidFill>
                  <a:srgbClr val="FFF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α</a:t>
            </a:r>
            <a:r>
              <a:rPr lang="en-US" sz="2800" dirty="0">
                <a:solidFill>
                  <a:srgbClr val="FFF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en-MY" sz="2800" dirty="0">
                <a:solidFill>
                  <a:srgbClr val="FFFF00"/>
                </a:solidFill>
                <a:latin typeface="Abadi" panose="020B0604020104020204" pitchFamily="34" charset="0"/>
              </a:rPr>
              <a:t> AGEs etc) removed than just high flux HD </a:t>
            </a:r>
            <a:r>
              <a:rPr lang="en-MY" sz="2800" dirty="0">
                <a:solidFill>
                  <a:srgbClr val="FF0000"/>
                </a:solidFill>
                <a:latin typeface="Abadi" panose="020B0604020104020204" pitchFamily="34" charset="0"/>
              </a:rPr>
              <a:t>(however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have NOT been convincingly shown to underlie the beneficial clinical effects of convective therapies)</a:t>
            </a:r>
          </a:p>
          <a:p>
            <a:pPr lvl="1"/>
            <a:r>
              <a:rPr lang="en-MY" sz="2800" dirty="0">
                <a:solidFill>
                  <a:srgbClr val="FFFF00"/>
                </a:solidFill>
                <a:latin typeface="Abadi" panose="020B0604020104020204" pitchFamily="34" charset="0"/>
              </a:rPr>
              <a:t>Intradialytic haemodynamic stability (better with HDF)</a:t>
            </a:r>
          </a:p>
        </p:txBody>
      </p:sp>
    </p:spTree>
    <p:extLst>
      <p:ext uri="{BB962C8B-B14F-4D97-AF65-F5344CB8AC3E}">
        <p14:creationId xmlns:p14="http://schemas.microsoft.com/office/powerpoint/2010/main" val="65735801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FE91-E311-44F5-AB4C-40060A33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Before we end! –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HDx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..game changer?</a:t>
            </a:r>
            <a:endParaRPr lang="en-MY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Figure 4 from The Rise of Expanded Hemodialysis | Semantic Scholar">
            <a:extLst>
              <a:ext uri="{FF2B5EF4-FFF2-40B4-BE49-F238E27FC236}">
                <a16:creationId xmlns:a16="http://schemas.microsoft.com/office/drawing/2014/main" id="{9D15AFA6-8C64-4E9F-80E7-C8DA36A38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825625"/>
            <a:ext cx="8458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739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73E6-0DBB-4398-A77F-E819BCBC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160462"/>
            <a:ext cx="9144000" cy="8794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badi" panose="020B0604020104020204" pitchFamily="34" charset="0"/>
              </a:rPr>
              <a:t>1 min </a:t>
            </a:r>
            <a:r>
              <a:rPr lang="en-US" sz="4400" dirty="0" err="1">
                <a:solidFill>
                  <a:srgbClr val="FF0000"/>
                </a:solidFill>
                <a:latin typeface="Abadi" panose="020B0604020104020204" pitchFamily="34" charset="0"/>
              </a:rPr>
              <a:t>eduvisual</a:t>
            </a:r>
            <a:r>
              <a:rPr lang="en-US" sz="4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endParaRPr lang="en-MY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C6B47-3DEA-4FA0-997D-83ED84C1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974977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Abadi" panose="020B0604020104020204" pitchFamily="34" charset="0"/>
              </a:rPr>
              <a:t>Haemodiafiltration</a:t>
            </a:r>
            <a:endParaRPr lang="en-MY" sz="54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How to Play and Pause a Video in Flutter…!! - Anikit Grover - Medium">
            <a:extLst>
              <a:ext uri="{FF2B5EF4-FFF2-40B4-BE49-F238E27FC236}">
                <a16:creationId xmlns:a16="http://schemas.microsoft.com/office/drawing/2014/main" id="{176E9E47-718C-477F-AF70-807DB269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6725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C4472-6C38-405E-8A10-785EE0994C6F}"/>
              </a:ext>
            </a:extLst>
          </p:cNvPr>
          <p:cNvSpPr txBox="1"/>
          <p:nvPr/>
        </p:nvSpPr>
        <p:spPr>
          <a:xfrm>
            <a:off x="6934200" y="5217467"/>
            <a:ext cx="482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badi" panose="020B0604020104020204" pitchFamily="34" charset="0"/>
              </a:rPr>
              <a:t>adviced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 for regular use 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59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43EB-B2EF-43A5-ACFF-EFAC3133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3390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Thanks for watching!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7822-FB18-4D63-9157-23EC60827F82}"/>
              </a:ext>
            </a:extLst>
          </p:cNvPr>
          <p:cNvSpPr txBox="1"/>
          <p:nvPr/>
        </p:nvSpPr>
        <p:spPr>
          <a:xfrm>
            <a:off x="6607399" y="2922570"/>
            <a:ext cx="22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renaluitm.com</a:t>
            </a:r>
            <a:endParaRPr lang="en-MY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32" name="Picture 8" descr="Microsoft says Google refuses to let Windows Phone users access a ...">
            <a:extLst>
              <a:ext uri="{FF2B5EF4-FFF2-40B4-BE49-F238E27FC236}">
                <a16:creationId xmlns:a16="http://schemas.microsoft.com/office/drawing/2014/main" id="{368E324A-CB9D-4B75-8DB2-9A350AE4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25" y="2662434"/>
            <a:ext cx="1356543" cy="9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Free png How to Quickly Add a Subscribe Button to Your ...">
            <a:extLst>
              <a:ext uri="{FF2B5EF4-FFF2-40B4-BE49-F238E27FC236}">
                <a16:creationId xmlns:a16="http://schemas.microsoft.com/office/drawing/2014/main" id="{39E8C5A6-DD51-49FB-B25B-419228E1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29" y="2756880"/>
            <a:ext cx="793047" cy="7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58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E7D8-6122-47A0-8DAE-40E303B3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Survival of ESRD patients on dialysis 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F4C7-E1F1-4FEC-908B-2A450B83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558925"/>
            <a:ext cx="42799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High flux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dialyzers designed to remove more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middle size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molecule 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Will it improve survival?</a:t>
            </a:r>
          </a:p>
          <a:p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 descr="Image result for uraemic toxins size">
            <a:extLst>
              <a:ext uri="{FF2B5EF4-FFF2-40B4-BE49-F238E27FC236}">
                <a16:creationId xmlns:a16="http://schemas.microsoft.com/office/drawing/2014/main" id="{DD53EC31-5C4A-462D-A8E8-A690D92A365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437494"/>
            <a:ext cx="6794500" cy="51665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961CBB-C209-43DE-8907-433F61E250D5}"/>
              </a:ext>
            </a:extLst>
          </p:cNvPr>
          <p:cNvSpPr/>
          <p:nvPr/>
        </p:nvSpPr>
        <p:spPr>
          <a:xfrm>
            <a:off x="7340600" y="1447800"/>
            <a:ext cx="2044700" cy="44624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2468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20CD-2EC6-44C0-856F-A94AFCC6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High Flux Vs Low Flux – must surely work! 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2" descr="Hemodialysis vs. Hemodiafiltration - ppt video online download">
            <a:extLst>
              <a:ext uri="{FF2B5EF4-FFF2-40B4-BE49-F238E27FC236}">
                <a16:creationId xmlns:a16="http://schemas.microsoft.com/office/drawing/2014/main" id="{C05AA731-FE8E-4054-AA7B-625C3F9EB6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25664" r="17822" b="11493"/>
          <a:stretch/>
        </p:blipFill>
        <p:spPr bwMode="auto">
          <a:xfrm>
            <a:off x="2387600" y="1574800"/>
            <a:ext cx="7416800" cy="45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4FAD70-DF81-45EA-BCC0-F9A44C007332}"/>
              </a:ext>
            </a:extLst>
          </p:cNvPr>
          <p:cNvCxnSpPr>
            <a:cxnSpLocks/>
          </p:cNvCxnSpPr>
          <p:nvPr/>
        </p:nvCxnSpPr>
        <p:spPr>
          <a:xfrm>
            <a:off x="4457700" y="2705100"/>
            <a:ext cx="13081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5BFF52-6BED-4C17-98D2-560106D07DBD}"/>
              </a:ext>
            </a:extLst>
          </p:cNvPr>
          <p:cNvCxnSpPr>
            <a:cxnSpLocks/>
          </p:cNvCxnSpPr>
          <p:nvPr/>
        </p:nvCxnSpPr>
        <p:spPr>
          <a:xfrm>
            <a:off x="4772025" y="3429000"/>
            <a:ext cx="198755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99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A61A-A64C-48CC-AE49-14023EB5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HEMO Study (2002)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2" descr="Image result for hemo study">
            <a:extLst>
              <a:ext uri="{FF2B5EF4-FFF2-40B4-BE49-F238E27FC236}">
                <a16:creationId xmlns:a16="http://schemas.microsoft.com/office/drawing/2014/main" id="{47B1DD92-8E42-45A0-8086-B598BC7F90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67302-64A5-472A-A1FA-06E5D30B1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RCT (n – 1846)</a:t>
            </a:r>
          </a:p>
          <a:p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High Flux vs Low Flux</a:t>
            </a:r>
          </a:p>
          <a:p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NO survival benefit!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68FC5E-2F10-4EC0-9ED2-A1C4EA3D9A5A}"/>
              </a:ext>
            </a:extLst>
          </p:cNvPr>
          <p:cNvSpPr/>
          <p:nvPr/>
        </p:nvSpPr>
        <p:spPr>
          <a:xfrm>
            <a:off x="9144000" y="3581400"/>
            <a:ext cx="1676400" cy="7493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9322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A61A-A64C-48CC-AE49-14023EB5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MPO Study (2008)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67302-64A5-472A-A1FA-06E5D30B1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RCT (n – 738)</a:t>
            </a:r>
          </a:p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High Flux vs Low Flux</a:t>
            </a:r>
          </a:p>
          <a:p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NO survival benefit!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D68F6BC-D55E-4EC0-8203-9557112B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52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D8CDE3-73DE-4304-AF65-79E053C8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Unexpected </a:t>
            </a:r>
            <a:r>
              <a:rPr lang="en-US" dirty="0" err="1">
                <a:solidFill>
                  <a:srgbClr val="FF0000"/>
                </a:solidFill>
                <a:latin typeface="Abadi" panose="020B0604020104020204" pitchFamily="34" charset="0"/>
              </a:rPr>
              <a:t>findings!..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but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why no improvement?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C36B9-03A4-4F54-8D55-D294E29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40"/>
            <a:ext cx="10515600" cy="435133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No explanations except possibly </a:t>
            </a:r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need better range 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of middle molecule removal</a:t>
            </a:r>
          </a:p>
          <a:p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*(answer in truth probably lies in frequent dialysis but we will not discuss this here)</a:t>
            </a:r>
          </a:p>
          <a:p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7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18B4-D078-499E-A2A6-35ED4421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The Golden Question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75A9-C01C-4C5B-BE82-52BEBBC0F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88" y="1555919"/>
            <a:ext cx="4112940" cy="563661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Will using better convective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techniques (HDF)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which permit even greater removal of middle molecules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improve survival?</a:t>
            </a:r>
            <a:endParaRPr lang="en-MY" sz="32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Principles of Haemodiafiltration: Rationale for Improved Patients ...">
            <a:extLst>
              <a:ext uri="{FF2B5EF4-FFF2-40B4-BE49-F238E27FC236}">
                <a16:creationId xmlns:a16="http://schemas.microsoft.com/office/drawing/2014/main" id="{2B637D66-CC52-446D-9C6A-B7099393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51" y="2187702"/>
            <a:ext cx="8028877" cy="348236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90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76AD-E377-4C6E-AE87-E3825AD0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How does HDF improve MMW clearance?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4BEA-F7BF-4D33-9725-D7ACBD75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badi" panose="020B0604020104020204" pitchFamily="34" charset="0"/>
              </a:rPr>
              <a:t>Haemodialysis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 is primarily a </a:t>
            </a:r>
            <a:r>
              <a:rPr lang="en-US" u="sng" dirty="0">
                <a:solidFill>
                  <a:srgbClr val="FF0000"/>
                </a:solidFill>
                <a:latin typeface="Abadi" panose="020B0604020104020204" pitchFamily="34" charset="0"/>
              </a:rPr>
              <a:t>diffusive form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of therapy (good for small solutes)</a:t>
            </a: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Large molecules do get cleared via diffusion too but </a:t>
            </a:r>
            <a:r>
              <a:rPr lang="en-US" u="sng" dirty="0">
                <a:solidFill>
                  <a:srgbClr val="FFFF00"/>
                </a:solidFill>
                <a:latin typeface="Abadi" panose="020B0604020104020204" pitchFamily="34" charset="0"/>
              </a:rPr>
              <a:t>very slowly</a:t>
            </a:r>
            <a:endParaRPr lang="en-US" u="sng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The larger the molecule the slower it diffuses across the membrane. </a:t>
            </a: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Large solutes (MWM) are better cleared by convection (solute drag)</a:t>
            </a:r>
          </a:p>
          <a:p>
            <a:endParaRPr lang="en-US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*our glomerulus works more like a </a:t>
            </a:r>
            <a:r>
              <a:rPr lang="en-US" sz="1800" dirty="0" err="1">
                <a:solidFill>
                  <a:srgbClr val="FFFF00"/>
                </a:solidFill>
                <a:latin typeface="Abadi" panose="020B0604020104020204" pitchFamily="34" charset="0"/>
              </a:rPr>
              <a:t>haemofiltration</a:t>
            </a:r>
            <a:r>
              <a:rPr 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 (intraglomerular pressure by pressure generated by afferent and efferent arteriole) </a:t>
            </a:r>
            <a:endParaRPr lang="en-MY" sz="18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F3877-6659-44CC-8241-E839D552EB59}"/>
              </a:ext>
            </a:extLst>
          </p:cNvPr>
          <p:cNvSpPr txBox="1"/>
          <p:nvPr/>
        </p:nvSpPr>
        <p:spPr>
          <a:xfrm>
            <a:off x="121337" y="5722660"/>
            <a:ext cx="7168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US" sz="44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8345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645</Words>
  <Application>Microsoft Office PowerPoint</Application>
  <PresentationFormat>Widescreen</PresentationFormat>
  <Paragraphs>70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Microsoft Sans Serif</vt:lpstr>
      <vt:lpstr>Office Theme</vt:lpstr>
      <vt:lpstr>PowerPoint Presentation</vt:lpstr>
      <vt:lpstr>1 min eduvisual </vt:lpstr>
      <vt:lpstr>Survival of ESRD patients on dialysis </vt:lpstr>
      <vt:lpstr>High Flux Vs Low Flux – must surely work! </vt:lpstr>
      <vt:lpstr>HEMO Study (2002)</vt:lpstr>
      <vt:lpstr>MPO Study (2008)</vt:lpstr>
      <vt:lpstr>Unexpected findings!..but why no improvement?</vt:lpstr>
      <vt:lpstr>The Golden Question</vt:lpstr>
      <vt:lpstr>How does HDF improve MMW clearance?</vt:lpstr>
      <vt:lpstr>Haemodiafiltration</vt:lpstr>
      <vt:lpstr>PowerPoint Presentation</vt:lpstr>
      <vt:lpstr>Effective Convective Volume </vt:lpstr>
      <vt:lpstr>Effective convection rates</vt:lpstr>
      <vt:lpstr>Dialyzer requirements</vt:lpstr>
      <vt:lpstr>Water for HDF</vt:lpstr>
      <vt:lpstr>Studies to know!s</vt:lpstr>
      <vt:lpstr>For optimal HDF</vt:lpstr>
      <vt:lpstr>What is the benefit of High Volume OL-HDF? </vt:lpstr>
      <vt:lpstr>Before we end! – HDx..game changer?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Hafidz</dc:creator>
  <cp:lastModifiedBy>Iqbal Hafidz</cp:lastModifiedBy>
  <cp:revision>86</cp:revision>
  <dcterms:created xsi:type="dcterms:W3CDTF">2020-04-19T03:43:04Z</dcterms:created>
  <dcterms:modified xsi:type="dcterms:W3CDTF">2020-04-28T15:15:22Z</dcterms:modified>
</cp:coreProperties>
</file>