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6" r:id="rId3"/>
    <p:sldId id="257" r:id="rId4"/>
    <p:sldId id="279" r:id="rId5"/>
    <p:sldId id="271" r:id="rId6"/>
    <p:sldId id="259" r:id="rId7"/>
    <p:sldId id="265" r:id="rId8"/>
    <p:sldId id="274" r:id="rId9"/>
    <p:sldId id="267" r:id="rId10"/>
    <p:sldId id="272" r:id="rId11"/>
    <p:sldId id="263" r:id="rId12"/>
    <p:sldId id="280" r:id="rId13"/>
    <p:sldId id="273" r:id="rId14"/>
    <p:sldId id="266" r:id="rId15"/>
    <p:sldId id="27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qbal Hafidz" initials="IH" lastIdx="3" clrIdx="0">
    <p:extLst>
      <p:ext uri="{19B8F6BF-5375-455C-9EA6-DF929625EA0E}">
        <p15:presenceInfo xmlns:p15="http://schemas.microsoft.com/office/powerpoint/2012/main" userId="1365f50eb2220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5796" autoAdjust="0"/>
  </p:normalViewPr>
  <p:slideViewPr>
    <p:cSldViewPr snapToGrid="0">
      <p:cViewPr varScale="1">
        <p:scale>
          <a:sx n="50" d="100"/>
          <a:sy n="50" d="100"/>
        </p:scale>
        <p:origin x="1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9T15:23:37.586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20-04-19T17:47:21.094" idx="3">
    <p:pos x="146" y="14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DA71C-AFB2-4FEC-BAE7-9EB4071BA5FE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32D90E9A-DA50-40B9-91BF-90AAA3945167}">
      <dgm:prSet phldrT="[Text]" custT="1"/>
      <dgm:spPr/>
      <dgm:t>
        <a:bodyPr/>
        <a:lstStyle/>
        <a:p>
          <a:r>
            <a:rPr lang="en-US" sz="3200" dirty="0" err="1">
              <a:latin typeface="Abadi" panose="020B0604020104020204" pitchFamily="34" charset="0"/>
            </a:rPr>
            <a:t>Apharesis</a:t>
          </a:r>
          <a:endParaRPr lang="en-MY" sz="3200" dirty="0">
            <a:latin typeface="Abadi" panose="020B0604020104020204" pitchFamily="34" charset="0"/>
          </a:endParaRPr>
        </a:p>
      </dgm:t>
    </dgm:pt>
    <dgm:pt modelId="{2F1E41C2-64A8-4062-B9DF-FB947DF7593B}" type="parTrans" cxnId="{C09D9D7F-94F4-4AB4-A378-E4B43FAE3FCD}">
      <dgm:prSet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76262EB0-B009-4227-93C7-EE6467963ADE}" type="sibTrans" cxnId="{C09D9D7F-94F4-4AB4-A378-E4B43FAE3FCD}">
      <dgm:prSet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77CDF975-78D3-4FBC-B262-D6033083929E}">
      <dgm:prSet phldrT="[Text]" custT="1"/>
      <dgm:spPr/>
      <dgm:t>
        <a:bodyPr/>
        <a:lstStyle/>
        <a:p>
          <a:r>
            <a:rPr lang="en-US" sz="3200" dirty="0">
              <a:latin typeface="Abadi" panose="020B0604020104020204" pitchFamily="34" charset="0"/>
            </a:rPr>
            <a:t>Plasma exchange = </a:t>
          </a:r>
          <a:r>
            <a:rPr lang="en-US" sz="3200" dirty="0">
              <a:solidFill>
                <a:srgbClr val="FFFF00"/>
              </a:solidFill>
              <a:latin typeface="Abadi" panose="020B0604020104020204" pitchFamily="34" charset="0"/>
            </a:rPr>
            <a:t>TPE</a:t>
          </a:r>
          <a:r>
            <a:rPr lang="en-US" sz="3200" dirty="0">
              <a:latin typeface="Abadi" panose="020B0604020104020204" pitchFamily="34" charset="0"/>
            </a:rPr>
            <a:t> = </a:t>
          </a:r>
          <a:r>
            <a:rPr lang="en-US" sz="3200" dirty="0" err="1">
              <a:latin typeface="Abadi" panose="020B0604020104020204" pitchFamily="34" charset="0"/>
            </a:rPr>
            <a:t>plasmapharesis</a:t>
          </a:r>
          <a:endParaRPr lang="en-MY" sz="3200" dirty="0">
            <a:latin typeface="Abadi" panose="020B0604020104020204" pitchFamily="34" charset="0"/>
          </a:endParaRPr>
        </a:p>
      </dgm:t>
    </dgm:pt>
    <dgm:pt modelId="{D2015D5C-BBAF-4CDE-8845-C0C786DB7240}" type="parTrans" cxnId="{F416A6A8-E8EE-4E97-A116-C8E71B9A8389}">
      <dgm:prSet custT="1"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2F15ACA8-560B-49A1-B66D-F703908820B2}" type="sibTrans" cxnId="{F416A6A8-E8EE-4E97-A116-C8E71B9A8389}">
      <dgm:prSet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1664ED82-8616-4C39-8557-B2B687866CF6}">
      <dgm:prSet phldrT="[Text]" custT="1"/>
      <dgm:spPr/>
      <dgm:t>
        <a:bodyPr/>
        <a:lstStyle/>
        <a:p>
          <a:r>
            <a:rPr lang="en-US" sz="3200" dirty="0">
              <a:latin typeface="Abadi" panose="020B0604020104020204" pitchFamily="34" charset="0"/>
            </a:rPr>
            <a:t>immunoadsorption</a:t>
          </a:r>
          <a:endParaRPr lang="en-MY" sz="3200" dirty="0">
            <a:latin typeface="Abadi" panose="020B0604020104020204" pitchFamily="34" charset="0"/>
          </a:endParaRPr>
        </a:p>
      </dgm:t>
    </dgm:pt>
    <dgm:pt modelId="{527E8E07-741B-4B70-9F82-A162733BCC50}" type="parTrans" cxnId="{D9012C37-2040-429A-B417-F692240AA96C}">
      <dgm:prSet custT="1"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B516F068-C000-44AE-9FF7-2CD8695779D8}" type="sibTrans" cxnId="{D9012C37-2040-429A-B417-F692240AA96C}">
      <dgm:prSet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07F22D92-A310-4D7C-B3B2-E982FEF821C0}">
      <dgm:prSet phldrT="[Text]" custT="1"/>
      <dgm:spPr/>
      <dgm:t>
        <a:bodyPr/>
        <a:lstStyle/>
        <a:p>
          <a:r>
            <a:rPr lang="en-US" sz="3200" dirty="0">
              <a:latin typeface="Abadi" panose="020B0604020104020204" pitchFamily="34" charset="0"/>
            </a:rPr>
            <a:t>DFPP</a:t>
          </a:r>
          <a:endParaRPr lang="en-MY" sz="3200" dirty="0">
            <a:latin typeface="Abadi" panose="020B0604020104020204" pitchFamily="34" charset="0"/>
          </a:endParaRPr>
        </a:p>
      </dgm:t>
    </dgm:pt>
    <dgm:pt modelId="{CDDD52DE-F540-45C8-B476-1546BBB83642}" type="parTrans" cxnId="{064491D2-5711-49A3-B04C-E60E0BBEEFA3}">
      <dgm:prSet custT="1"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97E967F1-1863-4E3E-B924-D220FABD4F5F}" type="sibTrans" cxnId="{064491D2-5711-49A3-B04C-E60E0BBEEFA3}">
      <dgm:prSet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C70891C1-F77E-4906-B705-72DCCC354545}">
      <dgm:prSet phldrT="[Text]" custT="1"/>
      <dgm:spPr/>
      <dgm:t>
        <a:bodyPr/>
        <a:lstStyle/>
        <a:p>
          <a:r>
            <a:rPr lang="en-US" sz="3200" dirty="0" err="1">
              <a:latin typeface="Abadi" panose="020B0604020104020204" pitchFamily="34" charset="0"/>
            </a:rPr>
            <a:t>Cytapharesis</a:t>
          </a:r>
          <a:endParaRPr lang="en-MY" sz="3200" dirty="0">
            <a:latin typeface="Abadi" panose="020B0604020104020204" pitchFamily="34" charset="0"/>
          </a:endParaRPr>
        </a:p>
      </dgm:t>
    </dgm:pt>
    <dgm:pt modelId="{AAB071F5-BE39-45BC-AAB5-DAA3553274C6}" type="parTrans" cxnId="{BFB74B48-F85A-4D8B-B965-10C24F9D453B}">
      <dgm:prSet custT="1"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7F7073C1-8B19-416E-AFED-6E2FB7ED1171}" type="sibTrans" cxnId="{BFB74B48-F85A-4D8B-B965-10C24F9D453B}">
      <dgm:prSet/>
      <dgm:spPr/>
      <dgm:t>
        <a:bodyPr/>
        <a:lstStyle/>
        <a:p>
          <a:endParaRPr lang="en-MY" sz="3200">
            <a:latin typeface="Abadi" panose="020B0604020104020204" pitchFamily="34" charset="0"/>
          </a:endParaRPr>
        </a:p>
      </dgm:t>
    </dgm:pt>
    <dgm:pt modelId="{8992D46E-0A2A-4869-A4B4-16191312E17B}" type="pres">
      <dgm:prSet presAssocID="{762DA71C-AFB2-4FEC-BAE7-9EB4071BA5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BBFE5B-318D-43C7-9C60-89D56C4F6AA6}" type="pres">
      <dgm:prSet presAssocID="{32D90E9A-DA50-40B9-91BF-90AAA3945167}" presName="root1" presStyleCnt="0"/>
      <dgm:spPr/>
    </dgm:pt>
    <dgm:pt modelId="{244ED72E-E9D4-4642-AB58-178ADDB5C420}" type="pres">
      <dgm:prSet presAssocID="{32D90E9A-DA50-40B9-91BF-90AAA3945167}" presName="LevelOneTextNode" presStyleLbl="node0" presStyleIdx="0" presStyleCnt="1" custScaleX="162517" custScaleY="204836">
        <dgm:presLayoutVars>
          <dgm:chPref val="3"/>
        </dgm:presLayoutVars>
      </dgm:prSet>
      <dgm:spPr/>
    </dgm:pt>
    <dgm:pt modelId="{F84554FD-77C2-4BA2-89DE-B00A8562F28C}" type="pres">
      <dgm:prSet presAssocID="{32D90E9A-DA50-40B9-91BF-90AAA3945167}" presName="level2hierChild" presStyleCnt="0"/>
      <dgm:spPr/>
    </dgm:pt>
    <dgm:pt modelId="{03F8CC14-E9D7-405E-A3CF-6D98D0A67694}" type="pres">
      <dgm:prSet presAssocID="{D2015D5C-BBAF-4CDE-8845-C0C786DB7240}" presName="conn2-1" presStyleLbl="parChTrans1D2" presStyleIdx="0" presStyleCnt="2"/>
      <dgm:spPr/>
    </dgm:pt>
    <dgm:pt modelId="{44918FB3-1F22-4E24-B4CD-9273BB9BF82E}" type="pres">
      <dgm:prSet presAssocID="{D2015D5C-BBAF-4CDE-8845-C0C786DB7240}" presName="connTx" presStyleLbl="parChTrans1D2" presStyleIdx="0" presStyleCnt="2"/>
      <dgm:spPr/>
    </dgm:pt>
    <dgm:pt modelId="{BC279D60-9C6A-467B-9CD9-F6FB36E95581}" type="pres">
      <dgm:prSet presAssocID="{77CDF975-78D3-4FBC-B262-D6033083929E}" presName="root2" presStyleCnt="0"/>
      <dgm:spPr/>
    </dgm:pt>
    <dgm:pt modelId="{D7EE9318-AF98-4F69-8AC0-46D8EFD4C3B5}" type="pres">
      <dgm:prSet presAssocID="{77CDF975-78D3-4FBC-B262-D6033083929E}" presName="LevelTwoTextNode" presStyleLbl="node2" presStyleIdx="0" presStyleCnt="2" custScaleX="356643" custScaleY="213238" custLinFactNeighborX="-3771" custLinFactNeighborY="-84461">
        <dgm:presLayoutVars>
          <dgm:chPref val="3"/>
        </dgm:presLayoutVars>
      </dgm:prSet>
      <dgm:spPr/>
    </dgm:pt>
    <dgm:pt modelId="{603B44CC-E356-413C-9B83-A78083ECE1AA}" type="pres">
      <dgm:prSet presAssocID="{77CDF975-78D3-4FBC-B262-D6033083929E}" presName="level3hierChild" presStyleCnt="0"/>
      <dgm:spPr/>
    </dgm:pt>
    <dgm:pt modelId="{4F6F8DC3-B396-4CE9-B248-E58A1F987C62}" type="pres">
      <dgm:prSet presAssocID="{527E8E07-741B-4B70-9F82-A162733BCC50}" presName="conn2-1" presStyleLbl="parChTrans1D3" presStyleIdx="0" presStyleCnt="2"/>
      <dgm:spPr/>
    </dgm:pt>
    <dgm:pt modelId="{5E7BE6D4-39B7-4562-96A4-810FA92791BE}" type="pres">
      <dgm:prSet presAssocID="{527E8E07-741B-4B70-9F82-A162733BCC50}" presName="connTx" presStyleLbl="parChTrans1D3" presStyleIdx="0" presStyleCnt="2"/>
      <dgm:spPr/>
    </dgm:pt>
    <dgm:pt modelId="{4C37421A-2351-440E-AE21-97FB01DE58EF}" type="pres">
      <dgm:prSet presAssocID="{1664ED82-8616-4C39-8557-B2B687866CF6}" presName="root2" presStyleCnt="0"/>
      <dgm:spPr/>
    </dgm:pt>
    <dgm:pt modelId="{9C228036-4011-4BEA-A5B3-38A5CB8F7348}" type="pres">
      <dgm:prSet presAssocID="{1664ED82-8616-4C39-8557-B2B687866CF6}" presName="LevelTwoTextNode" presStyleLbl="node3" presStyleIdx="0" presStyleCnt="2" custScaleX="274636" custScaleY="146465" custLinFactY="-11260" custLinFactNeighborX="2262" custLinFactNeighborY="-100000">
        <dgm:presLayoutVars>
          <dgm:chPref val="3"/>
        </dgm:presLayoutVars>
      </dgm:prSet>
      <dgm:spPr/>
    </dgm:pt>
    <dgm:pt modelId="{DC72EFBB-90A6-43EC-8FFA-84D6996D9F44}" type="pres">
      <dgm:prSet presAssocID="{1664ED82-8616-4C39-8557-B2B687866CF6}" presName="level3hierChild" presStyleCnt="0"/>
      <dgm:spPr/>
    </dgm:pt>
    <dgm:pt modelId="{DDE49F16-E9C5-4093-BEE3-D73A93C4A87C}" type="pres">
      <dgm:prSet presAssocID="{CDDD52DE-F540-45C8-B476-1546BBB83642}" presName="conn2-1" presStyleLbl="parChTrans1D3" presStyleIdx="1" presStyleCnt="2"/>
      <dgm:spPr/>
    </dgm:pt>
    <dgm:pt modelId="{1D4F1038-C641-4339-8A5C-2907011C6216}" type="pres">
      <dgm:prSet presAssocID="{CDDD52DE-F540-45C8-B476-1546BBB83642}" presName="connTx" presStyleLbl="parChTrans1D3" presStyleIdx="1" presStyleCnt="2"/>
      <dgm:spPr/>
    </dgm:pt>
    <dgm:pt modelId="{8431D3CC-9DA2-4650-923A-8DB415A3F61F}" type="pres">
      <dgm:prSet presAssocID="{07F22D92-A310-4D7C-B3B2-E982FEF821C0}" presName="root2" presStyleCnt="0"/>
      <dgm:spPr/>
    </dgm:pt>
    <dgm:pt modelId="{A8C66C9C-CD02-4399-9CE8-16293C661015}" type="pres">
      <dgm:prSet presAssocID="{07F22D92-A310-4D7C-B3B2-E982FEF821C0}" presName="LevelTwoTextNode" presStyleLbl="node3" presStyleIdx="1" presStyleCnt="2" custLinFactNeighborX="6033" custLinFactNeighborY="-75412">
        <dgm:presLayoutVars>
          <dgm:chPref val="3"/>
        </dgm:presLayoutVars>
      </dgm:prSet>
      <dgm:spPr/>
    </dgm:pt>
    <dgm:pt modelId="{5448A2FB-254B-4F9F-9B4D-17448E4462E2}" type="pres">
      <dgm:prSet presAssocID="{07F22D92-A310-4D7C-B3B2-E982FEF821C0}" presName="level3hierChild" presStyleCnt="0"/>
      <dgm:spPr/>
    </dgm:pt>
    <dgm:pt modelId="{08CB63A2-3696-4B70-8F4F-16C0A7F71039}" type="pres">
      <dgm:prSet presAssocID="{AAB071F5-BE39-45BC-AAB5-DAA3553274C6}" presName="conn2-1" presStyleLbl="parChTrans1D2" presStyleIdx="1" presStyleCnt="2"/>
      <dgm:spPr/>
    </dgm:pt>
    <dgm:pt modelId="{42EF3162-FF68-4165-9478-9154886DF919}" type="pres">
      <dgm:prSet presAssocID="{AAB071F5-BE39-45BC-AAB5-DAA3553274C6}" presName="connTx" presStyleLbl="parChTrans1D2" presStyleIdx="1" presStyleCnt="2"/>
      <dgm:spPr/>
    </dgm:pt>
    <dgm:pt modelId="{4294FAF9-6D9B-4134-A5B7-65CBA4D9443A}" type="pres">
      <dgm:prSet presAssocID="{C70891C1-F77E-4906-B705-72DCCC354545}" presName="root2" presStyleCnt="0"/>
      <dgm:spPr/>
    </dgm:pt>
    <dgm:pt modelId="{E58DBAD7-5B77-4870-A674-D5453C5B28B9}" type="pres">
      <dgm:prSet presAssocID="{C70891C1-F77E-4906-B705-72DCCC354545}" presName="LevelTwoTextNode" presStyleLbl="node2" presStyleIdx="1" presStyleCnt="2" custScaleX="210384" custScaleY="278239" custLinFactY="25184" custLinFactNeighborX="-3016" custLinFactNeighborY="100000">
        <dgm:presLayoutVars>
          <dgm:chPref val="3"/>
        </dgm:presLayoutVars>
      </dgm:prSet>
      <dgm:spPr/>
    </dgm:pt>
    <dgm:pt modelId="{E5131357-68A5-4519-A291-764D12F2285B}" type="pres">
      <dgm:prSet presAssocID="{C70891C1-F77E-4906-B705-72DCCC354545}" presName="level3hierChild" presStyleCnt="0"/>
      <dgm:spPr/>
    </dgm:pt>
  </dgm:ptLst>
  <dgm:cxnLst>
    <dgm:cxn modelId="{5040E707-DAB1-4B6D-8D7B-3AA128CDFD46}" type="presOf" srcId="{D2015D5C-BBAF-4CDE-8845-C0C786DB7240}" destId="{44918FB3-1F22-4E24-B4CD-9273BB9BF82E}" srcOrd="1" destOrd="0" presId="urn:microsoft.com/office/officeart/2005/8/layout/hierarchy2"/>
    <dgm:cxn modelId="{B5F06418-3786-491B-B62C-970E44AF50A9}" type="presOf" srcId="{762DA71C-AFB2-4FEC-BAE7-9EB4071BA5FE}" destId="{8992D46E-0A2A-4869-A4B4-16191312E17B}" srcOrd="0" destOrd="0" presId="urn:microsoft.com/office/officeart/2005/8/layout/hierarchy2"/>
    <dgm:cxn modelId="{CD9EE020-0907-45E1-BD94-4863823DB671}" type="presOf" srcId="{C70891C1-F77E-4906-B705-72DCCC354545}" destId="{E58DBAD7-5B77-4870-A674-D5453C5B28B9}" srcOrd="0" destOrd="0" presId="urn:microsoft.com/office/officeart/2005/8/layout/hierarchy2"/>
    <dgm:cxn modelId="{D9012C37-2040-429A-B417-F692240AA96C}" srcId="{77CDF975-78D3-4FBC-B262-D6033083929E}" destId="{1664ED82-8616-4C39-8557-B2B687866CF6}" srcOrd="0" destOrd="0" parTransId="{527E8E07-741B-4B70-9F82-A162733BCC50}" sibTransId="{B516F068-C000-44AE-9FF7-2CD8695779D8}"/>
    <dgm:cxn modelId="{BFB74B48-F85A-4D8B-B965-10C24F9D453B}" srcId="{32D90E9A-DA50-40B9-91BF-90AAA3945167}" destId="{C70891C1-F77E-4906-B705-72DCCC354545}" srcOrd="1" destOrd="0" parTransId="{AAB071F5-BE39-45BC-AAB5-DAA3553274C6}" sibTransId="{7F7073C1-8B19-416E-AFED-6E2FB7ED1171}"/>
    <dgm:cxn modelId="{F548037F-95BC-457A-A94E-2AB961785AB5}" type="presOf" srcId="{AAB071F5-BE39-45BC-AAB5-DAA3553274C6}" destId="{08CB63A2-3696-4B70-8F4F-16C0A7F71039}" srcOrd="0" destOrd="0" presId="urn:microsoft.com/office/officeart/2005/8/layout/hierarchy2"/>
    <dgm:cxn modelId="{C09D9D7F-94F4-4AB4-A378-E4B43FAE3FCD}" srcId="{762DA71C-AFB2-4FEC-BAE7-9EB4071BA5FE}" destId="{32D90E9A-DA50-40B9-91BF-90AAA3945167}" srcOrd="0" destOrd="0" parTransId="{2F1E41C2-64A8-4062-B9DF-FB947DF7593B}" sibTransId="{76262EB0-B009-4227-93C7-EE6467963ADE}"/>
    <dgm:cxn modelId="{7A940C8B-6067-4604-8E08-EA7E15E23A0A}" type="presOf" srcId="{1664ED82-8616-4C39-8557-B2B687866CF6}" destId="{9C228036-4011-4BEA-A5B3-38A5CB8F7348}" srcOrd="0" destOrd="0" presId="urn:microsoft.com/office/officeart/2005/8/layout/hierarchy2"/>
    <dgm:cxn modelId="{B371EC9D-88FC-48B2-9E49-131BA04365B3}" type="presOf" srcId="{527E8E07-741B-4B70-9F82-A162733BCC50}" destId="{5E7BE6D4-39B7-4562-96A4-810FA92791BE}" srcOrd="1" destOrd="0" presId="urn:microsoft.com/office/officeart/2005/8/layout/hierarchy2"/>
    <dgm:cxn modelId="{FDD3C5A0-B49F-40AA-BF79-21D0EEF3AC52}" type="presOf" srcId="{CDDD52DE-F540-45C8-B476-1546BBB83642}" destId="{1D4F1038-C641-4339-8A5C-2907011C6216}" srcOrd="1" destOrd="0" presId="urn:microsoft.com/office/officeart/2005/8/layout/hierarchy2"/>
    <dgm:cxn modelId="{F416A6A8-E8EE-4E97-A116-C8E71B9A8389}" srcId="{32D90E9A-DA50-40B9-91BF-90AAA3945167}" destId="{77CDF975-78D3-4FBC-B262-D6033083929E}" srcOrd="0" destOrd="0" parTransId="{D2015D5C-BBAF-4CDE-8845-C0C786DB7240}" sibTransId="{2F15ACA8-560B-49A1-B66D-F703908820B2}"/>
    <dgm:cxn modelId="{1E0A87AE-5C02-4B30-9B5C-50C64530B371}" type="presOf" srcId="{77CDF975-78D3-4FBC-B262-D6033083929E}" destId="{D7EE9318-AF98-4F69-8AC0-46D8EFD4C3B5}" srcOrd="0" destOrd="0" presId="urn:microsoft.com/office/officeart/2005/8/layout/hierarchy2"/>
    <dgm:cxn modelId="{3CFA13B1-059D-4067-9145-7A86AF471249}" type="presOf" srcId="{07F22D92-A310-4D7C-B3B2-E982FEF821C0}" destId="{A8C66C9C-CD02-4399-9CE8-16293C661015}" srcOrd="0" destOrd="0" presId="urn:microsoft.com/office/officeart/2005/8/layout/hierarchy2"/>
    <dgm:cxn modelId="{7D7679BA-6939-469F-BE5F-3AA3F4B33599}" type="presOf" srcId="{CDDD52DE-F540-45C8-B476-1546BBB83642}" destId="{DDE49F16-E9C5-4093-BEE3-D73A93C4A87C}" srcOrd="0" destOrd="0" presId="urn:microsoft.com/office/officeart/2005/8/layout/hierarchy2"/>
    <dgm:cxn modelId="{EC148BBD-2F24-413C-B573-EE7369FAFDEF}" type="presOf" srcId="{D2015D5C-BBAF-4CDE-8845-C0C786DB7240}" destId="{03F8CC14-E9D7-405E-A3CF-6D98D0A67694}" srcOrd="0" destOrd="0" presId="urn:microsoft.com/office/officeart/2005/8/layout/hierarchy2"/>
    <dgm:cxn modelId="{F3454FCF-5581-4071-BFD1-541427110F68}" type="presOf" srcId="{AAB071F5-BE39-45BC-AAB5-DAA3553274C6}" destId="{42EF3162-FF68-4165-9478-9154886DF919}" srcOrd="1" destOrd="0" presId="urn:microsoft.com/office/officeart/2005/8/layout/hierarchy2"/>
    <dgm:cxn modelId="{064491D2-5711-49A3-B04C-E60E0BBEEFA3}" srcId="{77CDF975-78D3-4FBC-B262-D6033083929E}" destId="{07F22D92-A310-4D7C-B3B2-E982FEF821C0}" srcOrd="1" destOrd="0" parTransId="{CDDD52DE-F540-45C8-B476-1546BBB83642}" sibTransId="{97E967F1-1863-4E3E-B924-D220FABD4F5F}"/>
    <dgm:cxn modelId="{70C325DE-1612-46B0-9758-37DD2FAC437D}" type="presOf" srcId="{32D90E9A-DA50-40B9-91BF-90AAA3945167}" destId="{244ED72E-E9D4-4642-AB58-178ADDB5C420}" srcOrd="0" destOrd="0" presId="urn:microsoft.com/office/officeart/2005/8/layout/hierarchy2"/>
    <dgm:cxn modelId="{47D7F9EA-2CBA-49B7-835A-1FC39803708B}" type="presOf" srcId="{527E8E07-741B-4B70-9F82-A162733BCC50}" destId="{4F6F8DC3-B396-4CE9-B248-E58A1F987C62}" srcOrd="0" destOrd="0" presId="urn:microsoft.com/office/officeart/2005/8/layout/hierarchy2"/>
    <dgm:cxn modelId="{C4AEB744-4156-4479-8184-FEBAA72D4D93}" type="presParOf" srcId="{8992D46E-0A2A-4869-A4B4-16191312E17B}" destId="{90BBFE5B-318D-43C7-9C60-89D56C4F6AA6}" srcOrd="0" destOrd="0" presId="urn:microsoft.com/office/officeart/2005/8/layout/hierarchy2"/>
    <dgm:cxn modelId="{65B8B1D0-8D97-493A-B0E2-D994980F7649}" type="presParOf" srcId="{90BBFE5B-318D-43C7-9C60-89D56C4F6AA6}" destId="{244ED72E-E9D4-4642-AB58-178ADDB5C420}" srcOrd="0" destOrd="0" presId="urn:microsoft.com/office/officeart/2005/8/layout/hierarchy2"/>
    <dgm:cxn modelId="{4C1FE4A4-2A0E-4598-ADA4-CFA3EDA6A5CF}" type="presParOf" srcId="{90BBFE5B-318D-43C7-9C60-89D56C4F6AA6}" destId="{F84554FD-77C2-4BA2-89DE-B00A8562F28C}" srcOrd="1" destOrd="0" presId="urn:microsoft.com/office/officeart/2005/8/layout/hierarchy2"/>
    <dgm:cxn modelId="{E11914BA-2A5A-4592-85F7-CCC8BA9A5811}" type="presParOf" srcId="{F84554FD-77C2-4BA2-89DE-B00A8562F28C}" destId="{03F8CC14-E9D7-405E-A3CF-6D98D0A67694}" srcOrd="0" destOrd="0" presId="urn:microsoft.com/office/officeart/2005/8/layout/hierarchy2"/>
    <dgm:cxn modelId="{265A9802-FC23-440F-A023-89128C7C0591}" type="presParOf" srcId="{03F8CC14-E9D7-405E-A3CF-6D98D0A67694}" destId="{44918FB3-1F22-4E24-B4CD-9273BB9BF82E}" srcOrd="0" destOrd="0" presId="urn:microsoft.com/office/officeart/2005/8/layout/hierarchy2"/>
    <dgm:cxn modelId="{A43187AA-F4B0-4467-A10D-CFF71555E1E1}" type="presParOf" srcId="{F84554FD-77C2-4BA2-89DE-B00A8562F28C}" destId="{BC279D60-9C6A-467B-9CD9-F6FB36E95581}" srcOrd="1" destOrd="0" presId="urn:microsoft.com/office/officeart/2005/8/layout/hierarchy2"/>
    <dgm:cxn modelId="{BF75EC84-7AEA-4C95-9CA4-0344594DA8F0}" type="presParOf" srcId="{BC279D60-9C6A-467B-9CD9-F6FB36E95581}" destId="{D7EE9318-AF98-4F69-8AC0-46D8EFD4C3B5}" srcOrd="0" destOrd="0" presId="urn:microsoft.com/office/officeart/2005/8/layout/hierarchy2"/>
    <dgm:cxn modelId="{D3B05ADE-F1D6-4A62-A652-8C7545260418}" type="presParOf" srcId="{BC279D60-9C6A-467B-9CD9-F6FB36E95581}" destId="{603B44CC-E356-413C-9B83-A78083ECE1AA}" srcOrd="1" destOrd="0" presId="urn:microsoft.com/office/officeart/2005/8/layout/hierarchy2"/>
    <dgm:cxn modelId="{48CE36DA-CACC-47D9-B201-E6737B080CEE}" type="presParOf" srcId="{603B44CC-E356-413C-9B83-A78083ECE1AA}" destId="{4F6F8DC3-B396-4CE9-B248-E58A1F987C62}" srcOrd="0" destOrd="0" presId="urn:microsoft.com/office/officeart/2005/8/layout/hierarchy2"/>
    <dgm:cxn modelId="{CBE97644-AA1A-4750-8363-9B097BDBF101}" type="presParOf" srcId="{4F6F8DC3-B396-4CE9-B248-E58A1F987C62}" destId="{5E7BE6D4-39B7-4562-96A4-810FA92791BE}" srcOrd="0" destOrd="0" presId="urn:microsoft.com/office/officeart/2005/8/layout/hierarchy2"/>
    <dgm:cxn modelId="{8ECB23EA-0C1B-4B82-902D-7D40612CCFBF}" type="presParOf" srcId="{603B44CC-E356-413C-9B83-A78083ECE1AA}" destId="{4C37421A-2351-440E-AE21-97FB01DE58EF}" srcOrd="1" destOrd="0" presId="urn:microsoft.com/office/officeart/2005/8/layout/hierarchy2"/>
    <dgm:cxn modelId="{28FA81BF-0DE8-472E-B58D-9CA1BEA701CC}" type="presParOf" srcId="{4C37421A-2351-440E-AE21-97FB01DE58EF}" destId="{9C228036-4011-4BEA-A5B3-38A5CB8F7348}" srcOrd="0" destOrd="0" presId="urn:microsoft.com/office/officeart/2005/8/layout/hierarchy2"/>
    <dgm:cxn modelId="{F175E7C0-4E92-48D5-9EEC-F6AEC2BCDB80}" type="presParOf" srcId="{4C37421A-2351-440E-AE21-97FB01DE58EF}" destId="{DC72EFBB-90A6-43EC-8FFA-84D6996D9F44}" srcOrd="1" destOrd="0" presId="urn:microsoft.com/office/officeart/2005/8/layout/hierarchy2"/>
    <dgm:cxn modelId="{4EFCD54C-68D0-4030-A611-0A928A5A127C}" type="presParOf" srcId="{603B44CC-E356-413C-9B83-A78083ECE1AA}" destId="{DDE49F16-E9C5-4093-BEE3-D73A93C4A87C}" srcOrd="2" destOrd="0" presId="urn:microsoft.com/office/officeart/2005/8/layout/hierarchy2"/>
    <dgm:cxn modelId="{76FE7317-F7C1-43DD-BAFF-C0051CDE56A4}" type="presParOf" srcId="{DDE49F16-E9C5-4093-BEE3-D73A93C4A87C}" destId="{1D4F1038-C641-4339-8A5C-2907011C6216}" srcOrd="0" destOrd="0" presId="urn:microsoft.com/office/officeart/2005/8/layout/hierarchy2"/>
    <dgm:cxn modelId="{7631EEDF-BD69-4FB2-ACE9-382F9CF77F3C}" type="presParOf" srcId="{603B44CC-E356-413C-9B83-A78083ECE1AA}" destId="{8431D3CC-9DA2-4650-923A-8DB415A3F61F}" srcOrd="3" destOrd="0" presId="urn:microsoft.com/office/officeart/2005/8/layout/hierarchy2"/>
    <dgm:cxn modelId="{401CB317-25B8-4106-BE65-1095B28EAB60}" type="presParOf" srcId="{8431D3CC-9DA2-4650-923A-8DB415A3F61F}" destId="{A8C66C9C-CD02-4399-9CE8-16293C661015}" srcOrd="0" destOrd="0" presId="urn:microsoft.com/office/officeart/2005/8/layout/hierarchy2"/>
    <dgm:cxn modelId="{7DA40E45-EC6C-4739-8B7C-7C7D5D9F17DF}" type="presParOf" srcId="{8431D3CC-9DA2-4650-923A-8DB415A3F61F}" destId="{5448A2FB-254B-4F9F-9B4D-17448E4462E2}" srcOrd="1" destOrd="0" presId="urn:microsoft.com/office/officeart/2005/8/layout/hierarchy2"/>
    <dgm:cxn modelId="{1F384A0C-443C-429A-AE42-C9C99363C238}" type="presParOf" srcId="{F84554FD-77C2-4BA2-89DE-B00A8562F28C}" destId="{08CB63A2-3696-4B70-8F4F-16C0A7F71039}" srcOrd="2" destOrd="0" presId="urn:microsoft.com/office/officeart/2005/8/layout/hierarchy2"/>
    <dgm:cxn modelId="{BC3E810C-0CEC-46E4-8EC2-6BEEBA37878B}" type="presParOf" srcId="{08CB63A2-3696-4B70-8F4F-16C0A7F71039}" destId="{42EF3162-FF68-4165-9478-9154886DF919}" srcOrd="0" destOrd="0" presId="urn:microsoft.com/office/officeart/2005/8/layout/hierarchy2"/>
    <dgm:cxn modelId="{CE7A624D-80C5-4341-AC61-092F1D066E1F}" type="presParOf" srcId="{F84554FD-77C2-4BA2-89DE-B00A8562F28C}" destId="{4294FAF9-6D9B-4134-A5B7-65CBA4D9443A}" srcOrd="3" destOrd="0" presId="urn:microsoft.com/office/officeart/2005/8/layout/hierarchy2"/>
    <dgm:cxn modelId="{36FD9849-2E1D-4ECA-B918-A1161C8A057B}" type="presParOf" srcId="{4294FAF9-6D9B-4134-A5B7-65CBA4D9443A}" destId="{E58DBAD7-5B77-4870-A674-D5453C5B28B9}" srcOrd="0" destOrd="0" presId="urn:microsoft.com/office/officeart/2005/8/layout/hierarchy2"/>
    <dgm:cxn modelId="{5D2D51C0-978A-42FB-B142-C24045BE5EB3}" type="presParOf" srcId="{4294FAF9-6D9B-4134-A5B7-65CBA4D9443A}" destId="{E5131357-68A5-4519-A291-764D12F228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ED72E-E9D4-4642-AB58-178ADDB5C420}">
      <dsp:nvSpPr>
        <dsp:cNvPr id="0" name=""/>
        <dsp:cNvSpPr/>
      </dsp:nvSpPr>
      <dsp:spPr>
        <a:xfrm>
          <a:off x="10959" y="2315944"/>
          <a:ext cx="2052694" cy="129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badi" panose="020B0604020104020204" pitchFamily="34" charset="0"/>
            </a:rPr>
            <a:t>Apharesis</a:t>
          </a:r>
          <a:endParaRPr lang="en-MY" sz="3200" kern="1200" dirty="0">
            <a:latin typeface="Abadi" panose="020B0604020104020204" pitchFamily="34" charset="0"/>
          </a:endParaRPr>
        </a:p>
      </dsp:txBody>
      <dsp:txXfrm>
        <a:off x="48847" y="2353832"/>
        <a:ext cx="1976918" cy="1217829"/>
      </dsp:txXfrm>
    </dsp:sp>
    <dsp:sp modelId="{03F8CC14-E9D7-405E-A3CF-6D98D0A67694}">
      <dsp:nvSpPr>
        <dsp:cNvPr id="0" name=""/>
        <dsp:cNvSpPr/>
      </dsp:nvSpPr>
      <dsp:spPr>
        <a:xfrm rot="17244566">
          <a:off x="1527747" y="2223227"/>
          <a:ext cx="1529408" cy="19690"/>
        </a:xfrm>
        <a:custGeom>
          <a:avLst/>
          <a:gdLst/>
          <a:ahLst/>
          <a:cxnLst/>
          <a:rect l="0" t="0" r="0" b="0"/>
          <a:pathLst>
            <a:path>
              <a:moveTo>
                <a:pt x="0" y="9845"/>
              </a:moveTo>
              <a:lnTo>
                <a:pt x="1529408" y="9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>
            <a:latin typeface="Abadi" panose="020B0604020104020204" pitchFamily="34" charset="0"/>
          </a:endParaRPr>
        </a:p>
      </dsp:txBody>
      <dsp:txXfrm>
        <a:off x="2254216" y="2194837"/>
        <a:ext cx="76470" cy="76470"/>
      </dsp:txXfrm>
    </dsp:sp>
    <dsp:sp modelId="{D7EE9318-AF98-4F69-8AC0-46D8EFD4C3B5}">
      <dsp:nvSpPr>
        <dsp:cNvPr id="0" name=""/>
        <dsp:cNvSpPr/>
      </dsp:nvSpPr>
      <dsp:spPr>
        <a:xfrm>
          <a:off x="2521249" y="830065"/>
          <a:ext cx="4504630" cy="1346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Plasma exchange = </a:t>
          </a:r>
          <a:r>
            <a:rPr lang="en-US" sz="3200" kern="1200" dirty="0">
              <a:solidFill>
                <a:srgbClr val="FFFF00"/>
              </a:solidFill>
              <a:latin typeface="Abadi" panose="020B0604020104020204" pitchFamily="34" charset="0"/>
            </a:rPr>
            <a:t>TPE</a:t>
          </a:r>
          <a:r>
            <a:rPr lang="en-US" sz="3200" kern="1200" dirty="0">
              <a:latin typeface="Abadi" panose="020B0604020104020204" pitchFamily="34" charset="0"/>
            </a:rPr>
            <a:t> = </a:t>
          </a:r>
          <a:r>
            <a:rPr lang="en-US" sz="3200" kern="1200" dirty="0" err="1">
              <a:latin typeface="Abadi" panose="020B0604020104020204" pitchFamily="34" charset="0"/>
            </a:rPr>
            <a:t>plasmapharesis</a:t>
          </a:r>
          <a:endParaRPr lang="en-MY" sz="3200" kern="1200" dirty="0">
            <a:latin typeface="Abadi" panose="020B0604020104020204" pitchFamily="34" charset="0"/>
          </a:endParaRPr>
        </a:p>
      </dsp:txBody>
      <dsp:txXfrm>
        <a:off x="2560692" y="869508"/>
        <a:ext cx="4425744" cy="1267780"/>
      </dsp:txXfrm>
    </dsp:sp>
    <dsp:sp modelId="{4F6F8DC3-B396-4CE9-B248-E58A1F987C62}">
      <dsp:nvSpPr>
        <dsp:cNvPr id="0" name=""/>
        <dsp:cNvSpPr/>
      </dsp:nvSpPr>
      <dsp:spPr>
        <a:xfrm rot="18998573">
          <a:off x="6920066" y="1227366"/>
          <a:ext cx="775442" cy="19690"/>
        </a:xfrm>
        <a:custGeom>
          <a:avLst/>
          <a:gdLst/>
          <a:ahLst/>
          <a:cxnLst/>
          <a:rect l="0" t="0" r="0" b="0"/>
          <a:pathLst>
            <a:path>
              <a:moveTo>
                <a:pt x="0" y="9845"/>
              </a:moveTo>
              <a:lnTo>
                <a:pt x="775442" y="98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>
            <a:latin typeface="Abadi" panose="020B0604020104020204" pitchFamily="34" charset="0"/>
          </a:endParaRPr>
        </a:p>
      </dsp:txBody>
      <dsp:txXfrm>
        <a:off x="7288401" y="1217825"/>
        <a:ext cx="38772" cy="38772"/>
      </dsp:txXfrm>
    </dsp:sp>
    <dsp:sp modelId="{9C228036-4011-4BEA-A5B3-38A5CB8F7348}">
      <dsp:nvSpPr>
        <dsp:cNvPr id="0" name=""/>
        <dsp:cNvSpPr/>
      </dsp:nvSpPr>
      <dsp:spPr>
        <a:xfrm>
          <a:off x="7589695" y="508537"/>
          <a:ext cx="3468829" cy="924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immunoadsorption</a:t>
          </a:r>
          <a:endParaRPr lang="en-MY" sz="3200" kern="1200" dirty="0">
            <a:latin typeface="Abadi" panose="020B0604020104020204" pitchFamily="34" charset="0"/>
          </a:endParaRPr>
        </a:p>
      </dsp:txBody>
      <dsp:txXfrm>
        <a:off x="7616787" y="535629"/>
        <a:ext cx="3414645" cy="870789"/>
      </dsp:txXfrm>
    </dsp:sp>
    <dsp:sp modelId="{DDE49F16-E9C5-4093-BEE3-D73A93C4A87C}">
      <dsp:nvSpPr>
        <dsp:cNvPr id="0" name=""/>
        <dsp:cNvSpPr/>
      </dsp:nvSpPr>
      <dsp:spPr>
        <a:xfrm rot="2521792">
          <a:off x="6916969" y="1777053"/>
          <a:ext cx="846876" cy="19690"/>
        </a:xfrm>
        <a:custGeom>
          <a:avLst/>
          <a:gdLst/>
          <a:ahLst/>
          <a:cxnLst/>
          <a:rect l="0" t="0" r="0" b="0"/>
          <a:pathLst>
            <a:path>
              <a:moveTo>
                <a:pt x="0" y="9845"/>
              </a:moveTo>
              <a:lnTo>
                <a:pt x="846876" y="98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>
            <a:latin typeface="Abadi" panose="020B0604020104020204" pitchFamily="34" charset="0"/>
          </a:endParaRPr>
        </a:p>
      </dsp:txBody>
      <dsp:txXfrm>
        <a:off x="7319236" y="1765726"/>
        <a:ext cx="42343" cy="42343"/>
      </dsp:txXfrm>
    </dsp:sp>
    <dsp:sp modelId="{A8C66C9C-CD02-4399-9CE8-16293C661015}">
      <dsp:nvSpPr>
        <dsp:cNvPr id="0" name=""/>
        <dsp:cNvSpPr/>
      </dsp:nvSpPr>
      <dsp:spPr>
        <a:xfrm>
          <a:off x="7654936" y="1754632"/>
          <a:ext cx="1263064" cy="63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DFPP</a:t>
          </a:r>
          <a:endParaRPr lang="en-MY" sz="3200" kern="1200" dirty="0">
            <a:latin typeface="Abadi" panose="020B0604020104020204" pitchFamily="34" charset="0"/>
          </a:endParaRPr>
        </a:p>
      </dsp:txBody>
      <dsp:txXfrm>
        <a:off x="7673433" y="1773129"/>
        <a:ext cx="1226070" cy="594538"/>
      </dsp:txXfrm>
    </dsp:sp>
    <dsp:sp modelId="{08CB63A2-3696-4B70-8F4F-16C0A7F71039}">
      <dsp:nvSpPr>
        <dsp:cNvPr id="0" name=""/>
        <dsp:cNvSpPr/>
      </dsp:nvSpPr>
      <dsp:spPr>
        <a:xfrm rot="4369425">
          <a:off x="1506308" y="3708539"/>
          <a:ext cx="1581823" cy="19690"/>
        </a:xfrm>
        <a:custGeom>
          <a:avLst/>
          <a:gdLst/>
          <a:ahLst/>
          <a:cxnLst/>
          <a:rect l="0" t="0" r="0" b="0"/>
          <a:pathLst>
            <a:path>
              <a:moveTo>
                <a:pt x="0" y="9845"/>
              </a:moveTo>
              <a:lnTo>
                <a:pt x="1581823" y="9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200" kern="1200">
            <a:latin typeface="Abadi" panose="020B0604020104020204" pitchFamily="34" charset="0"/>
          </a:endParaRPr>
        </a:p>
      </dsp:txBody>
      <dsp:txXfrm>
        <a:off x="2257674" y="3678838"/>
        <a:ext cx="79091" cy="79091"/>
      </dsp:txXfrm>
    </dsp:sp>
    <dsp:sp modelId="{E58DBAD7-5B77-4870-A674-D5453C5B28B9}">
      <dsp:nvSpPr>
        <dsp:cNvPr id="0" name=""/>
        <dsp:cNvSpPr/>
      </dsp:nvSpPr>
      <dsp:spPr>
        <a:xfrm>
          <a:off x="2530785" y="3595437"/>
          <a:ext cx="2657285" cy="175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badi" panose="020B0604020104020204" pitchFamily="34" charset="0"/>
            </a:rPr>
            <a:t>Cytapharesis</a:t>
          </a:r>
          <a:endParaRPr lang="en-MY" sz="3200" kern="1200" dirty="0">
            <a:latin typeface="Abadi" panose="020B0604020104020204" pitchFamily="34" charset="0"/>
          </a:endParaRPr>
        </a:p>
      </dsp:txBody>
      <dsp:txXfrm>
        <a:off x="2582251" y="3646903"/>
        <a:ext cx="2554353" cy="1654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5A473-3FF9-44A1-B683-6D0A6490EAF3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487F-F21C-4DD4-959A-1595B14D96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16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487F-F21C-4DD4-959A-1595B14D9615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195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B203-7516-4380-9F4E-3098BF8FE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0F49C-56D2-46A1-A0B9-91F600AE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DE412-A0BA-4F34-9CDF-82ED9F19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268A-A20D-4F27-AC84-8420C11A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9060-7215-4992-8C4F-D060CA4D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4637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266D-BE62-4639-AE64-C1305A2A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BD788-F8C8-40B9-B69E-E7C382B0F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6B15-D061-4EDA-9A8A-10A946E6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301F-9027-4B3A-B6BA-9B202DF2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9717-8725-4131-98CC-92CF1E5D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20743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8E3AD-A0D0-460E-AD40-906E0BB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AA5E2-34AE-49E8-BA74-B71B2544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E9241-FB94-4903-BE9D-853017A7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0B3E-E8D9-42E2-B1F3-B981E50A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0AAC-0BFE-4579-A51D-56DEAA1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80556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1173-FBB7-4BFE-9CC2-86055428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F5BE-BB71-4559-9AFC-915CDBC9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A91C-9BFC-4302-91F7-55190ECB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2206-367D-426A-ABC2-76DD2FDE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8369-E959-4369-AE0C-4D7C89D9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153591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C815-E5EA-4A52-8870-DF17A325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6D63-D2CD-4EA9-B660-7D852A61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FBD5-E505-4E70-A5AF-3B6E9CD7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A2525-9CB0-4FB9-BCF9-23F2B3CF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54D6-DD85-486C-8230-5A1B3899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4214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073B-4D4D-4593-84AD-0A04AD49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AB1C-2A90-4E3B-B629-C4EE9B5DC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75A3-3955-4B59-A4DA-A7F05008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E8587-B44A-4511-8A40-A5FF77B6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4DFF-356A-43A2-A6AA-B0B5157C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7F78E-E82E-4947-878D-E71130C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73763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915B-6A71-45F1-BA2E-59A32AE5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6442E-4B6F-47AE-890D-8955E732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7EBBB-6A00-43E2-80BE-C943A1BCF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537B9-2141-40E3-A576-D9675A6B0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3CE76-53C5-400E-8405-244FE0EA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14051-022C-43DA-9009-FFCFCB1B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0750-BC53-4069-864A-5D0A0B1E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EB543-ECE9-4CD5-9D66-4FB28988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95761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DBEB-FCD4-4081-8278-7749965C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52CB9-1D28-4701-B48B-9C89A3BF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D5D47-8704-477B-9CFD-B145A027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D4D39-874E-4C24-91EC-2B72901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800117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60799-74EF-497F-A7D4-6926B122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FD83F-F964-40B2-9C12-EEA219CD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DD0DE-0BE3-493F-A0ED-D9C8888E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65886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D9FB-F636-4ED8-8088-5B7DE3B2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7979-0F22-4EBF-BFB4-7022C7F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FE8A5-7DC5-4E91-BD37-E07AF033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03AB0-F053-4C0D-B8B5-5627E959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B987-B00F-4856-AEE0-82B9033C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9C9B9-633D-49BA-8B6B-01FE3C36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55609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BB07-11F6-4837-9164-483164F8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CE49E-44C5-4F87-B62E-D8D55FBE7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4934-7BD1-4D0D-858D-3A87D638E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6689B-4F7D-4FE2-9A07-756783E2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36389-75CF-492A-A34E-72492B66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157C-FE94-4EE0-806A-F50398B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528551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BE7C4-3910-418F-A34E-B6052B73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89AF6-11C9-453B-9F31-EF0DCCB1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ECE29-8A99-42D8-8C7A-A6CDCC734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BAA1-CE33-4BB5-BCFA-00E42E087A70}" type="datetimeFigureOut">
              <a:rPr lang="en-MY" smtClean="0"/>
              <a:t>29/4/2020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9F090-8AF8-4100-9D0A-19801B894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FFE6C-E1D1-4506-97CB-91DC30C57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70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A69C-7D19-4C89-8473-D446654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Logo Intro RU_Trim">
            <a:hlinkClick r:id="" action="ppaction://media"/>
            <a:extLst>
              <a:ext uri="{FF2B5EF4-FFF2-40B4-BE49-F238E27FC236}">
                <a16:creationId xmlns:a16="http://schemas.microsoft.com/office/drawing/2014/main" id="{D849F84E-6571-4E0C-A305-B8FFAC9191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7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6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9834-C04D-40E9-AA0C-AE25337D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Plasma volume calculation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9FD42-79D0-461C-9C30-688D0D3C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           </a:t>
            </a:r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1 plasma volume -  0.065 x Weight x (1-Hct)</a:t>
            </a:r>
          </a:p>
          <a:p>
            <a:pPr marL="0" indent="0">
              <a:buNone/>
            </a:pPr>
            <a:endParaRPr lang="en-US" sz="3600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B0F0"/>
                </a:solidFill>
                <a:latin typeface="Abadi" panose="020B0604020104020204" pitchFamily="34" charset="0"/>
              </a:rPr>
              <a:t>e.g</a:t>
            </a:r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      1 plasma volume in a 60kg man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      0.065 x 60 x (1- 0.40) = 2.34 L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      1.5 plasma volume = 1.5 x 2.52 = 3.51 L</a:t>
            </a:r>
          </a:p>
          <a:p>
            <a:pPr marL="0" indent="0">
              <a:buNone/>
            </a:pPr>
            <a:endParaRPr lang="en-MY" sz="36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3132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9F8E-5164-431A-B383-EB1FC64D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Replacement fluids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C43A-8423-439D-BE72-DC2B12B0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Human Albumin 5% </a:t>
            </a:r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(either whole replacement or  ¾ albumin and ¼ saline) </a:t>
            </a:r>
          </a:p>
          <a:p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Normal saline </a:t>
            </a:r>
          </a:p>
          <a:p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FFP </a:t>
            </a:r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(in TTP where need to replace ADAMTS13, in cases of pulmonary </a:t>
            </a:r>
            <a:r>
              <a:rPr lang="en-US" sz="3600" dirty="0" err="1">
                <a:solidFill>
                  <a:srgbClr val="FFFF00"/>
                </a:solidFill>
                <a:latin typeface="Abadi" panose="020B0604020104020204" pitchFamily="34" charset="0"/>
              </a:rPr>
              <a:t>haemorhage</a:t>
            </a:r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 or pre or post op)</a:t>
            </a:r>
            <a:endParaRPr lang="en-MY" sz="36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3191C-0C53-4062-9421-99B4F8AEC4EF}"/>
              </a:ext>
            </a:extLst>
          </p:cNvPr>
          <p:cNvSpPr txBox="1"/>
          <p:nvPr/>
        </p:nvSpPr>
        <p:spPr>
          <a:xfrm>
            <a:off x="1066800" y="5130800"/>
            <a:ext cx="92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* For DFPP – replacement volume is 20% of target plasma volume </a:t>
            </a:r>
          </a:p>
          <a:p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e.g. if 3L then 600ml</a:t>
            </a:r>
            <a:endParaRPr lang="en-MY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43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9F1E-C231-4145-AA6D-783AE2AB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Prescription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D040-A924-4B59-8766-9BEFF1FF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00B0F0"/>
                </a:solidFill>
                <a:latin typeface="Abadi" panose="020B0604020104020204" pitchFamily="34" charset="0"/>
              </a:rPr>
              <a:t>Qb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 100-150 ml/min</a:t>
            </a:r>
          </a:p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Time – based on target plasma volume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Plasma pump – 25ml/min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If 3000 ml/ 25 =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120 min</a:t>
            </a:r>
          </a:p>
          <a:p>
            <a:endParaRPr lang="en-US" sz="3200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6375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512D-E663-41EF-AE24-ED68B0EB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Immunoglobulin compartmental shifts and rebound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6BF2-22D4-48F2-9021-E105A1E24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817" y="2141537"/>
            <a:ext cx="4514636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F0"/>
                </a:solidFill>
                <a:latin typeface="Abadi" panose="020B0604020104020204" pitchFamily="34" charset="0"/>
              </a:rPr>
              <a:t>IgM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 – 75% of IgM is intravascular. As a result, only one or two procedures are usually required to rapidly reduce IgM levels.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6BE50-0C2F-447F-9979-C175E33BB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4885" y="1119882"/>
            <a:ext cx="6739847" cy="5558319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F0"/>
                </a:solidFill>
                <a:latin typeface="Abadi" panose="020B0604020104020204" pitchFamily="34" charset="0"/>
              </a:rPr>
              <a:t>IgG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 (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most auto-antibodies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) – only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45% of IgG is intravascular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, and within 48 hours, plasma IgG returns to approximately 60% of the pre-apheresis level. </a:t>
            </a: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production also show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"rebound" phenomenon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, and cessation of TPE after several procedures can result in pretreatment or even higher levels of IgG, especially if the patient is not on immunosuppressive therapy.  </a:t>
            </a: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So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need rigorous regimen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involving several TA procedures and the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institution of immunosuppressive therapy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 are important to significantly reduce IgG levels.</a:t>
            </a:r>
            <a:endParaRPr lang="en-MY" dirty="0">
              <a:latin typeface="Abadi" panose="020B0604020104020204" pitchFamily="34" charset="0"/>
            </a:endParaRPr>
          </a:p>
          <a:p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02C0B-FD6F-411F-8D05-28A3A6E13D94}"/>
              </a:ext>
            </a:extLst>
          </p:cNvPr>
          <p:cNvSpPr txBox="1"/>
          <p:nvPr/>
        </p:nvSpPr>
        <p:spPr>
          <a:xfrm>
            <a:off x="4338022" y="1119882"/>
            <a:ext cx="7168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US" sz="44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5717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69CB-FD64-4002-B743-23E461DC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9" y="250145"/>
            <a:ext cx="9416142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badi" panose="020B0604020104020204" pitchFamily="34" charset="0"/>
              </a:rPr>
              <a:t>How much immunoglobulins removed per session  </a:t>
            </a:r>
            <a:endParaRPr lang="en-MY" sz="40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4098" name="Picture 2" descr="Principles of Separation: Indications and Therapeutic Targets for ...">
            <a:extLst>
              <a:ext uri="{FF2B5EF4-FFF2-40B4-BE49-F238E27FC236}">
                <a16:creationId xmlns:a16="http://schemas.microsoft.com/office/drawing/2014/main" id="{80A17401-C6F6-4C56-897A-56B48A11D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580697"/>
            <a:ext cx="10384972" cy="49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5C5C971-DCD9-451C-AD59-84329B547EB0}"/>
              </a:ext>
            </a:extLst>
          </p:cNvPr>
          <p:cNvSpPr/>
          <p:nvPr/>
        </p:nvSpPr>
        <p:spPr>
          <a:xfrm>
            <a:off x="3918869" y="3294856"/>
            <a:ext cx="1129382" cy="12199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1 plasma volume</a:t>
            </a:r>
          </a:p>
          <a:p>
            <a:pPr algn="ctr"/>
            <a:r>
              <a:rPr lang="en-US" sz="1400" dirty="0">
                <a:latin typeface="Abadi" panose="020B0604020104020204" pitchFamily="34" charset="0"/>
              </a:rPr>
              <a:t>60%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6430A58-A214-4B44-A9D7-3808E4C8C82F}"/>
              </a:ext>
            </a:extLst>
          </p:cNvPr>
          <p:cNvSpPr/>
          <p:nvPr/>
        </p:nvSpPr>
        <p:spPr>
          <a:xfrm>
            <a:off x="4795169" y="3673871"/>
            <a:ext cx="1129382" cy="1219994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1.5 plasma volume</a:t>
            </a:r>
          </a:p>
          <a:p>
            <a:pPr algn="ctr"/>
            <a:r>
              <a:rPr lang="en-US" sz="1400" dirty="0">
                <a:latin typeface="Abadi" panose="020B0604020104020204" pitchFamily="34" charset="0"/>
              </a:rPr>
              <a:t>75%</a:t>
            </a:r>
            <a:endParaRPr lang="en-MY" sz="1400" dirty="0"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83A21-926E-4F01-9ADE-FCDEC558627A}"/>
              </a:ext>
            </a:extLst>
          </p:cNvPr>
          <p:cNvCxnSpPr>
            <a:cxnSpLocks/>
          </p:cNvCxnSpPr>
          <p:nvPr/>
        </p:nvCxnSpPr>
        <p:spPr>
          <a:xfrm>
            <a:off x="2505075" y="4686300"/>
            <a:ext cx="1790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6239D-FDB6-418A-BF1F-514CA60004CE}"/>
              </a:ext>
            </a:extLst>
          </p:cNvPr>
          <p:cNvCxnSpPr>
            <a:cxnSpLocks/>
          </p:cNvCxnSpPr>
          <p:nvPr/>
        </p:nvCxnSpPr>
        <p:spPr>
          <a:xfrm>
            <a:off x="2505075" y="50577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251FA56-E06F-4D4F-BBB3-4D543A3F446D}"/>
              </a:ext>
            </a:extLst>
          </p:cNvPr>
          <p:cNvSpPr/>
          <p:nvPr/>
        </p:nvSpPr>
        <p:spPr>
          <a:xfrm>
            <a:off x="7362825" y="2093927"/>
            <a:ext cx="1783215" cy="918901"/>
          </a:xfrm>
          <a:prstGeom prst="wedgeEllipseCallout">
            <a:avLst>
              <a:gd name="adj1" fmla="val -9689"/>
              <a:gd name="adj2" fmla="val 1775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Ig levels rebound after each PLEX sessions!</a:t>
            </a:r>
            <a:endParaRPr lang="en-MY" sz="1400" dirty="0">
              <a:latin typeface="Abadi" panose="020B06040201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720BF8-DDEC-4716-8679-A32299DA7D6C}"/>
              </a:ext>
            </a:extLst>
          </p:cNvPr>
          <p:cNvCxnSpPr>
            <a:cxnSpLocks/>
            <a:stCxn id="11" idx="8"/>
          </p:cNvCxnSpPr>
          <p:nvPr/>
        </p:nvCxnSpPr>
        <p:spPr>
          <a:xfrm>
            <a:off x="4248276" y="4667349"/>
            <a:ext cx="0" cy="60995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20271D-D681-4125-A97D-78308CBC3136}"/>
              </a:ext>
            </a:extLst>
          </p:cNvPr>
          <p:cNvCxnSpPr>
            <a:cxnSpLocks/>
            <a:stCxn id="13" idx="8"/>
          </p:cNvCxnSpPr>
          <p:nvPr/>
        </p:nvCxnSpPr>
        <p:spPr>
          <a:xfrm>
            <a:off x="5124576" y="5046364"/>
            <a:ext cx="9399" cy="36151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BB7A6C3-AD17-4E35-9518-E823E726F5A8}"/>
              </a:ext>
            </a:extLst>
          </p:cNvPr>
          <p:cNvSpPr/>
          <p:nvPr/>
        </p:nvSpPr>
        <p:spPr>
          <a:xfrm>
            <a:off x="5362574" y="5585291"/>
            <a:ext cx="2342484" cy="1219994"/>
          </a:xfrm>
          <a:prstGeom prst="wedgeEllipseCallout">
            <a:avLst>
              <a:gd name="adj1" fmla="val -24851"/>
              <a:gd name="adj2" fmla="val -5455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More plasma volume – not much difference plus more longer PLEX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40147527-489B-4A2E-804C-27F4918C966D}"/>
              </a:ext>
            </a:extLst>
          </p:cNvPr>
          <p:cNvSpPr/>
          <p:nvPr/>
        </p:nvSpPr>
        <p:spPr>
          <a:xfrm>
            <a:off x="9146040" y="1713216"/>
            <a:ext cx="2143126" cy="1397411"/>
          </a:xfrm>
          <a:prstGeom prst="wedgeEllipseCallout">
            <a:avLst>
              <a:gd name="adj1" fmla="val -82166"/>
              <a:gd name="adj2" fmla="val 1224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Redistribution from extravascular to intravascular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917B0-A4EE-4CF8-AE26-86CF263E161C}"/>
              </a:ext>
            </a:extLst>
          </p:cNvPr>
          <p:cNvSpPr txBox="1"/>
          <p:nvPr/>
        </p:nvSpPr>
        <p:spPr>
          <a:xfrm>
            <a:off x="9495744" y="5872122"/>
            <a:ext cx="2505089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5 sessions over 7-10 days will remove 90%</a:t>
            </a:r>
            <a:endParaRPr lang="en-MY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7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18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839A-CA54-413D-B445-8ADE421E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5003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How to </a:t>
            </a:r>
            <a:r>
              <a:rPr lang="en-US">
                <a:solidFill>
                  <a:srgbClr val="FFFF00"/>
                </a:solidFill>
                <a:latin typeface="Abadi" panose="020B0604020104020204" pitchFamily="34" charset="0"/>
              </a:rPr>
              <a:t>lower immunoglobulins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6CCC-5C6C-438F-A496-2C9BB799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14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Immunoglobulins</a:t>
            </a:r>
          </a:p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Production by plasma cells</a:t>
            </a:r>
          </a:p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Redistribution – immunoglobulins not only intravascular</a:t>
            </a:r>
          </a:p>
          <a:p>
            <a:endParaRPr lang="en-US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Lower it by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Chemotherapy or immunomodulation</a:t>
            </a: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Plasma exchange 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93686-DBA5-43FA-BE95-424A90B016AE}"/>
              </a:ext>
            </a:extLst>
          </p:cNvPr>
          <p:cNvSpPr txBox="1"/>
          <p:nvPr/>
        </p:nvSpPr>
        <p:spPr>
          <a:xfrm>
            <a:off x="266700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pic>
        <p:nvPicPr>
          <p:cNvPr id="7" name="Picture 2" descr="antibodies produced by differentiated B-cells - ppt video online ...">
            <a:extLst>
              <a:ext uri="{FF2B5EF4-FFF2-40B4-BE49-F238E27FC236}">
                <a16:creationId xmlns:a16="http://schemas.microsoft.com/office/drawing/2014/main" id="{675C6DEF-44B1-4127-862B-5C65F5399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51501"/>
          <a:stretch/>
        </p:blipFill>
        <p:spPr bwMode="auto">
          <a:xfrm>
            <a:off x="8395856" y="0"/>
            <a:ext cx="379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25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43EB-B2EF-43A5-ACFF-EFAC3133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3390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Thanks for watching!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7822-FB18-4D63-9157-23EC60827F82}"/>
              </a:ext>
            </a:extLst>
          </p:cNvPr>
          <p:cNvSpPr txBox="1"/>
          <p:nvPr/>
        </p:nvSpPr>
        <p:spPr>
          <a:xfrm>
            <a:off x="6607399" y="2922570"/>
            <a:ext cx="22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renaluitm.com</a:t>
            </a:r>
            <a:endParaRPr lang="en-MY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32" name="Picture 8" descr="Microsoft says Google refuses to let Windows Phone users access a ...">
            <a:extLst>
              <a:ext uri="{FF2B5EF4-FFF2-40B4-BE49-F238E27FC236}">
                <a16:creationId xmlns:a16="http://schemas.microsoft.com/office/drawing/2014/main" id="{368E324A-CB9D-4B75-8DB2-9A350AE4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25" y="2662434"/>
            <a:ext cx="1356543" cy="9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Free png How to Quickly Add a Subscribe Button to Your ...">
            <a:extLst>
              <a:ext uri="{FF2B5EF4-FFF2-40B4-BE49-F238E27FC236}">
                <a16:creationId xmlns:a16="http://schemas.microsoft.com/office/drawing/2014/main" id="{39E8C5A6-DD51-49FB-B25B-419228E1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29" y="2756880"/>
            <a:ext cx="793047" cy="7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589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73E6-0DBB-4398-A77F-E819BCBC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160462"/>
            <a:ext cx="9144000" cy="8794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badi" panose="020B0604020104020204" pitchFamily="34" charset="0"/>
              </a:rPr>
              <a:t>1 min </a:t>
            </a:r>
            <a:r>
              <a:rPr lang="en-US" sz="4400" dirty="0" err="1">
                <a:solidFill>
                  <a:srgbClr val="FF0000"/>
                </a:solidFill>
                <a:latin typeface="Abadi" panose="020B0604020104020204" pitchFamily="34" charset="0"/>
              </a:rPr>
              <a:t>eduvisual</a:t>
            </a:r>
            <a:r>
              <a:rPr lang="en-US" sz="4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endParaRPr lang="en-MY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C6B47-3DEA-4FA0-997D-83ED84C1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974977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badi" panose="020B0604020104020204" pitchFamily="34" charset="0"/>
              </a:rPr>
              <a:t>Plasma Exchange</a:t>
            </a:r>
            <a:endParaRPr lang="en-MY" sz="54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How to Play and Pause a Video in Flutter…!! - Anikit Grover - Medium">
            <a:extLst>
              <a:ext uri="{FF2B5EF4-FFF2-40B4-BE49-F238E27FC236}">
                <a16:creationId xmlns:a16="http://schemas.microsoft.com/office/drawing/2014/main" id="{176E9E47-718C-477F-AF70-807DB269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881969"/>
            <a:ext cx="1130300" cy="11303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C4472-6C38-405E-8A10-785EE0994C6F}"/>
              </a:ext>
            </a:extLst>
          </p:cNvPr>
          <p:cNvSpPr txBox="1"/>
          <p:nvPr/>
        </p:nvSpPr>
        <p:spPr>
          <a:xfrm>
            <a:off x="4318000" y="6126161"/>
            <a:ext cx="482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badi" panose="020B0604020104020204" pitchFamily="34" charset="0"/>
              </a:rPr>
              <a:t>adviced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 for regular use 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4" descr="Replay Svg Png Icon Free Download (#440270) - OnlineWebFonts.COM">
            <a:extLst>
              <a:ext uri="{FF2B5EF4-FFF2-40B4-BE49-F238E27FC236}">
                <a16:creationId xmlns:a16="http://schemas.microsoft.com/office/drawing/2014/main" id="{93BB75D4-3782-4B1E-96F0-706B4069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881969"/>
            <a:ext cx="1127945" cy="113030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514559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F082-D492-47DA-AC1A-AED76403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Terminologies first!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5D3E29-A214-431E-BCBF-D334163EA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148465"/>
              </p:ext>
            </p:extLst>
          </p:nvPr>
        </p:nvGraphicFramePr>
        <p:xfrm>
          <a:off x="419100" y="719666"/>
          <a:ext cx="11058525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2723A0-D633-44A5-BAD2-6967EC8D37FD}"/>
              </a:ext>
            </a:extLst>
          </p:cNvPr>
          <p:cNvSpPr txBox="1"/>
          <p:nvPr/>
        </p:nvSpPr>
        <p:spPr>
          <a:xfrm>
            <a:off x="5676900" y="4676775"/>
            <a:ext cx="406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Removing or exchanging cells </a:t>
            </a:r>
          </a:p>
          <a:p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e.g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– leukapheresis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Requires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centrifugation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system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99DD2-BC20-4D67-9661-B59F4796F3EF}"/>
              </a:ext>
            </a:extLst>
          </p:cNvPr>
          <p:cNvSpPr txBox="1"/>
          <p:nvPr/>
        </p:nvSpPr>
        <p:spPr>
          <a:xfrm>
            <a:off x="3076575" y="3013075"/>
            <a:ext cx="418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Removing or exchanging plasma Requires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centrifugation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or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plasmafiltration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system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50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1E0C-EFC3-483C-B7E0-F262F05E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104020204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“real” </a:t>
            </a:r>
            <a:r>
              <a:rPr lang="en-US" sz="3200" dirty="0">
                <a:solidFill>
                  <a:schemeClr val="bg1"/>
                </a:solidFill>
                <a:latin typeface="Abadi" panose="020B0604020104020204" pitchFamily="34" charset="0"/>
              </a:rPr>
              <a:t>plasmapheresis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8385-1A41-4676-9833-48CDE6CD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425039"/>
            <a:ext cx="5308270" cy="5450773"/>
          </a:xfrm>
        </p:spPr>
        <p:txBody>
          <a:bodyPr>
            <a:normAutofit fontScale="92500" lnSpcReduction="20000"/>
          </a:bodyPr>
          <a:lstStyle/>
          <a:p>
            <a:r>
              <a:rPr lang="en-MY" dirty="0">
                <a:solidFill>
                  <a:schemeClr val="bg1"/>
                </a:solidFill>
                <a:latin typeface="Abadi" panose="020B0604020104020204" pitchFamily="34" charset="0"/>
              </a:rPr>
              <a:t>The </a:t>
            </a:r>
            <a:r>
              <a:rPr lang="en-MY" dirty="0">
                <a:solidFill>
                  <a:srgbClr val="FF0000"/>
                </a:solidFill>
                <a:latin typeface="Abadi" panose="020B0604020104020204" pitchFamily="34" charset="0"/>
              </a:rPr>
              <a:t>“real” </a:t>
            </a:r>
            <a:r>
              <a:rPr lang="en-MY" dirty="0">
                <a:solidFill>
                  <a:schemeClr val="bg1"/>
                </a:solidFill>
                <a:latin typeface="Abadi" panose="020B0604020104020204" pitchFamily="34" charset="0"/>
              </a:rPr>
              <a:t>plasmapheresis done in the blood bank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removes a smaller amount of plasma (&lt;15%) of the patient’s blood volume and therefore does not require replacement </a:t>
            </a:r>
            <a:r>
              <a:rPr lang="en-MY" dirty="0">
                <a:solidFill>
                  <a:schemeClr val="bg1"/>
                </a:solidFill>
                <a:latin typeface="Abadi" panose="020B0604020104020204" pitchFamily="34" charset="0"/>
              </a:rPr>
              <a:t>of the removed plasma.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Plasma is collected from healthy donors for transfusion or manufactured into products such as albumin, </a:t>
            </a:r>
            <a:r>
              <a:rPr lang="en-MY" dirty="0">
                <a:solidFill>
                  <a:schemeClr val="bg1"/>
                </a:solidFill>
                <a:latin typeface="Abadi" panose="020B0604020104020204" pitchFamily="34" charset="0"/>
              </a:rPr>
              <a:t>IVIG, factor concentrates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  <a:endParaRPr lang="en-MY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In common usage, the terms plasma exchange and plasmapheresis are used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interchangeably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although the 2 procedures </a:t>
            </a:r>
            <a:r>
              <a:rPr lang="en-MY" dirty="0">
                <a:solidFill>
                  <a:schemeClr val="bg1"/>
                </a:solidFill>
                <a:latin typeface="Abadi" panose="020B0604020104020204" pitchFamily="34" charset="0"/>
              </a:rPr>
              <a:t>are different</a:t>
            </a:r>
            <a:r>
              <a:rPr lang="en-MY" sz="20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  <a:p>
            <a:endParaRPr lang="en-MY" dirty="0"/>
          </a:p>
        </p:txBody>
      </p:sp>
      <p:pic>
        <p:nvPicPr>
          <p:cNvPr id="4" name="Picture 2" descr="Types of donors blood world blood donor day Vector Image">
            <a:extLst>
              <a:ext uri="{FF2B5EF4-FFF2-40B4-BE49-F238E27FC236}">
                <a16:creationId xmlns:a16="http://schemas.microsoft.com/office/drawing/2014/main" id="{17BB5CEA-48D8-4F52-A0AF-075DD8B0B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5"/>
          <a:stretch/>
        </p:blipFill>
        <p:spPr bwMode="auto">
          <a:xfrm>
            <a:off x="6096000" y="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678E87-188A-45FC-B200-86A7BD59BE2C}"/>
              </a:ext>
            </a:extLst>
          </p:cNvPr>
          <p:cNvSpPr/>
          <p:nvPr/>
        </p:nvSpPr>
        <p:spPr>
          <a:xfrm>
            <a:off x="7976211" y="1690688"/>
            <a:ext cx="2129689" cy="48021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0615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6E02-3436-44D0-A6D4-07CFF054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2 methods of therapeutic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apharesis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142B-959B-4F1A-9D88-38153D4CA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Centrifugation (talk to the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bloodbank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Need only a peripheral line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Able to do </a:t>
            </a:r>
            <a:r>
              <a:rPr lang="en-US" dirty="0" err="1">
                <a:solidFill>
                  <a:srgbClr val="FF0000"/>
                </a:solidFill>
                <a:latin typeface="Abadi" panose="020B0604020104020204" pitchFamily="34" charset="0"/>
              </a:rPr>
              <a:t>cytapharesis</a:t>
            </a:r>
            <a:endParaRPr lang="en-US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More efficient at removing all plasma components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Uses citrate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Membrane (talk to the nephrologists) 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Need a dialysis catheter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Can be adapted for cascade filtration (DFPP)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Uses heparin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18E26F-369B-4AFC-8B49-40597F92D1EC}"/>
              </a:ext>
            </a:extLst>
          </p:cNvPr>
          <p:cNvSpPr/>
          <p:nvPr/>
        </p:nvSpPr>
        <p:spPr>
          <a:xfrm>
            <a:off x="142875" y="3781425"/>
            <a:ext cx="8324850" cy="27114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3AAA1-83A4-4E4F-ABC4-5A8AC3B8967A}"/>
              </a:ext>
            </a:extLst>
          </p:cNvPr>
          <p:cNvSpPr txBox="1"/>
          <p:nvPr/>
        </p:nvSpPr>
        <p:spPr>
          <a:xfrm>
            <a:off x="8705850" y="4410075"/>
            <a:ext cx="3038475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Concentrating on this today!</a:t>
            </a:r>
            <a:endParaRPr lang="en-MY" sz="36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71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9B5-F930-495F-A7B6-4DF446B87E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Why plasmapheresis? </a:t>
            </a:r>
            <a:b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to remove from plasma -</a:t>
            </a:r>
            <a:endParaRPr lang="en-MY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D39E-6D3E-44C4-AE6F-A4E24B8F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Autoantibodies –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Goodpastures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ANCA, SLE,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Myaesthaenia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gravis, GBS,  TTP, vasculitis, 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Immunoglobulins –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Hyperviscosity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syndrome,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Waldensterom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multiple myeloma, cryoglobulins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Kidney transplant – ABMR and desensitization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Hormones – thyroid storm (99% of T4 and T3 protein bound)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Toxins – amanita phalloides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Lipids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AB80AE-F875-4F64-9736-151D0B570579}"/>
              </a:ext>
            </a:extLst>
          </p:cNvPr>
          <p:cNvSpPr/>
          <p:nvPr/>
        </p:nvSpPr>
        <p:spPr>
          <a:xfrm>
            <a:off x="742950" y="1066800"/>
            <a:ext cx="6286500" cy="623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8117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3B38-4842-4014-A758-F5C02CC5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63" y="391884"/>
            <a:ext cx="5051961" cy="28978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Did you know ASFA has classified the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indications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of PLEX based on evidence?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C167-D8B0-4936-B1DB-51D1FB6D2A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6821" y="0"/>
            <a:ext cx="6555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63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ACD3-5519-4C9F-AF29-00468808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Its all about sizes of molecules to be removed!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3401-58E0-4943-A123-56B697F0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9B7DAE-4F81-4985-9DF6-F25A7C035F61}"/>
              </a:ext>
            </a:extLst>
          </p:cNvPr>
          <p:cNvSpPr/>
          <p:nvPr/>
        </p:nvSpPr>
        <p:spPr>
          <a:xfrm>
            <a:off x="1657350" y="3324225"/>
            <a:ext cx="238125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ADE9B4-50E9-4983-916B-F281EFFB21EA}"/>
              </a:ext>
            </a:extLst>
          </p:cNvPr>
          <p:cNvSpPr/>
          <p:nvPr/>
        </p:nvSpPr>
        <p:spPr>
          <a:xfrm>
            <a:off x="2466974" y="2922588"/>
            <a:ext cx="238125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FA1DFE-2928-4A68-8662-8634C30F2029}"/>
              </a:ext>
            </a:extLst>
          </p:cNvPr>
          <p:cNvSpPr/>
          <p:nvPr/>
        </p:nvSpPr>
        <p:spPr>
          <a:xfrm>
            <a:off x="3664164" y="3678556"/>
            <a:ext cx="238125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BCAC0A-3EBE-41EE-915F-50C6354B346E}"/>
              </a:ext>
            </a:extLst>
          </p:cNvPr>
          <p:cNvSpPr/>
          <p:nvPr/>
        </p:nvSpPr>
        <p:spPr>
          <a:xfrm>
            <a:off x="1749702" y="4365306"/>
            <a:ext cx="238125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364A1-1134-4DA1-8FD0-A2CAFDA19CA8}"/>
              </a:ext>
            </a:extLst>
          </p:cNvPr>
          <p:cNvSpPr txBox="1"/>
          <p:nvPr/>
        </p:nvSpPr>
        <p:spPr>
          <a:xfrm>
            <a:off x="1476375" y="3521511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urea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803BA-7AF7-4617-B889-FCEACA3996A2}"/>
              </a:ext>
            </a:extLst>
          </p:cNvPr>
          <p:cNvSpPr txBox="1"/>
          <p:nvPr/>
        </p:nvSpPr>
        <p:spPr>
          <a:xfrm>
            <a:off x="2062162" y="3201908"/>
            <a:ext cx="118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creatinine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E305C7-BC62-4EE7-AA61-FD78EADC586C}"/>
              </a:ext>
            </a:extLst>
          </p:cNvPr>
          <p:cNvSpPr/>
          <p:nvPr/>
        </p:nvSpPr>
        <p:spPr>
          <a:xfrm>
            <a:off x="4685190" y="4826794"/>
            <a:ext cx="328613" cy="3693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826C4C-6440-4498-8E32-D442F46D1279}"/>
              </a:ext>
            </a:extLst>
          </p:cNvPr>
          <p:cNvCxnSpPr/>
          <p:nvPr/>
        </p:nvCxnSpPr>
        <p:spPr>
          <a:xfrm>
            <a:off x="5051903" y="1581150"/>
            <a:ext cx="0" cy="5105400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64EA32-7EEC-4CDA-B2FC-8614CEDC1003}"/>
              </a:ext>
            </a:extLst>
          </p:cNvPr>
          <p:cNvSpPr txBox="1"/>
          <p:nvPr/>
        </p:nvSpPr>
        <p:spPr>
          <a:xfrm>
            <a:off x="3726089" y="5208031"/>
            <a:ext cx="225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Albumin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(68 000 Daltons)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205417-D21C-4B23-9F10-998FF4B15817}"/>
              </a:ext>
            </a:extLst>
          </p:cNvPr>
          <p:cNvSpPr/>
          <p:nvPr/>
        </p:nvSpPr>
        <p:spPr>
          <a:xfrm>
            <a:off x="8220529" y="1977345"/>
            <a:ext cx="490527" cy="43799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4DD184-0C8F-4831-88C9-6ECD3FDDDE47}"/>
              </a:ext>
            </a:extLst>
          </p:cNvPr>
          <p:cNvSpPr/>
          <p:nvPr/>
        </p:nvSpPr>
        <p:spPr>
          <a:xfrm>
            <a:off x="5927212" y="2303599"/>
            <a:ext cx="490527" cy="43799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DF802-E57C-41AC-8D7D-1C40BDDC6579}"/>
              </a:ext>
            </a:extLst>
          </p:cNvPr>
          <p:cNvSpPr/>
          <p:nvPr/>
        </p:nvSpPr>
        <p:spPr>
          <a:xfrm>
            <a:off x="6796539" y="3884015"/>
            <a:ext cx="490527" cy="43799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53E086-B2D4-4110-93BE-DFCF6BB056D2}"/>
              </a:ext>
            </a:extLst>
          </p:cNvPr>
          <p:cNvSpPr/>
          <p:nvPr/>
        </p:nvSpPr>
        <p:spPr>
          <a:xfrm>
            <a:off x="7605961" y="3197222"/>
            <a:ext cx="490527" cy="43799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51D5A-1B0E-4D8D-BAB9-58DD9CA10724}"/>
              </a:ext>
            </a:extLst>
          </p:cNvPr>
          <p:cNvSpPr/>
          <p:nvPr/>
        </p:nvSpPr>
        <p:spPr>
          <a:xfrm>
            <a:off x="6572416" y="4949028"/>
            <a:ext cx="490527" cy="43799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599F25-5192-4D57-AC80-EE49EA7AE33C}"/>
              </a:ext>
            </a:extLst>
          </p:cNvPr>
          <p:cNvCxnSpPr/>
          <p:nvPr/>
        </p:nvCxnSpPr>
        <p:spPr>
          <a:xfrm>
            <a:off x="9080978" y="1690688"/>
            <a:ext cx="0" cy="5105400"/>
          </a:xfrm>
          <a:prstGeom prst="line">
            <a:avLst/>
          </a:prstGeom>
          <a:ln w="571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6E1FA2C-1912-440D-92F6-AB8180E4DB2B}"/>
              </a:ext>
            </a:extLst>
          </p:cNvPr>
          <p:cNvSpPr/>
          <p:nvPr/>
        </p:nvSpPr>
        <p:spPr>
          <a:xfrm>
            <a:off x="9986974" y="5197474"/>
            <a:ext cx="759731" cy="80013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0A2356-9236-4F94-95F5-CCF31497B7AE}"/>
              </a:ext>
            </a:extLst>
          </p:cNvPr>
          <p:cNvSpPr/>
          <p:nvPr/>
        </p:nvSpPr>
        <p:spPr>
          <a:xfrm>
            <a:off x="10676078" y="4514849"/>
            <a:ext cx="846934" cy="8721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A1956C-3851-4588-B76A-EABA52C87BFC}"/>
              </a:ext>
            </a:extLst>
          </p:cNvPr>
          <p:cNvSpPr/>
          <p:nvPr/>
        </p:nvSpPr>
        <p:spPr>
          <a:xfrm>
            <a:off x="9916341" y="3090703"/>
            <a:ext cx="759732" cy="80013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9B8D6271-0CF1-49DB-A64B-7030AFA949F1}"/>
              </a:ext>
            </a:extLst>
          </p:cNvPr>
          <p:cNvSpPr/>
          <p:nvPr/>
        </p:nvSpPr>
        <p:spPr>
          <a:xfrm>
            <a:off x="817324" y="5787708"/>
            <a:ext cx="4196475" cy="518596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D0582778-9E29-4063-9740-A7C0620FAAE2}"/>
              </a:ext>
            </a:extLst>
          </p:cNvPr>
          <p:cNvSpPr/>
          <p:nvPr/>
        </p:nvSpPr>
        <p:spPr>
          <a:xfrm>
            <a:off x="817324" y="6293361"/>
            <a:ext cx="8263650" cy="57337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2B1B72-CC2D-4638-A50A-C41132E11435}"/>
              </a:ext>
            </a:extLst>
          </p:cNvPr>
          <p:cNvSpPr txBox="1"/>
          <p:nvPr/>
        </p:nvSpPr>
        <p:spPr>
          <a:xfrm>
            <a:off x="2128920" y="5858351"/>
            <a:ext cx="208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badi" panose="020B0604020104020204" pitchFamily="34" charset="0"/>
              </a:rPr>
              <a:t>haemodialysis</a:t>
            </a:r>
            <a:endParaRPr lang="en-MY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B0B08D-7E92-4F48-AB29-49ABA040816F}"/>
              </a:ext>
            </a:extLst>
          </p:cNvPr>
          <p:cNvSpPr txBox="1"/>
          <p:nvPr/>
        </p:nvSpPr>
        <p:spPr>
          <a:xfrm>
            <a:off x="4318950" y="6381889"/>
            <a:ext cx="208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plasma exchange</a:t>
            </a:r>
            <a:endParaRPr lang="en-MY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24349784-01F8-4A25-B453-DF98A6A6C31E}"/>
              </a:ext>
            </a:extLst>
          </p:cNvPr>
          <p:cNvSpPr/>
          <p:nvPr/>
        </p:nvSpPr>
        <p:spPr>
          <a:xfrm>
            <a:off x="2965276" y="4217630"/>
            <a:ext cx="1685925" cy="156210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Does not remove anything bigger than albumin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5F1B3186-E950-4562-971D-EB4EA8164169}"/>
              </a:ext>
            </a:extLst>
          </p:cNvPr>
          <p:cNvSpPr/>
          <p:nvPr/>
        </p:nvSpPr>
        <p:spPr>
          <a:xfrm>
            <a:off x="8131837" y="4712494"/>
            <a:ext cx="1685925" cy="1562100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Removes everything in plasma except blood cells!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B25EDB-BE8A-4FB4-B6E8-FB60B7E2965B}"/>
              </a:ext>
            </a:extLst>
          </p:cNvPr>
          <p:cNvSpPr txBox="1"/>
          <p:nvPr/>
        </p:nvSpPr>
        <p:spPr>
          <a:xfrm>
            <a:off x="8150329" y="2565888"/>
            <a:ext cx="118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LDL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01B5D3-2C57-4F0E-AB9C-3CB65818B63A}"/>
              </a:ext>
            </a:extLst>
          </p:cNvPr>
          <p:cNvSpPr txBox="1"/>
          <p:nvPr/>
        </p:nvSpPr>
        <p:spPr>
          <a:xfrm>
            <a:off x="4926551" y="2811447"/>
            <a:ext cx="249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IgG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(150 000 Daltons)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A79E54-7E45-41E8-948A-C64D3E5B82A7}"/>
              </a:ext>
            </a:extLst>
          </p:cNvPr>
          <p:cNvSpPr txBox="1"/>
          <p:nvPr/>
        </p:nvSpPr>
        <p:spPr>
          <a:xfrm>
            <a:off x="7576235" y="3608560"/>
            <a:ext cx="118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IgM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F5A2AF-8261-45CE-89BA-916449FBBCDC}"/>
              </a:ext>
            </a:extLst>
          </p:cNvPr>
          <p:cNvSpPr txBox="1"/>
          <p:nvPr/>
        </p:nvSpPr>
        <p:spPr>
          <a:xfrm>
            <a:off x="5927212" y="5357724"/>
            <a:ext cx="176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Coagulation factors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C8EA5E-4CC7-4266-BF2F-5AE79CD3532F}"/>
              </a:ext>
            </a:extLst>
          </p:cNvPr>
          <p:cNvSpPr txBox="1"/>
          <p:nvPr/>
        </p:nvSpPr>
        <p:spPr>
          <a:xfrm>
            <a:off x="6458640" y="4409240"/>
            <a:ext cx="176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hormones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D0D589-2E42-4BB7-9A10-B159277A1FD8}"/>
              </a:ext>
            </a:extLst>
          </p:cNvPr>
          <p:cNvSpPr txBox="1"/>
          <p:nvPr/>
        </p:nvSpPr>
        <p:spPr>
          <a:xfrm>
            <a:off x="2795757" y="3871556"/>
            <a:ext cx="226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B2 </a:t>
            </a:r>
            <a:r>
              <a:rPr lang="en-US" dirty="0" err="1">
                <a:solidFill>
                  <a:srgbClr val="FF0000"/>
                </a:solidFill>
                <a:latin typeface="Abadi" panose="020B0604020104020204" pitchFamily="34" charset="0"/>
              </a:rPr>
              <a:t>microglobulin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8999D8-1B39-446F-97E9-C793326978D5}"/>
              </a:ext>
            </a:extLst>
          </p:cNvPr>
          <p:cNvSpPr txBox="1"/>
          <p:nvPr/>
        </p:nvSpPr>
        <p:spPr>
          <a:xfrm>
            <a:off x="1101720" y="4619267"/>
            <a:ext cx="136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phosphate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1A8ADA-AE64-4629-B3CC-254DE6D4C2FF}"/>
              </a:ext>
            </a:extLst>
          </p:cNvPr>
          <p:cNvSpPr/>
          <p:nvPr/>
        </p:nvSpPr>
        <p:spPr>
          <a:xfrm flipH="1">
            <a:off x="10030120" y="3229490"/>
            <a:ext cx="504528" cy="44906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C1DD6D-0B5D-4FED-B48D-1EC554DBE190}"/>
              </a:ext>
            </a:extLst>
          </p:cNvPr>
          <p:cNvSpPr/>
          <p:nvPr/>
        </p:nvSpPr>
        <p:spPr>
          <a:xfrm flipH="1">
            <a:off x="10114575" y="5331221"/>
            <a:ext cx="504528" cy="44906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B5020F7-F166-4DE9-ACE3-7771D5263A32}"/>
              </a:ext>
            </a:extLst>
          </p:cNvPr>
          <p:cNvSpPr/>
          <p:nvPr/>
        </p:nvSpPr>
        <p:spPr>
          <a:xfrm flipH="1">
            <a:off x="10954911" y="4833142"/>
            <a:ext cx="504528" cy="44906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E39256-1E95-41E9-B542-A31A7EB2BE58}"/>
              </a:ext>
            </a:extLst>
          </p:cNvPr>
          <p:cNvSpPr/>
          <p:nvPr/>
        </p:nvSpPr>
        <p:spPr>
          <a:xfrm>
            <a:off x="9876312" y="2466695"/>
            <a:ext cx="572612" cy="16517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920C0A-D3B1-4143-B1BD-76DAD9D012D8}"/>
              </a:ext>
            </a:extLst>
          </p:cNvPr>
          <p:cNvSpPr/>
          <p:nvPr/>
        </p:nvSpPr>
        <p:spPr>
          <a:xfrm>
            <a:off x="10231242" y="2290723"/>
            <a:ext cx="572612" cy="16517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FD0C5A-70FA-4EF2-BC66-C1AC68956564}"/>
              </a:ext>
            </a:extLst>
          </p:cNvPr>
          <p:cNvSpPr/>
          <p:nvPr/>
        </p:nvSpPr>
        <p:spPr>
          <a:xfrm>
            <a:off x="10028712" y="2619095"/>
            <a:ext cx="572612" cy="16517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A9A47C-F7D8-4C25-A14F-B898EB39182B}"/>
              </a:ext>
            </a:extLst>
          </p:cNvPr>
          <p:cNvSpPr/>
          <p:nvPr/>
        </p:nvSpPr>
        <p:spPr>
          <a:xfrm>
            <a:off x="9468579" y="4056222"/>
            <a:ext cx="641149" cy="605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4A7C20-8678-4FB0-83CA-CD7719F2D89F}"/>
              </a:ext>
            </a:extLst>
          </p:cNvPr>
          <p:cNvSpPr/>
          <p:nvPr/>
        </p:nvSpPr>
        <p:spPr>
          <a:xfrm flipH="1">
            <a:off x="9697309" y="4200027"/>
            <a:ext cx="219031" cy="16527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ED36F7F-DA84-48A1-949D-A875BC86AB66}"/>
              </a:ext>
            </a:extLst>
          </p:cNvPr>
          <p:cNvSpPr/>
          <p:nvPr/>
        </p:nvSpPr>
        <p:spPr>
          <a:xfrm flipH="1">
            <a:off x="9817762" y="4274879"/>
            <a:ext cx="250978" cy="16527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146625-4636-4F0E-8BB6-5A3A6A3A5A02}"/>
              </a:ext>
            </a:extLst>
          </p:cNvPr>
          <p:cNvSpPr/>
          <p:nvPr/>
        </p:nvSpPr>
        <p:spPr>
          <a:xfrm flipH="1">
            <a:off x="9724212" y="4372340"/>
            <a:ext cx="250978" cy="16527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FC06D-50BA-436F-ACF4-AA39D8507A91}"/>
              </a:ext>
            </a:extLst>
          </p:cNvPr>
          <p:cNvSpPr txBox="1"/>
          <p:nvPr/>
        </p:nvSpPr>
        <p:spPr>
          <a:xfrm>
            <a:off x="4104246" y="1186120"/>
            <a:ext cx="237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dialyzer membrane (30 microns)</a:t>
            </a:r>
            <a:endParaRPr lang="en-MY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AAF446-5C98-4DE9-BC0F-F7E36D4A58E7}"/>
              </a:ext>
            </a:extLst>
          </p:cNvPr>
          <p:cNvSpPr txBox="1"/>
          <p:nvPr/>
        </p:nvSpPr>
        <p:spPr>
          <a:xfrm>
            <a:off x="7930702" y="1195541"/>
            <a:ext cx="237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PLEX membrane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(50 microns)</a:t>
            </a:r>
            <a:endParaRPr lang="en-MY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2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411E-AE4A-410F-B6AF-59BD9879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5" y="146843"/>
            <a:ext cx="507268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plasma exchange circuit</a:t>
            </a:r>
            <a:endParaRPr lang="en-MY" sz="36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5122" name="Picture 2" descr="Double Filtration Plasmapheresis - Foys - Fountain of Youth Services">
            <a:extLst>
              <a:ext uri="{FF2B5EF4-FFF2-40B4-BE49-F238E27FC236}">
                <a16:creationId xmlns:a16="http://schemas.microsoft.com/office/drawing/2014/main" id="{8FD75570-C66A-437D-BE22-DF3A0ADFA3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105280"/>
            <a:ext cx="11601450" cy="70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9ECC6BF-A713-4344-849F-3D3F50534C8A}"/>
              </a:ext>
            </a:extLst>
          </p:cNvPr>
          <p:cNvSpPr/>
          <p:nvPr/>
        </p:nvSpPr>
        <p:spPr>
          <a:xfrm>
            <a:off x="2628900" y="146843"/>
            <a:ext cx="2162175" cy="809625"/>
          </a:xfrm>
          <a:prstGeom prst="wedgeEllipseCallout">
            <a:avLst>
              <a:gd name="adj1" fmla="val -64005"/>
              <a:gd name="adj2" fmla="val 613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Substitution fluid 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D077C00-C7B0-478C-8A27-FCE5D1426F8C}"/>
              </a:ext>
            </a:extLst>
          </p:cNvPr>
          <p:cNvSpPr/>
          <p:nvPr/>
        </p:nvSpPr>
        <p:spPr>
          <a:xfrm>
            <a:off x="590551" y="4038600"/>
            <a:ext cx="1543050" cy="1076325"/>
          </a:xfrm>
          <a:prstGeom prst="wedgeEllipseCallout">
            <a:avLst>
              <a:gd name="adj1" fmla="val 82451"/>
              <a:gd name="adj2" fmla="val 82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badi" panose="020B0604020104020204" pitchFamily="34" charset="0"/>
              </a:rPr>
              <a:t>Bad plasma with bad antibodies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C337D-55DB-4268-BDE1-BC633157E61A}"/>
              </a:ext>
            </a:extLst>
          </p:cNvPr>
          <p:cNvSpPr txBox="1"/>
          <p:nvPr/>
        </p:nvSpPr>
        <p:spPr>
          <a:xfrm>
            <a:off x="5215742" y="2971347"/>
            <a:ext cx="176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Plasma separator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60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674</Words>
  <Application>Microsoft Office PowerPoint</Application>
  <PresentationFormat>Widescreen</PresentationFormat>
  <Paragraphs>108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Calibri</vt:lpstr>
      <vt:lpstr>Calibri Light</vt:lpstr>
      <vt:lpstr>Office Theme</vt:lpstr>
      <vt:lpstr>PowerPoint Presentation</vt:lpstr>
      <vt:lpstr>1 min eduvisual </vt:lpstr>
      <vt:lpstr>Terminologies first!</vt:lpstr>
      <vt:lpstr>The “real” plasmapheresis</vt:lpstr>
      <vt:lpstr>2 methods of therapeutic apharesis</vt:lpstr>
      <vt:lpstr>Why plasmapheresis?  to remove from plasma -</vt:lpstr>
      <vt:lpstr>Did you know ASFA has classified the indications of PLEX based on evidence?</vt:lpstr>
      <vt:lpstr>Its all about sizes of molecules to be removed!</vt:lpstr>
      <vt:lpstr>plasma exchange circuit</vt:lpstr>
      <vt:lpstr>Plasma volume calculation</vt:lpstr>
      <vt:lpstr>Replacement fluids</vt:lpstr>
      <vt:lpstr>Prescription</vt:lpstr>
      <vt:lpstr>Immunoglobulin compartmental shifts and rebound</vt:lpstr>
      <vt:lpstr>How much immunoglobulins removed per session  </vt:lpstr>
      <vt:lpstr>How to lower immunoglobulins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Hafidz</dc:creator>
  <cp:lastModifiedBy>Iqbal Hafidz</cp:lastModifiedBy>
  <cp:revision>30</cp:revision>
  <dcterms:created xsi:type="dcterms:W3CDTF">2020-04-19T03:43:04Z</dcterms:created>
  <dcterms:modified xsi:type="dcterms:W3CDTF">2020-04-29T07:52:45Z</dcterms:modified>
</cp:coreProperties>
</file>