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8" r:id="rId2"/>
    <p:sldId id="298" r:id="rId3"/>
    <p:sldId id="295" r:id="rId4"/>
    <p:sldId id="296" r:id="rId5"/>
    <p:sldId id="301" r:id="rId6"/>
    <p:sldId id="300" r:id="rId7"/>
    <p:sldId id="291" r:id="rId8"/>
    <p:sldId id="292" r:id="rId9"/>
    <p:sldId id="285" r:id="rId10"/>
    <p:sldId id="294" r:id="rId11"/>
    <p:sldId id="284" r:id="rId12"/>
    <p:sldId id="287" r:id="rId13"/>
    <p:sldId id="283" r:id="rId14"/>
    <p:sldId id="288" r:id="rId15"/>
    <p:sldId id="289" r:id="rId16"/>
    <p:sldId id="290" r:id="rId17"/>
    <p:sldId id="302" r:id="rId18"/>
    <p:sldId id="299" r:id="rId19"/>
    <p:sldId id="293" r:id="rId20"/>
    <p:sldId id="266" r:id="rId21"/>
    <p:sldId id="308" r:id="rId22"/>
    <p:sldId id="307" r:id="rId23"/>
    <p:sldId id="303" r:id="rId24"/>
    <p:sldId id="263" r:id="rId25"/>
    <p:sldId id="275" r:id="rId26"/>
    <p:sldId id="313" r:id="rId27"/>
    <p:sldId id="314" r:id="rId28"/>
    <p:sldId id="267" r:id="rId29"/>
    <p:sldId id="316" r:id="rId30"/>
    <p:sldId id="273" r:id="rId31"/>
    <p:sldId id="306" r:id="rId32"/>
    <p:sldId id="315" r:id="rId33"/>
    <p:sldId id="278" r:id="rId34"/>
    <p:sldId id="317" r:id="rId35"/>
    <p:sldId id="318" r:id="rId36"/>
    <p:sldId id="327" r:id="rId37"/>
    <p:sldId id="326" r:id="rId38"/>
    <p:sldId id="320" r:id="rId39"/>
    <p:sldId id="321" r:id="rId40"/>
    <p:sldId id="322" r:id="rId41"/>
    <p:sldId id="325" r:id="rId42"/>
    <p:sldId id="279" r:id="rId43"/>
    <p:sldId id="323" r:id="rId44"/>
    <p:sldId id="324" r:id="rId45"/>
    <p:sldId id="319" r:id="rId46"/>
    <p:sldId id="277" r:id="rId47"/>
    <p:sldId id="261" r:id="rId48"/>
    <p:sldId id="309" r:id="rId49"/>
    <p:sldId id="272" r:id="rId50"/>
    <p:sldId id="297" r:id="rId51"/>
    <p:sldId id="26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5EE1D-B95F-426A-A8A6-D79E55E0806C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7BCA-1BFE-433B-8373-C43C27F59D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797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Tq</a:t>
            </a:r>
            <a:r>
              <a:rPr lang="en-US" dirty="0"/>
              <a:t> v much. My name is </a:t>
            </a:r>
            <a:r>
              <a:rPr lang="en-US" dirty="0" err="1"/>
              <a:t>iqbal</a:t>
            </a:r>
            <a:r>
              <a:rPr lang="en-US" dirty="0"/>
              <a:t>. I am a lecturer in nephrology from UiTM Sg </a:t>
            </a:r>
            <a:r>
              <a:rPr lang="en-US" dirty="0" err="1"/>
              <a:t>Buloh</a:t>
            </a:r>
            <a:r>
              <a:rPr lang="en-US" dirty="0"/>
              <a:t>.</a:t>
            </a:r>
          </a:p>
          <a:p>
            <a:r>
              <a:rPr lang="en-US" dirty="0"/>
              <a:t>First and foremost I would like to thank PGRSM especially Dr </a:t>
            </a:r>
            <a:r>
              <a:rPr lang="en-US" dirty="0" err="1"/>
              <a:t>Rosna</a:t>
            </a:r>
            <a:r>
              <a:rPr lang="en-US" dirty="0"/>
              <a:t> for inviting me to this workshop. I am really happy to be here </a:t>
            </a:r>
            <a:r>
              <a:rPr lang="en-US" dirty="0" err="1"/>
              <a:t>becoz</a:t>
            </a:r>
            <a:r>
              <a:rPr lang="en-US" dirty="0"/>
              <a:t> its my first time and also I like my dialysis.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583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 not linear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relating standardized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 and treatment frequency per week.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499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Listen to this talk as if u will become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state nephrologist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Decide this is something novel or something to consider, applicable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 HD – totally new ball game, effort  infrastructure, patient training  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635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Money is probably worth investing in more hospital dialysis or PD or transplant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3911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Money is probably worth investing in more hospital dialysis or PD or transplant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1131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29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887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 not linear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relating standardized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 and treatment frequency per week.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31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998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283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important to differentiate between HF, HDF and MCO and frequent and extended HD</a:t>
            </a:r>
          </a:p>
          <a:p>
            <a:r>
              <a:rPr lang="en-US" dirty="0"/>
              <a:t>Above aims to shift the sieving coefficient so it becomes as close as the kidney/GBM</a:t>
            </a:r>
          </a:p>
          <a:p>
            <a:r>
              <a:rPr lang="en-US" dirty="0"/>
              <a:t>As a result the aim is clearance of solutes of a wider range especially the larger middle molecules</a:t>
            </a:r>
          </a:p>
          <a:p>
            <a:r>
              <a:rPr lang="en-US" dirty="0" err="1"/>
              <a:t>Freqeunt</a:t>
            </a:r>
            <a:r>
              <a:rPr lang="en-US" dirty="0"/>
              <a:t> and extended HD is all about increasing the intensity or dose od the given dialysis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994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Logically increasing the dose of dialysis should be better!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44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frequent dialysis you need to understand </a:t>
            </a:r>
            <a:r>
              <a:rPr lang="en-US" dirty="0" err="1"/>
              <a:t>Kt</a:t>
            </a:r>
            <a:r>
              <a:rPr lang="en-US" dirty="0"/>
              <a:t>/V and standardized </a:t>
            </a:r>
            <a:r>
              <a:rPr lang="en-US" dirty="0" err="1"/>
              <a:t>kt</a:t>
            </a:r>
            <a:r>
              <a:rPr lang="en-US" dirty="0"/>
              <a:t>/v</a:t>
            </a:r>
          </a:p>
          <a:p>
            <a:r>
              <a:rPr lang="en-US" dirty="0"/>
              <a:t>At end of HD BUN from blood (first pool)</a:t>
            </a:r>
          </a:p>
          <a:p>
            <a:r>
              <a:rPr lang="en-US" dirty="0"/>
              <a:t>Not in other compartment (tissue, muscles) – second pool</a:t>
            </a:r>
          </a:p>
          <a:p>
            <a:r>
              <a:rPr lang="en-US" dirty="0"/>
              <a:t>Urea diffuse to blood to equilibrate takes about 45-60 mins resulting in lower </a:t>
            </a:r>
            <a:r>
              <a:rPr lang="en-US" dirty="0" err="1"/>
              <a:t>Kt</a:t>
            </a:r>
            <a:r>
              <a:rPr lang="en-US" dirty="0"/>
              <a:t>/V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466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If the dialyzer’s clearance (K) is known (based on the packet insert provide by the manufacturer at a </a:t>
            </a:r>
            <a:r>
              <a:rPr lang="en-US" dirty="0" err="1"/>
              <a:t>Qb</a:t>
            </a:r>
            <a:r>
              <a:rPr lang="en-US" dirty="0"/>
              <a:t> of 400ml/min) and is 250 ml/min and the dialysis session time is 240 minutes (4 hours)</a:t>
            </a:r>
          </a:p>
          <a:p>
            <a:pPr lvl="1" fontAlgn="base"/>
            <a:r>
              <a:rPr lang="en-US" dirty="0"/>
              <a:t>then </a:t>
            </a:r>
            <a:r>
              <a:rPr lang="en-US" b="1" dirty="0" err="1"/>
              <a:t>Kt</a:t>
            </a:r>
            <a:r>
              <a:rPr lang="en-US" dirty="0"/>
              <a:t> (dialysis dose)= 250 x 240 = 60,000ml or 60 liters</a:t>
            </a:r>
          </a:p>
          <a:p>
            <a:pPr fontAlgn="base"/>
            <a:r>
              <a:rPr lang="en-US" dirty="0"/>
              <a:t>If the patient weighs 70kg. His TBW is 60% of 70kg</a:t>
            </a:r>
          </a:p>
          <a:p>
            <a:pPr lvl="1" fontAlgn="base"/>
            <a:r>
              <a:rPr lang="en-US" dirty="0"/>
              <a:t>then </a:t>
            </a:r>
            <a:r>
              <a:rPr lang="en-US" b="1" dirty="0"/>
              <a:t>V</a:t>
            </a:r>
            <a:r>
              <a:rPr lang="en-US" dirty="0"/>
              <a:t> = 70 kg multiplied by .60 = 42 liters</a:t>
            </a:r>
          </a:p>
          <a:p>
            <a:pPr fontAlgn="base"/>
            <a:r>
              <a:rPr lang="en-US" dirty="0"/>
              <a:t>So the ratio – </a:t>
            </a:r>
            <a:r>
              <a:rPr lang="en-US" b="1" dirty="0"/>
              <a:t>K</a:t>
            </a:r>
            <a:r>
              <a:rPr lang="en-US" dirty="0"/>
              <a:t> multiplied by </a:t>
            </a:r>
            <a:r>
              <a:rPr lang="en-US" b="1" dirty="0"/>
              <a:t>t</a:t>
            </a:r>
            <a:r>
              <a:rPr lang="en-US" dirty="0"/>
              <a:t> to </a:t>
            </a:r>
            <a:r>
              <a:rPr lang="en-US" b="1" dirty="0"/>
              <a:t>V</a:t>
            </a:r>
            <a:r>
              <a:rPr lang="en-US" dirty="0"/>
              <a:t>, or </a:t>
            </a:r>
            <a:r>
              <a:rPr lang="en-US" b="1" dirty="0" err="1"/>
              <a:t>Kt</a:t>
            </a:r>
            <a:r>
              <a:rPr lang="en-US" b="1" dirty="0"/>
              <a:t>/V </a:t>
            </a:r>
            <a:r>
              <a:rPr lang="en-US" dirty="0"/>
              <a:t>–</a:t>
            </a:r>
            <a:r>
              <a:rPr lang="en-US" b="1" dirty="0"/>
              <a:t> </a:t>
            </a:r>
            <a:r>
              <a:rPr lang="en-US" dirty="0"/>
              <a:t>compares the amount of water that passes through the dialyzer and is cleared of urea to the amount of water in the patient’s body.</a:t>
            </a:r>
          </a:p>
          <a:p>
            <a:pPr lvl="1" fontAlgn="base"/>
            <a:r>
              <a:rPr lang="en-US" dirty="0"/>
              <a:t>KT/V for this patient will be= 60/42 = 1.42</a:t>
            </a:r>
          </a:p>
          <a:p>
            <a:pPr fontAlgn="base"/>
            <a:r>
              <a:rPr lang="en-US" b="1" dirty="0"/>
              <a:t>Caveat:</a:t>
            </a:r>
            <a:r>
              <a:rPr lang="en-US" dirty="0"/>
              <a:t> </a:t>
            </a:r>
            <a:r>
              <a:rPr lang="en-US" i="1" dirty="0"/>
              <a:t>If this same patient has 3 kg of  edema fluid (EDW of 70kg)  then V = 60% (70kg)+ 100%(3kg)= 45L and not 42L. This is because edema fluid adds to the TBW in its entirety as urea distributes evenly across body water.</a:t>
            </a:r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033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the best way of measuring continuous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33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 not linear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relating standardized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 and treatment frequency per week.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424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relating standardized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 and treatment frequency per week.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729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 not linear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relating standardized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 and treatment frequency per week.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F7BCA-1BFE-433B-8373-C43C27F59D3B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883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0B1F-972E-480B-B45A-3B440ECA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B1EA3-6FB4-46CE-9D09-A220E8753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0EB46-1766-42CD-9788-07EBBDD2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BFFA9-7AF2-457C-8A27-49FC2D0D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0E9FE-6402-406B-BC73-1C22DE3D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340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3A7AA-F9E3-4439-B7DA-328879DA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DF605-8DC0-4A9E-8B6E-678394241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006B7-9F18-450B-9F2B-5F053464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EFF1-7507-434A-93CA-FCE4CB7C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B5703-2AE6-44DD-971C-5BFD4B25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9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B95D6-7F4F-4884-ABB4-6C286B2C3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288F4-13AC-4639-9144-875B636BB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1259A-2661-49AF-BC1E-70B466E0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2838-38F9-4E2B-A998-46610CD1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9D6D-7092-4049-A148-B9C7ADDB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535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C9A2-F3DA-4FFB-A81A-3B8D2FC1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1496-F01B-45F1-9D18-554266D5E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1100D-6381-4765-80D5-0AB26299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FC3E8-8D16-4B35-AE62-C427B8C0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3E20A-7488-4875-88BD-2123F73D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608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6A07-63E3-4983-BC03-FE003A4E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59D8F-0E86-42A0-B64C-465BD1D27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5EC35-E113-41A8-89B5-60DB298C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173A0-DD58-4778-9F99-3BD4544F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A0FA5-F6DC-41BC-95C9-EF1CBC23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04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3588-133D-487E-8B1F-E8A0D2E2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7C33A-27FE-4875-9E46-70D1E770F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D502B-A55F-4DEE-83B6-86ADB4865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55213-9D5A-418B-BA02-C16A33A8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32777-5551-4EB2-86F6-6084A01A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5B99C-9A6B-4EF9-89C9-91B18D67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536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4262-705C-4CFD-873F-413A08DF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A8058-47C2-40BE-BAEF-0A4C0E03A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1FE14-CDA6-42CD-8A7F-B57AC116C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9D67-CD32-4A1E-83D0-EFA7A3622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CC7EF-81E0-4818-9B43-999588112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C6714-2EE0-4EAA-86BA-C116461F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DB883-F1B0-4191-810B-A5A11C2F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82D35-E103-461B-A8B6-1E0223C8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75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1B46-6B98-42E6-B4DF-EC1131BD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F7B92-624A-41A0-887B-C316B241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28544-71AE-4287-A25E-09297164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4F8C0-FB73-4190-893A-1823E9AA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526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9DCC6-FDE1-40FD-996B-3A261120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7A0C7-36A9-454B-B406-690B63AE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A462-AE0A-432A-8C33-57D98EBC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319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5EC1-E2DF-49D5-9B04-D4ABAF66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88B13-EB65-45C3-881A-FCB86F17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CB5FB-910D-4B7B-B467-AE97846B1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4F6A9-3280-4873-859B-563A83FE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BB899-16BD-4CB3-A1BF-ABE94C2B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2EF1C-06F1-4A88-AAA6-88261737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77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3743-254F-419B-B15E-D7C9B8E9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A2824-7835-4BB3-A42E-72C39373D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92972-C955-4B08-A363-73CE26B3E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90E60-AD46-4B01-98CF-9E5DE717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8B5A4-AD90-4491-B2F9-31E71904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97DF3-9946-4421-AE55-7A077F35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627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FBFBD-A3B1-40D0-A9A6-E702220E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D61F9-ADE5-4F72-9887-99F9313E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E1605-8FB2-4F5B-8EA2-A9F9C3CC1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DD13-F6E2-4474-853A-AD76A88194F1}" type="datetimeFigureOut">
              <a:rPr lang="en-MY" smtClean="0"/>
              <a:t>22/2/2019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DE17A-1381-4E12-9036-333EFFCB1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C5303-1D9B-4F16-8F47-419D71B13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7004-F203-468F-B0A0-947E52E61EE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277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1.png"/><Relationship Id="rId7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1EF-37E3-423C-B6A1-ABB26A221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Improving patient outcome in </a:t>
            </a:r>
            <a:r>
              <a:rPr lang="en-US" sz="4000" dirty="0" err="1">
                <a:latin typeface="Arial Black" panose="020B0A04020102020204" pitchFamily="34" charset="0"/>
              </a:rPr>
              <a:t>haemodialysis</a:t>
            </a:r>
            <a:r>
              <a:rPr lang="en-US" sz="4000" dirty="0">
                <a:latin typeface="Arial Black" panose="020B0A04020102020204" pitchFamily="34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conventional, short daily or nocturnal HD</a:t>
            </a:r>
            <a:endParaRPr lang="en-MY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1944C-F51F-41E6-B9FE-8FC5FCAC8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5341"/>
            <a:ext cx="9144000" cy="165576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Dr Muhammad Iqbal Abdul Hafidz</a:t>
            </a:r>
          </a:p>
          <a:p>
            <a:r>
              <a:rPr lang="en-US" dirty="0">
                <a:latin typeface="Arial Black" panose="020B0A04020102020204" pitchFamily="34" charset="0"/>
              </a:rPr>
              <a:t>UiTM, Sungai </a:t>
            </a:r>
            <a:r>
              <a:rPr lang="en-US" dirty="0" err="1">
                <a:latin typeface="Arial Black" panose="020B0A04020102020204" pitchFamily="34" charset="0"/>
              </a:rPr>
              <a:t>Buloh</a:t>
            </a:r>
            <a:r>
              <a:rPr lang="en-US" dirty="0">
                <a:latin typeface="Arial Black" panose="020B0A04020102020204" pitchFamily="34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PGRSM 2019 HKL</a:t>
            </a:r>
            <a:endParaRPr lang="en-MY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0FF6CA-2B03-45A2-8985-30116803C39E}"/>
              </a:ext>
            </a:extLst>
          </p:cNvPr>
          <p:cNvSpPr/>
          <p:nvPr/>
        </p:nvSpPr>
        <p:spPr>
          <a:xfrm>
            <a:off x="1943100" y="3429000"/>
            <a:ext cx="8277225" cy="809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841AF-67DE-46F3-9E37-977C26542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80" y="6189663"/>
            <a:ext cx="2915920" cy="4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7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Why we should increase dose of dialysis</a:t>
            </a:r>
            <a:endParaRPr lang="en-MY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Logically more dialysis should be better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Intermittent HD - rebound of urea and other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uraemic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toxins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potassium, fluid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control/IDWG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Kidney is a continuous form of dialysis</a:t>
            </a:r>
          </a:p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frequent haemodialysis urea rebound">
            <a:extLst>
              <a:ext uri="{FF2B5EF4-FFF2-40B4-BE49-F238E27FC236}">
                <a16:creationId xmlns:a16="http://schemas.microsoft.com/office/drawing/2014/main" id="{3AC34A30-BCF5-476B-B65B-622DD6FA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52" y="3819845"/>
            <a:ext cx="4978861" cy="29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CBC68692-375F-4EC0-B2E7-2485AAE6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59" y="3762624"/>
            <a:ext cx="5136741" cy="28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3E5C2-9278-47BC-A2E1-3DF0D74EF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#2. </a:t>
            </a:r>
            <a:r>
              <a:rPr lang="en-US" dirty="0" err="1">
                <a:latin typeface="Arial Black" panose="020B0A04020102020204" pitchFamily="34" charset="0"/>
              </a:rPr>
              <a:t>Kt</a:t>
            </a:r>
            <a:r>
              <a:rPr lang="en-US" dirty="0">
                <a:latin typeface="Arial Black" panose="020B0A04020102020204" pitchFamily="34" charset="0"/>
              </a:rPr>
              <a:t>/V and clearance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Single pool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spKt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/V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/V)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what we use to assess dialysis adequacy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essentially assessing urea clearance in a single session of HD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Urea is used – good surrogate - small molecule, easy to measure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645841B-01ED-4ED2-AB73-025D42663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2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err="1">
                <a:latin typeface="Arial Black" panose="020B0A04020102020204" pitchFamily="34" charset="0"/>
              </a:rPr>
              <a:t>Kt</a:t>
            </a:r>
            <a:r>
              <a:rPr lang="en-US" dirty="0">
                <a:latin typeface="Arial Black" panose="020B0A04020102020204" pitchFamily="34" charset="0"/>
              </a:rPr>
              <a:t>/V 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Simple, easy to modify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– dialyzer clearance of urea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– dialysis time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– volume of distribution of urea, approximately equal to patient's total body water</a:t>
            </a:r>
          </a:p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7B24D3-8C7D-499F-845E-778951AED361}"/>
              </a:ext>
            </a:extLst>
          </p:cNvPr>
          <p:cNvSpPr txBox="1"/>
          <p:nvPr/>
        </p:nvSpPr>
        <p:spPr>
          <a:xfrm>
            <a:off x="5323840" y="4188242"/>
            <a:ext cx="1818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en-MY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08730F-A37C-4057-8952-FB39AC1B0E11}"/>
              </a:ext>
            </a:extLst>
          </p:cNvPr>
          <p:cNvCxnSpPr>
            <a:cxnSpLocks/>
          </p:cNvCxnSpPr>
          <p:nvPr/>
        </p:nvCxnSpPr>
        <p:spPr>
          <a:xfrm flipV="1">
            <a:off x="5323840" y="5336213"/>
            <a:ext cx="108712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3C3DE89-D706-4F95-9A63-4CE7C2722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5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4A8C-C7CA-4110-8EE8-BBFED37F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2" descr="Image result for dialyzer urea clearance value">
            <a:extLst>
              <a:ext uri="{FF2B5EF4-FFF2-40B4-BE49-F238E27FC236}">
                <a16:creationId xmlns:a16="http://schemas.microsoft.com/office/drawing/2014/main" id="{298A4E12-CECF-472B-826B-067779C4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5" y="587559"/>
            <a:ext cx="4424842" cy="40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FFE4AE-3615-48BA-BFDE-9B5F79502196}"/>
              </a:ext>
            </a:extLst>
          </p:cNvPr>
          <p:cNvSpPr txBox="1"/>
          <p:nvPr/>
        </p:nvSpPr>
        <p:spPr>
          <a:xfrm>
            <a:off x="5090160" y="2278162"/>
            <a:ext cx="1818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lang="en-MY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2E37AB-0FCB-4864-86AD-3B609C91846C}"/>
              </a:ext>
            </a:extLst>
          </p:cNvPr>
          <p:cNvCxnSpPr>
            <a:cxnSpLocks/>
          </p:cNvCxnSpPr>
          <p:nvPr/>
        </p:nvCxnSpPr>
        <p:spPr>
          <a:xfrm flipV="1">
            <a:off x="5008245" y="3428999"/>
            <a:ext cx="1087120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clock">
            <a:extLst>
              <a:ext uri="{FF2B5EF4-FFF2-40B4-BE49-F238E27FC236}">
                <a16:creationId xmlns:a16="http://schemas.microsoft.com/office/drawing/2014/main" id="{0546CC4A-61A4-4078-A7A6-EF929335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49" y="1774691"/>
            <a:ext cx="2050732" cy="20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otal body water">
            <a:extLst>
              <a:ext uri="{FF2B5EF4-FFF2-40B4-BE49-F238E27FC236}">
                <a16:creationId xmlns:a16="http://schemas.microsoft.com/office/drawing/2014/main" id="{3146CD72-8670-484F-9568-3FAB8D7D8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5"/>
          <a:stretch/>
        </p:blipFill>
        <p:spPr bwMode="auto">
          <a:xfrm>
            <a:off x="6904990" y="3883320"/>
            <a:ext cx="1223010" cy="27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482E-E95B-405E-8E52-9A45FEBB9D89}"/>
              </a:ext>
            </a:extLst>
          </p:cNvPr>
          <p:cNvCxnSpPr>
            <a:cxnSpLocks/>
          </p:cNvCxnSpPr>
          <p:nvPr/>
        </p:nvCxnSpPr>
        <p:spPr>
          <a:xfrm>
            <a:off x="5986130" y="3883320"/>
            <a:ext cx="1020726" cy="6780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1F68E5-F947-4440-8197-FBB373B6196B}"/>
              </a:ext>
            </a:extLst>
          </p:cNvPr>
          <p:cNvCxnSpPr>
            <a:cxnSpLocks/>
          </p:cNvCxnSpPr>
          <p:nvPr/>
        </p:nvCxnSpPr>
        <p:spPr>
          <a:xfrm>
            <a:off x="4454559" y="2882261"/>
            <a:ext cx="6448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638854-5782-4E96-9A92-56620ECC8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Standardized </a:t>
            </a:r>
            <a:r>
              <a:rPr lang="en-US" dirty="0" err="1">
                <a:latin typeface="Arial Black" panose="020B0A04020102020204" pitchFamily="34" charset="0"/>
              </a:rPr>
              <a:t>Kt</a:t>
            </a:r>
            <a:r>
              <a:rPr lang="en-US" dirty="0">
                <a:latin typeface="Arial Black" panose="020B0A04020102020204" pitchFamily="34" charset="0"/>
              </a:rPr>
              <a:t>/V 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 - measures the effectiveness of a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treatment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the most accurate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continuous clearance equivalent is needed.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 estimates the </a:t>
            </a: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of a dialysis regimen.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used to compare any dialysis schedule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COMPLEX!!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a std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/V calculator available online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785F9C4-5AA5-4C18-B198-5E6CED5B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8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Relationship between </a:t>
            </a:r>
            <a:r>
              <a:rPr lang="en-US" dirty="0" err="1">
                <a:latin typeface="Arial Black" panose="020B0A04020102020204" pitchFamily="34" charset="0"/>
              </a:rPr>
              <a:t>Kt</a:t>
            </a:r>
            <a:r>
              <a:rPr lang="en-US" dirty="0">
                <a:latin typeface="Arial Black" panose="020B0A04020102020204" pitchFamily="34" charset="0"/>
              </a:rPr>
              <a:t>/V and standardized </a:t>
            </a:r>
            <a:r>
              <a:rPr lang="en-US" dirty="0" err="1">
                <a:latin typeface="Arial Black" panose="020B0A04020102020204" pitchFamily="34" charset="0"/>
              </a:rPr>
              <a:t>Kt</a:t>
            </a:r>
            <a:r>
              <a:rPr lang="en-US" dirty="0">
                <a:latin typeface="Arial Black" panose="020B0A04020102020204" pitchFamily="34" charset="0"/>
              </a:rPr>
              <a:t>/V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3E08038-2D6D-403C-BB78-E7AAD9781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4" t="15555" r="44167" b="12889"/>
          <a:stretch/>
        </p:blipFill>
        <p:spPr>
          <a:xfrm>
            <a:off x="1270000" y="1788160"/>
            <a:ext cx="8534400" cy="465137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7281AE-E7D6-4304-A60F-69C4CBD2E8E7}"/>
              </a:ext>
            </a:extLst>
          </p:cNvPr>
          <p:cNvCxnSpPr/>
          <p:nvPr/>
        </p:nvCxnSpPr>
        <p:spPr>
          <a:xfrm flipV="1">
            <a:off x="7061200" y="4399280"/>
            <a:ext cx="0" cy="10566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55360C-DD82-4D2D-B6D5-CB1B3E25CC2B}"/>
              </a:ext>
            </a:extLst>
          </p:cNvPr>
          <p:cNvCxnSpPr>
            <a:cxnSpLocks/>
          </p:cNvCxnSpPr>
          <p:nvPr/>
        </p:nvCxnSpPr>
        <p:spPr>
          <a:xfrm>
            <a:off x="2631440" y="4399280"/>
            <a:ext cx="4429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68A349B-4725-48B9-AA10-18A12E584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err="1">
                <a:latin typeface="Arial Black" panose="020B0A04020102020204" pitchFamily="34" charset="0"/>
              </a:rPr>
              <a:t>Kt</a:t>
            </a:r>
            <a:r>
              <a:rPr lang="en-US" dirty="0">
                <a:latin typeface="Arial Black" panose="020B0A04020102020204" pitchFamily="34" charset="0"/>
              </a:rPr>
              <a:t>/V </a:t>
            </a:r>
            <a:endParaRPr lang="en-MY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EED94-73B8-420E-9F7C-FA04F0BF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60" y="275914"/>
            <a:ext cx="9072880" cy="600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C795F8-5AE0-4F03-B20D-76766BF396D8}"/>
              </a:ext>
            </a:extLst>
          </p:cNvPr>
          <p:cNvSpPr/>
          <p:nvPr/>
        </p:nvSpPr>
        <p:spPr>
          <a:xfrm>
            <a:off x="2214880" y="2838212"/>
            <a:ext cx="8778240" cy="23774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99199-DA39-4AAD-8F9B-81528D3B9CB2}"/>
              </a:ext>
            </a:extLst>
          </p:cNvPr>
          <p:cNvSpPr txBox="1"/>
          <p:nvPr/>
        </p:nvSpPr>
        <p:spPr>
          <a:xfrm>
            <a:off x="10488610" y="2386808"/>
            <a:ext cx="170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en-MY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B8E22-D5F8-441C-A7D7-BC2DD0862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HEMO comparing </a:t>
            </a:r>
            <a:r>
              <a:rPr lang="en-US" dirty="0" err="1">
                <a:latin typeface="Arial Black" panose="020B0A04020102020204" pitchFamily="34" charset="0"/>
              </a:rPr>
              <a:t>spKt</a:t>
            </a:r>
            <a:r>
              <a:rPr lang="en-US" dirty="0">
                <a:latin typeface="Arial Black" panose="020B0A04020102020204" pitchFamily="34" charset="0"/>
              </a:rPr>
              <a:t>/v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711F-83DA-4FBB-A87C-095A24EB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stdKt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/V showed that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dose (intervention)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/V between intervention and control group were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too small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 results were likely to be negative!</a:t>
            </a:r>
          </a:p>
          <a:p>
            <a:endParaRPr lang="en-MY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7993D47-7F13-4D72-BF7A-FCA2D5984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3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err="1">
                <a:latin typeface="Arial Black" panose="020B0A04020102020204" pitchFamily="34" charset="0"/>
              </a:rPr>
              <a:t>Kt</a:t>
            </a:r>
            <a:r>
              <a:rPr lang="en-US" dirty="0">
                <a:latin typeface="Arial Black" panose="020B0A04020102020204" pitchFamily="34" charset="0"/>
              </a:rPr>
              <a:t>/V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kt/v">
            <a:extLst>
              <a:ext uri="{FF2B5EF4-FFF2-40B4-BE49-F238E27FC236}">
                <a16:creationId xmlns:a16="http://schemas.microsoft.com/office/drawing/2014/main" id="{C982CBF0-AFC5-41A7-938C-7D150D2B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5" y="2079625"/>
            <a:ext cx="9048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A8D630-5516-43E6-894D-9CA33469A45D}"/>
              </a:ext>
            </a:extLst>
          </p:cNvPr>
          <p:cNvSpPr txBox="1"/>
          <p:nvPr/>
        </p:nvSpPr>
        <p:spPr>
          <a:xfrm>
            <a:off x="838200" y="6260784"/>
            <a:ext cx="299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KDOQI</a:t>
            </a:r>
            <a:r>
              <a:rPr lang="en-US" dirty="0"/>
              <a:t> Guidelines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F92CF7-1F42-4A2F-8CC0-468C59A4C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36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#3. FD and SDHD -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Home </a:t>
            </a:r>
            <a:r>
              <a:rPr lang="en-US" dirty="0" err="1">
                <a:solidFill>
                  <a:srgbClr val="FF0000"/>
                </a:solidFill>
                <a:latin typeface="Arial Black" panose="020B0A04020102020204" pitchFamily="34" charset="0"/>
              </a:rPr>
              <a:t>Haemodialysis</a:t>
            </a:r>
            <a:endParaRPr lang="en-MY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169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Frequent HD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designed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home HD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home haemodialysis uk">
            <a:extLst>
              <a:ext uri="{FF2B5EF4-FFF2-40B4-BE49-F238E27FC236}">
                <a16:creationId xmlns:a16="http://schemas.microsoft.com/office/drawing/2014/main" id="{82C80636-08D3-40B2-9754-D99464ED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10" y="2738058"/>
            <a:ext cx="6026610" cy="36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0F1AF-75DE-440F-B74B-6F0FCC234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4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Outline of my talk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Few important concepts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 conventional and frequent dialysis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FHN trials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talk can be downloaded at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renaluitm.com</a:t>
            </a:r>
            <a:endParaRPr lang="en-MY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F691796-540F-4EEF-8162-DC884A477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3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Home </a:t>
            </a:r>
            <a:r>
              <a:rPr lang="en-US" dirty="0" err="1">
                <a:latin typeface="Arial Black" panose="020B0A04020102020204" pitchFamily="34" charset="0"/>
              </a:rPr>
              <a:t>Haemodialysis</a:t>
            </a:r>
            <a:r>
              <a:rPr lang="en-US" dirty="0">
                <a:latin typeface="Arial Black" panose="020B0A04020102020204" pitchFamily="34" charset="0"/>
              </a:rPr>
              <a:t> in Malaysia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costs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impossible is nothing">
            <a:extLst>
              <a:ext uri="{FF2B5EF4-FFF2-40B4-BE49-F238E27FC236}">
                <a16:creationId xmlns:a16="http://schemas.microsoft.com/office/drawing/2014/main" id="{56215C86-CC01-4968-879B-5986E9602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95" y="1908322"/>
            <a:ext cx="5587365" cy="418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E1E8B-597B-4C58-BC97-B5B363FA6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2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Home </a:t>
            </a:r>
            <a:r>
              <a:rPr lang="en-US" dirty="0" err="1">
                <a:latin typeface="Arial Black" panose="020B0A04020102020204" pitchFamily="34" charset="0"/>
              </a:rPr>
              <a:t>Haemodialysis</a:t>
            </a:r>
            <a:r>
              <a:rPr lang="en-US" dirty="0">
                <a:latin typeface="Arial Black" panose="020B0A04020102020204" pitchFamily="34" charset="0"/>
              </a:rPr>
              <a:t> in Malaysia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Medical staff 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Nephrologists and nurses have to BELIEVERS!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Patients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have to BELIEVERS!</a:t>
            </a:r>
          </a:p>
          <a:p>
            <a:pPr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Training! – cannulate, prime, dialysis related emergencies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training unit, staff, home plumbing and electrical system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costs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Contractors, building costs</a:t>
            </a: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25C1BAE-4279-4953-8101-3C21913A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38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Exit exam Q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2B6D-8592-4DDA-ADC8-81E5E303F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were the state nephrologist and was given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RM10 million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budget, would you set up home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haemodialysis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A25B036-6F2F-4BC6-A043-0802BE571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07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990408"/>
            <a:ext cx="10515600" cy="1325563"/>
          </a:xfrm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FHD and SDHD – novel or applicable in Malaysia?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34290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524E586-A4E9-4F1B-88AE-335D83450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6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Difference Modalities</a:t>
            </a:r>
            <a:endParaRPr lang="en-MY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DB2101-ECE0-4CF5-B52D-36D2722BB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785329"/>
              </p:ext>
            </p:extLst>
          </p:nvPr>
        </p:nvGraphicFramePr>
        <p:xfrm>
          <a:off x="355600" y="1825625"/>
          <a:ext cx="10998200" cy="451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640">
                  <a:extLst>
                    <a:ext uri="{9D8B030D-6E8A-4147-A177-3AD203B41FA5}">
                      <a16:colId xmlns:a16="http://schemas.microsoft.com/office/drawing/2014/main" val="1491251528"/>
                    </a:ext>
                  </a:extLst>
                </a:gridCol>
                <a:gridCol w="2199640">
                  <a:extLst>
                    <a:ext uri="{9D8B030D-6E8A-4147-A177-3AD203B41FA5}">
                      <a16:colId xmlns:a16="http://schemas.microsoft.com/office/drawing/2014/main" val="3855967925"/>
                    </a:ext>
                  </a:extLst>
                </a:gridCol>
                <a:gridCol w="2199640">
                  <a:extLst>
                    <a:ext uri="{9D8B030D-6E8A-4147-A177-3AD203B41FA5}">
                      <a16:colId xmlns:a16="http://schemas.microsoft.com/office/drawing/2014/main" val="886502708"/>
                    </a:ext>
                  </a:extLst>
                </a:gridCol>
                <a:gridCol w="2199640">
                  <a:extLst>
                    <a:ext uri="{9D8B030D-6E8A-4147-A177-3AD203B41FA5}">
                      <a16:colId xmlns:a16="http://schemas.microsoft.com/office/drawing/2014/main" val="1778864201"/>
                    </a:ext>
                  </a:extLst>
                </a:gridCol>
                <a:gridCol w="2199640">
                  <a:extLst>
                    <a:ext uri="{9D8B030D-6E8A-4147-A177-3AD203B41FA5}">
                      <a16:colId xmlns:a16="http://schemas.microsoft.com/office/drawing/2014/main" val="3569397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MODALITY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Sessions/week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Duration/session (hours)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Qb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1952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DAYTIME</a:t>
                      </a:r>
                      <a:endParaRPr lang="en-MY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4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94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Day Intermittent (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Tassin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80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Daily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6-7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1.5-3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400-500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500-800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48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4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NOCTURNAL</a:t>
                      </a:r>
                      <a:endParaRPr lang="en-MY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09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300-400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14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NHHD - Daily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200-350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200-300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5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NHHD – Alternate days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MY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90554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C79F66-7C2F-44D4-913F-40AC7AA56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1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NCDS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NCDS was a RCT between 9 renal units and first RCT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haemodialysis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patients' mean age was 49, on dialysis for an average of 4.2 years.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Half were white, there were no diabetics, many were taking androgens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pre-erythropoietin era.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151 patients were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two different time average concentrations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TAC)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urea (adjusted by varying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dialyser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size and flow rates), and to two different durations of dialysis (2.5-3.5h and 4.5-5h three times weekly), in all 4 possible combinations, for 6-12 months.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85F638-E9B8-4CF4-A52B-3CFCF361A1A5}"/>
              </a:ext>
            </a:extLst>
          </p:cNvPr>
          <p:cNvSpPr txBox="1"/>
          <p:nvPr/>
        </p:nvSpPr>
        <p:spPr>
          <a:xfrm>
            <a:off x="599440" y="5984240"/>
            <a:ext cx="648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Lowrie</a:t>
            </a:r>
            <a:r>
              <a:rPr lang="en-US" dirty="0"/>
              <a:t>. Effect of the </a:t>
            </a:r>
            <a:r>
              <a:rPr lang="en-US" dirty="0" err="1"/>
              <a:t>haemodialysis</a:t>
            </a:r>
            <a:r>
              <a:rPr lang="en-US" dirty="0"/>
              <a:t> prescription on patient morbidity (NCDS). NEJM 1981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E672E7-9AD3-4AEF-8748-38358636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NCDS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morbidity appears to accompany prescriptions associated with a relatively high BUN. </a:t>
            </a:r>
          </a:p>
          <a:p>
            <a:pPr marL="0" indent="0">
              <a:buNone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frank gotch sargent kt/v">
            <a:extLst>
              <a:ext uri="{FF2B5EF4-FFF2-40B4-BE49-F238E27FC236}">
                <a16:creationId xmlns:a16="http://schemas.microsoft.com/office/drawing/2014/main" id="{07D201B0-E1A2-4B75-925C-7ECD3FBC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883218"/>
            <a:ext cx="2689860" cy="25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21AC11-7B17-425B-AF7A-647AC80EC1B5}"/>
              </a:ext>
            </a:extLst>
          </p:cNvPr>
          <p:cNvSpPr txBox="1"/>
          <p:nvPr/>
        </p:nvSpPr>
        <p:spPr>
          <a:xfrm>
            <a:off x="1432560" y="5465684"/>
            <a:ext cx="240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Frank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Gotch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John Sargent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DDF0F-4F36-49F0-92D4-64298D615E2E}"/>
              </a:ext>
            </a:extLst>
          </p:cNvPr>
          <p:cNvSpPr txBox="1"/>
          <p:nvPr/>
        </p:nvSpPr>
        <p:spPr>
          <a:xfrm>
            <a:off x="4531360" y="2914334"/>
            <a:ext cx="6065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Revisited NCDS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Came up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/V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/v &lt; 1.0 associated with poor outcome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Gotch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A mechanistic study of NCDS. KI 1985 </a:t>
            </a: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B21E39-B317-472E-9080-6A565F3C6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NCDS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21AC11-7B17-425B-AF7A-647AC80EC1B5}"/>
              </a:ext>
            </a:extLst>
          </p:cNvPr>
          <p:cNvSpPr txBox="1"/>
          <p:nvPr/>
        </p:nvSpPr>
        <p:spPr>
          <a:xfrm>
            <a:off x="1432560" y="4728292"/>
            <a:ext cx="2407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Prakash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Keshaviah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DDF0F-4F36-49F0-92D4-64298D615E2E}"/>
              </a:ext>
            </a:extLst>
          </p:cNvPr>
          <p:cNvSpPr txBox="1"/>
          <p:nvPr/>
        </p:nvSpPr>
        <p:spPr>
          <a:xfrm>
            <a:off x="4470400" y="2040574"/>
            <a:ext cx="60655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Revisited NCDS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Recalculated and found that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/V &lt;1 was actually &lt;1.2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/V &lt; 1.2 associated with poor outcome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/>
              <a:t>Keshaviah</a:t>
            </a:r>
            <a:r>
              <a:rPr lang="en-US" sz="1400" dirty="0"/>
              <a:t>, P. Urea kinetic and middle molecule approaches to assessing the adequacy of hemodialysis and CAPD. </a:t>
            </a:r>
            <a:r>
              <a:rPr lang="en-US" sz="1400" i="1" dirty="0"/>
              <a:t>Kidney Int</a:t>
            </a:r>
            <a:r>
              <a:rPr lang="en-US" sz="1400" dirty="0"/>
              <a:t>. 1993; 43: S28–S38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Keshaviah nephrology">
            <a:extLst>
              <a:ext uri="{FF2B5EF4-FFF2-40B4-BE49-F238E27FC236}">
                <a16:creationId xmlns:a16="http://schemas.microsoft.com/office/drawing/2014/main" id="{0C2B7014-0F9E-41CE-821B-2834EEF1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1931349"/>
            <a:ext cx="1940560" cy="25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3AAED-31E5-4508-864E-D850EB89468B}"/>
              </a:ext>
            </a:extLst>
          </p:cNvPr>
          <p:cNvSpPr txBox="1"/>
          <p:nvPr/>
        </p:nvSpPr>
        <p:spPr>
          <a:xfrm>
            <a:off x="838200" y="5376742"/>
            <a:ext cx="1011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NKF-DOQI reviewed this and as a result recommended that the minimum adequate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/V was increased to 1.2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87C2C1-BC76-4DD0-AE1B-D391D8D24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HEMO study (2002)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0A5D24F3-8DF3-49A3-AF75-90A5CAEE32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21127" r="16966"/>
          <a:stretch/>
        </p:blipFill>
        <p:spPr bwMode="auto">
          <a:xfrm>
            <a:off x="762000" y="2782726"/>
            <a:ext cx="6664960" cy="33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3453DBC4-1608-433D-B491-07964E46F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17636" r="8563" b="8223"/>
          <a:stretch/>
        </p:blipFill>
        <p:spPr bwMode="auto">
          <a:xfrm>
            <a:off x="5974079" y="2367280"/>
            <a:ext cx="6126905" cy="37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5ABB7F-45BC-43AE-812F-AAACB439A2A6}"/>
              </a:ext>
            </a:extLst>
          </p:cNvPr>
          <p:cNvSpPr txBox="1"/>
          <p:nvPr/>
        </p:nvSpPr>
        <p:spPr>
          <a:xfrm>
            <a:off x="985520" y="1997948"/>
            <a:ext cx="460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1846 patients, 3 x weekly HD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2BAA2F-5543-49ED-815E-952BB12FB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Conventional dialysis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711F-83DA-4FBB-A87C-095A24EB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NCDS and HEMO study – dose established at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x week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3.5-5 hours per session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/V 1.2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Conventional prescriptions are also influenced by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Convenience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Patients acceptance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91A59E7-B663-4CD1-BB49-4A88372BA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Fully HDF Unit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 descr="C:\Users\iqbal\Downloads\IMG_20160330_103406.jpg">
            <a:extLst>
              <a:ext uri="{FF2B5EF4-FFF2-40B4-BE49-F238E27FC236}">
                <a16:creationId xmlns:a16="http://schemas.microsoft.com/office/drawing/2014/main" id="{706F14DA-FA60-47DE-A1D9-36D735573E6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7" y="1793906"/>
            <a:ext cx="5096933" cy="428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2D3E2-0794-4D1A-A378-B2BF87A8D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1793907"/>
            <a:ext cx="4945368" cy="430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9AD1B-BAE4-4136-A954-37F0C9930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57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err="1">
                <a:latin typeface="Arial Black" panose="020B0A04020102020204" pitchFamily="34" charset="0"/>
              </a:rPr>
              <a:t>Tassin</a:t>
            </a:r>
            <a:r>
              <a:rPr lang="en-US" dirty="0">
                <a:latin typeface="Arial Black" panose="020B0A04020102020204" pitchFamily="34" charset="0"/>
              </a:rPr>
              <a:t> experience – Long </a:t>
            </a:r>
            <a:r>
              <a:rPr lang="en-US" dirty="0" err="1">
                <a:latin typeface="Arial Black" panose="020B0A04020102020204" pitchFamily="34" charset="0"/>
              </a:rPr>
              <a:t>haemodialysis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 x 8 hours/week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has been used without significant modification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Tassin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France since over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35 years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Treatment method for almost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 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whether in the unit or at home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Studies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Tassin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show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mortality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BP control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incidence of intradialytic hypotension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tassin france">
            <a:extLst>
              <a:ext uri="{FF2B5EF4-FFF2-40B4-BE49-F238E27FC236}">
                <a16:creationId xmlns:a16="http://schemas.microsoft.com/office/drawing/2014/main" id="{E599A110-68EF-4874-A0C6-DDB35F2C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013091"/>
            <a:ext cx="4236720" cy="27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9B561-80CF-418E-826A-BC0982BC5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  <p:pic>
        <p:nvPicPr>
          <p:cNvPr id="9" name="Picture 4" descr="A patient of Dr. Charra  in Tassin, France ">
            <a:extLst>
              <a:ext uri="{FF2B5EF4-FFF2-40B4-BE49-F238E27FC236}">
                <a16:creationId xmlns:a16="http://schemas.microsoft.com/office/drawing/2014/main" id="{A9FAE906-6B87-4CA3-9A33-379181060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39" y="3747647"/>
            <a:ext cx="4236720" cy="28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Small, observational studies - Frequent dialysis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711F-83DA-4FBB-A87C-095A24EB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Recovery time reduced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heparin used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dietary restrictions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fluid restrictions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BP control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intradialytic hypotension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control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LVH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>
            <a:extLst>
              <a:ext uri="{FF2B5EF4-FFF2-40B4-BE49-F238E27FC236}">
                <a16:creationId xmlns:a16="http://schemas.microsoft.com/office/drawing/2014/main" id="{48F65E3E-CB96-470F-B68D-621288A453B3}"/>
              </a:ext>
            </a:extLst>
          </p:cNvPr>
          <p:cNvSpPr/>
          <p:nvPr/>
        </p:nvSpPr>
        <p:spPr>
          <a:xfrm>
            <a:off x="6096000" y="1825625"/>
            <a:ext cx="2123440" cy="3965575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CCF75-4483-46E1-B3B2-BF712191A069}"/>
              </a:ext>
            </a:extLst>
          </p:cNvPr>
          <p:cNvSpPr txBox="1"/>
          <p:nvPr/>
        </p:nvSpPr>
        <p:spPr>
          <a:xfrm>
            <a:off x="8727440" y="3429000"/>
            <a:ext cx="270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WHICH MAY BE MORE IMPORTANT THAN KT/V IN PROGNOSIS 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2C8CC-3DF8-41B5-A676-8D501687D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3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Frequent dialysis (done as home HD) – Lifestyle benefits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711F-83DA-4FBB-A87C-095A24EB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Convenience and flexibility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Fewer trips to HD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Nocturnal HD frees up the day</a:t>
            </a:r>
          </a:p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IALYSIS IN HOME HAEMODIALYSIS">
            <a:extLst>
              <a:ext uri="{FF2B5EF4-FFF2-40B4-BE49-F238E27FC236}">
                <a16:creationId xmlns:a16="http://schemas.microsoft.com/office/drawing/2014/main" id="{41F09590-3883-4134-A737-3C2742C7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82" y="2128520"/>
            <a:ext cx="5195141" cy="38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5596C5-2B30-4956-9FE8-7D716982D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1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Frequent </a:t>
            </a:r>
            <a:r>
              <a:rPr lang="en-US" dirty="0" err="1">
                <a:latin typeface="Arial Black" panose="020B0A04020102020204" pitchFamily="34" charset="0"/>
              </a:rPr>
              <a:t>Haemodialysis</a:t>
            </a:r>
            <a:r>
              <a:rPr lang="en-US" dirty="0">
                <a:latin typeface="Arial Black" panose="020B0A04020102020204" pitchFamily="34" charset="0"/>
              </a:rPr>
              <a:t> Network Group (FHN)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C400B4-ADE9-4832-AFC8-8CFFBD64F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trials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Short Daily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Nocturnal </a:t>
            </a:r>
            <a:endParaRPr lang="en-MY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EF6CC-6FAF-477E-BB64-F22EDB589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72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Short Daily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C400B4-ADE9-4832-AFC8-8CFFBD64F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61A0D-823F-44DE-809C-2B8247DF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780542"/>
            <a:ext cx="10261600" cy="34196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E03CF05-2ED9-4363-97D7-C8599C728C53}"/>
              </a:ext>
            </a:extLst>
          </p:cNvPr>
          <p:cNvSpPr/>
          <p:nvPr/>
        </p:nvSpPr>
        <p:spPr>
          <a:xfrm>
            <a:off x="2529840" y="3566160"/>
            <a:ext cx="1676400" cy="629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21443-81C9-45BE-99CC-21EDD1E22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73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Daily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C400B4-ADE9-4832-AFC8-8CFFBD64F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250 patients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Followed up 12 months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Assessed 2 co-primary composite outcome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Death or change in left ventricular mass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Death or change in the physical-health composite (PHC) score of the RAND 36-item health survey.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49A21-696B-42A2-A377-CB97C4519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9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Daily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ECAB123-A5FA-4AF8-9190-2A6D37309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35"/>
          <a:stretch/>
        </p:blipFill>
        <p:spPr>
          <a:xfrm>
            <a:off x="949960" y="1798320"/>
            <a:ext cx="10403840" cy="4689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49A21-696B-42A2-A377-CB97C4519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261F92-DC1A-4ECD-9A18-7B2A563E15B9}"/>
              </a:ext>
            </a:extLst>
          </p:cNvPr>
          <p:cNvSpPr/>
          <p:nvPr/>
        </p:nvSpPr>
        <p:spPr>
          <a:xfrm>
            <a:off x="6614160" y="5283200"/>
            <a:ext cx="3474720" cy="1204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4279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Daily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1B7537B-2954-4DAC-922C-EDD3CCBFB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760" y="1783266"/>
            <a:ext cx="9682479" cy="4871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49A21-696B-42A2-A377-CB97C4519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B37245-3C2C-4701-8392-31C1EF5CF143}"/>
              </a:ext>
            </a:extLst>
          </p:cNvPr>
          <p:cNvSpPr txBox="1"/>
          <p:nvPr/>
        </p:nvSpPr>
        <p:spPr>
          <a:xfrm>
            <a:off x="7924800" y="3351662"/>
            <a:ext cx="102616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2.6 hours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4887D-9D6D-4E56-8D25-5D5EDBEF1237}"/>
              </a:ext>
            </a:extLst>
          </p:cNvPr>
          <p:cNvSpPr txBox="1"/>
          <p:nvPr/>
        </p:nvSpPr>
        <p:spPr>
          <a:xfrm>
            <a:off x="6400800" y="3351661"/>
            <a:ext cx="93472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3.6 hours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71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Daily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C400B4-ADE9-4832-AFC8-8CFFBD64F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FB8F5-C92E-4A85-9CE1-5858E7BE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0542"/>
            <a:ext cx="10327640" cy="4966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232923-F06A-46AF-8FE6-A409D284B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43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Daily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C400B4-ADE9-4832-AFC8-8CFFBD64F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4F0D9-6228-42CB-B530-EBDC2C94D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81" y="1995967"/>
            <a:ext cx="9182124" cy="39655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5E8CEA6-E7FD-4E19-B4D0-A72AF219C623}"/>
              </a:ext>
            </a:extLst>
          </p:cNvPr>
          <p:cNvSpPr/>
          <p:nvPr/>
        </p:nvSpPr>
        <p:spPr>
          <a:xfrm>
            <a:off x="7630160" y="3429000"/>
            <a:ext cx="141224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F4DE75-FBA4-4365-9339-26C388C9EC80}"/>
              </a:ext>
            </a:extLst>
          </p:cNvPr>
          <p:cNvSpPr/>
          <p:nvPr/>
        </p:nvSpPr>
        <p:spPr>
          <a:xfrm>
            <a:off x="7934960" y="3934460"/>
            <a:ext cx="141224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3655FE-939B-4EE1-98F6-F3626E803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Hospital </a:t>
            </a:r>
            <a:r>
              <a:rPr lang="en-US" sz="3600" dirty="0" err="1">
                <a:latin typeface="Arial Black" panose="020B0A04020102020204" pitchFamily="34" charset="0"/>
              </a:rPr>
              <a:t>Universiti</a:t>
            </a:r>
            <a:r>
              <a:rPr lang="en-US" sz="3600" dirty="0">
                <a:latin typeface="Arial Black" panose="020B0A04020102020204" pitchFamily="34" charset="0"/>
              </a:rPr>
              <a:t> UiTM </a:t>
            </a:r>
            <a:r>
              <a:rPr lang="en-US" sz="3600" dirty="0" err="1">
                <a:latin typeface="Arial Black" panose="020B0A04020102020204" pitchFamily="34" charset="0"/>
              </a:rPr>
              <a:t>Puncak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atin typeface="Arial Black" panose="020B0A04020102020204" pitchFamily="34" charset="0"/>
              </a:rPr>
              <a:t>Alam</a:t>
            </a:r>
            <a:r>
              <a:rPr lang="en-US" sz="3600" dirty="0">
                <a:latin typeface="Arial Black" panose="020B0A04020102020204" pitchFamily="34" charset="0"/>
              </a:rPr>
              <a:t> – April 2020</a:t>
            </a:r>
            <a:endParaRPr lang="en-MY" sz="3600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may contain: sky and outdoor">
            <a:extLst>
              <a:ext uri="{FF2B5EF4-FFF2-40B4-BE49-F238E27FC236}">
                <a16:creationId xmlns:a16="http://schemas.microsoft.com/office/drawing/2014/main" id="{676C5708-309A-4CF2-A1A8-CABB6FA76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16" y="1801812"/>
            <a:ext cx="9263784" cy="44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57ABBE-879E-4A63-91D5-87A87D360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8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Daily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15C04AA-95EF-4FC4-9865-09BAE82A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764665"/>
            <a:ext cx="9977119" cy="463461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57B60E0-042B-4249-A170-4E3ACF4E18EF}"/>
              </a:ext>
            </a:extLst>
          </p:cNvPr>
          <p:cNvSpPr/>
          <p:nvPr/>
        </p:nvSpPr>
        <p:spPr>
          <a:xfrm>
            <a:off x="4226559" y="4300220"/>
            <a:ext cx="6695439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949EA6-67EA-4032-A329-2A28DB65B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Nocturnal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8D3D-472C-45F5-ABEB-EE8802A3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9A829-6E7B-4376-A313-9E9F78DA9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711960"/>
            <a:ext cx="10515600" cy="2208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0A9E46-89BB-4479-87A2-7F98C24E2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02C1259-1062-4C28-A3F1-7E3D963A637D}"/>
              </a:ext>
            </a:extLst>
          </p:cNvPr>
          <p:cNvSpPr/>
          <p:nvPr/>
        </p:nvSpPr>
        <p:spPr>
          <a:xfrm>
            <a:off x="7355840" y="2692400"/>
            <a:ext cx="1463040" cy="55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45285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Nocturnal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8D3D-472C-45F5-ABEB-EE8802A3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87 patients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times per week conventional hemodialysis v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nocturnal home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haemodialysis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6 times per week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Followed up 12 months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Assessed 2 co-primary composite outcome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Death or change in left ventricular mass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Death or change in the physical-health composite (PHC) score of the RAND 36-item health survey.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33B9B-229D-48B2-9D8B-961C91B59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4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Nocturnal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8D3D-472C-45F5-ABEB-EE8802A3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84A4A-2DAE-4033-902A-C20729A8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925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5BC00-E864-4823-BF6C-A7186EE97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5157B-924A-4FAD-8A7D-B71A6FCBAF29}"/>
              </a:ext>
            </a:extLst>
          </p:cNvPr>
          <p:cNvSpPr txBox="1"/>
          <p:nvPr/>
        </p:nvSpPr>
        <p:spPr>
          <a:xfrm>
            <a:off x="8168640" y="3136583"/>
            <a:ext cx="82296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 hours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38B76-753E-4703-8BA5-AD870C1E8A8E}"/>
              </a:ext>
            </a:extLst>
          </p:cNvPr>
          <p:cNvSpPr txBox="1"/>
          <p:nvPr/>
        </p:nvSpPr>
        <p:spPr>
          <a:xfrm>
            <a:off x="6507480" y="3136583"/>
            <a:ext cx="822960" cy="3128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 hours</a:t>
            </a:r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21F24E-4D74-465D-B101-97E2D88B1F26}"/>
              </a:ext>
            </a:extLst>
          </p:cNvPr>
          <p:cNvSpPr/>
          <p:nvPr/>
        </p:nvSpPr>
        <p:spPr>
          <a:xfrm>
            <a:off x="838200" y="5842000"/>
            <a:ext cx="10632440" cy="4631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79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Nocturnal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8D3D-472C-45F5-ABEB-EE8802A3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3D73C-0372-40FA-9ABD-703695B9E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172"/>
          <a:stretch/>
        </p:blipFill>
        <p:spPr>
          <a:xfrm>
            <a:off x="838200" y="2199929"/>
            <a:ext cx="4653120" cy="3581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7ADDA-1B1A-4032-8DE8-5CF1A0092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39"/>
          <a:stretch/>
        </p:blipFill>
        <p:spPr>
          <a:xfrm>
            <a:off x="5770880" y="2199930"/>
            <a:ext cx="5582920" cy="3977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D9F985-E6AD-4F04-B5C5-BD902D083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nocturnal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E05D9E-DF71-473A-9858-23523342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26" y="1741488"/>
            <a:ext cx="7905073" cy="4855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798FDC-5FE1-4C89-9A89-1FA27B8A1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E4CDD7A-FEEF-4DC9-9913-D5BF2F23774D}"/>
              </a:ext>
            </a:extLst>
          </p:cNvPr>
          <p:cNvSpPr/>
          <p:nvPr/>
        </p:nvSpPr>
        <p:spPr>
          <a:xfrm>
            <a:off x="7355840" y="4003040"/>
            <a:ext cx="1940560" cy="436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3DFD4F-FBFE-42FE-B61C-BD5DB5A93F89}"/>
              </a:ext>
            </a:extLst>
          </p:cNvPr>
          <p:cNvSpPr/>
          <p:nvPr/>
        </p:nvSpPr>
        <p:spPr>
          <a:xfrm>
            <a:off x="7007750" y="4744720"/>
            <a:ext cx="1940560" cy="436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3699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FHN Nocturnal</a:t>
            </a:r>
            <a:endParaRPr lang="en-MY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8BCF8E-FD97-4B53-80CE-9E4E970FA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912" y="1929766"/>
            <a:ext cx="5761775" cy="435133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7C4DEBC-8CF8-4BA0-9954-2BC61D20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38" y="1929766"/>
            <a:ext cx="6044174" cy="48209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839BA37-0927-42C1-B005-8A25EB4F7A03}"/>
              </a:ext>
            </a:extLst>
          </p:cNvPr>
          <p:cNvSpPr/>
          <p:nvPr/>
        </p:nvSpPr>
        <p:spPr>
          <a:xfrm>
            <a:off x="334225" y="3718560"/>
            <a:ext cx="5979687" cy="965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53630D-7375-4F3D-B921-28D874B04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54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Cons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any benefits of more frequent HD regimens definitely need to be balanced against potential harmful effects on vascular access, residual renal function and patient adherence to the prescribed therapy</a:t>
            </a:r>
          </a:p>
          <a:p>
            <a:r>
              <a:rPr lang="en-US" dirty="0"/>
              <a:t>Frequent HD also considerably increases the burden for patients and their caregivers, logistics and costs, especially with in-</a:t>
            </a:r>
            <a:r>
              <a:rPr lang="en-US" dirty="0" err="1"/>
              <a:t>centre</a:t>
            </a:r>
            <a:r>
              <a:rPr lang="en-US" dirty="0"/>
              <a:t> frequent schedules.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77058E9-7FC0-4E9B-B34D-76BE1ACCD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55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Exit exam Q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2B6D-8592-4DDA-ADC8-81E5E303F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your opinion on frequent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haemodialysis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98891BD-02B5-4338-B53B-BB1E7F3FF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Conclusion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Frequent HD shown to have many benefits.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Frequent HD may increase access problems.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Frequent HD designed mainly for home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haemodialysis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Critically analyze a study. Study in HD is never easy. Negative result could be due to failure in methodology - choosing wrong intervention or small sample.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2A72B80-A318-4A7C-BFEF-B8729A4D2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9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Hospital </a:t>
            </a:r>
            <a:r>
              <a:rPr lang="en-US" sz="3600" dirty="0" err="1">
                <a:latin typeface="Arial Black" panose="020B0A04020102020204" pitchFamily="34" charset="0"/>
              </a:rPr>
              <a:t>Universiti</a:t>
            </a:r>
            <a:r>
              <a:rPr lang="en-US" sz="3600" dirty="0">
                <a:latin typeface="Arial Black" panose="020B0A04020102020204" pitchFamily="34" charset="0"/>
              </a:rPr>
              <a:t> UiTM </a:t>
            </a:r>
            <a:r>
              <a:rPr lang="en-US" sz="3600" dirty="0" err="1">
                <a:latin typeface="Arial Black" panose="020B0A04020102020204" pitchFamily="34" charset="0"/>
              </a:rPr>
              <a:t>Puncak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atin typeface="Arial Black" panose="020B0A04020102020204" pitchFamily="34" charset="0"/>
              </a:rPr>
              <a:t>Alam</a:t>
            </a:r>
            <a:r>
              <a:rPr lang="en-US" sz="3600" dirty="0">
                <a:latin typeface="Arial Black" panose="020B0A04020102020204" pitchFamily="34" charset="0"/>
              </a:rPr>
              <a:t> – April 2020</a:t>
            </a:r>
            <a:endParaRPr lang="en-MY" sz="3600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icture containing floor, indoor, wall, ceiling&#10;&#10;Description automatically generated">
            <a:extLst>
              <a:ext uri="{FF2B5EF4-FFF2-40B4-BE49-F238E27FC236}">
                <a16:creationId xmlns:a16="http://schemas.microsoft.com/office/drawing/2014/main" id="{93BB7A4C-B432-4117-B95D-2F1FC04F5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525"/>
            <a:ext cx="5174407" cy="4301972"/>
          </a:xfrm>
        </p:spPr>
      </p:pic>
      <p:pic>
        <p:nvPicPr>
          <p:cNvPr id="9" name="Picture 8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D0CC8585-D066-4556-98D5-9C264EC92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94" y="1905524"/>
            <a:ext cx="5555405" cy="4301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46E8BA-039A-4CF1-8318-5FF2EAB59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326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b instagram twitter logo">
            <a:extLst>
              <a:ext uri="{FF2B5EF4-FFF2-40B4-BE49-F238E27FC236}">
                <a16:creationId xmlns:a16="http://schemas.microsoft.com/office/drawing/2014/main" id="{750D13FF-E355-4289-8827-5193FA44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943389"/>
            <a:ext cx="2164080" cy="6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971D8F1-FDDC-407A-92D8-73F93B2A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4320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MY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28C1AA-351D-4091-93FA-2D3C3903C391}"/>
              </a:ext>
            </a:extLst>
          </p:cNvPr>
          <p:cNvCxnSpPr/>
          <p:nvPr/>
        </p:nvCxnSpPr>
        <p:spPr>
          <a:xfrm>
            <a:off x="655955" y="1666875"/>
            <a:ext cx="10515600" cy="0"/>
          </a:xfrm>
          <a:prstGeom prst="line">
            <a:avLst/>
          </a:prstGeom>
          <a:ln w="762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07FB4ED-BD38-4433-BA47-778341173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7" y="1171195"/>
            <a:ext cx="962106" cy="8925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318471-5371-4AE9-98ED-7E0E3CF685D0}"/>
              </a:ext>
            </a:extLst>
          </p:cNvPr>
          <p:cNvCxnSpPr>
            <a:cxnSpLocks/>
          </p:cNvCxnSpPr>
          <p:nvPr/>
        </p:nvCxnSpPr>
        <p:spPr>
          <a:xfrm>
            <a:off x="1319253" y="1642174"/>
            <a:ext cx="9852302" cy="247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1AEEA62-1347-4A1D-BA33-E758C59C71CB}"/>
              </a:ext>
            </a:extLst>
          </p:cNvPr>
          <p:cNvSpPr txBox="1"/>
          <p:nvPr/>
        </p:nvSpPr>
        <p:spPr>
          <a:xfrm>
            <a:off x="4272538" y="6132030"/>
            <a:ext cx="447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https//: renaluitm.com</a:t>
            </a:r>
            <a:endParaRPr lang="en-MY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77ED938C-0CCD-4B0E-86FD-EADD7A6D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927662"/>
            <a:ext cx="730249" cy="7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google map icon">
            <a:extLst>
              <a:ext uri="{FF2B5EF4-FFF2-40B4-BE49-F238E27FC236}">
                <a16:creationId xmlns:a16="http://schemas.microsoft.com/office/drawing/2014/main" id="{DA9AAFF0-A8E5-4FC1-822E-2D9F40F1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2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grab icon">
            <a:extLst>
              <a:ext uri="{FF2B5EF4-FFF2-40B4-BE49-F238E27FC236}">
                <a16:creationId xmlns:a16="http://schemas.microsoft.com/office/drawing/2014/main" id="{BE71796D-EF8C-4A97-83A3-77E06E51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03" y="4927662"/>
            <a:ext cx="730248" cy="7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AD1608-33C1-4E6B-9D52-7CC0AE1D8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4BFC04-3567-42D0-B78A-C0C1BEDA3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89" y="179107"/>
            <a:ext cx="1136745" cy="12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39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More reading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https://homedialysis.org/news-and-research/blog/137-what-can-we-em-really-em-conclude-about-the-fhn-trials-and-mortality-on-frequent-hemodialysis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AEB6626-3425-4559-B41B-3B9DF191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7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177096"/>
            <a:ext cx="10515600" cy="1325563"/>
          </a:xfrm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#3 important concepts!</a:t>
            </a:r>
            <a:endParaRPr lang="en-MY" dirty="0">
              <a:latin typeface="Arial Black" panose="020B0A040201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36068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D3F806-57F6-46A0-BD4D-A6917CC06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#1. HDF, High Flux, MCO 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45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Modifying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dialyzer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 of dialysis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Objective – to remove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wider range (larger sizes)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uraemic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toxins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sieving coefficient hdf">
            <a:extLst>
              <a:ext uri="{FF2B5EF4-FFF2-40B4-BE49-F238E27FC236}">
                <a16:creationId xmlns:a16="http://schemas.microsoft.com/office/drawing/2014/main" id="{AC62C754-BD88-49C2-8F72-EBA6FA406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0"/>
          <a:stretch/>
        </p:blipFill>
        <p:spPr bwMode="auto">
          <a:xfrm>
            <a:off x="2236971" y="2891505"/>
            <a:ext cx="6917190" cy="39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2CBF45-A557-4975-8C1A-E8351141F359}"/>
              </a:ext>
            </a:extLst>
          </p:cNvPr>
          <p:cNvSpPr/>
          <p:nvPr/>
        </p:nvSpPr>
        <p:spPr>
          <a:xfrm>
            <a:off x="6827520" y="2891506"/>
            <a:ext cx="1737360" cy="5815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HDF</a:t>
            </a:r>
            <a:endParaRPr lang="en-MY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25F14-DA6C-4D17-B9CC-FD0DA45D65E0}"/>
              </a:ext>
            </a:extLst>
          </p:cNvPr>
          <p:cNvSpPr/>
          <p:nvPr/>
        </p:nvSpPr>
        <p:spPr>
          <a:xfrm>
            <a:off x="7293109" y="3675739"/>
            <a:ext cx="1737360" cy="492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Kidney/GBM</a:t>
            </a:r>
            <a:endParaRPr lang="en-MY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E771E-269F-4CE4-8F09-7EDEE25AF384}"/>
              </a:ext>
            </a:extLst>
          </p:cNvPr>
          <p:cNvSpPr/>
          <p:nvPr/>
        </p:nvSpPr>
        <p:spPr>
          <a:xfrm>
            <a:off x="5080000" y="3754914"/>
            <a:ext cx="1107440" cy="492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Flux</a:t>
            </a:r>
            <a:endParaRPr lang="en-MY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C45A61-F14D-48F9-83CF-ECF988C1ABD3}"/>
              </a:ext>
            </a:extLst>
          </p:cNvPr>
          <p:cNvSpPr/>
          <p:nvPr/>
        </p:nvSpPr>
        <p:spPr>
          <a:xfrm>
            <a:off x="3667760" y="4438956"/>
            <a:ext cx="1574800" cy="492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Flux</a:t>
            </a:r>
            <a:endParaRPr lang="en-MY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F9580-39A9-4F2E-9DAE-54C12EC2E43A}"/>
              </a:ext>
            </a:extLst>
          </p:cNvPr>
          <p:cNvSpPr txBox="1"/>
          <p:nvPr/>
        </p:nvSpPr>
        <p:spPr>
          <a:xfrm>
            <a:off x="2098040" y="2643191"/>
            <a:ext cx="20828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Sieving coefficient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0895DF2-16F4-4FD9-A549-E96A1D534899}"/>
              </a:ext>
            </a:extLst>
          </p:cNvPr>
          <p:cNvSpPr/>
          <p:nvPr/>
        </p:nvSpPr>
        <p:spPr>
          <a:xfrm>
            <a:off x="5835266" y="4584330"/>
            <a:ext cx="1737360" cy="4927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4BD9AC-0D26-4F72-B9F4-597CA3FD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Frequent HD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Increasing the dose of dialysis!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maximum turn dial cartoon max ">
            <a:extLst>
              <a:ext uri="{FF2B5EF4-FFF2-40B4-BE49-F238E27FC236}">
                <a16:creationId xmlns:a16="http://schemas.microsoft.com/office/drawing/2014/main" id="{6EB3BA38-2940-47D8-8F34-D26AA21D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69" y="2761299"/>
            <a:ext cx="5797931" cy="32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BD3DE4-B122-4DDE-9DC0-BB41B81F8451}"/>
              </a:ext>
            </a:extLst>
          </p:cNvPr>
          <p:cNvSpPr txBox="1"/>
          <p:nvPr/>
        </p:nvSpPr>
        <p:spPr>
          <a:xfrm>
            <a:off x="4648404" y="2860174"/>
            <a:ext cx="237106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endParaRPr lang="en-MY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8F5A20-C701-4C1C-AD71-4C794B2BB920}"/>
              </a:ext>
            </a:extLst>
          </p:cNvPr>
          <p:cNvSpPr/>
          <p:nvPr/>
        </p:nvSpPr>
        <p:spPr>
          <a:xfrm>
            <a:off x="5135526" y="3429000"/>
            <a:ext cx="329609" cy="1148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DCC419-193E-4F6F-82D2-A99A3EED5140}"/>
              </a:ext>
            </a:extLst>
          </p:cNvPr>
          <p:cNvCxnSpPr/>
          <p:nvPr/>
        </p:nvCxnSpPr>
        <p:spPr>
          <a:xfrm>
            <a:off x="6368902" y="5326912"/>
            <a:ext cx="287079" cy="191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CFA9A7D-F4EA-48DC-A6AE-F71AC8339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C878-C3A2-4BB3-9954-88F5587F8FB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HEMO study?</a:t>
            </a:r>
            <a:endParaRPr lang="en-MY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5F59-DFD2-4D4D-9F24-D278AC47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showed that increasing the dose of dialysis did not confer any benefit.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 why bother?</a:t>
            </a:r>
          </a:p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58743-4805-4420-99BE-54A01FE0A052}"/>
              </a:ext>
            </a:extLst>
          </p:cNvPr>
          <p:cNvCxnSpPr/>
          <p:nvPr/>
        </p:nvCxnSpPr>
        <p:spPr>
          <a:xfrm>
            <a:off x="838200" y="1676400"/>
            <a:ext cx="10515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391A68FA-FA4D-478C-AA93-A55AA6BD6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65" y="2573020"/>
            <a:ext cx="6076950" cy="36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8C252-6821-4295-ABF1-A2B0FF9D5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0" y="6319443"/>
            <a:ext cx="2103120" cy="3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1599</Words>
  <Application>Microsoft Office PowerPoint</Application>
  <PresentationFormat>Widescreen</PresentationFormat>
  <Paragraphs>268</Paragraphs>
  <Slides>51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Office Theme</vt:lpstr>
      <vt:lpstr>Improving patient outcome in haemodialysis: conventional, short daily or nocturnal HD</vt:lpstr>
      <vt:lpstr>Outline of my talk</vt:lpstr>
      <vt:lpstr>Fully HDF Unit</vt:lpstr>
      <vt:lpstr>Hospital Universiti UiTM Puncak Alam – April 2020</vt:lpstr>
      <vt:lpstr>Hospital Universiti UiTM Puncak Alam – April 2020</vt:lpstr>
      <vt:lpstr>#3 important concepts!</vt:lpstr>
      <vt:lpstr>#1. HDF, High Flux, MCO </vt:lpstr>
      <vt:lpstr>Frequent HD</vt:lpstr>
      <vt:lpstr>HEMO study?</vt:lpstr>
      <vt:lpstr>Why we should increase dose of dialysis</vt:lpstr>
      <vt:lpstr>#2. Kt/V and clearance</vt:lpstr>
      <vt:lpstr>Kt/V </vt:lpstr>
      <vt:lpstr>PowerPoint Presentation</vt:lpstr>
      <vt:lpstr>Standardized Kt/V </vt:lpstr>
      <vt:lpstr>Relationship between Kt/V and standardized Kt/V</vt:lpstr>
      <vt:lpstr>Kt/V </vt:lpstr>
      <vt:lpstr>HEMO comparing spKt/v</vt:lpstr>
      <vt:lpstr>Kt/V</vt:lpstr>
      <vt:lpstr>#3. FD and SDHD - Home Haemodialysis</vt:lpstr>
      <vt:lpstr>Home Haemodialysis in Malaysia</vt:lpstr>
      <vt:lpstr>Home Haemodialysis in Malaysia</vt:lpstr>
      <vt:lpstr>Exit exam Q</vt:lpstr>
      <vt:lpstr>FHD and SDHD – novel or applicable in Malaysia?</vt:lpstr>
      <vt:lpstr>Difference Modalities</vt:lpstr>
      <vt:lpstr>NCDS</vt:lpstr>
      <vt:lpstr>NCDS</vt:lpstr>
      <vt:lpstr>NCDS</vt:lpstr>
      <vt:lpstr>HEMO study (2002)</vt:lpstr>
      <vt:lpstr>Conventional dialysis</vt:lpstr>
      <vt:lpstr>Tassin experience – Long haemodialysis</vt:lpstr>
      <vt:lpstr>Small, observational studies - Frequent dialysis</vt:lpstr>
      <vt:lpstr>Frequent dialysis (done as home HD) – Lifestyle benefits</vt:lpstr>
      <vt:lpstr>Frequent Haemodialysis Network Group (FHN)</vt:lpstr>
      <vt:lpstr>FHN Short Daily</vt:lpstr>
      <vt:lpstr>FHN Daily</vt:lpstr>
      <vt:lpstr>FHN Daily</vt:lpstr>
      <vt:lpstr>FHN Daily</vt:lpstr>
      <vt:lpstr>FHN Daily</vt:lpstr>
      <vt:lpstr>FHN Daily</vt:lpstr>
      <vt:lpstr>FHN Daily</vt:lpstr>
      <vt:lpstr>FHN Nocturnal</vt:lpstr>
      <vt:lpstr>FHN Nocturnal</vt:lpstr>
      <vt:lpstr>FHN Nocturnal</vt:lpstr>
      <vt:lpstr>FHN Nocturnal</vt:lpstr>
      <vt:lpstr>FHN nocturnal</vt:lpstr>
      <vt:lpstr>FHN Nocturnal</vt:lpstr>
      <vt:lpstr>Cons</vt:lpstr>
      <vt:lpstr>Exit exam Q</vt:lpstr>
      <vt:lpstr>Conclusion</vt:lpstr>
      <vt:lpstr>Thank you!</vt:lpstr>
      <vt:lpstr>More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patient outcome in haemodialysis: conventional, short daily or nocturnal HD</dc:title>
  <dc:creator>Iqbal Hafidz</dc:creator>
  <cp:lastModifiedBy>Iqbal Hafidz</cp:lastModifiedBy>
  <cp:revision>132</cp:revision>
  <dcterms:created xsi:type="dcterms:W3CDTF">2019-02-04T23:56:18Z</dcterms:created>
  <dcterms:modified xsi:type="dcterms:W3CDTF">2019-02-22T15:33:02Z</dcterms:modified>
</cp:coreProperties>
</file>