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13" r:id="rId3"/>
    <p:sldId id="311" r:id="rId4"/>
    <p:sldId id="312" r:id="rId5"/>
    <p:sldId id="309" r:id="rId6"/>
    <p:sldId id="257" r:id="rId7"/>
    <p:sldId id="259" r:id="rId8"/>
    <p:sldId id="261" r:id="rId9"/>
    <p:sldId id="264" r:id="rId10"/>
    <p:sldId id="314" r:id="rId11"/>
    <p:sldId id="262" r:id="rId12"/>
    <p:sldId id="263" r:id="rId13"/>
    <p:sldId id="265" r:id="rId14"/>
    <p:sldId id="274" r:id="rId15"/>
    <p:sldId id="275" r:id="rId16"/>
    <p:sldId id="271" r:id="rId17"/>
    <p:sldId id="316" r:id="rId18"/>
    <p:sldId id="277" r:id="rId19"/>
    <p:sldId id="276" r:id="rId20"/>
    <p:sldId id="278" r:id="rId21"/>
    <p:sldId id="280" r:id="rId22"/>
    <p:sldId id="281" r:id="rId23"/>
    <p:sldId id="282" r:id="rId24"/>
    <p:sldId id="284" r:id="rId25"/>
    <p:sldId id="285" r:id="rId26"/>
    <p:sldId id="283" r:id="rId27"/>
    <p:sldId id="286" r:id="rId28"/>
    <p:sldId id="273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6" r:id="rId47"/>
    <p:sldId id="307" r:id="rId48"/>
    <p:sldId id="304" r:id="rId49"/>
    <p:sldId id="30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350D-BB10-4AB6-911E-FD85F224B85A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A159C-E4AD-4BF4-9E70-41111AE2E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9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1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11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6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Flow chart of study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313561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Flow chart of study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797736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Composite event-free survival in patients treated with OL-HDF and high-flux HD.</a:t>
            </a:r>
          </a:p>
        </p:txBody>
      </p:sp>
    </p:spTree>
    <p:extLst>
      <p:ext uri="{BB962C8B-B14F-4D97-AF65-F5344CB8AC3E}">
        <p14:creationId xmlns:p14="http://schemas.microsoft.com/office/powerpoint/2010/main" val="46428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Flow chart of study populations, including the number of patients who were screened, underwent randomization, and completed the study treatment or presented the primary variable. HD, hemodialysis.</a:t>
            </a:r>
          </a:p>
        </p:txBody>
      </p:sp>
    </p:spTree>
    <p:extLst>
      <p:ext uri="{BB962C8B-B14F-4D97-AF65-F5344CB8AC3E}">
        <p14:creationId xmlns:p14="http://schemas.microsoft.com/office/powerpoint/2010/main" val="406845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52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5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65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9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8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28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85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77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46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31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09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26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7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30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09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83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41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5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6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3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5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4951-A387-4B54-B5B4-84454400705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5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7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4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5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2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3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684F-FC0C-45DA-BFBE-EA3B4A5796DB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AEEC-A7EC-4061-9579-BF5A4536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2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High Volume HDF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Dr Muhammad Iqbal Abdul Hafidz</a:t>
            </a:r>
          </a:p>
          <a:p>
            <a:r>
              <a:rPr lang="en-GB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Consultant Nephrologist</a:t>
            </a:r>
          </a:p>
          <a:p>
            <a:r>
              <a:rPr lang="en-GB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UiTM, Sungai Buloh</a:t>
            </a:r>
          </a:p>
          <a:p>
            <a:endParaRPr lang="en-GB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r>
              <a:rPr lang="en-GB" sz="36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QID 2018 PJ HILTON.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8" name="Picture 2" descr="Image result for uit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5861519"/>
            <a:ext cx="2300024" cy="8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1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Dialysis</a:t>
            </a: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12" y="191577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" y="1726869"/>
            <a:ext cx="6459435" cy="48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9691352" y="1865317"/>
            <a:ext cx="708338" cy="94442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21240675">
            <a:off x="254444" y="4789111"/>
            <a:ext cx="558231" cy="5184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6200000">
            <a:off x="5677949" y="5512779"/>
            <a:ext cx="462342" cy="42598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0800000">
            <a:off x="8251242" y="5566471"/>
            <a:ext cx="708338" cy="9444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251242" y="3011372"/>
            <a:ext cx="13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Bold" panose="020B0502040204020203" pitchFamily="34" charset="0"/>
              </a:rPr>
              <a:t>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3524" y="2952940"/>
            <a:ext cx="13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Bold" panose="020B0502040204020203" pitchFamily="34" charset="0"/>
              </a:rPr>
              <a:t>dialysate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56" y="1875992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Occurs in dialyzer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Diffusion (</a:t>
            </a:r>
            <a:r>
              <a:rPr lang="en-GB" sz="28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resapan</a:t>
            </a:r>
            <a:r>
              <a:rPr lang="en-GB" sz="28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)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2" descr="Image result for haemodialysis diffus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b="11755"/>
          <a:stretch/>
        </p:blipFill>
        <p:spPr bwMode="auto">
          <a:xfrm>
            <a:off x="4413771" y="1923230"/>
            <a:ext cx="5983310" cy="3704699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825876" y="2975020"/>
            <a:ext cx="1159099" cy="45076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825876" y="4464691"/>
            <a:ext cx="1159099" cy="45076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01556" y="3695250"/>
            <a:ext cx="427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  <a:latin typeface="Bahnschrift SemiLight Condensed" panose="020B0502040204020203" pitchFamily="34" charset="0"/>
              </a:rPr>
              <a:t>DIFFUSION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328197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Toxin removal</a:t>
            </a:r>
          </a:p>
        </p:txBody>
      </p:sp>
      <p:pic>
        <p:nvPicPr>
          <p:cNvPr id="14" name="Picture 2" descr="Image result for diffu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6" y="4831864"/>
            <a:ext cx="4876144" cy="19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64" y="2005603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Occurs in dialyzer</a:t>
            </a:r>
          </a:p>
          <a:p>
            <a:pPr lvl="1"/>
            <a:r>
              <a:rPr lang="en-GB" sz="2800" dirty="0" err="1">
                <a:solidFill>
                  <a:srgbClr val="FF0000"/>
                </a:solidFill>
                <a:latin typeface="Bahnschrift SemiLight Condensed" panose="020B0502040204020203" pitchFamily="34" charset="0"/>
              </a:rPr>
              <a:t>Utrafiltration</a:t>
            </a:r>
            <a:r>
              <a:rPr lang="en-GB" sz="2800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 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Picture 2" descr="Image result for ultrafiltration in di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67" y="1953787"/>
            <a:ext cx="5751595" cy="4069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4332" y="2472744"/>
            <a:ext cx="332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TMP = Transmembrane pressure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014434" y="3147347"/>
            <a:ext cx="1059898" cy="62198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04561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Ultrafiltration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Removal of </a:t>
            </a:r>
            <a:r>
              <a:rPr lang="en-GB" b="1" u="sng" dirty="0">
                <a:solidFill>
                  <a:srgbClr val="FF0000"/>
                </a:solidFill>
                <a:latin typeface="Bahnschrift SemiLight" panose="020B0502040204020203" pitchFamily="34" charset="0"/>
              </a:rPr>
              <a:t>LARGE VOLUME </a:t>
            </a: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of fluid by </a:t>
            </a:r>
            <a:r>
              <a:rPr lang="en-GB" b="1" dirty="0">
                <a:solidFill>
                  <a:srgbClr val="00B0F0"/>
                </a:solidFill>
                <a:latin typeface="Bahnschrift SemiLight" panose="020B0502040204020203" pitchFamily="34" charset="0"/>
              </a:rPr>
              <a:t>ULTRAFILTRATION</a:t>
            </a:r>
          </a:p>
          <a:p>
            <a:r>
              <a:rPr lang="en-GB" b="1" u="sng" dirty="0">
                <a:solidFill>
                  <a:srgbClr val="FF0000"/>
                </a:solidFill>
                <a:latin typeface="Bahnschrift SemiLight" panose="020B0502040204020203" pitchFamily="34" charset="0"/>
              </a:rPr>
              <a:t>NO DIALYSATE </a:t>
            </a: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component</a:t>
            </a:r>
          </a:p>
          <a:p>
            <a:endParaRPr lang="en-GB" dirty="0">
              <a:solidFill>
                <a:srgbClr val="002060"/>
              </a:solidFill>
              <a:latin typeface="Bahnschrift SemiLight Condensed" panose="020B0502040204020203" pitchFamily="34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ultrafiltration in di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42" y="2595481"/>
            <a:ext cx="5320272" cy="37640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42202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Haemofiltration</a:t>
            </a:r>
            <a:r>
              <a:rPr lang="en-GB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– 2 key points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7982" y="2292824"/>
            <a:ext cx="3957851" cy="388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95833" y="2292823"/>
            <a:ext cx="3957851" cy="388413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895833" y="2292823"/>
            <a:ext cx="0" cy="3884139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20621" y="37121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61732" y="301046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943936" y="43900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53051" y="357571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530221" y="43217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530221" y="4925468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85398" y="4058858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987421" y="47789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039738" y="5297606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506036" y="4710752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84427" y="5375618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073021" y="38645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25421" y="40169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407391" y="3982445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98444" y="5061946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860042" y="445826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916908" y="399061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835858" y="43217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819099" y="338848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957851" y="388051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110251" y="403291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344271" y="378497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496671" y="393737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5895833" y="2292823"/>
            <a:ext cx="0" cy="3884139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30221" y="5776704"/>
            <a:ext cx="135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egoe Print" panose="02000600000000000000" pitchFamily="2" charset="0"/>
              </a:rPr>
              <a:t>BLOOD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8670" y="6257365"/>
            <a:ext cx="19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Segoe Print" panose="02000600000000000000" pitchFamily="2" charset="0"/>
              </a:rPr>
              <a:t>DIALYZER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67948" y="1915120"/>
            <a:ext cx="358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Segoe Print" panose="02000600000000000000" pitchFamily="2" charset="0"/>
              </a:rPr>
              <a:t>Semi-permeable membrane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895833" y="2137893"/>
            <a:ext cx="530725" cy="52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88067" y="3593538"/>
            <a:ext cx="225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egoe Print" panose="02000600000000000000" pitchFamily="2" charset="0"/>
              </a:rPr>
              <a:t>NO DIALYSATE / EMPTY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2735" y="3619265"/>
            <a:ext cx="189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Segoe Print" panose="02000600000000000000" pitchFamily="2" charset="0"/>
              </a:rPr>
              <a:t>Urea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107583" y="3780430"/>
            <a:ext cx="1935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838200" y="342202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Haemofiltration</a:t>
            </a:r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7982" y="2292824"/>
            <a:ext cx="3957851" cy="388413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95833" y="2292823"/>
            <a:ext cx="3957851" cy="388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582736" y="420282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60909" y="50096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460170" y="515202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954370" y="49313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077200" y="442642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437727" y="5288507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03827" y="40852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30872" y="5744558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43683" y="4417326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48818" y="491546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535305" y="5742283"/>
            <a:ext cx="122830" cy="136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015855" y="5689325"/>
            <a:ext cx="122830" cy="136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984777" y="4850406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292454" y="5424985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043683" y="4873152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199494" y="5444083"/>
            <a:ext cx="122830" cy="136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969457" y="383665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773839" y="43900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937982" y="4996895"/>
            <a:ext cx="3957851" cy="1167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6305" y="2292822"/>
            <a:ext cx="3937379" cy="94169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5895833" y="2292823"/>
            <a:ext cx="0" cy="3884139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926239" y="45424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066998" y="504980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024667" y="558091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214011" y="549322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476890" y="537584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476891" y="582580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457449" y="5196505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2770496" y="3370997"/>
            <a:ext cx="764274" cy="118280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391909" y="5805860"/>
            <a:ext cx="253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latin typeface="Segoe Print" panose="02000600000000000000" pitchFamily="2" charset="0"/>
              </a:rPr>
              <a:t>Solute drag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    Clearance in HF – CONVECTION!!</a:t>
            </a:r>
            <a:endParaRPr lang="en-GB" sz="4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3619509" y="3381728"/>
            <a:ext cx="764274" cy="118280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4468522" y="3406002"/>
            <a:ext cx="764274" cy="118280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16305" y="2292822"/>
            <a:ext cx="0" cy="3884139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5627282" y="5207410"/>
            <a:ext cx="1213513" cy="60553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887940" y="4487843"/>
            <a:ext cx="427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  <a:latin typeface="Segoe Print" panose="02000600000000000000" pitchFamily="2" charset="0"/>
              </a:rPr>
              <a:t>CONVECTION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56562" y="2805800"/>
            <a:ext cx="253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Segoe Print" panose="02000600000000000000" pitchFamily="2" charset="0"/>
              </a:rPr>
              <a:t>LARGE VOLUME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97824" y="1184862"/>
            <a:ext cx="1880315" cy="67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7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Haemofiltration</a:t>
            </a:r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Proses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sama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seperti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Ultrafiltration</a:t>
            </a:r>
          </a:p>
          <a:p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Tanpa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dialysate (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macam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isolated UF/ SUF)</a:t>
            </a:r>
          </a:p>
          <a:p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UF yang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dilakukan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adalah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jumlah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yang besar</a:t>
            </a:r>
          </a:p>
          <a:p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Dengan proses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haemofiltration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ini –proses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penyingkiran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toxin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berlaku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melalui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proses “convection” </a:t>
            </a:r>
          </a:p>
          <a:p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Berlaku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di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belakang</a:t>
            </a:r>
            <a:r>
              <a:rPr lang="en-GB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tabir</a:t>
            </a:r>
            <a:endParaRPr lang="en-GB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Haemofiltration</a:t>
            </a:r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Light" panose="020B0502040204020203" pitchFamily="34" charset="0"/>
              </a:rPr>
              <a:t>If I ask you to do UF 4L per hour????</a:t>
            </a:r>
          </a:p>
          <a:p>
            <a:endParaRPr lang="en-GB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Substitution (replacement)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If large volume of UF is performed (</a:t>
            </a:r>
            <a:r>
              <a:rPr lang="en-GB" sz="24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e.g</a:t>
            </a:r>
            <a:r>
              <a:rPr lang="en-GB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 4L in 1 hour</a:t>
            </a:r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)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BP</a:t>
            </a:r>
          </a:p>
          <a:p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Large volume of </a:t>
            </a:r>
            <a:r>
              <a:rPr lang="en-GB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substitution (replacement) fluid </a:t>
            </a:r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is needed! AT THE SAME TIME</a:t>
            </a:r>
          </a:p>
          <a:p>
            <a:endParaRPr lang="en-GB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112671" y="2240925"/>
            <a:ext cx="347730" cy="318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8" name="Picture 2" descr="Image result for ikan bi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572281"/>
            <a:ext cx="4314423" cy="25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nchov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3" y="3572281"/>
            <a:ext cx="3894786" cy="25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7982" y="2292824"/>
            <a:ext cx="3957851" cy="388413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95833" y="2292823"/>
            <a:ext cx="3957851" cy="388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582736" y="420282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60909" y="50096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460170" y="515202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954370" y="4931391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077200" y="442642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437727" y="5288507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03827" y="40852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30872" y="5744558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43683" y="4417326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48818" y="4915469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535305" y="5742283"/>
            <a:ext cx="122830" cy="136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015855" y="5689325"/>
            <a:ext cx="122830" cy="136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984777" y="4850406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292454" y="5424985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043683" y="4873152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199494" y="5444083"/>
            <a:ext cx="122830" cy="136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969457" y="383665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773839" y="43900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937982" y="4996895"/>
            <a:ext cx="3957851" cy="1167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6305" y="2292822"/>
            <a:ext cx="3937379" cy="94169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5895833" y="2292823"/>
            <a:ext cx="0" cy="3884139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926239" y="4542430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066998" y="504980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024667" y="558091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214011" y="549322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476890" y="5375844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476891" y="5825803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457449" y="5196505"/>
            <a:ext cx="122830" cy="136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2770496" y="3370997"/>
            <a:ext cx="764274" cy="118280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391909" y="5805860"/>
            <a:ext cx="253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Print" panose="02000600000000000000" pitchFamily="2" charset="0"/>
              </a:rPr>
              <a:t>Solute drag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Clearance in HF – CONVECTION!!</a:t>
            </a:r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3619509" y="3381728"/>
            <a:ext cx="764274" cy="118280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4468522" y="3406002"/>
            <a:ext cx="764274" cy="118280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16305" y="2292822"/>
            <a:ext cx="0" cy="3884139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5627282" y="5207410"/>
            <a:ext cx="1213513" cy="60553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6" descr="Image result for cordiax 5008 dialyz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r="34122"/>
          <a:stretch/>
        </p:blipFill>
        <p:spPr bwMode="auto">
          <a:xfrm>
            <a:off x="8915439" y="1662968"/>
            <a:ext cx="2886424" cy="462192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6" grpId="0" animBg="1"/>
      <p:bldP spid="47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Disclosure - I am a believer in HDF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13" y="1893195"/>
            <a:ext cx="9071276" cy="46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Substitution (</a:t>
            </a:r>
            <a:r>
              <a:rPr lang="en-GB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Gantian</a:t>
            </a:r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) Fluid</a:t>
            </a:r>
          </a:p>
        </p:txBody>
      </p:sp>
      <p:pic>
        <p:nvPicPr>
          <p:cNvPr id="6" name="Picture 6" descr="Image result for cordiax 5008 dialy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r="34122"/>
          <a:stretch/>
        </p:blipFill>
        <p:spPr bwMode="auto">
          <a:xfrm>
            <a:off x="4127061" y="1114680"/>
            <a:ext cx="3454037" cy="553081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21304823">
            <a:off x="1446571" y="2433037"/>
            <a:ext cx="3757490" cy="223913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349467" y="3290992"/>
            <a:ext cx="377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Substitution</a:t>
            </a:r>
          </a:p>
        </p:txBody>
      </p:sp>
      <p:sp>
        <p:nvSpPr>
          <p:cNvPr id="12" name="Right Arrow 11"/>
          <p:cNvSpPr/>
          <p:nvPr/>
        </p:nvSpPr>
        <p:spPr>
          <a:xfrm rot="21304823">
            <a:off x="5480379" y="2234643"/>
            <a:ext cx="3757490" cy="223913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4532" y="3067627"/>
            <a:ext cx="14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UF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93945" y="4917522"/>
            <a:ext cx="3133116" cy="1727977"/>
          </a:xfrm>
          <a:prstGeom prst="wedgeRoundRectCallout">
            <a:avLst>
              <a:gd name="adj1" fmla="val 43047"/>
              <a:gd name="adj2" fmla="val -14051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DIRECT INTO PATIENT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AT THE SAME TIME!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2718" y="4917522"/>
            <a:ext cx="269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Di </a:t>
            </a:r>
            <a:r>
              <a:rPr lang="en-GB" sz="2400" dirty="0" err="1">
                <a:latin typeface="Comic Sans MS" panose="030F0702030302020204" pitchFamily="66" charset="0"/>
              </a:rPr>
              <a:t>Belakang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Tabir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Pre-filter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e.g. – Total 16L per session (4L per hour)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6" descr="Image result for cordiax 5008 dialy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r="34122"/>
          <a:stretch/>
        </p:blipFill>
        <p:spPr bwMode="auto">
          <a:xfrm>
            <a:off x="4611581" y="2627290"/>
            <a:ext cx="2324085" cy="2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1304823">
            <a:off x="5769735" y="3374265"/>
            <a:ext cx="1687132" cy="85000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70102" y="3367743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4L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06839" y="2859110"/>
            <a:ext cx="1404742" cy="66970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32592" y="2944036"/>
            <a:ext cx="79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Segoe Print" panose="02000600000000000000" pitchFamily="2" charset="0"/>
              </a:rPr>
              <a:t>4L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72718" y="4917522"/>
            <a:ext cx="269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Di </a:t>
            </a:r>
            <a:r>
              <a:rPr lang="en-GB" sz="2400" dirty="0" err="1">
                <a:latin typeface="Comic Sans MS" panose="030F0702030302020204" pitchFamily="66" charset="0"/>
              </a:rPr>
              <a:t>Belakang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Tabir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Post-filter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e.g. – Total 16L per session (4L per hour)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6" descr="Image result for cordiax 5008 dialy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r="34122"/>
          <a:stretch/>
        </p:blipFill>
        <p:spPr bwMode="auto">
          <a:xfrm>
            <a:off x="4611581" y="2627290"/>
            <a:ext cx="2324085" cy="2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1304823">
            <a:off x="5769735" y="3374265"/>
            <a:ext cx="1687132" cy="85000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70102" y="3367743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4L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09210" y="5096043"/>
            <a:ext cx="1404742" cy="66970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63673" y="5180969"/>
            <a:ext cx="79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Segoe Print" panose="02000600000000000000" pitchFamily="2" charset="0"/>
              </a:rPr>
              <a:t>4L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2718" y="4917522"/>
            <a:ext cx="269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ahnschrift SemiBold" panose="020B0502040204020203" pitchFamily="34" charset="0"/>
              </a:rPr>
              <a:t>Di </a:t>
            </a:r>
            <a:r>
              <a:rPr lang="en-GB" sz="2400" dirty="0" err="1">
                <a:latin typeface="Bahnschrift SemiBold" panose="020B0502040204020203" pitchFamily="34" charset="0"/>
              </a:rPr>
              <a:t>Belakang</a:t>
            </a:r>
            <a:r>
              <a:rPr lang="en-GB" sz="2400" dirty="0">
                <a:latin typeface="Bahnschrift SemiBold" panose="020B0502040204020203" pitchFamily="34" charset="0"/>
              </a:rPr>
              <a:t> </a:t>
            </a:r>
            <a:r>
              <a:rPr lang="en-GB" sz="2400" dirty="0" err="1">
                <a:latin typeface="Bahnschrift SemiBold" panose="020B0502040204020203" pitchFamily="34" charset="0"/>
              </a:rPr>
              <a:t>Tabir</a:t>
            </a:r>
            <a:endParaRPr lang="en-GB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MIXED (Pre &amp;Post-filter)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e.g. – Total 16L per session (4L per hour)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6" descr="Image result for cordiax 5008 dialy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r="34122"/>
          <a:stretch/>
        </p:blipFill>
        <p:spPr bwMode="auto">
          <a:xfrm>
            <a:off x="4611581" y="2627290"/>
            <a:ext cx="2324085" cy="2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1304823">
            <a:off x="5769735" y="3374265"/>
            <a:ext cx="1687132" cy="85000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70102" y="3367743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4L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09210" y="5096043"/>
            <a:ext cx="1404742" cy="66970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63673" y="5180969"/>
            <a:ext cx="79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Segoe Print" panose="02000600000000000000" pitchFamily="2" charset="0"/>
              </a:rPr>
              <a:t>2L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354669" y="2857115"/>
            <a:ext cx="1404742" cy="66970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70370" y="2942041"/>
            <a:ext cx="79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Segoe Print" panose="02000600000000000000" pitchFamily="2" charset="0"/>
              </a:rPr>
              <a:t>2L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2718" y="4917522"/>
            <a:ext cx="269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ahnschrift SemiBold" panose="020B0502040204020203" pitchFamily="34" charset="0"/>
              </a:rPr>
              <a:t>Di </a:t>
            </a:r>
            <a:r>
              <a:rPr lang="en-GB" sz="2400" dirty="0" err="1">
                <a:latin typeface="Bahnschrift SemiBold" panose="020B0502040204020203" pitchFamily="34" charset="0"/>
              </a:rPr>
              <a:t>Belakang</a:t>
            </a:r>
            <a:r>
              <a:rPr lang="en-GB" sz="2400" dirty="0">
                <a:latin typeface="Bahnschrift SemiBold" panose="020B0502040204020203" pitchFamily="34" charset="0"/>
              </a:rPr>
              <a:t> </a:t>
            </a:r>
            <a:r>
              <a:rPr lang="en-GB" sz="2400" dirty="0" err="1">
                <a:latin typeface="Bahnschrift SemiBold" panose="020B0502040204020203" pitchFamily="34" charset="0"/>
              </a:rPr>
              <a:t>Tabir</a:t>
            </a:r>
            <a:endParaRPr lang="en-GB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919"/>
            <a:ext cx="10515600" cy="132556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cxnSp>
        <p:nvCxnSpPr>
          <p:cNvPr id="1040" name="Straight Arrow Connector 1039"/>
          <p:cNvCxnSpPr/>
          <p:nvPr/>
        </p:nvCxnSpPr>
        <p:spPr>
          <a:xfrm>
            <a:off x="3773510" y="346441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4" descr="Image result for hdf dialy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9" b="22017"/>
          <a:stretch/>
        </p:blipFill>
        <p:spPr bwMode="auto">
          <a:xfrm>
            <a:off x="645170" y="2446984"/>
            <a:ext cx="10458008" cy="28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91684" y="2262319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Segoe Print" panose="02000600000000000000" pitchFamily="2" charset="0"/>
              </a:rPr>
              <a:t>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8208" y="5171692"/>
            <a:ext cx="16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Segoe Print" panose="02000600000000000000" pitchFamily="2" charset="0"/>
              </a:rPr>
              <a:t>DIALYSATE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0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919"/>
            <a:ext cx="10515600" cy="132556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HDF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cxnSp>
        <p:nvCxnSpPr>
          <p:cNvPr id="1040" name="Straight Arrow Connector 1039"/>
          <p:cNvCxnSpPr/>
          <p:nvPr/>
        </p:nvCxnSpPr>
        <p:spPr>
          <a:xfrm>
            <a:off x="3773510" y="346441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4" descr="Image result for hdf dialy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9" b="22017"/>
          <a:stretch/>
        </p:blipFill>
        <p:spPr bwMode="auto">
          <a:xfrm>
            <a:off x="645170" y="2446984"/>
            <a:ext cx="10458008" cy="28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676305" y="3329187"/>
            <a:ext cx="618186" cy="1094704"/>
          </a:xfrm>
          <a:prstGeom prst="downArrow">
            <a:avLst/>
          </a:prstGeom>
          <a:ln>
            <a:solidFill>
              <a:srgbClr val="8FCEF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6398653" y="3329187"/>
            <a:ext cx="618186" cy="1094704"/>
          </a:xfrm>
          <a:prstGeom prst="downArrow">
            <a:avLst/>
          </a:prstGeom>
          <a:ln>
            <a:solidFill>
              <a:srgbClr val="8FCEF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5565081" y="3329187"/>
            <a:ext cx="618186" cy="1094704"/>
          </a:xfrm>
          <a:prstGeom prst="downArrow">
            <a:avLst/>
          </a:prstGeom>
          <a:ln>
            <a:solidFill>
              <a:srgbClr val="8FCEF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7459778" y="2223158"/>
            <a:ext cx="856445" cy="1094704"/>
          </a:xfrm>
          <a:prstGeom prst="downArrow">
            <a:avLst/>
          </a:prstGeom>
          <a:ln>
            <a:solidFill>
              <a:srgbClr val="8FCEF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3541114" y="2234483"/>
            <a:ext cx="856445" cy="1094704"/>
          </a:xfrm>
          <a:prstGeom prst="downArrow">
            <a:avLst/>
          </a:prstGeom>
          <a:ln>
            <a:solidFill>
              <a:srgbClr val="8FCEF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00471" y="1828386"/>
            <a:ext cx="172576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PRE-FILTER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7620" y="1828386"/>
            <a:ext cx="190343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POST-FILTER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684" y="2262319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Segoe Print" panose="02000600000000000000" pitchFamily="2" charset="0"/>
              </a:rPr>
              <a:t>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8208" y="5171692"/>
            <a:ext cx="16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Segoe Print" panose="02000600000000000000" pitchFamily="2" charset="0"/>
              </a:rPr>
              <a:t>DIALYSATE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1114" y="5887084"/>
            <a:ext cx="496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ahnschrift SemiLight" panose="020B0502040204020203" pitchFamily="34" charset="0"/>
              </a:rPr>
              <a:t>***</a:t>
            </a:r>
            <a:r>
              <a:rPr lang="en-GB" sz="2400" dirty="0" err="1">
                <a:latin typeface="Bahnschrift SemiLight" panose="020B0502040204020203" pitchFamily="34" charset="0"/>
              </a:rPr>
              <a:t>Haemofiltration</a:t>
            </a:r>
            <a:r>
              <a:rPr lang="en-GB" sz="2400" dirty="0">
                <a:latin typeface="Bahnschrift SemiLight" panose="020B0502040204020203" pitchFamily="34" charset="0"/>
              </a:rPr>
              <a:t> +  </a:t>
            </a:r>
            <a:r>
              <a:rPr lang="en-GB" sz="2400" dirty="0" err="1">
                <a:latin typeface="Bahnschrift SemiLight" panose="020B0502040204020203" pitchFamily="34" charset="0"/>
              </a:rPr>
              <a:t>belakang</a:t>
            </a:r>
            <a:r>
              <a:rPr lang="en-GB" sz="2400" dirty="0">
                <a:latin typeface="Bahnschrift SemiLight" panose="020B0502040204020203" pitchFamily="34" charset="0"/>
              </a:rPr>
              <a:t> </a:t>
            </a:r>
            <a:r>
              <a:rPr lang="en-GB" sz="2400" dirty="0" err="1">
                <a:latin typeface="Bahnschrift SemiLight" panose="020B0502040204020203" pitchFamily="34" charset="0"/>
              </a:rPr>
              <a:t>tabir</a:t>
            </a:r>
            <a:endParaRPr lang="en-GB" sz="24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2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Difference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84325"/>
              </p:ext>
            </p:extLst>
          </p:nvPr>
        </p:nvGraphicFramePr>
        <p:xfrm>
          <a:off x="838200" y="1825625"/>
          <a:ext cx="10515600" cy="382246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81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CLEARANCE</a:t>
                      </a:r>
                      <a:endParaRPr lang="en-GB" sz="3200" dirty="0">
                        <a:solidFill>
                          <a:srgbClr val="FF0000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917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3600" dirty="0"/>
                        <a:t>HD</a:t>
                      </a:r>
                    </a:p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3600" dirty="0"/>
                        <a:t>HF</a:t>
                      </a:r>
                      <a:endParaRPr lang="en-GB" sz="3600" dirty="0">
                        <a:solidFill>
                          <a:srgbClr val="FFFF00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429"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  <a:p>
                      <a:pPr algn="ctr"/>
                      <a:r>
                        <a:rPr lang="en-GB" sz="3200" dirty="0"/>
                        <a:t>DIFFUSION</a:t>
                      </a:r>
                    </a:p>
                    <a:p>
                      <a:pPr marL="1028700" lvl="1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Small molecules</a:t>
                      </a:r>
                    </a:p>
                    <a:p>
                      <a:pPr marL="1485900" lvl="2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Urea,</a:t>
                      </a:r>
                      <a:r>
                        <a:rPr lang="en-GB" sz="2400" baseline="0" dirty="0"/>
                        <a:t> phosphate</a:t>
                      </a:r>
                      <a:endParaRPr lang="en-GB" sz="2400" dirty="0">
                        <a:solidFill>
                          <a:srgbClr val="FFFF00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50" dirty="0"/>
                    </a:p>
                    <a:p>
                      <a:pPr algn="ctr"/>
                      <a:r>
                        <a:rPr lang="en-GB" sz="3200" dirty="0"/>
                        <a:t>CONVECTION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Middle molecules</a:t>
                      </a:r>
                    </a:p>
                    <a:p>
                      <a:pPr marL="1028700" lvl="1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B2 </a:t>
                      </a:r>
                      <a:r>
                        <a:rPr lang="en-GB" sz="2400" dirty="0" err="1"/>
                        <a:t>microglobulin</a:t>
                      </a:r>
                      <a:endParaRPr lang="en-GB" sz="2400" dirty="0">
                        <a:solidFill>
                          <a:srgbClr val="FFFF00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Image result for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89" y="2163900"/>
            <a:ext cx="3831160" cy="21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Uraemic toxins</a:t>
            </a:r>
          </a:p>
        </p:txBody>
      </p:sp>
      <p:pic>
        <p:nvPicPr>
          <p:cNvPr id="2050" name="Picture 2" descr="Image result for uraemic toxins s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06" y="1995487"/>
            <a:ext cx="6954591" cy="40941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1606" y="1957793"/>
            <a:ext cx="2273626" cy="4131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64005" y="6098276"/>
            <a:ext cx="21290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ahnschrift SemiBold" panose="020B0502040204020203" pitchFamily="34" charset="0"/>
              </a:rPr>
              <a:t>HD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1076" y="2008317"/>
            <a:ext cx="4606548" cy="40813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30543" y="6089626"/>
            <a:ext cx="212905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ahnschrift SemiBold" panose="020B0502040204020203" pitchFamily="34" charset="0"/>
              </a:rPr>
              <a:t>HF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2993" y="3437779"/>
            <a:ext cx="2770851" cy="887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61044" y="4285486"/>
            <a:ext cx="2374711" cy="3835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  <a:ea typeface="MS Gothic" panose="020B0609070205080204" pitchFamily="49" charset="-128"/>
              </a:rPr>
              <a:t>Uraemic toxins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Clearance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1" y="1923662"/>
            <a:ext cx="10341735" cy="4194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Evidence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9116" y="3265292"/>
            <a:ext cx="5602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Bahnschrift SemiBold" panose="020B0502040204020203" pitchFamily="34" charset="0"/>
              </a:rPr>
              <a:t>HD vs HDF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Dundee, Scotland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7" y="1477895"/>
            <a:ext cx="4424891" cy="48198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7895"/>
            <a:ext cx="5469009" cy="3306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2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25" y="5641072"/>
            <a:ext cx="2534666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22" y="2256151"/>
            <a:ext cx="3481956" cy="339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2073" y="5914701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 err="1">
                <a:latin typeface="Segoe Print" panose="02000600000000000000" pitchFamily="2" charset="0"/>
              </a:rPr>
              <a:t>Ercan</a:t>
            </a:r>
            <a:r>
              <a:rPr lang="en-GB" altLang="en-US" sz="1089" b="1" dirty="0">
                <a:latin typeface="Segoe Print" panose="02000600000000000000" pitchFamily="2" charset="0"/>
              </a:rPr>
              <a:t> Ok et al. </a:t>
            </a:r>
            <a:r>
              <a:rPr lang="en-GB" altLang="en-US" sz="1089" b="1" dirty="0" err="1">
                <a:latin typeface="Segoe Print" panose="02000600000000000000" pitchFamily="2" charset="0"/>
              </a:rPr>
              <a:t>Nephrol</a:t>
            </a:r>
            <a:r>
              <a:rPr lang="en-GB" altLang="en-US" sz="1089" b="1" dirty="0">
                <a:latin typeface="Segoe Print" panose="02000600000000000000" pitchFamily="2" charset="0"/>
              </a:rPr>
              <a:t>. Dial. Transplant. 2013;28:192-202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2189849"/>
            <a:ext cx="4153642" cy="35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317" y="2164553"/>
            <a:ext cx="1760561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Segoe Print" panose="02000600000000000000" pitchFamily="2" charset="0"/>
              </a:rPr>
              <a:t>HF HD v OL-HDF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Segoe Print" panose="02000600000000000000" pitchFamily="2" charset="0"/>
              </a:rPr>
              <a:t>Qb</a:t>
            </a:r>
            <a:r>
              <a:rPr lang="en-GB" sz="1200" dirty="0">
                <a:latin typeface="Segoe Print" panose="02000600000000000000" pitchFamily="2" charset="0"/>
              </a:rPr>
              <a:t> 290-400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Segoe Print" panose="02000600000000000000" pitchFamily="2" charset="0"/>
              </a:rPr>
              <a:t>Qd</a:t>
            </a:r>
            <a:r>
              <a:rPr lang="en-GB" sz="1200" dirty="0">
                <a:latin typeface="Segoe Print" panose="02000600000000000000" pitchFamily="2" charset="0"/>
              </a:rPr>
              <a:t> 500</a:t>
            </a:r>
          </a:p>
          <a:p>
            <a:endParaRPr lang="en-GB" sz="1200" dirty="0">
              <a:latin typeface="Segoe Print" panose="020006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Turkish Online-HDF study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3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24" y="1863010"/>
            <a:ext cx="10515600" cy="4351338"/>
          </a:xfrm>
        </p:spPr>
        <p:txBody>
          <a:bodyPr/>
          <a:lstStyle/>
          <a:p>
            <a:r>
              <a:rPr lang="en-GB" sz="2000" dirty="0">
                <a:latin typeface="Bahnschrift SemiLight" panose="020B0502040204020203" pitchFamily="34" charset="0"/>
              </a:rPr>
              <a:t>Low Volume HDF </a:t>
            </a:r>
            <a:r>
              <a:rPr lang="en-GB" sz="2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(&lt;17.5) </a:t>
            </a:r>
            <a:r>
              <a:rPr lang="en-GB" sz="2000" dirty="0">
                <a:latin typeface="Bahnschrift SemiLight" panose="020B0502040204020203" pitchFamily="34" charset="0"/>
              </a:rPr>
              <a:t>v High Volume HDF </a:t>
            </a:r>
            <a:r>
              <a:rPr lang="en-GB" sz="2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(&gt;17.5L)</a:t>
            </a:r>
          </a:p>
          <a:p>
            <a:r>
              <a:rPr lang="en-GB" sz="2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46% risk reduction for overall mortality</a:t>
            </a:r>
          </a:p>
          <a:p>
            <a:r>
              <a:rPr lang="en-GB" sz="2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71% risk reduction for cardiovascular mortality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07" y="3050980"/>
            <a:ext cx="7056768" cy="3517245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Sub-analysis</a:t>
            </a:r>
          </a:p>
        </p:txBody>
      </p:sp>
      <p:sp>
        <p:nvSpPr>
          <p:cNvPr id="2" name="Left Arrow 1"/>
          <p:cNvSpPr/>
          <p:nvPr/>
        </p:nvSpPr>
        <p:spPr>
          <a:xfrm>
            <a:off x="6087414" y="4046272"/>
            <a:ext cx="347729" cy="20606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>
            <a:off x="9013065" y="3832617"/>
            <a:ext cx="347729" cy="20606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1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endParaRPr lang="en-GB" altLang="en-US" sz="1452" b="1" dirty="0"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20" y="5725120"/>
            <a:ext cx="1901000" cy="3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60" y="2062354"/>
            <a:ext cx="4108343" cy="36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48994" y="5906558"/>
            <a:ext cx="4526047" cy="22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Segoe Print" panose="02000600000000000000" pitchFamily="2" charset="0"/>
              </a:rPr>
              <a:t>Francisco </a:t>
            </a:r>
            <a:r>
              <a:rPr lang="en-GB" altLang="en-US" sz="1089" b="1" dirty="0" err="1">
                <a:latin typeface="Segoe Print" panose="02000600000000000000" pitchFamily="2" charset="0"/>
              </a:rPr>
              <a:t>Maduell</a:t>
            </a:r>
            <a:r>
              <a:rPr lang="en-GB" altLang="en-US" sz="1089" b="1" dirty="0">
                <a:latin typeface="Segoe Print" panose="02000600000000000000" pitchFamily="2" charset="0"/>
              </a:rPr>
              <a:t> et al. JASN doi:10.1681/ASN.2012080875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1" y="2000587"/>
            <a:ext cx="4866246" cy="347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167" y="2282053"/>
            <a:ext cx="1760561" cy="8617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Segoe Print" panose="02000600000000000000" pitchFamily="2" charset="0"/>
              </a:rPr>
              <a:t>HF HD v OL-HDF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Segoe Print" panose="02000600000000000000" pitchFamily="2" charset="0"/>
              </a:rPr>
              <a:t>Qb</a:t>
            </a:r>
            <a:r>
              <a:rPr lang="en-GB" sz="1000" dirty="0">
                <a:latin typeface="Segoe Print" panose="02000600000000000000" pitchFamily="2" charset="0"/>
              </a:rPr>
              <a:t> 380-400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Segoe Print" panose="02000600000000000000" pitchFamily="2" charset="0"/>
              </a:rPr>
              <a:t>Qd</a:t>
            </a:r>
            <a:r>
              <a:rPr lang="en-GB" sz="1000" dirty="0">
                <a:latin typeface="Segoe Print" panose="02000600000000000000" pitchFamily="2" charset="0"/>
              </a:rPr>
              <a:t> 550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Segoe Print" panose="02000600000000000000" pitchFamily="2" charset="0"/>
              </a:rPr>
              <a:t>Convection 2L v 23L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Spanish Online-HDF study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11158471" y="2609909"/>
            <a:ext cx="347729" cy="20606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1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For HDF to have benefit</a:t>
            </a:r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HDF must be 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high volume</a:t>
            </a:r>
            <a:r>
              <a:rPr lang="en-GB" dirty="0">
                <a:latin typeface="Bahnschrift SemiLight" panose="020B0502040204020203" pitchFamily="34" charset="0"/>
              </a:rPr>
              <a:t>!!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At least &gt; 18 L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contrast study h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20" y="2873555"/>
            <a:ext cx="10023959" cy="29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014794" y="3428184"/>
            <a:ext cx="3073137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061387" y="3329646"/>
            <a:ext cx="3073137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694321" y="2693670"/>
            <a:ext cx="245821" cy="6247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23927" y="2108895"/>
            <a:ext cx="150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goe Print" panose="02000600000000000000" pitchFamily="2" charset="0"/>
              </a:rPr>
              <a:t>Substitution + UF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Other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Reduction in intradialytic hypotension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Better control of HPT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Improved EPO response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Improved phosphate clearance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Improved mortality risk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22039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HD circuit</a:t>
            </a:r>
          </a:p>
        </p:txBody>
      </p:sp>
      <p:pic>
        <p:nvPicPr>
          <p:cNvPr id="1028" name="Picture 4" descr="Image result for haemodialysis mach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12" y="2047634"/>
            <a:ext cx="6300655" cy="38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26338" y="4572000"/>
            <a:ext cx="540914" cy="5409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mage result for circle turning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39" y="4616156"/>
            <a:ext cx="540914" cy="4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1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1. HDF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5008 freseni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b="20095"/>
          <a:stretch/>
        </p:blipFill>
        <p:spPr bwMode="auto">
          <a:xfrm>
            <a:off x="5178870" y="1972769"/>
            <a:ext cx="2622765" cy="41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aemodialysis fresen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04" y="1730829"/>
            <a:ext cx="3075366" cy="44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1436" y="2898058"/>
            <a:ext cx="102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Print" panose="02000600000000000000" pitchFamily="2" charset="0"/>
              </a:rPr>
              <a:t>Blood Pump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3716" y="4314352"/>
            <a:ext cx="169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  <a:latin typeface="Segoe Print" panose="02000600000000000000" pitchFamily="2" charset="0"/>
              </a:rPr>
              <a:t>Substitution fluid Pump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92341" y="3249529"/>
            <a:ext cx="1369664" cy="53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49181" y="4129458"/>
            <a:ext cx="1040358" cy="345840"/>
          </a:xfrm>
          <a:prstGeom prst="straightConnector1">
            <a:avLst/>
          </a:prstGeom>
          <a:ln w="28575">
            <a:solidFill>
              <a:srgbClr val="8FCE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2931472"/>
            <a:ext cx="102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Print" panose="02000600000000000000" pitchFamily="2" charset="0"/>
              </a:rPr>
              <a:t>Blood Pump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30580" y="3515347"/>
            <a:ext cx="1090641" cy="237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Image result for 5008 freseni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4" r="-888" b="12732"/>
          <a:stretch/>
        </p:blipFill>
        <p:spPr bwMode="auto">
          <a:xfrm>
            <a:off x="9071946" y="2042809"/>
            <a:ext cx="2894097" cy="40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9029118" y="3981551"/>
            <a:ext cx="990645" cy="613883"/>
          </a:xfrm>
          <a:prstGeom prst="straightConnector1">
            <a:avLst/>
          </a:prstGeom>
          <a:ln w="28575">
            <a:solidFill>
              <a:srgbClr val="8FCE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032397" y="4302378"/>
            <a:ext cx="1084084" cy="344847"/>
          </a:xfrm>
          <a:prstGeom prst="straightConnector1">
            <a:avLst/>
          </a:prstGeom>
          <a:ln w="28575">
            <a:solidFill>
              <a:srgbClr val="8FCE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8941" y="901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On-line water production</a:t>
            </a:r>
          </a:p>
        </p:txBody>
      </p:sp>
      <p:pic>
        <p:nvPicPr>
          <p:cNvPr id="6" name="Picture 4" descr="Image result for multifiltr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"/>
          <a:stretch/>
        </p:blipFill>
        <p:spPr bwMode="auto">
          <a:xfrm>
            <a:off x="6824190" y="1910192"/>
            <a:ext cx="3850342" cy="41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534140" y="1694244"/>
            <a:ext cx="1333183" cy="10138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432331" y="1839867"/>
            <a:ext cx="1333183" cy="10138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735910" y="5009346"/>
            <a:ext cx="1730062" cy="10138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6" descr="http://www.hkma.org/english/cme/onlinecme/201508c-fi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8" y="1839867"/>
            <a:ext cx="5109691" cy="34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082619" y="4502408"/>
            <a:ext cx="1333183" cy="10138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16168" y="4243919"/>
            <a:ext cx="1333183" cy="10138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22738" y="5532211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Print" panose="02000600000000000000" pitchFamily="2" charset="0"/>
              </a:rPr>
              <a:t>First HDF machines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5959" y="6166842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Print" panose="02000600000000000000" pitchFamily="2" charset="0"/>
              </a:rPr>
              <a:t>CRRT machines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85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Online water production - ULTRAPURE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863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substitution fluid h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5" b="6456"/>
          <a:stretch/>
        </p:blipFill>
        <p:spPr bwMode="auto">
          <a:xfrm>
            <a:off x="1828800" y="2160552"/>
            <a:ext cx="5885646" cy="38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8538" y="1720076"/>
            <a:ext cx="1280679" cy="472212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28066" y="6072869"/>
            <a:ext cx="14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ISO/AAMI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2789" y="3084396"/>
            <a:ext cx="1050878" cy="5732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DIASAFE® plus – Dialysis Fluid Fil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 bwMode="auto">
          <a:xfrm>
            <a:off x="4488480" y="3727291"/>
            <a:ext cx="2015351" cy="22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03831" y="2160552"/>
            <a:ext cx="1231087" cy="86827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9" y="4703031"/>
            <a:ext cx="2024093" cy="15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2. Online water production - STERILE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863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substitution fluid h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6"/>
          <a:stretch/>
        </p:blipFill>
        <p:spPr bwMode="auto">
          <a:xfrm>
            <a:off x="1828799" y="2160552"/>
            <a:ext cx="8420669" cy="38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8538" y="1720076"/>
            <a:ext cx="1280679" cy="472212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28066" y="6072869"/>
            <a:ext cx="14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ISO/AAMI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2789" y="3084396"/>
            <a:ext cx="1050878" cy="5732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493837" y="3084396"/>
            <a:ext cx="1050878" cy="5732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DIASAFE® plus – Dialysis Fluid Fil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 bwMode="auto">
          <a:xfrm>
            <a:off x="4488480" y="3727291"/>
            <a:ext cx="2015351" cy="22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DIASAFE 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3691619"/>
            <a:ext cx="204088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304227" y="2213072"/>
            <a:ext cx="1565914" cy="86827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9" y="4703031"/>
            <a:ext cx="2024093" cy="15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9214565">
            <a:off x="-196429" y="924679"/>
            <a:ext cx="303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IMPORTANT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Ninewells</a:t>
            </a:r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 Hospital, Scotland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596980"/>
            <a:ext cx="6117465" cy="4341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92" y="1596980"/>
            <a:ext cx="3936645" cy="4494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2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Water system</a:t>
            </a:r>
          </a:p>
        </p:txBody>
      </p:sp>
      <p:pic>
        <p:nvPicPr>
          <p:cNvPr id="2054" name="Picture 6" descr="Image result for DIASAFE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" r="63727"/>
          <a:stretch/>
        </p:blipFill>
        <p:spPr bwMode="auto">
          <a:xfrm>
            <a:off x="4010695" y="2324486"/>
            <a:ext cx="1378039" cy="32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DIASAFE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" r="63727"/>
          <a:stretch/>
        </p:blipFill>
        <p:spPr bwMode="auto">
          <a:xfrm>
            <a:off x="6926686" y="2353384"/>
            <a:ext cx="1378039" cy="32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1871824" y="3218044"/>
            <a:ext cx="2125014" cy="1081825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/>
          <p:nvPr/>
        </p:nvCxnSpPr>
        <p:spPr>
          <a:xfrm>
            <a:off x="5388734" y="4509176"/>
            <a:ext cx="3863662" cy="1579660"/>
          </a:xfrm>
          <a:prstGeom prst="bentConnector3">
            <a:avLst>
              <a:gd name="adj1" fmla="val 30333"/>
            </a:avLst>
          </a:prstGeom>
          <a:ln w="209550"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5453600" y="3361765"/>
            <a:ext cx="1377506" cy="590753"/>
          </a:xfrm>
          <a:prstGeom prst="bentConnector3">
            <a:avLst/>
          </a:prstGeom>
          <a:ln w="2095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32439" y="3389937"/>
            <a:ext cx="1519518" cy="26894"/>
          </a:xfrm>
          <a:prstGeom prst="straightConnector1">
            <a:avLst/>
          </a:prstGeom>
          <a:ln w="20955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47976" y="5407574"/>
            <a:ext cx="2528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Ultrapure</a:t>
            </a:r>
          </a:p>
          <a:p>
            <a:r>
              <a:rPr lang="en-GB" sz="28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(HD)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22517" y="3100155"/>
            <a:ext cx="2528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Sterile </a:t>
            </a:r>
          </a:p>
          <a:p>
            <a:r>
              <a:rPr lang="en-GB" sz="280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(HF)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Pyrogen filters (Ultrafilters)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5" y="1812745"/>
            <a:ext cx="3545815" cy="354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age result for substitution fluid hd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1"/>
          <a:stretch/>
        </p:blipFill>
        <p:spPr bwMode="auto">
          <a:xfrm>
            <a:off x="2199067" y="5480619"/>
            <a:ext cx="6858000" cy="10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375776" y="4025015"/>
            <a:ext cx="488917" cy="17514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66012" y="4025015"/>
            <a:ext cx="922449" cy="1707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3. High Flux dialyzers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The dialyzer used for HDF must contain membranes that are highly permeable for :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  <a:latin typeface="Bahnschrift SemiLight" panose="020B0502040204020203" pitchFamily="34" charset="0"/>
              </a:rPr>
              <a:t>Water (</a:t>
            </a:r>
            <a:r>
              <a:rPr lang="en-GB" sz="2000" dirty="0" err="1">
                <a:solidFill>
                  <a:srgbClr val="00B050"/>
                </a:solidFill>
                <a:latin typeface="Bahnschrift SemiLight" panose="020B0502040204020203" pitchFamily="34" charset="0"/>
              </a:rPr>
              <a:t>Kuf</a:t>
            </a:r>
            <a:r>
              <a:rPr lang="en-GB" sz="2000" dirty="0">
                <a:solidFill>
                  <a:srgbClr val="00B050"/>
                </a:solidFill>
                <a:latin typeface="Bahnschrift SemiLight" panose="020B0502040204020203" pitchFamily="34" charset="0"/>
              </a:rPr>
              <a:t> &gt;20 mL/h/mmHg) 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  <a:latin typeface="Bahnschrift SemiLight" panose="020B0502040204020203" pitchFamily="34" charset="0"/>
              </a:rPr>
              <a:t>High sieving coefficient for β2M≥0.6</a:t>
            </a:r>
          </a:p>
          <a:p>
            <a:pPr lvl="1"/>
            <a:r>
              <a:rPr lang="en-GB" sz="2000" dirty="0" err="1">
                <a:solidFill>
                  <a:srgbClr val="00B050"/>
                </a:solidFill>
                <a:latin typeface="Bahnschrift SemiLight" panose="020B0502040204020203" pitchFamily="34" charset="0"/>
              </a:rPr>
              <a:t>KoA</a:t>
            </a:r>
            <a:r>
              <a:rPr lang="en-GB" sz="2000" dirty="0">
                <a:solidFill>
                  <a:srgbClr val="00B050"/>
                </a:solidFill>
                <a:latin typeface="Bahnschrift SemiLight" panose="020B0502040204020203" pitchFamily="34" charset="0"/>
              </a:rPr>
              <a:t> &gt; 600 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  <a:latin typeface="Bahnschrift SemiLight" panose="020B0502040204020203" pitchFamily="34" charset="0"/>
              </a:rPr>
              <a:t>Adequate dialyzer surface area. </a:t>
            </a:r>
          </a:p>
          <a:p>
            <a:pPr lvl="1"/>
            <a:endParaRPr lang="en-GB" sz="2000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Image result for haemodialysis membra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249" r="22477" b="4296"/>
          <a:stretch/>
        </p:blipFill>
        <p:spPr bwMode="auto">
          <a:xfrm>
            <a:off x="6967470" y="2504937"/>
            <a:ext cx="4386330" cy="35073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High Flux dialyzers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high flux low flux 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46" y="2094829"/>
            <a:ext cx="7674557" cy="40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9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4. Fistula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sz="2400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Qb</a:t>
            </a:r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&gt;300 ml/min</a:t>
            </a:r>
          </a:p>
          <a:p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Need good blood flow to prevent high Filtration Fraction (easily clots)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av fist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5" y="3108756"/>
            <a:ext cx="5530516" cy="2903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07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Principles of HDF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How to prime (extra bloodline for substitution) 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Ensure HDF settings (</a:t>
            </a:r>
            <a:r>
              <a:rPr lang="en-GB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Qb</a:t>
            </a: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Qd</a:t>
            </a: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, Substitution) are met.</a:t>
            </a:r>
          </a:p>
          <a:p>
            <a:endParaRPr lang="en-GB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77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  <a:ea typeface="MS PGothic" panose="020B0600070205080204" pitchFamily="34" charset="-128"/>
              </a:rPr>
              <a:t>Dialysis patient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Clearance – </a:t>
            </a:r>
            <a:r>
              <a:rPr lang="en-GB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Kt</a:t>
            </a: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/V , URR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Anaemia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CKD-MBD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Dry weight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Vascular access</a:t>
            </a:r>
          </a:p>
          <a:p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HDF – </a:t>
            </a:r>
            <a:r>
              <a:rPr lang="en-GB" b="1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Qb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, </a:t>
            </a:r>
            <a:r>
              <a:rPr lang="en-GB" b="1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Qd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, Substitution </a:t>
            </a: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Image result for hemodi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6" y="2202477"/>
            <a:ext cx="5185311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3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Advantages to our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On-line priming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Saline bags 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Minimize staff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Patient stable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Image result for saline dr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1948388"/>
            <a:ext cx="3460738" cy="3460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Come join us!!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endParaRPr lang="en-GB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26" y="2094829"/>
            <a:ext cx="4812406" cy="33088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4" descr="C:\Users\iqbal\Downloads\IMG_20160330_103406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225"/>
            <a:ext cx="4983051" cy="4289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56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HDF </a:t>
            </a:r>
            <a:r>
              <a:rPr lang="en-GB" dirty="0">
                <a:latin typeface="Bahnschrift SemiLight" panose="020B0502040204020203" pitchFamily="34" charset="0"/>
              </a:rPr>
              <a:t>combines 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diffusive</a:t>
            </a:r>
            <a:r>
              <a:rPr lang="en-GB" dirty="0">
                <a:latin typeface="Bahnschrift SemiLight" panose="020B0502040204020203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convective</a:t>
            </a:r>
            <a:r>
              <a:rPr lang="en-GB" dirty="0">
                <a:latin typeface="Bahnschrift SemiLight" panose="020B0502040204020203" pitchFamily="34" charset="0"/>
              </a:rPr>
              <a:t> clearance.</a:t>
            </a:r>
          </a:p>
          <a:p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High volume </a:t>
            </a:r>
            <a:r>
              <a:rPr lang="en-GB" dirty="0">
                <a:latin typeface="Bahnschrift SemiLight" panose="020B0502040204020203" pitchFamily="34" charset="0"/>
              </a:rPr>
              <a:t>online HDF may be beneficial over HD. </a:t>
            </a:r>
          </a:p>
          <a:p>
            <a:endParaRPr lang="en-GB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en-GB" dirty="0">
              <a:solidFill>
                <a:srgbClr val="0070C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Picture 2" descr="Image result for fb twitter instagram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1" y="5192703"/>
            <a:ext cx="1665297" cy="16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3650" y="5762822"/>
            <a:ext cx="270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Follow us @ Renal Uitm  </a:t>
            </a:r>
          </a:p>
        </p:txBody>
      </p:sp>
    </p:spTree>
    <p:extLst>
      <p:ext uri="{BB962C8B-B14F-4D97-AF65-F5344CB8AC3E}">
        <p14:creationId xmlns:p14="http://schemas.microsoft.com/office/powerpoint/2010/main" val="113513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Image result for prisma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1825625"/>
            <a:ext cx="3670480" cy="42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5008 freseni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b="20095"/>
          <a:stretch/>
        </p:blipFill>
        <p:spPr bwMode="auto">
          <a:xfrm>
            <a:off x="6096000" y="1725239"/>
            <a:ext cx="2622765" cy="41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5008 freseni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4" r="-888" b="12732"/>
          <a:stretch/>
        </p:blipFill>
        <p:spPr bwMode="auto">
          <a:xfrm>
            <a:off x="8519804" y="1825625"/>
            <a:ext cx="2894097" cy="40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636394" y="3335628"/>
            <a:ext cx="1339403" cy="158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76081" y="5738520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CRRT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8133" y="5718260"/>
            <a:ext cx="183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=  HDF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5753" y="5728390"/>
            <a:ext cx="183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=  CVVHDF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Principles of HDF 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Difference between HD and HF</a:t>
            </a:r>
          </a:p>
          <a:p>
            <a:r>
              <a:rPr lang="en-GB" sz="3600" dirty="0" err="1">
                <a:solidFill>
                  <a:srgbClr val="0070C0"/>
                </a:solidFill>
                <a:latin typeface="Bahnschrift SemiLight" panose="020B0502040204020203" pitchFamily="34" charset="0"/>
              </a:rPr>
              <a:t>HighVolume</a:t>
            </a:r>
            <a:r>
              <a:rPr lang="en-GB" sz="3600" dirty="0">
                <a:solidFill>
                  <a:srgbClr val="0070C0"/>
                </a:solidFill>
                <a:latin typeface="Bahnschrift SemiLight" panose="020B0502040204020203" pitchFamily="34" charset="0"/>
              </a:rPr>
              <a:t> HDF</a:t>
            </a: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Concepts to understand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Haemodialysis + </a:t>
            </a:r>
            <a:r>
              <a:rPr lang="en-GB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Haemofiltration</a:t>
            </a:r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= </a:t>
            </a:r>
            <a:r>
              <a:rPr lang="en-GB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HaemoDiaFiltration</a:t>
            </a:r>
            <a:endParaRPr lang="en-GB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Have to understand a few concepts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Clearance – Diffusion v Convection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Ultrafiltration (UF)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Substitution (Replacement) 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Substitution vs Convective volume </a:t>
            </a:r>
          </a:p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High-volume online-HDF</a:t>
            </a:r>
          </a:p>
          <a:p>
            <a:endParaRPr lang="en-GB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Haemodialysis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Bahnschrift SemiLight" panose="020B0502040204020203" pitchFamily="34" charset="0"/>
              </a:rPr>
              <a:t>Objectives:</a:t>
            </a:r>
          </a:p>
          <a:p>
            <a:pPr lvl="1">
              <a:buClr>
                <a:srgbClr val="FFC000"/>
              </a:buClr>
            </a:pPr>
            <a:r>
              <a:rPr lang="en-GB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To remove toxins</a:t>
            </a:r>
          </a:p>
          <a:p>
            <a:pPr lvl="1">
              <a:buClr>
                <a:srgbClr val="FFC000"/>
              </a:buClr>
            </a:pPr>
            <a:r>
              <a:rPr lang="en-GB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To remove fluids</a:t>
            </a:r>
          </a:p>
          <a:p>
            <a:endParaRPr lang="en-GB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Image result for haemodi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74" y="2094829"/>
            <a:ext cx="5602658" cy="3868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619741" y="4417454"/>
            <a:ext cx="1153862" cy="9401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68225" y="4584879"/>
            <a:ext cx="77274" cy="1134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05855" y="5759081"/>
            <a:ext cx="862370" cy="163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344732" y="3174195"/>
            <a:ext cx="270457" cy="26650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44732" y="2620851"/>
            <a:ext cx="1" cy="334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479960" y="2588654"/>
            <a:ext cx="708596" cy="643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10648" y="2678806"/>
            <a:ext cx="103031" cy="13096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568225" y="4028873"/>
            <a:ext cx="1205378" cy="9743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Bold" panose="020B0502040204020203" pitchFamily="34" charset="0"/>
              </a:rPr>
              <a:t>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Occurs in dialyzer</a:t>
            </a:r>
          </a:p>
          <a:p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Clearance</a:t>
            </a:r>
          </a:p>
          <a:p>
            <a:r>
              <a:rPr lang="en-GB" sz="24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Ultrafiltration</a:t>
            </a:r>
          </a:p>
          <a:p>
            <a:endParaRPr lang="en-GB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5" y="2760444"/>
            <a:ext cx="5212679" cy="3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794</Words>
  <Application>Microsoft Office PowerPoint</Application>
  <PresentationFormat>Widescreen</PresentationFormat>
  <Paragraphs>235</Paragraphs>
  <Slides>49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Arial</vt:lpstr>
      <vt:lpstr>Bahnschrift</vt:lpstr>
      <vt:lpstr>Bahnschrift Condensed</vt:lpstr>
      <vt:lpstr>Bahnschrift Light</vt:lpstr>
      <vt:lpstr>Bahnschrift Light SemiCondensed</vt:lpstr>
      <vt:lpstr>Bahnschrift SemiBold</vt:lpstr>
      <vt:lpstr>Bahnschrift SemiBold SemiConden</vt:lpstr>
      <vt:lpstr>Bahnschrift SemiCondensed</vt:lpstr>
      <vt:lpstr>Bahnschrift SemiLight</vt:lpstr>
      <vt:lpstr>Bahnschrift SemiLight Condensed</vt:lpstr>
      <vt:lpstr>Bahnschrift SemiLight SemiConde</vt:lpstr>
      <vt:lpstr>Calibri</vt:lpstr>
      <vt:lpstr>Calibri Light</vt:lpstr>
      <vt:lpstr>Comic Sans MS</vt:lpstr>
      <vt:lpstr>Segoe Print</vt:lpstr>
      <vt:lpstr>Segoe UI Black</vt:lpstr>
      <vt:lpstr>Wingdings</vt:lpstr>
      <vt:lpstr>Office Theme</vt:lpstr>
      <vt:lpstr>High Volume HDF</vt:lpstr>
      <vt:lpstr>Disclosure - I am a believer in HDF</vt:lpstr>
      <vt:lpstr>Dundee, Scotland</vt:lpstr>
      <vt:lpstr>Ninewells Hospital, Scotland</vt:lpstr>
      <vt:lpstr>Introduction</vt:lpstr>
      <vt:lpstr>Introduction</vt:lpstr>
      <vt:lpstr>Concepts to understand </vt:lpstr>
      <vt:lpstr>Haemodialysis</vt:lpstr>
      <vt:lpstr>Dialysis</vt:lpstr>
      <vt:lpstr>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Haemofiltration</vt:lpstr>
      <vt:lpstr>Haemofiltration</vt:lpstr>
      <vt:lpstr>Substitution (replacement) Fluid</vt:lpstr>
      <vt:lpstr>PowerPoint Presentation</vt:lpstr>
      <vt:lpstr>Substitution (Gantian) Fluid</vt:lpstr>
      <vt:lpstr>Pre-filter</vt:lpstr>
      <vt:lpstr>Post-filter</vt:lpstr>
      <vt:lpstr>MIXED (Pre &amp;Post-filter)</vt:lpstr>
      <vt:lpstr>HD</vt:lpstr>
      <vt:lpstr>HDF</vt:lpstr>
      <vt:lpstr>Difference</vt:lpstr>
      <vt:lpstr>Uraemic toxins</vt:lpstr>
      <vt:lpstr>Clearance</vt:lpstr>
      <vt:lpstr>PowerPoint Presentation</vt:lpstr>
      <vt:lpstr>PowerPoint Presentation</vt:lpstr>
      <vt:lpstr>Sub-analysis</vt:lpstr>
      <vt:lpstr>PowerPoint Presentation</vt:lpstr>
      <vt:lpstr>For HDF to have benefit</vt:lpstr>
      <vt:lpstr>Other benefits</vt:lpstr>
      <vt:lpstr>HD circuit</vt:lpstr>
      <vt:lpstr>1. HDF Machine</vt:lpstr>
      <vt:lpstr>On-line water production</vt:lpstr>
      <vt:lpstr>Online water production - ULTRAPURE</vt:lpstr>
      <vt:lpstr>2. Online water production - STERILE</vt:lpstr>
      <vt:lpstr>Water system</vt:lpstr>
      <vt:lpstr>Pyrogen filters (Ultrafilters)</vt:lpstr>
      <vt:lpstr>3. High Flux dialyzers</vt:lpstr>
      <vt:lpstr>High Flux dialyzers</vt:lpstr>
      <vt:lpstr>4. Fistula</vt:lpstr>
      <vt:lpstr>Training</vt:lpstr>
      <vt:lpstr>Dialysis patient review</vt:lpstr>
      <vt:lpstr>Advantages to our staff</vt:lpstr>
      <vt:lpstr>Come join us!!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Volume HDF</dc:title>
  <dc:creator>NOORUL AFIDZA MUHAMMAD</dc:creator>
  <cp:lastModifiedBy>Iqbal Hafidz</cp:lastModifiedBy>
  <cp:revision>53</cp:revision>
  <dcterms:created xsi:type="dcterms:W3CDTF">2018-09-20T14:00:55Z</dcterms:created>
  <dcterms:modified xsi:type="dcterms:W3CDTF">2019-03-08T15:22:14Z</dcterms:modified>
</cp:coreProperties>
</file>