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2" r:id="rId3"/>
    <p:sldId id="274" r:id="rId4"/>
    <p:sldId id="273" r:id="rId5"/>
    <p:sldId id="313" r:id="rId6"/>
    <p:sldId id="314" r:id="rId7"/>
    <p:sldId id="271" r:id="rId8"/>
    <p:sldId id="272" r:id="rId9"/>
    <p:sldId id="281" r:id="rId10"/>
    <p:sldId id="359" r:id="rId11"/>
    <p:sldId id="360" r:id="rId12"/>
    <p:sldId id="333" r:id="rId13"/>
    <p:sldId id="332" r:id="rId14"/>
    <p:sldId id="343" r:id="rId15"/>
    <p:sldId id="344" r:id="rId16"/>
    <p:sldId id="345" r:id="rId17"/>
    <p:sldId id="346" r:id="rId18"/>
    <p:sldId id="349" r:id="rId19"/>
    <p:sldId id="350" r:id="rId20"/>
    <p:sldId id="351" r:id="rId21"/>
    <p:sldId id="352" r:id="rId22"/>
    <p:sldId id="353" r:id="rId23"/>
    <p:sldId id="354" r:id="rId24"/>
    <p:sldId id="355" r:id="rId25"/>
    <p:sldId id="356" r:id="rId26"/>
    <p:sldId id="358" r:id="rId27"/>
    <p:sldId id="341" r:id="rId28"/>
    <p:sldId id="357" r:id="rId29"/>
    <p:sldId id="334" r:id="rId30"/>
    <p:sldId id="336" r:id="rId31"/>
    <p:sldId id="365" r:id="rId32"/>
    <p:sldId id="362" r:id="rId33"/>
    <p:sldId id="317" r:id="rId34"/>
    <p:sldId id="363" r:id="rId35"/>
    <p:sldId id="361" r:id="rId36"/>
    <p:sldId id="338" r:id="rId37"/>
    <p:sldId id="366" r:id="rId38"/>
    <p:sldId id="335" r:id="rId39"/>
    <p:sldId id="367" r:id="rId40"/>
    <p:sldId id="340" r:id="rId41"/>
    <p:sldId id="364" r:id="rId42"/>
    <p:sldId id="331" r:id="rId43"/>
    <p:sldId id="369" r:id="rId44"/>
    <p:sldId id="368" r:id="rId45"/>
    <p:sldId id="316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817" autoAdjust="0"/>
  </p:normalViewPr>
  <p:slideViewPr>
    <p:cSldViewPr snapToGrid="0">
      <p:cViewPr varScale="1">
        <p:scale>
          <a:sx n="67" d="100"/>
          <a:sy n="67" d="100"/>
        </p:scale>
        <p:origin x="6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5A1E56-75EF-4BD3-AF25-B0C2C8B64E35}" type="doc">
      <dgm:prSet loTypeId="urn:microsoft.com/office/officeart/2005/8/layout/hProcess9" loCatId="process" qsTypeId="urn:microsoft.com/office/officeart/2005/8/quickstyle/3d2" qsCatId="3D" csTypeId="urn:microsoft.com/office/officeart/2005/8/colors/colorful5" csCatId="colorful" phldr="1"/>
      <dgm:spPr/>
    </dgm:pt>
    <dgm:pt modelId="{287B057B-7E31-439B-AC16-41BB47FB1F44}">
      <dgm:prSet phldrT="[Text]"/>
      <dgm:spPr/>
      <dgm:t>
        <a:bodyPr/>
        <a:lstStyle/>
        <a:p>
          <a:r>
            <a:rPr lang="en-US" dirty="0">
              <a:latin typeface="Arial Rounded MT Bold" panose="020F0704030504030204" pitchFamily="34" charset="0"/>
            </a:rPr>
            <a:t>Induction</a:t>
          </a:r>
          <a:endParaRPr lang="en-MY" dirty="0">
            <a:latin typeface="Arial Rounded MT Bold" panose="020F0704030504030204" pitchFamily="34" charset="0"/>
          </a:endParaRPr>
        </a:p>
      </dgm:t>
    </dgm:pt>
    <dgm:pt modelId="{42195F8C-1287-45F2-8E90-B901C651D32D}" type="parTrans" cxnId="{25B591CD-7A30-4958-A55A-5767BF0EA59A}">
      <dgm:prSet/>
      <dgm:spPr/>
      <dgm:t>
        <a:bodyPr/>
        <a:lstStyle/>
        <a:p>
          <a:endParaRPr lang="en-MY"/>
        </a:p>
      </dgm:t>
    </dgm:pt>
    <dgm:pt modelId="{B0A7B887-CD0F-4EF9-B2EE-6178EF9666A5}" type="sibTrans" cxnId="{25B591CD-7A30-4958-A55A-5767BF0EA59A}">
      <dgm:prSet/>
      <dgm:spPr/>
      <dgm:t>
        <a:bodyPr/>
        <a:lstStyle/>
        <a:p>
          <a:endParaRPr lang="en-MY"/>
        </a:p>
      </dgm:t>
    </dgm:pt>
    <dgm:pt modelId="{EB94503F-8618-48CC-91EF-0E6E0E15D97C}">
      <dgm:prSet phldrT="[Text]"/>
      <dgm:spPr/>
      <dgm:t>
        <a:bodyPr/>
        <a:lstStyle/>
        <a:p>
          <a:r>
            <a:rPr lang="en-US" dirty="0" err="1">
              <a:solidFill>
                <a:schemeClr val="bg1"/>
              </a:solidFill>
              <a:latin typeface="Arial Rounded MT Bold" panose="020F0704030504030204" pitchFamily="34" charset="0"/>
            </a:rPr>
            <a:t>Maintainance</a:t>
          </a:r>
          <a:endParaRPr lang="en-MY" dirty="0">
            <a:solidFill>
              <a:schemeClr val="bg1"/>
            </a:solidFill>
            <a:latin typeface="Arial Rounded MT Bold" panose="020F0704030504030204" pitchFamily="34" charset="0"/>
          </a:endParaRPr>
        </a:p>
      </dgm:t>
    </dgm:pt>
    <dgm:pt modelId="{24DBF789-FDB4-4283-8374-1C9DDBE797FE}" type="parTrans" cxnId="{8400DE2B-BE55-4868-AA78-86CB100D3C75}">
      <dgm:prSet/>
      <dgm:spPr/>
      <dgm:t>
        <a:bodyPr/>
        <a:lstStyle/>
        <a:p>
          <a:endParaRPr lang="en-MY"/>
        </a:p>
      </dgm:t>
    </dgm:pt>
    <dgm:pt modelId="{B228921B-1009-4EE7-AC7B-ECA331AE408F}" type="sibTrans" cxnId="{8400DE2B-BE55-4868-AA78-86CB100D3C75}">
      <dgm:prSet/>
      <dgm:spPr/>
      <dgm:t>
        <a:bodyPr/>
        <a:lstStyle/>
        <a:p>
          <a:endParaRPr lang="en-MY"/>
        </a:p>
      </dgm:t>
    </dgm:pt>
    <dgm:pt modelId="{218638E1-B845-49EC-8580-553CF0280EE4}" type="pres">
      <dgm:prSet presAssocID="{885A1E56-75EF-4BD3-AF25-B0C2C8B64E35}" presName="CompostProcess" presStyleCnt="0">
        <dgm:presLayoutVars>
          <dgm:dir/>
          <dgm:resizeHandles val="exact"/>
        </dgm:presLayoutVars>
      </dgm:prSet>
      <dgm:spPr/>
    </dgm:pt>
    <dgm:pt modelId="{C2213C04-E31F-4DF7-AF4D-5496CCE298BF}" type="pres">
      <dgm:prSet presAssocID="{885A1E56-75EF-4BD3-AF25-B0C2C8B64E35}" presName="arrow" presStyleLbl="bgShp" presStyleIdx="0" presStyleCnt="1"/>
      <dgm:spPr>
        <a:solidFill>
          <a:srgbClr val="92D050"/>
        </a:solidFill>
      </dgm:spPr>
    </dgm:pt>
    <dgm:pt modelId="{C362B874-FB73-446C-A81C-F98EACBF76FB}" type="pres">
      <dgm:prSet presAssocID="{885A1E56-75EF-4BD3-AF25-B0C2C8B64E35}" presName="linearProcess" presStyleCnt="0"/>
      <dgm:spPr/>
    </dgm:pt>
    <dgm:pt modelId="{090F5D30-EB72-4BB2-B6B6-398A2D8254AA}" type="pres">
      <dgm:prSet presAssocID="{287B057B-7E31-439B-AC16-41BB47FB1F44}" presName="textNode" presStyleLbl="node1" presStyleIdx="0" presStyleCnt="2" custScaleX="50183">
        <dgm:presLayoutVars>
          <dgm:bulletEnabled val="1"/>
        </dgm:presLayoutVars>
      </dgm:prSet>
      <dgm:spPr/>
    </dgm:pt>
    <dgm:pt modelId="{B0464385-68FF-481D-9CA4-15277C86E711}" type="pres">
      <dgm:prSet presAssocID="{B0A7B887-CD0F-4EF9-B2EE-6178EF9666A5}" presName="sibTrans" presStyleCnt="0"/>
      <dgm:spPr/>
    </dgm:pt>
    <dgm:pt modelId="{DA5AEBD6-385D-4A52-9765-6F2F6B285BA2}" type="pres">
      <dgm:prSet presAssocID="{EB94503F-8618-48CC-91EF-0E6E0E15D97C}" presName="textNode" presStyleLbl="node1" presStyleIdx="1" presStyleCnt="2" custScaleX="199937">
        <dgm:presLayoutVars>
          <dgm:bulletEnabled val="1"/>
        </dgm:presLayoutVars>
      </dgm:prSet>
      <dgm:spPr/>
    </dgm:pt>
  </dgm:ptLst>
  <dgm:cxnLst>
    <dgm:cxn modelId="{8400DE2B-BE55-4868-AA78-86CB100D3C75}" srcId="{885A1E56-75EF-4BD3-AF25-B0C2C8B64E35}" destId="{EB94503F-8618-48CC-91EF-0E6E0E15D97C}" srcOrd="1" destOrd="0" parTransId="{24DBF789-FDB4-4283-8374-1C9DDBE797FE}" sibTransId="{B228921B-1009-4EE7-AC7B-ECA331AE408F}"/>
    <dgm:cxn modelId="{13063A6B-55B9-498A-BAEA-EB7CB8056C8C}" type="presOf" srcId="{885A1E56-75EF-4BD3-AF25-B0C2C8B64E35}" destId="{218638E1-B845-49EC-8580-553CF0280EE4}" srcOrd="0" destOrd="0" presId="urn:microsoft.com/office/officeart/2005/8/layout/hProcess9"/>
    <dgm:cxn modelId="{01421958-4AEE-434B-81D1-BE55684098B7}" type="presOf" srcId="{287B057B-7E31-439B-AC16-41BB47FB1F44}" destId="{090F5D30-EB72-4BB2-B6B6-398A2D8254AA}" srcOrd="0" destOrd="0" presId="urn:microsoft.com/office/officeart/2005/8/layout/hProcess9"/>
    <dgm:cxn modelId="{345D42CD-5668-4AF5-B53A-388B91C61114}" type="presOf" srcId="{EB94503F-8618-48CC-91EF-0E6E0E15D97C}" destId="{DA5AEBD6-385D-4A52-9765-6F2F6B285BA2}" srcOrd="0" destOrd="0" presId="urn:microsoft.com/office/officeart/2005/8/layout/hProcess9"/>
    <dgm:cxn modelId="{25B591CD-7A30-4958-A55A-5767BF0EA59A}" srcId="{885A1E56-75EF-4BD3-AF25-B0C2C8B64E35}" destId="{287B057B-7E31-439B-AC16-41BB47FB1F44}" srcOrd="0" destOrd="0" parTransId="{42195F8C-1287-45F2-8E90-B901C651D32D}" sibTransId="{B0A7B887-CD0F-4EF9-B2EE-6178EF9666A5}"/>
    <dgm:cxn modelId="{193ED2F6-7497-4E32-9675-A23DEE936FA5}" type="presParOf" srcId="{218638E1-B845-49EC-8580-553CF0280EE4}" destId="{C2213C04-E31F-4DF7-AF4D-5496CCE298BF}" srcOrd="0" destOrd="0" presId="urn:microsoft.com/office/officeart/2005/8/layout/hProcess9"/>
    <dgm:cxn modelId="{ED58DB63-5B3F-417E-B1B8-48F52D022C71}" type="presParOf" srcId="{218638E1-B845-49EC-8580-553CF0280EE4}" destId="{C362B874-FB73-446C-A81C-F98EACBF76FB}" srcOrd="1" destOrd="0" presId="urn:microsoft.com/office/officeart/2005/8/layout/hProcess9"/>
    <dgm:cxn modelId="{2E8EA8EA-909B-4752-A677-12D13DEBA44D}" type="presParOf" srcId="{C362B874-FB73-446C-A81C-F98EACBF76FB}" destId="{090F5D30-EB72-4BB2-B6B6-398A2D8254AA}" srcOrd="0" destOrd="0" presId="urn:microsoft.com/office/officeart/2005/8/layout/hProcess9"/>
    <dgm:cxn modelId="{35CCD166-D1E3-47A2-BA7A-33AE144C481D}" type="presParOf" srcId="{C362B874-FB73-446C-A81C-F98EACBF76FB}" destId="{B0464385-68FF-481D-9CA4-15277C86E711}" srcOrd="1" destOrd="0" presId="urn:microsoft.com/office/officeart/2005/8/layout/hProcess9"/>
    <dgm:cxn modelId="{0E76F00C-3A12-4C48-A40B-2127B1CC547A}" type="presParOf" srcId="{C362B874-FB73-446C-A81C-F98EACBF76FB}" destId="{DA5AEBD6-385D-4A52-9765-6F2F6B285BA2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213C04-E31F-4DF7-AF4D-5496CCE298BF}">
      <dsp:nvSpPr>
        <dsp:cNvPr id="0" name=""/>
        <dsp:cNvSpPr/>
      </dsp:nvSpPr>
      <dsp:spPr>
        <a:xfrm>
          <a:off x="788669" y="0"/>
          <a:ext cx="8938260" cy="4351338"/>
        </a:xfrm>
        <a:prstGeom prst="rightArrow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090F5D30-EB72-4BB2-B6B6-398A2D8254AA}">
      <dsp:nvSpPr>
        <dsp:cNvPr id="0" name=""/>
        <dsp:cNvSpPr/>
      </dsp:nvSpPr>
      <dsp:spPr>
        <a:xfrm>
          <a:off x="792030" y="1305401"/>
          <a:ext cx="1698548" cy="174053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Arial Rounded MT Bold" panose="020F0704030504030204" pitchFamily="34" charset="0"/>
            </a:rPr>
            <a:t>Induction</a:t>
          </a:r>
          <a:endParaRPr lang="en-MY" sz="2300" kern="1200" dirty="0">
            <a:latin typeface="Arial Rounded MT Bold" panose="020F0704030504030204" pitchFamily="34" charset="0"/>
          </a:endParaRPr>
        </a:p>
      </dsp:txBody>
      <dsp:txXfrm>
        <a:off x="874946" y="1388317"/>
        <a:ext cx="1532716" cy="1574703"/>
      </dsp:txXfrm>
    </dsp:sp>
    <dsp:sp modelId="{DA5AEBD6-385D-4A52-9765-6F2F6B285BA2}">
      <dsp:nvSpPr>
        <dsp:cNvPr id="0" name=""/>
        <dsp:cNvSpPr/>
      </dsp:nvSpPr>
      <dsp:spPr>
        <a:xfrm>
          <a:off x="2956284" y="1305401"/>
          <a:ext cx="6767285" cy="1740535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>
              <a:solidFill>
                <a:schemeClr val="bg1"/>
              </a:solidFill>
              <a:latin typeface="Arial Rounded MT Bold" panose="020F0704030504030204" pitchFamily="34" charset="0"/>
            </a:rPr>
            <a:t>Maintainance</a:t>
          </a:r>
          <a:endParaRPr lang="en-MY" sz="2300" kern="1200" dirty="0">
            <a:solidFill>
              <a:schemeClr val="bg1"/>
            </a:solidFill>
            <a:latin typeface="Arial Rounded MT Bold" panose="020F0704030504030204" pitchFamily="34" charset="0"/>
          </a:endParaRPr>
        </a:p>
      </dsp:txBody>
      <dsp:txXfrm>
        <a:off x="3041250" y="1390367"/>
        <a:ext cx="6597353" cy="1570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D8EAF-318E-4F8D-8884-6A94930929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B67CF6-8231-4366-ACDE-3E68101462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68E46-30D9-44E2-BDD2-5525D4E16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1AAAD-71C3-4803-8FAC-28A47B0A205A}" type="datetimeFigureOut">
              <a:rPr lang="en-MY" smtClean="0"/>
              <a:t>25/4/2019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CDA96-73F9-4A4E-B8B7-F54A25A0C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C57F1-46D2-4353-83D4-1A1D35672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D7E4-0ACD-46FE-B645-65713474A3F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1608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132A8-FAA0-49BD-B33B-D4FD6C1B8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DFEB1B-CDEA-43D8-B94D-8032A99D66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C09E2-181D-4E27-9CD1-39CF05B03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1AAAD-71C3-4803-8FAC-28A47B0A205A}" type="datetimeFigureOut">
              <a:rPr lang="en-MY" smtClean="0"/>
              <a:t>25/4/2019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8CF1FF-2A17-4E31-81AD-E57C65C8D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B9C55A-D2C4-4A8F-85A2-ADD0721EE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D7E4-0ACD-46FE-B645-65713474A3F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09273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0EB4C4-4521-43AE-8FE1-C070FBCE3B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F2C7F3-1205-41F0-A381-EB50853600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54F8A-F605-4000-A65B-3088662A7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1AAAD-71C3-4803-8FAC-28A47B0A205A}" type="datetimeFigureOut">
              <a:rPr lang="en-MY" smtClean="0"/>
              <a:t>25/4/2019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A9C433-AAE3-40ED-BBFB-005D9493D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C7B82-2530-4065-B966-E5BEBA792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D7E4-0ACD-46FE-B645-65713474A3F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17070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4F35B-49FB-47E5-8F56-436481830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DC09E-5F4C-4155-9B36-5AB4DDC04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AA7AE6-5402-4F51-8529-9EA482FFF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1AAAD-71C3-4803-8FAC-28A47B0A205A}" type="datetimeFigureOut">
              <a:rPr lang="en-MY" smtClean="0"/>
              <a:t>25/4/2019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97EA6-9E57-4E0F-9539-2391FF16D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89CAB-4786-4AE6-A67A-C219A9D4B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D7E4-0ACD-46FE-B645-65713474A3F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4219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D70C9-93D9-4AD7-B2A6-EADC836A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631D5-C672-4108-A81C-122A749AC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DCC84-4F22-4ED6-9650-1A27C8093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1AAAD-71C3-4803-8FAC-28A47B0A205A}" type="datetimeFigureOut">
              <a:rPr lang="en-MY" smtClean="0"/>
              <a:t>25/4/2019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223FB9-4656-4BF9-9474-FBF33E91C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9DDBB-BB0A-4BEF-838E-842FEA02C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D7E4-0ACD-46FE-B645-65713474A3F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40355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67F61-394C-4EC1-927D-A44087197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98F4A-6329-4C28-98E2-068C50A04C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BF2653-3501-4537-9D36-31FA4CE057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64A52A-C4BA-4248-B908-9C829E83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1AAAD-71C3-4803-8FAC-28A47B0A205A}" type="datetimeFigureOut">
              <a:rPr lang="en-MY" smtClean="0"/>
              <a:t>25/4/2019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5980A7-0B76-412D-9263-E48B1AA3B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091340-87D3-434F-8169-0DEC1DE81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D7E4-0ACD-46FE-B645-65713474A3F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34048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9B0A8-A79A-465E-93BF-1084A7090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767FF-DDFF-4670-99FB-48FD0CBDD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0E66DF-43B1-4994-BDC6-173844ABAB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F4CACD-AA2D-4A55-B355-F74AF148CB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D49184-D7A9-4F9A-8FF8-35BE639134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CB757A-98C6-4666-BE52-924CC0B47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1AAAD-71C3-4803-8FAC-28A47B0A205A}" type="datetimeFigureOut">
              <a:rPr lang="en-MY" smtClean="0"/>
              <a:t>25/4/2019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4CA119-1EFD-4960-8BE2-FB4C948E5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9E244F-673D-4F9F-894B-08757D03F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D7E4-0ACD-46FE-B645-65713474A3F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2996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9F989-8CFF-47E0-8B41-E3B5B43A8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7F4AE4-19FA-4EA9-B36F-3294A2E7D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1AAAD-71C3-4803-8FAC-28A47B0A205A}" type="datetimeFigureOut">
              <a:rPr lang="en-MY" smtClean="0"/>
              <a:t>25/4/2019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11BA3D-F0FC-4799-B300-AFA4CEA83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B664FC-895C-4C82-AF94-A6014634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D7E4-0ACD-46FE-B645-65713474A3F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82167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DBADA5-9F4C-43ED-AC10-1ED2FCED1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1AAAD-71C3-4803-8FAC-28A47B0A205A}" type="datetimeFigureOut">
              <a:rPr lang="en-MY" smtClean="0"/>
              <a:t>25/4/2019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266669-23ED-4584-9243-B717ED54E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B9C23D-2B24-4A2E-A9EE-157FC9A3F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D7E4-0ACD-46FE-B645-65713474A3F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6030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039C1-6E9F-4E54-9770-A22334224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08151-E304-4A25-B427-F5C52AFA3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1B8F6D-CE2C-4844-B501-18D3B90E8D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7A1E09-AF3A-43BC-BDF1-4EC4AA07E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1AAAD-71C3-4803-8FAC-28A47B0A205A}" type="datetimeFigureOut">
              <a:rPr lang="en-MY" smtClean="0"/>
              <a:t>25/4/2019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FC02BA-D3B5-4B69-BFD2-4EDB854BB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426446-6FE9-4548-A753-8A231B35B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D7E4-0ACD-46FE-B645-65713474A3F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24112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F4E2A-AB37-46C9-B514-55C61727F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2BC698-730E-4B45-8414-A093FD7D99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4135B1-35A4-4B8B-BCE0-08DA4F712D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5D884B-5F1A-499E-87FF-1B736DCAD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1AAAD-71C3-4803-8FAC-28A47B0A205A}" type="datetimeFigureOut">
              <a:rPr lang="en-MY" smtClean="0"/>
              <a:t>25/4/2019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E359B9-E480-4388-9D64-A0AB2D90A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D5266A-A08F-4759-BAE7-5BDB153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D7E4-0ACD-46FE-B645-65713474A3F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61347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621E8D-8DB7-4419-854F-71DFD9D14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264A6D-5560-4626-8860-070D1194F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1353B-8030-4307-9082-55FEB0FD01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1AAAD-71C3-4803-8FAC-28A47B0A205A}" type="datetimeFigureOut">
              <a:rPr lang="en-MY" smtClean="0"/>
              <a:t>25/4/2019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D2AC5-4F2B-4C33-8652-23AE1DC2D4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F4258-EBCA-4CFE-B874-C295DDEC8C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4D7E4-0ACD-46FE-B645-65713474A3F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1525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83CA6-62A8-4172-ACA2-1094E93A33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Immunosuppression and Rejection</a:t>
            </a:r>
            <a:endParaRPr lang="en-MY" sz="4800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386B4B-AA63-4CE6-8169-0557D3D532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Dr Muhammad Iqbal Abdul Hafidz</a:t>
            </a:r>
          </a:p>
          <a:p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Pre congress: Kidney Transplant Coordinator Workshop</a:t>
            </a:r>
            <a:endParaRPr lang="en-MY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49ADCF23-4922-4CFE-94C9-BBEFE31897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945" y="6129868"/>
            <a:ext cx="3191350" cy="5439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4FE521-5C40-43C7-B99D-D812CF136969}"/>
              </a:ext>
            </a:extLst>
          </p:cNvPr>
          <p:cNvSpPr txBox="1"/>
          <p:nvPr/>
        </p:nvSpPr>
        <p:spPr>
          <a:xfrm>
            <a:off x="4362450" y="4596080"/>
            <a:ext cx="3743325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FOR THE NURSES</a:t>
            </a:r>
            <a:endParaRPr lang="en-MY" sz="4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56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A0465-BFDC-4285-8BAD-88A6A39F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65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The Amazing Immune System</a:t>
            </a:r>
            <a:endParaRPr lang="en-MY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BCA70E-FF24-4BBB-BF20-AF7035B0D4E3}"/>
              </a:ext>
            </a:extLst>
          </p:cNvPr>
          <p:cNvCxnSpPr>
            <a:cxnSpLocks/>
          </p:cNvCxnSpPr>
          <p:nvPr/>
        </p:nvCxnSpPr>
        <p:spPr>
          <a:xfrm>
            <a:off x="1028700" y="1690688"/>
            <a:ext cx="100393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36F03EFC-39B4-4BBD-91B2-083E3AFCC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382" y="6396189"/>
            <a:ext cx="1958618" cy="33383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24314-DBAB-42B5-96BC-D889D329B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sz="2400" dirty="0">
                <a:latin typeface="Arial Rounded MT Bold" panose="020F0704030504030204" pitchFamily="34" charset="0"/>
              </a:rPr>
              <a:t>Helps fight infection</a:t>
            </a:r>
          </a:p>
          <a:p>
            <a:r>
              <a:rPr lang="en-US" sz="2400" dirty="0">
                <a:latin typeface="Arial Rounded MT Bold" panose="020F0704030504030204" pitchFamily="34" charset="0"/>
              </a:rPr>
              <a:t>Recognizes own self</a:t>
            </a:r>
          </a:p>
          <a:p>
            <a:r>
              <a:rPr lang="en-US" sz="2400" dirty="0">
                <a:latin typeface="Arial Rounded MT Bold" panose="020F0704030504030204" pitchFamily="34" charset="0"/>
              </a:rPr>
              <a:t>Allergies</a:t>
            </a:r>
          </a:p>
          <a:p>
            <a:r>
              <a:rPr lang="en-US" sz="2400" dirty="0">
                <a:latin typeface="Arial Rounded MT Bold" panose="020F0704030504030204" pitchFamily="34" charset="0"/>
              </a:rPr>
              <a:t>Blood transfusion reaction</a:t>
            </a:r>
          </a:p>
          <a:p>
            <a:r>
              <a:rPr lang="en-US" sz="2400" dirty="0" err="1">
                <a:latin typeface="Arial Rounded MT Bold" panose="020F0704030504030204" pitchFamily="34" charset="0"/>
              </a:rPr>
              <a:t>Tumour</a:t>
            </a:r>
            <a:r>
              <a:rPr lang="en-US" sz="2400" dirty="0">
                <a:latin typeface="Arial Rounded MT Bold" panose="020F0704030504030204" pitchFamily="34" charset="0"/>
              </a:rPr>
              <a:t> cells</a:t>
            </a:r>
          </a:p>
          <a:p>
            <a:r>
              <a:rPr lang="en-US" sz="2400" dirty="0">
                <a:latin typeface="Arial Rounded MT Bold" panose="020F0704030504030204" pitchFamily="34" charset="0"/>
              </a:rPr>
              <a:t>Auto-immune disease</a:t>
            </a:r>
          </a:p>
          <a:p>
            <a:r>
              <a:rPr lang="en-US" sz="2400" dirty="0">
                <a:latin typeface="Arial Rounded MT Bold" panose="020F0704030504030204" pitchFamily="34" charset="0"/>
              </a:rPr>
              <a:t>REJECTION</a:t>
            </a:r>
          </a:p>
          <a:p>
            <a:endParaRPr lang="en-MY" dirty="0"/>
          </a:p>
        </p:txBody>
      </p:sp>
      <p:pic>
        <p:nvPicPr>
          <p:cNvPr id="8" name="Picture 2" descr="Related image">
            <a:extLst>
              <a:ext uri="{FF2B5EF4-FFF2-40B4-BE49-F238E27FC236}">
                <a16:creationId xmlns:a16="http://schemas.microsoft.com/office/drawing/2014/main" id="{5574A779-FA34-4473-97A5-4260A14C8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028825"/>
            <a:ext cx="6619875" cy="425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660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A0465-BFDC-4285-8BAD-88A6A39F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65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Immune System</a:t>
            </a:r>
            <a:endParaRPr lang="en-MY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BCA70E-FF24-4BBB-BF20-AF7035B0D4E3}"/>
              </a:ext>
            </a:extLst>
          </p:cNvPr>
          <p:cNvCxnSpPr>
            <a:cxnSpLocks/>
          </p:cNvCxnSpPr>
          <p:nvPr/>
        </p:nvCxnSpPr>
        <p:spPr>
          <a:xfrm>
            <a:off x="1028700" y="1690688"/>
            <a:ext cx="100393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36F03EFC-39B4-4BBD-91B2-083E3AFCC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382" y="6396189"/>
            <a:ext cx="1958618" cy="333835"/>
          </a:xfrm>
          <a:prstGeom prst="rect">
            <a:avLst/>
          </a:prstGeom>
        </p:spPr>
      </p:pic>
      <p:pic>
        <p:nvPicPr>
          <p:cNvPr id="14338" name="Picture 2" descr="Image result for immune system">
            <a:extLst>
              <a:ext uri="{FF2B5EF4-FFF2-40B4-BE49-F238E27FC236}">
                <a16:creationId xmlns:a16="http://schemas.microsoft.com/office/drawing/2014/main" id="{346CAC83-DE63-447E-944B-0B1329BC94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1962943"/>
            <a:ext cx="10829925" cy="416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E23569F-8719-4212-8F59-2D9A2D8358A9}"/>
              </a:ext>
            </a:extLst>
          </p:cNvPr>
          <p:cNvSpPr/>
          <p:nvPr/>
        </p:nvSpPr>
        <p:spPr>
          <a:xfrm>
            <a:off x="1581150" y="5581650"/>
            <a:ext cx="800100" cy="542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B8D0A1-0320-4D52-8D95-32E4E405389A}"/>
              </a:ext>
            </a:extLst>
          </p:cNvPr>
          <p:cNvSpPr/>
          <p:nvPr/>
        </p:nvSpPr>
        <p:spPr>
          <a:xfrm>
            <a:off x="4791075" y="5717460"/>
            <a:ext cx="800100" cy="542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37F5ED2-5908-4DD2-84B1-2C8D5FC4E833}"/>
              </a:ext>
            </a:extLst>
          </p:cNvPr>
          <p:cNvCxnSpPr/>
          <p:nvPr/>
        </p:nvCxnSpPr>
        <p:spPr>
          <a:xfrm>
            <a:off x="4791075" y="5167312"/>
            <a:ext cx="238125" cy="55014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0" name="Picture 4" descr="Related image">
            <a:extLst>
              <a:ext uri="{FF2B5EF4-FFF2-40B4-BE49-F238E27FC236}">
                <a16:creationId xmlns:a16="http://schemas.microsoft.com/office/drawing/2014/main" id="{EB930AA0-BC09-48DC-B4CA-7FAA1D03A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183" y="5472493"/>
            <a:ext cx="1113942" cy="109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Image result for antibody">
            <a:extLst>
              <a:ext uri="{FF2B5EF4-FFF2-40B4-BE49-F238E27FC236}">
                <a16:creationId xmlns:a16="http://schemas.microsoft.com/office/drawing/2014/main" id="{66EC5AF9-BA00-4076-9E4B-8A9E31895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337647"/>
            <a:ext cx="979986" cy="39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Chevron 2">
            <a:extLst>
              <a:ext uri="{FF2B5EF4-FFF2-40B4-BE49-F238E27FC236}">
                <a16:creationId xmlns:a16="http://schemas.microsoft.com/office/drawing/2014/main" id="{2DCB659D-8FF1-46E3-A980-A4DD52EABAB2}"/>
              </a:ext>
            </a:extLst>
          </p:cNvPr>
          <p:cNvSpPr/>
          <p:nvPr/>
        </p:nvSpPr>
        <p:spPr>
          <a:xfrm>
            <a:off x="4791075" y="1971985"/>
            <a:ext cx="6553200" cy="771216"/>
          </a:xfrm>
          <a:prstGeom prst="chevron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290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A0465-BFDC-4285-8BAD-88A6A39F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65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Rejection</a:t>
            </a:r>
            <a:endParaRPr lang="en-MY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DF70B-FCAD-41AF-86C6-1713BDA7C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 Rounded MT Bold" panose="020F0704030504030204" pitchFamily="34" charset="0"/>
                <a:cs typeface="Arial" panose="020B0604020202020204" pitchFamily="34" charset="0"/>
              </a:rPr>
              <a:t>Hyperacute (immediately) </a:t>
            </a:r>
          </a:p>
          <a:p>
            <a:r>
              <a:rPr lang="en-US" sz="3200" dirty="0">
                <a:latin typeface="Arial Rounded MT Bold" panose="020F0704030504030204" pitchFamily="34" charset="0"/>
                <a:cs typeface="Arial" panose="020B0604020202020204" pitchFamily="34" charset="0"/>
              </a:rPr>
              <a:t>Acute (week 1-12)</a:t>
            </a:r>
          </a:p>
          <a:p>
            <a:r>
              <a:rPr lang="en-US" sz="3200" dirty="0">
                <a:latin typeface="Arial Rounded MT Bold" panose="020F0704030504030204" pitchFamily="34" charset="0"/>
                <a:cs typeface="Arial" panose="020B0604020202020204" pitchFamily="34" charset="0"/>
              </a:rPr>
              <a:t>Chronic (month 1 onwards)</a:t>
            </a:r>
            <a:endParaRPr lang="en-MY" sz="3200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BCA70E-FF24-4BBB-BF20-AF7035B0D4E3}"/>
              </a:ext>
            </a:extLst>
          </p:cNvPr>
          <p:cNvCxnSpPr>
            <a:cxnSpLocks/>
          </p:cNvCxnSpPr>
          <p:nvPr/>
        </p:nvCxnSpPr>
        <p:spPr>
          <a:xfrm>
            <a:off x="1028700" y="1690688"/>
            <a:ext cx="100393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36F03EFC-39B4-4BBD-91B2-083E3AFCC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382" y="6396189"/>
            <a:ext cx="1958618" cy="333835"/>
          </a:xfrm>
          <a:prstGeom prst="rect">
            <a:avLst/>
          </a:prstGeom>
        </p:spPr>
      </p:pic>
      <p:pic>
        <p:nvPicPr>
          <p:cNvPr id="2050" name="Picture 2" descr="Image result for kidney rejection">
            <a:extLst>
              <a:ext uri="{FF2B5EF4-FFF2-40B4-BE49-F238E27FC236}">
                <a16:creationId xmlns:a16="http://schemas.microsoft.com/office/drawing/2014/main" id="{088B3BF4-4D9A-4E10-B9B8-C3F79AA6C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982" y="2132370"/>
            <a:ext cx="4044593" cy="404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1D7FC5EE-92FF-47A9-9AF6-D5C0E9D537B0}"/>
              </a:ext>
            </a:extLst>
          </p:cNvPr>
          <p:cNvSpPr/>
          <p:nvPr/>
        </p:nvSpPr>
        <p:spPr>
          <a:xfrm>
            <a:off x="10075068" y="3518759"/>
            <a:ext cx="928688" cy="652538"/>
          </a:xfrm>
          <a:prstGeom prst="irregularSeal1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0374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A0465-BFDC-4285-8BAD-88A6A39F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65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Hyperacute Rejection</a:t>
            </a:r>
            <a:endParaRPr lang="en-MY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DF70B-FCAD-41AF-86C6-1713BDA7C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 Rounded MT Bold" panose="020F0704030504030204" pitchFamily="34" charset="0"/>
                <a:cs typeface="Arial" panose="020B0604020202020204" pitchFamily="34" charset="0"/>
              </a:rPr>
              <a:t>Occurs immediately after release of clamp</a:t>
            </a:r>
          </a:p>
          <a:p>
            <a:r>
              <a:rPr lang="en-US" sz="2400" dirty="0">
                <a:latin typeface="Arial Rounded MT Bold" panose="020F0704030504030204" pitchFamily="34" charset="0"/>
                <a:cs typeface="Arial" panose="020B0604020202020204" pitchFamily="34" charset="0"/>
              </a:rPr>
              <a:t>Due to </a:t>
            </a:r>
            <a:r>
              <a:rPr lang="en-US" sz="2400" dirty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preformed antibodies </a:t>
            </a:r>
            <a:r>
              <a:rPr lang="en-US" sz="2400" dirty="0">
                <a:latin typeface="Arial Rounded MT Bold" panose="020F0704030504030204" pitchFamily="34" charset="0"/>
                <a:cs typeface="Arial" panose="020B0604020202020204" pitchFamily="34" charset="0"/>
              </a:rPr>
              <a:t>(usually highly sensitized or ABO incompatible)</a:t>
            </a:r>
          </a:p>
          <a:p>
            <a:r>
              <a:rPr lang="en-US" sz="2400" dirty="0">
                <a:latin typeface="Arial Rounded MT Bold" panose="020F0704030504030204" pitchFamily="34" charset="0"/>
                <a:cs typeface="Arial" panose="020B0604020202020204" pitchFamily="34" charset="0"/>
              </a:rPr>
              <a:t>Causes activation of the complement cascade within the graft</a:t>
            </a:r>
          </a:p>
          <a:p>
            <a:r>
              <a:rPr lang="en-US" sz="2400" dirty="0">
                <a:latin typeface="Arial Rounded MT Bold" panose="020F0704030504030204" pitchFamily="34" charset="0"/>
                <a:cs typeface="Arial" panose="020B0604020202020204" pitchFamily="34" charset="0"/>
              </a:rPr>
              <a:t>Followed by endothelial necrosis, platelet deposition and local coagulation and thrombosis</a:t>
            </a:r>
            <a:endParaRPr lang="en-MY" sz="2400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BCA70E-FF24-4BBB-BF20-AF7035B0D4E3}"/>
              </a:ext>
            </a:extLst>
          </p:cNvPr>
          <p:cNvCxnSpPr>
            <a:cxnSpLocks/>
          </p:cNvCxnSpPr>
          <p:nvPr/>
        </p:nvCxnSpPr>
        <p:spPr>
          <a:xfrm>
            <a:off x="1028700" y="1690688"/>
            <a:ext cx="100393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36F03EFC-39B4-4BBD-91B2-083E3AFCC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382" y="6396189"/>
            <a:ext cx="1958618" cy="333835"/>
          </a:xfrm>
          <a:prstGeom prst="rect">
            <a:avLst/>
          </a:prstGeom>
        </p:spPr>
      </p:pic>
      <p:pic>
        <p:nvPicPr>
          <p:cNvPr id="4100" name="Picture 4" descr="Related image">
            <a:extLst>
              <a:ext uri="{FF2B5EF4-FFF2-40B4-BE49-F238E27FC236}">
                <a16:creationId xmlns:a16="http://schemas.microsoft.com/office/drawing/2014/main" id="{B6C855A4-B29E-48E1-A850-EB0CD094D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335129"/>
            <a:ext cx="5029200" cy="239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antibodies">
            <a:extLst>
              <a:ext uri="{FF2B5EF4-FFF2-40B4-BE49-F238E27FC236}">
                <a16:creationId xmlns:a16="http://schemas.microsoft.com/office/drawing/2014/main" id="{4AAC7DED-0D32-4B13-B818-0F0629E22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18" y="4500563"/>
            <a:ext cx="2235199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0E5E39C5-334F-45FE-B6FA-3F7BAD6155A3}"/>
              </a:ext>
            </a:extLst>
          </p:cNvPr>
          <p:cNvSpPr/>
          <p:nvPr/>
        </p:nvSpPr>
        <p:spPr>
          <a:xfrm rot="587360">
            <a:off x="3161267" y="5320730"/>
            <a:ext cx="1031278" cy="557212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1722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A0465-BFDC-4285-8BAD-88A6A39F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65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Hyperacute Rejection</a:t>
            </a:r>
            <a:endParaRPr lang="en-MY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DF70B-FCAD-41AF-86C6-1713BDA7C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 Rounded MT Bold" panose="020F0704030504030204" pitchFamily="34" charset="0"/>
                <a:cs typeface="Arial" panose="020B0604020202020204" pitchFamily="34" charset="0"/>
              </a:rPr>
              <a:t>Kidney appears flaccid and mottled</a:t>
            </a:r>
          </a:p>
          <a:p>
            <a:r>
              <a:rPr lang="en-US" sz="2400" dirty="0">
                <a:latin typeface="Arial Rounded MT Bold" panose="020F0704030504030204" pitchFamily="34" charset="0"/>
                <a:cs typeface="Arial" panose="020B0604020202020204" pitchFamily="34" charset="0"/>
              </a:rPr>
              <a:t>Reflects the deposition of antibodies against HLA expressed on the endothelium of the glomeruli and microvasculature</a:t>
            </a:r>
          </a:p>
          <a:p>
            <a:r>
              <a:rPr lang="en-US" sz="2400" dirty="0">
                <a:latin typeface="Arial Rounded MT Bold" panose="020F0704030504030204" pitchFamily="34" charset="0"/>
                <a:cs typeface="Arial" panose="020B0604020202020204" pitchFamily="34" charset="0"/>
              </a:rPr>
              <a:t>Severe and life threatening!!</a:t>
            </a:r>
          </a:p>
          <a:p>
            <a:r>
              <a:rPr lang="en-US" sz="2400" dirty="0">
                <a:latin typeface="Arial Rounded MT Bold" panose="020F0704030504030204" pitchFamily="34" charset="0"/>
                <a:cs typeface="Arial" panose="020B0604020202020204" pitchFamily="34" charset="0"/>
              </a:rPr>
              <a:t>Treatment is removal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BCA70E-FF24-4BBB-BF20-AF7035B0D4E3}"/>
              </a:ext>
            </a:extLst>
          </p:cNvPr>
          <p:cNvCxnSpPr>
            <a:cxnSpLocks/>
          </p:cNvCxnSpPr>
          <p:nvPr/>
        </p:nvCxnSpPr>
        <p:spPr>
          <a:xfrm>
            <a:off x="1028700" y="1690688"/>
            <a:ext cx="100393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36F03EFC-39B4-4BBD-91B2-083E3AFCC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382" y="6396189"/>
            <a:ext cx="1958618" cy="333835"/>
          </a:xfrm>
          <a:prstGeom prst="rect">
            <a:avLst/>
          </a:prstGeom>
        </p:spPr>
      </p:pic>
      <p:pic>
        <p:nvPicPr>
          <p:cNvPr id="5124" name="Picture 4" descr="Related image">
            <a:extLst>
              <a:ext uri="{FF2B5EF4-FFF2-40B4-BE49-F238E27FC236}">
                <a16:creationId xmlns:a16="http://schemas.microsoft.com/office/drawing/2014/main" id="{54C50B10-BD94-4107-85F0-88D023FA9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5" y="3238500"/>
            <a:ext cx="5553075" cy="279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876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A0465-BFDC-4285-8BAD-88A6A39F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65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How to prevent </a:t>
            </a:r>
            <a:r>
              <a:rPr lang="en-US" dirty="0">
                <a:solidFill>
                  <a:srgbClr val="C00000"/>
                </a:solidFill>
                <a:latin typeface="Arial Rounded MT Bold" panose="020F0704030504030204" pitchFamily="34" charset="0"/>
              </a:rPr>
              <a:t>Hyperacute Rejection</a:t>
            </a:r>
            <a:endParaRPr lang="en-MY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DF70B-FCAD-41AF-86C6-1713BDA7C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Ensure no ABO or HLA antibodies!</a:t>
            </a:r>
          </a:p>
          <a:p>
            <a:r>
              <a:rPr lang="en-US" sz="3200" dirty="0">
                <a:latin typeface="Arial Rounded MT Bold" panose="020F0704030504030204" pitchFamily="34" charset="0"/>
                <a:cs typeface="Arial" panose="020B0604020202020204" pitchFamily="34" charset="0"/>
              </a:rPr>
              <a:t>ABO crossmatch </a:t>
            </a:r>
            <a:r>
              <a:rPr lang="en-US" sz="3600" dirty="0">
                <a:solidFill>
                  <a:srgbClr val="00B050"/>
                </a:solidFill>
                <a:latin typeface="Arial Rounded MT Bold" panose="020F07040305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</a:t>
            </a:r>
            <a:endParaRPr lang="en-US" sz="3600" dirty="0">
              <a:solidFill>
                <a:srgbClr val="00B05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 Rounded MT Bold" panose="020F0704030504030204" pitchFamily="34" charset="0"/>
                <a:cs typeface="Arial" panose="020B0604020202020204" pitchFamily="34" charset="0"/>
              </a:rPr>
              <a:t>CDC crossmatch</a:t>
            </a:r>
            <a:r>
              <a:rPr lang="en-US" sz="3200" dirty="0">
                <a:solidFill>
                  <a:srgbClr val="00B050"/>
                </a:solidFill>
                <a:latin typeface="Arial Rounded MT Bold" panose="020F07040305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</a:t>
            </a:r>
            <a:endParaRPr lang="en-US" sz="3200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 Rounded MT Bold" panose="020F0704030504030204" pitchFamily="34" charset="0"/>
                <a:cs typeface="Arial" panose="020B0604020202020204" pitchFamily="34" charset="0"/>
              </a:rPr>
              <a:t>HLA antibodies</a:t>
            </a:r>
            <a:r>
              <a:rPr lang="en-US" sz="3200" dirty="0">
                <a:solidFill>
                  <a:srgbClr val="00B050"/>
                </a:solidFill>
                <a:latin typeface="Arial Rounded MT Bold" panose="020F07040305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</a:t>
            </a:r>
            <a:endParaRPr lang="en-US" sz="3200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BCA70E-FF24-4BBB-BF20-AF7035B0D4E3}"/>
              </a:ext>
            </a:extLst>
          </p:cNvPr>
          <p:cNvCxnSpPr>
            <a:cxnSpLocks/>
          </p:cNvCxnSpPr>
          <p:nvPr/>
        </p:nvCxnSpPr>
        <p:spPr>
          <a:xfrm>
            <a:off x="1028700" y="1690688"/>
            <a:ext cx="100393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36F03EFC-39B4-4BBD-91B2-083E3AFCC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382" y="6396189"/>
            <a:ext cx="1958618" cy="333835"/>
          </a:xfrm>
          <a:prstGeom prst="rect">
            <a:avLst/>
          </a:prstGeom>
        </p:spPr>
      </p:pic>
      <p:pic>
        <p:nvPicPr>
          <p:cNvPr id="2050" name="Picture 2" descr="Image result for antibody">
            <a:extLst>
              <a:ext uri="{FF2B5EF4-FFF2-40B4-BE49-F238E27FC236}">
                <a16:creationId xmlns:a16="http://schemas.microsoft.com/office/drawing/2014/main" id="{17A61679-7EF1-4DF4-BB7E-D61DA0818D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34"/>
          <a:stretch/>
        </p:blipFill>
        <p:spPr bwMode="auto">
          <a:xfrm>
            <a:off x="5255362" y="2552700"/>
            <a:ext cx="6598500" cy="351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750D6F-5E07-4E81-9E8F-955ACD6E5438}"/>
              </a:ext>
            </a:extLst>
          </p:cNvPr>
          <p:cNvSpPr txBox="1"/>
          <p:nvPr/>
        </p:nvSpPr>
        <p:spPr>
          <a:xfrm>
            <a:off x="10853737" y="3293408"/>
            <a:ext cx="100012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Antigen</a:t>
            </a:r>
          </a:p>
          <a:p>
            <a:endParaRPr lang="en-MY" sz="2000" dirty="0"/>
          </a:p>
        </p:txBody>
      </p:sp>
    </p:spTree>
    <p:extLst>
      <p:ext uri="{BB962C8B-B14F-4D97-AF65-F5344CB8AC3E}">
        <p14:creationId xmlns:p14="http://schemas.microsoft.com/office/powerpoint/2010/main" val="95812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A0465-BFDC-4285-8BAD-88A6A39F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65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How to prevent Hyperacute Rejection</a:t>
            </a:r>
            <a:endParaRPr lang="en-MY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BCA70E-FF24-4BBB-BF20-AF7035B0D4E3}"/>
              </a:ext>
            </a:extLst>
          </p:cNvPr>
          <p:cNvCxnSpPr>
            <a:cxnSpLocks/>
          </p:cNvCxnSpPr>
          <p:nvPr/>
        </p:nvCxnSpPr>
        <p:spPr>
          <a:xfrm>
            <a:off x="1028700" y="1690688"/>
            <a:ext cx="100393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36F03EFC-39B4-4BBD-91B2-083E3AFCC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382" y="6396189"/>
            <a:ext cx="1958618" cy="333835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3AB185-C751-4E2B-AD32-7155EF233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Ensure no ABO antibodies (also present on the endothelial cells of the kidneys)</a:t>
            </a:r>
            <a:endParaRPr lang="en-MY" dirty="0">
              <a:latin typeface="Arial Rounded MT Bold" panose="020F0704030504030204" pitchFamily="34" charset="0"/>
            </a:endParaRPr>
          </a:p>
        </p:txBody>
      </p:sp>
      <p:pic>
        <p:nvPicPr>
          <p:cNvPr id="11" name="Picture 6" descr="Related image">
            <a:extLst>
              <a:ext uri="{FF2B5EF4-FFF2-40B4-BE49-F238E27FC236}">
                <a16:creationId xmlns:a16="http://schemas.microsoft.com/office/drawing/2014/main" id="{8DC0C36B-951B-4A5E-B27D-5C46B1951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4" y="2713135"/>
            <a:ext cx="9715501" cy="368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441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A0465-BFDC-4285-8BAD-88A6A39F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65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How to prevent Hyperacute Rejection</a:t>
            </a:r>
            <a:endParaRPr lang="en-MY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BCA70E-FF24-4BBB-BF20-AF7035B0D4E3}"/>
              </a:ext>
            </a:extLst>
          </p:cNvPr>
          <p:cNvCxnSpPr>
            <a:cxnSpLocks/>
          </p:cNvCxnSpPr>
          <p:nvPr/>
        </p:nvCxnSpPr>
        <p:spPr>
          <a:xfrm>
            <a:off x="1028700" y="1690688"/>
            <a:ext cx="100393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36F03EFC-39B4-4BBD-91B2-083E3AFCC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382" y="6396189"/>
            <a:ext cx="1958618" cy="333835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3AB185-C751-4E2B-AD32-7155EF233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 Rounded MT Bold" panose="020F0704030504030204" pitchFamily="34" charset="0"/>
              </a:rPr>
              <a:t>Ensure no HLA antibodies (present on the cells of the kidneys)</a:t>
            </a:r>
          </a:p>
          <a:p>
            <a:r>
              <a:rPr lang="en-US" sz="2400" dirty="0">
                <a:latin typeface="Arial Rounded MT Bold" panose="020F0704030504030204" pitchFamily="34" charset="0"/>
              </a:rPr>
              <a:t>HLA antigens for self recognition</a:t>
            </a:r>
          </a:p>
          <a:p>
            <a:r>
              <a:rPr lang="en-US" sz="2400" dirty="0">
                <a:latin typeface="Arial Rounded MT Bold" panose="020F0704030504030204" pitchFamily="34" charset="0"/>
              </a:rPr>
              <a:t>HLA Class I and II</a:t>
            </a:r>
          </a:p>
          <a:p>
            <a:r>
              <a:rPr lang="en-US" sz="2400" dirty="0">
                <a:latin typeface="Arial Rounded MT Bold" panose="020F0704030504030204" pitchFamily="34" charset="0"/>
              </a:rPr>
              <a:t>HLA antibodies </a:t>
            </a:r>
            <a:r>
              <a:rPr lang="en-US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not present </a:t>
            </a:r>
            <a:r>
              <a:rPr lang="en-US" sz="2400" dirty="0">
                <a:latin typeface="Arial Rounded MT Bold" panose="020F0704030504030204" pitchFamily="34" charset="0"/>
              </a:rPr>
              <a:t>unless </a:t>
            </a:r>
          </a:p>
          <a:p>
            <a:pPr marL="0" indent="0">
              <a:buNone/>
            </a:pPr>
            <a:r>
              <a:rPr lang="en-US" sz="2400" dirty="0">
                <a:latin typeface="Arial Rounded MT Bold" panose="020F0704030504030204" pitchFamily="34" charset="0"/>
              </a:rPr>
              <a:t>   sensitization (different from naturally </a:t>
            </a:r>
          </a:p>
          <a:p>
            <a:pPr marL="0" indent="0">
              <a:buNone/>
            </a:pPr>
            <a:r>
              <a:rPr lang="en-US" sz="2400" dirty="0">
                <a:latin typeface="Arial Rounded MT Bold" panose="020F0704030504030204" pitchFamily="34" charset="0"/>
              </a:rPr>
              <a:t>   occurring ABO antibodies)</a:t>
            </a:r>
          </a:p>
          <a:p>
            <a:r>
              <a:rPr lang="en-US" sz="2400" dirty="0">
                <a:latin typeface="Arial Rounded MT Bold" panose="020F0704030504030204" pitchFamily="34" charset="0"/>
              </a:rPr>
              <a:t>Sensitization events</a:t>
            </a:r>
          </a:p>
          <a:p>
            <a:pPr lvl="1"/>
            <a:r>
              <a:rPr lang="en-US" sz="2000" dirty="0">
                <a:latin typeface="Arial Rounded MT Bold" panose="020F0704030504030204" pitchFamily="34" charset="0"/>
              </a:rPr>
              <a:t>Blood transfusion</a:t>
            </a:r>
          </a:p>
          <a:p>
            <a:pPr lvl="1"/>
            <a:r>
              <a:rPr lang="en-US" sz="2000" dirty="0">
                <a:latin typeface="Arial Rounded MT Bold" panose="020F0704030504030204" pitchFamily="34" charset="0"/>
              </a:rPr>
              <a:t>Previous transplant</a:t>
            </a:r>
          </a:p>
          <a:p>
            <a:pPr lvl="1"/>
            <a:r>
              <a:rPr lang="en-US" sz="2000" dirty="0">
                <a:latin typeface="Arial Rounded MT Bold" panose="020F0704030504030204" pitchFamily="34" charset="0"/>
              </a:rPr>
              <a:t>Pregnancy</a:t>
            </a:r>
          </a:p>
          <a:p>
            <a:endParaRPr lang="en-MY" sz="2400" dirty="0">
              <a:latin typeface="Arial Rounded MT Bold" panose="020F0704030504030204" pitchFamily="34" charset="0"/>
            </a:endParaRPr>
          </a:p>
        </p:txBody>
      </p:sp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59805AA2-940D-42F2-95AD-6F84E8F74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286" y="2420938"/>
            <a:ext cx="3999107" cy="274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antibodies">
            <a:extLst>
              <a:ext uri="{FF2B5EF4-FFF2-40B4-BE49-F238E27FC236}">
                <a16:creationId xmlns:a16="http://schemas.microsoft.com/office/drawing/2014/main" id="{2E48A780-82C8-4C48-B50D-C1DEBE344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49" y="4610176"/>
            <a:ext cx="2235199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A32B13-EBA9-4BDA-A2F7-2CE0B1C87C72}"/>
              </a:ext>
            </a:extLst>
          </p:cNvPr>
          <p:cNvSpPr txBox="1"/>
          <p:nvPr/>
        </p:nvSpPr>
        <p:spPr>
          <a:xfrm>
            <a:off x="5291326" y="6125945"/>
            <a:ext cx="3425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Arial Rounded MT Bold" panose="020F0704030504030204" pitchFamily="34" charset="0"/>
              </a:rPr>
              <a:t>Preformed HLA antibodies – DANGEROUS!!</a:t>
            </a:r>
            <a:endParaRPr lang="en-MY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134BF3-882C-49B6-BEDE-E0D85192FD7A}"/>
              </a:ext>
            </a:extLst>
          </p:cNvPr>
          <p:cNvSpPr txBox="1"/>
          <p:nvPr/>
        </p:nvSpPr>
        <p:spPr>
          <a:xfrm>
            <a:off x="9258299" y="5746076"/>
            <a:ext cx="2530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Send HLA antibodies</a:t>
            </a:r>
            <a:endParaRPr lang="en-MY" dirty="0">
              <a:latin typeface="Arial Rounded MT Bold" panose="020F0704030504030204" pitchFamily="34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EB8BCC48-ED68-4D5B-9195-7F5DEFD5F080}"/>
              </a:ext>
            </a:extLst>
          </p:cNvPr>
          <p:cNvSpPr/>
          <p:nvPr/>
        </p:nvSpPr>
        <p:spPr>
          <a:xfrm>
            <a:off x="8472677" y="5762625"/>
            <a:ext cx="709423" cy="36332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5223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A0465-BFDC-4285-8BAD-88A6A39F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65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T Cell Activation/Rejection</a:t>
            </a:r>
            <a:endParaRPr lang="en-MY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BCA70E-FF24-4BBB-BF20-AF7035B0D4E3}"/>
              </a:ext>
            </a:extLst>
          </p:cNvPr>
          <p:cNvCxnSpPr>
            <a:cxnSpLocks/>
          </p:cNvCxnSpPr>
          <p:nvPr/>
        </p:nvCxnSpPr>
        <p:spPr>
          <a:xfrm>
            <a:off x="1028700" y="1690688"/>
            <a:ext cx="100393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36F03EFC-39B4-4BBD-91B2-083E3AFCC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382" y="6396189"/>
            <a:ext cx="1958618" cy="333835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3AB185-C751-4E2B-AD32-7155EF233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 Rounded MT Bold" panose="020F0704030504030204" pitchFamily="34" charset="0"/>
              </a:rPr>
              <a:t>Most common rejection</a:t>
            </a:r>
          </a:p>
          <a:p>
            <a:r>
              <a:rPr lang="en-US" sz="2400" dirty="0">
                <a:latin typeface="Arial Rounded MT Bold" panose="020F0704030504030204" pitchFamily="34" charset="0"/>
              </a:rPr>
              <a:t>Antigen Presenting Cell and T cell</a:t>
            </a:r>
            <a:endParaRPr lang="en-MY" sz="2400" dirty="0">
              <a:latin typeface="Arial Rounded MT Bold" panose="020F0704030504030204" pitchFamily="34" charset="0"/>
            </a:endParaRPr>
          </a:p>
        </p:txBody>
      </p:sp>
      <p:pic>
        <p:nvPicPr>
          <p:cNvPr id="12" name="Picture 2" descr="Related image">
            <a:extLst>
              <a:ext uri="{FF2B5EF4-FFF2-40B4-BE49-F238E27FC236}">
                <a16:creationId xmlns:a16="http://schemas.microsoft.com/office/drawing/2014/main" id="{D8F7998C-8602-4422-B94E-E811ECB5E1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94" b="4942"/>
          <a:stretch/>
        </p:blipFill>
        <p:spPr bwMode="auto">
          <a:xfrm>
            <a:off x="1123950" y="2886075"/>
            <a:ext cx="7715251" cy="384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5F45C26-F9EC-4AA9-9B28-C63BA6EC4316}"/>
              </a:ext>
            </a:extLst>
          </p:cNvPr>
          <p:cNvSpPr/>
          <p:nvPr/>
        </p:nvSpPr>
        <p:spPr>
          <a:xfrm>
            <a:off x="7419975" y="2805921"/>
            <a:ext cx="1676400" cy="333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76642C9-317D-4857-AA01-69B686EF48E4}"/>
              </a:ext>
            </a:extLst>
          </p:cNvPr>
          <p:cNvSpPr/>
          <p:nvPr/>
        </p:nvSpPr>
        <p:spPr>
          <a:xfrm>
            <a:off x="4648201" y="3305175"/>
            <a:ext cx="666750" cy="962025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rgbClr val="C0000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F4DE454-8DEA-4A39-808D-93BB129AD733}"/>
              </a:ext>
            </a:extLst>
          </p:cNvPr>
          <p:cNvSpPr/>
          <p:nvPr/>
        </p:nvSpPr>
        <p:spPr>
          <a:xfrm>
            <a:off x="1800226" y="5159373"/>
            <a:ext cx="666750" cy="962025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93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A0465-BFDC-4285-8BAD-88A6A39F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65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  <a:latin typeface="Arial Rounded MT Bold" panose="020F0704030504030204" pitchFamily="34" charset="0"/>
              </a:rPr>
              <a:t>Rejection</a:t>
            </a:r>
            <a:endParaRPr lang="en-MY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BCA70E-FF24-4BBB-BF20-AF7035B0D4E3}"/>
              </a:ext>
            </a:extLst>
          </p:cNvPr>
          <p:cNvCxnSpPr>
            <a:cxnSpLocks/>
          </p:cNvCxnSpPr>
          <p:nvPr/>
        </p:nvCxnSpPr>
        <p:spPr>
          <a:xfrm>
            <a:off x="1028700" y="1690688"/>
            <a:ext cx="100393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36F03EFC-39B4-4BBD-91B2-083E3AFCC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382" y="6396189"/>
            <a:ext cx="1958618" cy="333835"/>
          </a:xfrm>
          <a:prstGeom prst="rect">
            <a:avLst/>
          </a:prstGeom>
        </p:spPr>
      </p:pic>
      <p:pic>
        <p:nvPicPr>
          <p:cNvPr id="2050" name="Picture 2" descr="Image result for immunosuppression drugs nejm alloimmune response">
            <a:extLst>
              <a:ext uri="{FF2B5EF4-FFF2-40B4-BE49-F238E27FC236}">
                <a16:creationId xmlns:a16="http://schemas.microsoft.com/office/drawing/2014/main" id="{F200870B-334A-470E-BAB3-53D72EB8E2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45"/>
          <a:stretch/>
        </p:blipFill>
        <p:spPr bwMode="auto">
          <a:xfrm>
            <a:off x="1581150" y="1825625"/>
            <a:ext cx="9486900" cy="480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immunosuppression drugs nejm">
            <a:extLst>
              <a:ext uri="{FF2B5EF4-FFF2-40B4-BE49-F238E27FC236}">
                <a16:creationId xmlns:a16="http://schemas.microsoft.com/office/drawing/2014/main" id="{473618C3-D56A-4C50-B429-96B7A8AB9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447" y="5001085"/>
            <a:ext cx="3333553" cy="171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9F484AA0-13EB-4CED-BE39-08D58EE7C4E2}"/>
              </a:ext>
            </a:extLst>
          </p:cNvPr>
          <p:cNvSpPr/>
          <p:nvPr/>
        </p:nvSpPr>
        <p:spPr>
          <a:xfrm rot="2603431">
            <a:off x="8335168" y="4320669"/>
            <a:ext cx="1399413" cy="46143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2123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ACB50-522C-4D1F-98EA-158630A43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Renal UiTM Sg </a:t>
            </a:r>
            <a:r>
              <a:rPr lang="en-US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Buloh</a:t>
            </a:r>
            <a:endParaRPr lang="en-MY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F1A696E-29F5-48C6-8B24-E8A579939E6B}"/>
              </a:ext>
            </a:extLst>
          </p:cNvPr>
          <p:cNvCxnSpPr/>
          <p:nvPr/>
        </p:nvCxnSpPr>
        <p:spPr>
          <a:xfrm>
            <a:off x="838200" y="1538288"/>
            <a:ext cx="10515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0214406-DABD-4F5D-B059-0B0E0CC22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B12216FD-1EDA-40C9-AAF9-451C2C6285D7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" t="2715" r="1451" b="3473"/>
          <a:stretch/>
        </p:blipFill>
        <p:spPr bwMode="auto">
          <a:xfrm>
            <a:off x="2769268" y="1825625"/>
            <a:ext cx="6653463" cy="4351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E1816071-0B4C-4A71-AF7D-67E104F010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382" y="6396189"/>
            <a:ext cx="1958618" cy="33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4271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A0465-BFDC-4285-8BAD-88A6A39F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65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T cell activation/rejection – APC and T cell</a:t>
            </a:r>
            <a:endParaRPr lang="en-MY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BCA70E-FF24-4BBB-BF20-AF7035B0D4E3}"/>
              </a:ext>
            </a:extLst>
          </p:cNvPr>
          <p:cNvCxnSpPr>
            <a:cxnSpLocks/>
          </p:cNvCxnSpPr>
          <p:nvPr/>
        </p:nvCxnSpPr>
        <p:spPr>
          <a:xfrm>
            <a:off x="1028700" y="1690688"/>
            <a:ext cx="100393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36F03EFC-39B4-4BBD-91B2-083E3AFCC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382" y="6396189"/>
            <a:ext cx="1958618" cy="333835"/>
          </a:xfrm>
          <a:prstGeom prst="rect">
            <a:avLst/>
          </a:prstGeom>
        </p:spPr>
      </p:pic>
      <p:pic>
        <p:nvPicPr>
          <p:cNvPr id="1026" name="Picture 2" descr="Image result for immunosuppression drugs nejm">
            <a:extLst>
              <a:ext uri="{FF2B5EF4-FFF2-40B4-BE49-F238E27FC236}">
                <a16:creationId xmlns:a16="http://schemas.microsoft.com/office/drawing/2014/main" id="{50E83DD7-D926-400F-81DA-BC8DF6AF02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825637"/>
            <a:ext cx="9505950" cy="490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022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A0465-BFDC-4285-8BAD-88A6A39F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65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How to prevent </a:t>
            </a:r>
            <a:r>
              <a:rPr lang="en-US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 cell rejection</a:t>
            </a:r>
            <a:endParaRPr lang="en-MY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BCA70E-FF24-4BBB-BF20-AF7035B0D4E3}"/>
              </a:ext>
            </a:extLst>
          </p:cNvPr>
          <p:cNvCxnSpPr>
            <a:cxnSpLocks/>
          </p:cNvCxnSpPr>
          <p:nvPr/>
        </p:nvCxnSpPr>
        <p:spPr>
          <a:xfrm>
            <a:off x="1028700" y="1690688"/>
            <a:ext cx="100393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36F03EFC-39B4-4BBD-91B2-083E3AFCC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382" y="6396189"/>
            <a:ext cx="1958618" cy="333835"/>
          </a:xfrm>
          <a:prstGeom prst="rect">
            <a:avLst/>
          </a:prstGeom>
        </p:spPr>
      </p:pic>
      <p:pic>
        <p:nvPicPr>
          <p:cNvPr id="1026" name="Picture 2" descr="Image result for immunosuppression drugs nejm">
            <a:extLst>
              <a:ext uri="{FF2B5EF4-FFF2-40B4-BE49-F238E27FC236}">
                <a16:creationId xmlns:a16="http://schemas.microsoft.com/office/drawing/2014/main" id="{50E83DD7-D926-400F-81DA-BC8DF6AF02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825637"/>
            <a:ext cx="9505950" cy="490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E5D03F6-47B1-41B0-AB93-714DDD35A9E0}"/>
              </a:ext>
            </a:extLst>
          </p:cNvPr>
          <p:cNvSpPr/>
          <p:nvPr/>
        </p:nvSpPr>
        <p:spPr>
          <a:xfrm>
            <a:off x="3019425" y="3295650"/>
            <a:ext cx="1133475" cy="1666875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rgbClr val="C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5DC4B6-6569-4C90-9FBC-91CF0B554367}"/>
              </a:ext>
            </a:extLst>
          </p:cNvPr>
          <p:cNvSpPr/>
          <p:nvPr/>
        </p:nvSpPr>
        <p:spPr>
          <a:xfrm>
            <a:off x="2028825" y="5381625"/>
            <a:ext cx="990600" cy="3333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6FBB17-E1D6-419A-89A9-DCE9124FD5BB}"/>
              </a:ext>
            </a:extLst>
          </p:cNvPr>
          <p:cNvSpPr/>
          <p:nvPr/>
        </p:nvSpPr>
        <p:spPr>
          <a:xfrm>
            <a:off x="9787473" y="3943995"/>
            <a:ext cx="842427" cy="33383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4E7944-AC5F-40D8-9126-36CECCA71364}"/>
              </a:ext>
            </a:extLst>
          </p:cNvPr>
          <p:cNvSpPr/>
          <p:nvPr/>
        </p:nvSpPr>
        <p:spPr>
          <a:xfrm>
            <a:off x="8039100" y="2543175"/>
            <a:ext cx="876300" cy="3714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988241-1482-420D-BD79-8F958E4812B2}"/>
              </a:ext>
            </a:extLst>
          </p:cNvPr>
          <p:cNvSpPr/>
          <p:nvPr/>
        </p:nvSpPr>
        <p:spPr>
          <a:xfrm>
            <a:off x="7153275" y="3016251"/>
            <a:ext cx="1047750" cy="511663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2131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A0465-BFDC-4285-8BAD-88A6A39F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65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Antibody mediated rejection</a:t>
            </a:r>
            <a:endParaRPr lang="en-MY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BCA70E-FF24-4BBB-BF20-AF7035B0D4E3}"/>
              </a:ext>
            </a:extLst>
          </p:cNvPr>
          <p:cNvCxnSpPr>
            <a:cxnSpLocks/>
          </p:cNvCxnSpPr>
          <p:nvPr/>
        </p:nvCxnSpPr>
        <p:spPr>
          <a:xfrm>
            <a:off x="1028700" y="1690688"/>
            <a:ext cx="100393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36F03EFC-39B4-4BBD-91B2-083E3AFCC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382" y="6396189"/>
            <a:ext cx="1958618" cy="33383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86B5B-2B0C-46C2-875A-A9C0D966A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>
                <a:latin typeface="Arial Rounded MT Bold" panose="020F0704030504030204" pitchFamily="34" charset="0"/>
              </a:rPr>
              <a:t>Antibody-mediated rejection (AMR) caused by antibodies directed against donor-specific HLA molecules, blood group antigen (ABO)-</a:t>
            </a:r>
            <a:r>
              <a:rPr lang="en-MY" dirty="0" err="1">
                <a:latin typeface="Arial Rounded MT Bold" panose="020F0704030504030204" pitchFamily="34" charset="0"/>
              </a:rPr>
              <a:t>isoagglutinins</a:t>
            </a:r>
            <a:r>
              <a:rPr lang="en-MY" dirty="0">
                <a:latin typeface="Arial Rounded MT Bold" panose="020F0704030504030204" pitchFamily="34" charset="0"/>
              </a:rPr>
              <a:t>, or endothelial cell antigens.</a:t>
            </a:r>
          </a:p>
        </p:txBody>
      </p:sp>
      <p:pic>
        <p:nvPicPr>
          <p:cNvPr id="13" name="Picture 2" descr="Related image">
            <a:extLst>
              <a:ext uri="{FF2B5EF4-FFF2-40B4-BE49-F238E27FC236}">
                <a16:creationId xmlns:a16="http://schemas.microsoft.com/office/drawing/2014/main" id="{65B0958E-53C1-4165-B8F1-CC50A48EA6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620"/>
          <a:stretch/>
        </p:blipFill>
        <p:spPr bwMode="auto">
          <a:xfrm>
            <a:off x="1361692" y="3641802"/>
            <a:ext cx="9089041" cy="264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9FB9FF8-4C39-42C1-8DDA-7AB413B24DF4}"/>
              </a:ext>
            </a:extLst>
          </p:cNvPr>
          <p:cNvSpPr/>
          <p:nvPr/>
        </p:nvSpPr>
        <p:spPr>
          <a:xfrm>
            <a:off x="1885951" y="3914775"/>
            <a:ext cx="2000250" cy="11310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E65DF07-1111-4F1F-9DC8-061F495874B9}"/>
              </a:ext>
            </a:extLst>
          </p:cNvPr>
          <p:cNvCxnSpPr/>
          <p:nvPr/>
        </p:nvCxnSpPr>
        <p:spPr>
          <a:xfrm flipV="1">
            <a:off x="1790700" y="5467350"/>
            <a:ext cx="752475" cy="76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1563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A0465-BFDC-4285-8BAD-88A6A39F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65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Antibody mediated rejection</a:t>
            </a:r>
            <a:endParaRPr lang="en-MY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BCA70E-FF24-4BBB-BF20-AF7035B0D4E3}"/>
              </a:ext>
            </a:extLst>
          </p:cNvPr>
          <p:cNvCxnSpPr>
            <a:cxnSpLocks/>
          </p:cNvCxnSpPr>
          <p:nvPr/>
        </p:nvCxnSpPr>
        <p:spPr>
          <a:xfrm>
            <a:off x="1028700" y="1690688"/>
            <a:ext cx="100393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36F03EFC-39B4-4BBD-91B2-083E3AFCC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382" y="6396189"/>
            <a:ext cx="1958618" cy="333835"/>
          </a:xfrm>
          <a:prstGeom prst="rect">
            <a:avLst/>
          </a:prstGeom>
        </p:spPr>
      </p:pic>
      <p:pic>
        <p:nvPicPr>
          <p:cNvPr id="7170" name="Picture 2" descr="Image result for antibody mediated rejection">
            <a:extLst>
              <a:ext uri="{FF2B5EF4-FFF2-40B4-BE49-F238E27FC236}">
                <a16:creationId xmlns:a16="http://schemas.microsoft.com/office/drawing/2014/main" id="{3EA53511-5BA5-4B46-925F-038E62FEE5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2044850"/>
            <a:ext cx="973454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2965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A0465-BFDC-4285-8BAD-88A6A39F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65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How to prevent </a:t>
            </a:r>
            <a:r>
              <a:rPr lang="en-US" dirty="0">
                <a:solidFill>
                  <a:srgbClr val="C00000"/>
                </a:solidFill>
                <a:latin typeface="Arial Rounded MT Bold" panose="020F0704030504030204" pitchFamily="34" charset="0"/>
              </a:rPr>
              <a:t>Antibody mediated cell rejection</a:t>
            </a:r>
            <a:endParaRPr lang="en-MY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BCA70E-FF24-4BBB-BF20-AF7035B0D4E3}"/>
              </a:ext>
            </a:extLst>
          </p:cNvPr>
          <p:cNvCxnSpPr>
            <a:cxnSpLocks/>
          </p:cNvCxnSpPr>
          <p:nvPr/>
        </p:nvCxnSpPr>
        <p:spPr>
          <a:xfrm>
            <a:off x="1028700" y="1690688"/>
            <a:ext cx="100393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36F03EFC-39B4-4BBD-91B2-083E3AFCC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382" y="6396189"/>
            <a:ext cx="1958618" cy="333835"/>
          </a:xfrm>
          <a:prstGeom prst="rect">
            <a:avLst/>
          </a:prstGeo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8102D9F0-AD1B-411C-9CC4-23C3D3F6F6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00250" y="1883303"/>
            <a:ext cx="9067800" cy="433651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6AA3B75-2155-4AAA-A190-E6F10BE7B4BF}"/>
              </a:ext>
            </a:extLst>
          </p:cNvPr>
          <p:cNvSpPr/>
          <p:nvPr/>
        </p:nvSpPr>
        <p:spPr>
          <a:xfrm>
            <a:off x="7772400" y="3429000"/>
            <a:ext cx="1257300" cy="638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A35A75-7675-4999-BE16-2CEFCC7DC618}"/>
              </a:ext>
            </a:extLst>
          </p:cNvPr>
          <p:cNvSpPr txBox="1"/>
          <p:nvPr/>
        </p:nvSpPr>
        <p:spPr>
          <a:xfrm>
            <a:off x="7781925" y="3450683"/>
            <a:ext cx="16764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</a:rPr>
              <a:t>Bortezomib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9B3D6D9-F8E8-4D04-9E56-C4BB582E31F7}"/>
              </a:ext>
            </a:extLst>
          </p:cNvPr>
          <p:cNvSpPr/>
          <p:nvPr/>
        </p:nvSpPr>
        <p:spPr>
          <a:xfrm>
            <a:off x="5938837" y="3146416"/>
            <a:ext cx="1190625" cy="459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6E2B04D-4425-4320-AECC-5BE9F9FF0ED7}"/>
              </a:ext>
            </a:extLst>
          </p:cNvPr>
          <p:cNvSpPr/>
          <p:nvPr/>
        </p:nvSpPr>
        <p:spPr>
          <a:xfrm>
            <a:off x="3776662" y="5327640"/>
            <a:ext cx="1190625" cy="5397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E7311F-51B2-43CC-B018-04BA03CB8111}"/>
              </a:ext>
            </a:extLst>
          </p:cNvPr>
          <p:cNvSpPr/>
          <p:nvPr/>
        </p:nvSpPr>
        <p:spPr>
          <a:xfrm>
            <a:off x="5224462" y="5680062"/>
            <a:ext cx="1190625" cy="5397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DBB7B2-BE34-4D5E-BAD4-8F40AA568688}"/>
              </a:ext>
            </a:extLst>
          </p:cNvPr>
          <p:cNvSpPr/>
          <p:nvPr/>
        </p:nvSpPr>
        <p:spPr>
          <a:xfrm>
            <a:off x="7129462" y="5179999"/>
            <a:ext cx="1190625" cy="5397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18B5AA7-6E1A-441B-87D7-426FB4B3B71F}"/>
              </a:ext>
            </a:extLst>
          </p:cNvPr>
          <p:cNvSpPr/>
          <p:nvPr/>
        </p:nvSpPr>
        <p:spPr>
          <a:xfrm>
            <a:off x="4157662" y="3748087"/>
            <a:ext cx="1190625" cy="5397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B5191B2-5702-43B5-BCE0-C992F52CADF9}"/>
              </a:ext>
            </a:extLst>
          </p:cNvPr>
          <p:cNvSpPr txBox="1"/>
          <p:nvPr/>
        </p:nvSpPr>
        <p:spPr>
          <a:xfrm>
            <a:off x="9458325" y="2696890"/>
            <a:ext cx="16764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 Rounded MT Bold" panose="020F0704030504030204" pitchFamily="34" charset="0"/>
              </a:rPr>
              <a:t>PEX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C7BD8D3-944A-400A-A9DA-0709E5ADAD29}"/>
              </a:ext>
            </a:extLst>
          </p:cNvPr>
          <p:cNvSpPr txBox="1"/>
          <p:nvPr/>
        </p:nvSpPr>
        <p:spPr>
          <a:xfrm>
            <a:off x="5938837" y="3113916"/>
            <a:ext cx="16764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rial Rounded MT Bold" panose="020F0704030504030204" pitchFamily="34" charset="0"/>
              </a:rPr>
              <a:t>Eculizimab</a:t>
            </a:r>
            <a:endParaRPr lang="en-US" sz="2000" dirty="0">
              <a:latin typeface="Arial Rounded MT Bold" panose="020F07040305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D2C9CB6-74D3-495D-B645-0D973D7B9160}"/>
              </a:ext>
            </a:extLst>
          </p:cNvPr>
          <p:cNvSpPr txBox="1"/>
          <p:nvPr/>
        </p:nvSpPr>
        <p:spPr>
          <a:xfrm>
            <a:off x="1895473" y="3124200"/>
            <a:ext cx="2528888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 Rounded MT Bold" panose="020F0704030504030204" pitchFamily="34" charset="0"/>
              </a:rPr>
              <a:t>Steroids</a:t>
            </a:r>
          </a:p>
          <a:p>
            <a:pPr algn="ctr"/>
            <a:r>
              <a:rPr lang="en-US" sz="2000" dirty="0" err="1">
                <a:latin typeface="Arial Rounded MT Bold" panose="020F0704030504030204" pitchFamily="34" charset="0"/>
              </a:rPr>
              <a:t>IVIg</a:t>
            </a:r>
            <a:endParaRPr lang="en-US" sz="2000" dirty="0">
              <a:latin typeface="Arial Rounded MT Bold" panose="020F0704030504030204" pitchFamily="34" charset="0"/>
            </a:endParaRPr>
          </a:p>
          <a:p>
            <a:pPr algn="ctr"/>
            <a:r>
              <a:rPr lang="en-US" sz="2000" dirty="0">
                <a:latin typeface="Arial Rounded MT Bold" panose="020F0704030504030204" pitchFamily="34" charset="0"/>
              </a:rPr>
              <a:t>Thymoglobulin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95B6F54-1B0D-4E5E-90D1-92AD861DB58B}"/>
              </a:ext>
            </a:extLst>
          </p:cNvPr>
          <p:cNvSpPr txBox="1"/>
          <p:nvPr/>
        </p:nvSpPr>
        <p:spPr>
          <a:xfrm>
            <a:off x="5100637" y="5908068"/>
            <a:ext cx="16764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 Rounded MT Bold" panose="020F0704030504030204" pitchFamily="34" charset="0"/>
              </a:rPr>
              <a:t>Rituximab</a:t>
            </a:r>
          </a:p>
        </p:txBody>
      </p:sp>
    </p:spTree>
    <p:extLst>
      <p:ext uri="{BB962C8B-B14F-4D97-AF65-F5344CB8AC3E}">
        <p14:creationId xmlns:p14="http://schemas.microsoft.com/office/powerpoint/2010/main" val="33330605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A0465-BFDC-4285-8BAD-88A6A39F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65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How to prevent </a:t>
            </a:r>
            <a:r>
              <a:rPr lang="en-US" dirty="0">
                <a:solidFill>
                  <a:srgbClr val="C00000"/>
                </a:solidFill>
                <a:latin typeface="Arial Rounded MT Bold" panose="020F0704030504030204" pitchFamily="34" charset="0"/>
              </a:rPr>
              <a:t>Antibody mediated cell rejection</a:t>
            </a:r>
            <a:endParaRPr lang="en-MY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BCA70E-FF24-4BBB-BF20-AF7035B0D4E3}"/>
              </a:ext>
            </a:extLst>
          </p:cNvPr>
          <p:cNvCxnSpPr>
            <a:cxnSpLocks/>
          </p:cNvCxnSpPr>
          <p:nvPr/>
        </p:nvCxnSpPr>
        <p:spPr>
          <a:xfrm>
            <a:off x="1028700" y="1690688"/>
            <a:ext cx="100393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36F03EFC-39B4-4BBD-91B2-083E3AFCC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382" y="6396189"/>
            <a:ext cx="1958618" cy="33383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6AA3B75-2155-4AAA-A190-E6F10BE7B4BF}"/>
              </a:ext>
            </a:extLst>
          </p:cNvPr>
          <p:cNvSpPr/>
          <p:nvPr/>
        </p:nvSpPr>
        <p:spPr>
          <a:xfrm>
            <a:off x="7772400" y="3429000"/>
            <a:ext cx="1257300" cy="638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A35A75-7675-4999-BE16-2CEFCC7DC618}"/>
              </a:ext>
            </a:extLst>
          </p:cNvPr>
          <p:cNvSpPr txBox="1"/>
          <p:nvPr/>
        </p:nvSpPr>
        <p:spPr>
          <a:xfrm>
            <a:off x="7781925" y="3450683"/>
            <a:ext cx="16764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</a:rPr>
              <a:t>Bortezomib</a:t>
            </a:r>
          </a:p>
        </p:txBody>
      </p:sp>
      <p:pic>
        <p:nvPicPr>
          <p:cNvPr id="10242" name="Picture 2" descr="Image result for treatment antibody mediated rejection">
            <a:extLst>
              <a:ext uri="{FF2B5EF4-FFF2-40B4-BE49-F238E27FC236}">
                <a16:creationId xmlns:a16="http://schemas.microsoft.com/office/drawing/2014/main" id="{09CA4F6D-D787-40D8-AEED-B90022501C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29"/>
          <a:stretch/>
        </p:blipFill>
        <p:spPr bwMode="auto">
          <a:xfrm>
            <a:off x="1028701" y="1896344"/>
            <a:ext cx="10039349" cy="418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07A0404-C733-4D3B-9F21-D5006FB41062}"/>
              </a:ext>
            </a:extLst>
          </p:cNvPr>
          <p:cNvCxnSpPr/>
          <p:nvPr/>
        </p:nvCxnSpPr>
        <p:spPr>
          <a:xfrm>
            <a:off x="1609725" y="6038848"/>
            <a:ext cx="17907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2284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A0465-BFDC-4285-8BAD-88A6A39F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65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Chronic Antibody Mediated Rejection</a:t>
            </a:r>
            <a:endParaRPr lang="en-MY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BCA70E-FF24-4BBB-BF20-AF7035B0D4E3}"/>
              </a:ext>
            </a:extLst>
          </p:cNvPr>
          <p:cNvCxnSpPr>
            <a:cxnSpLocks/>
          </p:cNvCxnSpPr>
          <p:nvPr/>
        </p:nvCxnSpPr>
        <p:spPr>
          <a:xfrm>
            <a:off x="1028700" y="1690688"/>
            <a:ext cx="100393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36F03EFC-39B4-4BBD-91B2-083E3AFCC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382" y="6396189"/>
            <a:ext cx="1958618" cy="33383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86B5B-2B0C-46C2-875A-A9C0D966A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>
                <a:latin typeface="Arial Rounded MT Bold" panose="020F0704030504030204" pitchFamily="34" charset="0"/>
              </a:rPr>
              <a:t>Low DSA or de novo DSA</a:t>
            </a:r>
          </a:p>
          <a:p>
            <a:endParaRPr lang="en-MY" dirty="0">
              <a:latin typeface="Arial Rounded MT Bold" panose="020F0704030504030204" pitchFamily="34" charset="0"/>
            </a:endParaRPr>
          </a:p>
        </p:txBody>
      </p:sp>
      <p:pic>
        <p:nvPicPr>
          <p:cNvPr id="12290" name="Picture 2" descr="Image result for chronic amr">
            <a:extLst>
              <a:ext uri="{FF2B5EF4-FFF2-40B4-BE49-F238E27FC236}">
                <a16:creationId xmlns:a16="http://schemas.microsoft.com/office/drawing/2014/main" id="{22D46A04-7297-427A-9F68-BE2F58DFE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5" y="2271864"/>
            <a:ext cx="10286995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7480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A0465-BFDC-4285-8BAD-88A6A39F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65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How to diagnose rejection</a:t>
            </a:r>
            <a:endParaRPr lang="en-MY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BCA70E-FF24-4BBB-BF20-AF7035B0D4E3}"/>
              </a:ext>
            </a:extLst>
          </p:cNvPr>
          <p:cNvCxnSpPr>
            <a:cxnSpLocks/>
          </p:cNvCxnSpPr>
          <p:nvPr/>
        </p:nvCxnSpPr>
        <p:spPr>
          <a:xfrm>
            <a:off x="1028700" y="1690688"/>
            <a:ext cx="100393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36F03EFC-39B4-4BBD-91B2-083E3AFCC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382" y="6396189"/>
            <a:ext cx="1958618" cy="33383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6FD9A-0D76-41EF-801E-461378A43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Serum Creatinine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Biopsy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DSA (if AMR is suspected)</a:t>
            </a:r>
          </a:p>
          <a:p>
            <a:endParaRPr lang="en-US" dirty="0">
              <a:latin typeface="Arial Rounded MT Bold" panose="020F0704030504030204" pitchFamily="34" charset="0"/>
            </a:endParaRPr>
          </a:p>
          <a:p>
            <a:endParaRPr lang="en-MY" dirty="0">
              <a:latin typeface="Arial Rounded MT Bold" panose="020F0704030504030204" pitchFamily="34" charset="0"/>
            </a:endParaRPr>
          </a:p>
        </p:txBody>
      </p:sp>
      <p:pic>
        <p:nvPicPr>
          <p:cNvPr id="11266" name="Picture 2" descr="Image result for kidney biopsy">
            <a:extLst>
              <a:ext uri="{FF2B5EF4-FFF2-40B4-BE49-F238E27FC236}">
                <a16:creationId xmlns:a16="http://schemas.microsoft.com/office/drawing/2014/main" id="{6F4121E9-3C02-47BB-A258-522E854A9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501949"/>
            <a:ext cx="4438650" cy="299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age result for kidney biopsy">
            <a:extLst>
              <a:ext uri="{FF2B5EF4-FFF2-40B4-BE49-F238E27FC236}">
                <a16:creationId xmlns:a16="http://schemas.microsoft.com/office/drawing/2014/main" id="{99B90BBA-13F4-4479-BD94-7A92010E5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075" y="1821505"/>
            <a:ext cx="4362450" cy="381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1958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A0465-BFDC-4285-8BAD-88A6A39F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65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Banff Classification </a:t>
            </a:r>
            <a:endParaRPr lang="en-MY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BCA70E-FF24-4BBB-BF20-AF7035B0D4E3}"/>
              </a:ext>
            </a:extLst>
          </p:cNvPr>
          <p:cNvCxnSpPr>
            <a:cxnSpLocks/>
          </p:cNvCxnSpPr>
          <p:nvPr/>
        </p:nvCxnSpPr>
        <p:spPr>
          <a:xfrm>
            <a:off x="1028700" y="1690688"/>
            <a:ext cx="100393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36F03EFC-39B4-4BBD-91B2-083E3AFCC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382" y="6396189"/>
            <a:ext cx="1958618" cy="333835"/>
          </a:xfrm>
          <a:prstGeom prst="rect">
            <a:avLst/>
          </a:prstGeom>
        </p:spPr>
      </p:pic>
      <p:pic>
        <p:nvPicPr>
          <p:cNvPr id="1026" name="Picture 2" descr="Image result for banff classification 2017">
            <a:extLst>
              <a:ext uri="{FF2B5EF4-FFF2-40B4-BE49-F238E27FC236}">
                <a16:creationId xmlns:a16="http://schemas.microsoft.com/office/drawing/2014/main" id="{A5C1D691-FD2C-4BAF-9FDE-05740BA3D8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30"/>
          <a:stretch/>
        </p:blipFill>
        <p:spPr bwMode="auto">
          <a:xfrm>
            <a:off x="923925" y="1933574"/>
            <a:ext cx="10515600" cy="43815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0888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A0465-BFDC-4285-8BAD-88A6A39F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65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Immunosuppression</a:t>
            </a:r>
            <a:endParaRPr lang="en-MY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0E7793E-8BA7-4168-82EA-40D14D9472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762354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BCA70E-FF24-4BBB-BF20-AF7035B0D4E3}"/>
              </a:ext>
            </a:extLst>
          </p:cNvPr>
          <p:cNvCxnSpPr>
            <a:cxnSpLocks/>
          </p:cNvCxnSpPr>
          <p:nvPr/>
        </p:nvCxnSpPr>
        <p:spPr>
          <a:xfrm>
            <a:off x="1028700" y="1690688"/>
            <a:ext cx="100393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36F03EFC-39B4-4BBD-91B2-083E3AFCC5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382" y="6396189"/>
            <a:ext cx="1958618" cy="333835"/>
          </a:xfrm>
          <a:prstGeom prst="rect">
            <a:avLst/>
          </a:prstGeom>
        </p:spPr>
      </p:pic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6C0D1EE7-285F-4BD6-8243-FA56B217567F}"/>
              </a:ext>
            </a:extLst>
          </p:cNvPr>
          <p:cNvSpPr/>
          <p:nvPr/>
        </p:nvSpPr>
        <p:spPr>
          <a:xfrm>
            <a:off x="5819774" y="5049226"/>
            <a:ext cx="2581275" cy="1680798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CFF4F3-1215-4475-A7DA-4E1AD33E9536}"/>
              </a:ext>
            </a:extLst>
          </p:cNvPr>
          <p:cNvSpPr txBox="1"/>
          <p:nvPr/>
        </p:nvSpPr>
        <p:spPr>
          <a:xfrm>
            <a:off x="6379289" y="6084366"/>
            <a:ext cx="19586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Rejection</a:t>
            </a:r>
            <a:endParaRPr lang="en-MY" sz="2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78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ACB50-522C-4D1F-98EA-158630A43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28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Fully HDF</a:t>
            </a:r>
            <a:endParaRPr lang="en-MY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F1A696E-29F5-48C6-8B24-E8A579939E6B}"/>
              </a:ext>
            </a:extLst>
          </p:cNvPr>
          <p:cNvCxnSpPr/>
          <p:nvPr/>
        </p:nvCxnSpPr>
        <p:spPr>
          <a:xfrm>
            <a:off x="838200" y="1446848"/>
            <a:ext cx="105156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0214406-DABD-4F5D-B059-0B0E0CC22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6" name="Content Placeholder 4" descr="C:\Users\iqbal\Downloads\IMG_20160330_103406.jpg">
            <a:extLst>
              <a:ext uri="{FF2B5EF4-FFF2-40B4-BE49-F238E27FC236}">
                <a16:creationId xmlns:a16="http://schemas.microsoft.com/office/drawing/2014/main" id="{E2FCF93C-B834-4231-9273-63354C0E3E87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67" y="1793906"/>
            <a:ext cx="5096933" cy="4284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23D994-D024-41FE-AE1A-8EC38D784F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333" y="1793907"/>
            <a:ext cx="4945368" cy="43020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C762CA56-08E1-4819-9423-418DEF5638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382" y="6396189"/>
            <a:ext cx="1958618" cy="33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5550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A0465-BFDC-4285-8BAD-88A6A39F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65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Immunosuppression</a:t>
            </a:r>
            <a:endParaRPr lang="en-MY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BCA70E-FF24-4BBB-BF20-AF7035B0D4E3}"/>
              </a:ext>
            </a:extLst>
          </p:cNvPr>
          <p:cNvCxnSpPr>
            <a:cxnSpLocks/>
          </p:cNvCxnSpPr>
          <p:nvPr/>
        </p:nvCxnSpPr>
        <p:spPr>
          <a:xfrm>
            <a:off x="1028700" y="1690688"/>
            <a:ext cx="100393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36F03EFC-39B4-4BBD-91B2-083E3AFCC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382" y="6396189"/>
            <a:ext cx="1958618" cy="33383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BF47B-B359-45E2-B308-FACA083BA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Concentrate on T cell-APC activation</a:t>
            </a:r>
            <a:endParaRPr lang="en-MY" dirty="0">
              <a:latin typeface="Arial Rounded MT Bold" panose="020F0704030504030204" pitchFamily="34" charset="0"/>
            </a:endParaRPr>
          </a:p>
        </p:txBody>
      </p:sp>
      <p:pic>
        <p:nvPicPr>
          <p:cNvPr id="8" name="Picture 2" descr="Image result for immunosuppression drugs nejm">
            <a:extLst>
              <a:ext uri="{FF2B5EF4-FFF2-40B4-BE49-F238E27FC236}">
                <a16:creationId xmlns:a16="http://schemas.microsoft.com/office/drawing/2014/main" id="{B520954A-EF5E-4D27-8A4C-EF58331C9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2491301"/>
            <a:ext cx="7143750" cy="368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6181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A0465-BFDC-4285-8BAD-88A6A39F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65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Immunosuppression</a:t>
            </a:r>
            <a:endParaRPr lang="en-MY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BCA70E-FF24-4BBB-BF20-AF7035B0D4E3}"/>
              </a:ext>
            </a:extLst>
          </p:cNvPr>
          <p:cNvCxnSpPr>
            <a:cxnSpLocks/>
          </p:cNvCxnSpPr>
          <p:nvPr/>
        </p:nvCxnSpPr>
        <p:spPr>
          <a:xfrm>
            <a:off x="1028700" y="1690688"/>
            <a:ext cx="100393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36F03EFC-39B4-4BBD-91B2-083E3AFCC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382" y="6396189"/>
            <a:ext cx="1958618" cy="333835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4A04329-BFFF-406B-A91C-0582AC633C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312756"/>
              </p:ext>
            </p:extLst>
          </p:nvPr>
        </p:nvGraphicFramePr>
        <p:xfrm>
          <a:off x="1724025" y="1853140"/>
          <a:ext cx="8391525" cy="40523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87552">
                  <a:extLst>
                    <a:ext uri="{9D8B030D-6E8A-4147-A177-3AD203B41FA5}">
                      <a16:colId xmlns:a16="http://schemas.microsoft.com/office/drawing/2014/main" val="1866372799"/>
                    </a:ext>
                  </a:extLst>
                </a:gridCol>
                <a:gridCol w="4203973">
                  <a:extLst>
                    <a:ext uri="{9D8B030D-6E8A-4147-A177-3AD203B41FA5}">
                      <a16:colId xmlns:a16="http://schemas.microsoft.com/office/drawing/2014/main" val="1353256014"/>
                    </a:ext>
                  </a:extLst>
                </a:gridCol>
              </a:tblGrid>
              <a:tr h="43180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 Rounded MT Bold" panose="020F0704030504030204" pitchFamily="34" charset="0"/>
                        </a:rPr>
                        <a:t>Induction Therapy</a:t>
                      </a:r>
                      <a:endParaRPr lang="en-MY" sz="2000" dirty="0"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Arial Rounded MT Bold" panose="020F0704030504030204" pitchFamily="34" charset="0"/>
                        </a:rPr>
                        <a:t>Maintainence</a:t>
                      </a:r>
                      <a:r>
                        <a:rPr lang="en-US" sz="2000" dirty="0">
                          <a:latin typeface="Arial Rounded MT Bold" panose="020F0704030504030204" pitchFamily="34" charset="0"/>
                        </a:rPr>
                        <a:t> Therapy</a:t>
                      </a:r>
                      <a:endParaRPr lang="en-MY" sz="2000" dirty="0"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6603791"/>
                  </a:ext>
                </a:extLst>
              </a:tr>
              <a:tr h="142829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 Rounded MT Bold" panose="020F0704030504030204" pitchFamily="34" charset="0"/>
                        </a:rPr>
                        <a:t>Monoclonal Antibodies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>
                          <a:latin typeface="Arial Rounded MT Bold" panose="020F0704030504030204" pitchFamily="34" charset="0"/>
                        </a:rPr>
                        <a:t>Basiliximab</a:t>
                      </a:r>
                      <a:endParaRPr lang="en-US" sz="2000" dirty="0">
                        <a:latin typeface="Arial Rounded MT Bold" panose="020F070403050403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Arial Rounded MT Bold" panose="020F0704030504030204" pitchFamily="34" charset="0"/>
                        </a:rPr>
                        <a:t>Daclizumab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Arial Rounded MT Bold" panose="020F0704030504030204" pitchFamily="34" charset="0"/>
                        </a:rPr>
                        <a:t>Alemtuzumab</a:t>
                      </a:r>
                      <a:endParaRPr lang="en-MY" sz="2000" dirty="0"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 Rounded MT Bold" panose="020F0704030504030204" pitchFamily="34" charset="0"/>
                        </a:rPr>
                        <a:t>Calcineurin Inhibitors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Arial Rounded MT Bold" panose="020F0704030504030204" pitchFamily="34" charset="0"/>
                        </a:rPr>
                        <a:t>Cyclosporin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Arial Rounded MT Bold" panose="020F0704030504030204" pitchFamily="34" charset="0"/>
                        </a:rPr>
                        <a:t>Tacrolimus</a:t>
                      </a:r>
                      <a:endParaRPr lang="en-MY" sz="2000" dirty="0"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378665"/>
                  </a:ext>
                </a:extLst>
              </a:tr>
              <a:tr h="109612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 Rounded MT Bold" panose="020F0704030504030204" pitchFamily="34" charset="0"/>
                        </a:rPr>
                        <a:t>Polyclonal antibodies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Arial Rounded MT Bold" panose="020F0704030504030204" pitchFamily="34" charset="0"/>
                        </a:rPr>
                        <a:t>ATG</a:t>
                      </a:r>
                      <a:endParaRPr lang="en-MY" sz="2000" dirty="0"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 Rounded MT Bold" panose="020F0704030504030204" pitchFamily="34" charset="0"/>
                        </a:rPr>
                        <a:t>Antimetabolites/PSI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Arial Rounded MT Bold" panose="020F0704030504030204" pitchFamily="34" charset="0"/>
                        </a:rPr>
                        <a:t>Azathioprine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Arial Rounded MT Bold" panose="020F0704030504030204" pitchFamily="34" charset="0"/>
                        </a:rPr>
                        <a:t>Mycophenolate</a:t>
                      </a:r>
                      <a:endParaRPr lang="en-MY" sz="2000" dirty="0"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440100"/>
                  </a:ext>
                </a:extLst>
              </a:tr>
              <a:tr h="1096129">
                <a:tc>
                  <a:txBody>
                    <a:bodyPr/>
                    <a:lstStyle/>
                    <a:p>
                      <a:endParaRPr lang="en-MY" sz="2000" dirty="0"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 Rounded MT Bold" panose="020F0704030504030204" pitchFamily="34" charset="0"/>
                        </a:rPr>
                        <a:t>MTOR inhibitors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Arial Rounded MT Bold" panose="020F0704030504030204" pitchFamily="34" charset="0"/>
                        </a:rPr>
                        <a:t>Sirolimus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>
                          <a:latin typeface="Arial Rounded MT Bold" panose="020F0704030504030204" pitchFamily="34" charset="0"/>
                        </a:rPr>
                        <a:t>Everolimus</a:t>
                      </a:r>
                      <a:endParaRPr lang="en-MY" sz="2000" dirty="0"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9762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70001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A0465-BFDC-4285-8BAD-88A6A39F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65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Induction</a:t>
            </a:r>
            <a:endParaRPr lang="en-MY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DF70B-FCAD-41AF-86C6-1713BDA7C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Rabbit anti-thymocyte globulin (Thymoglobulin)</a:t>
            </a:r>
          </a:p>
          <a:p>
            <a:r>
              <a:rPr lang="en-US" sz="3200" dirty="0" err="1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Basiliximab</a:t>
            </a:r>
            <a:r>
              <a:rPr lang="en-US" sz="3200" dirty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(</a:t>
            </a:r>
            <a:r>
              <a:rPr lang="en-US" sz="3200" dirty="0" err="1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Simulect</a:t>
            </a:r>
            <a:r>
              <a:rPr lang="en-US" sz="3200" dirty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3200" dirty="0">
              <a:solidFill>
                <a:srgbClr val="FF000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 Rounded MT Bold" panose="020F0704030504030204" pitchFamily="34" charset="0"/>
                <a:cs typeface="Arial" panose="020B0604020202020204" pitchFamily="34" charset="0"/>
              </a:rPr>
              <a:t>Horse anti-thymocyte globulin (</a:t>
            </a:r>
            <a:r>
              <a:rPr lang="en-US" sz="3200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Atgam</a:t>
            </a:r>
            <a:r>
              <a:rPr lang="en-US" sz="3200" dirty="0">
                <a:latin typeface="Arial Rounded MT Bold" panose="020F0704030504030204" pitchFamily="34" charset="0"/>
                <a:cs typeface="Arial" panose="020B0604020202020204" pitchFamily="34" charset="0"/>
              </a:rPr>
              <a:t>)</a:t>
            </a:r>
            <a:endParaRPr lang="en-US" sz="3200" dirty="0">
              <a:solidFill>
                <a:srgbClr val="FF000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 Rounded MT Bold" panose="020F0704030504030204" pitchFamily="34" charset="0"/>
                <a:cs typeface="Arial" panose="020B0604020202020204" pitchFamily="34" charset="0"/>
              </a:rPr>
              <a:t>Alemtuzumab (</a:t>
            </a:r>
            <a:r>
              <a:rPr lang="en-US" sz="3200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Campath</a:t>
            </a:r>
            <a:r>
              <a:rPr lang="en-US" sz="3200" dirty="0">
                <a:latin typeface="Arial Rounded MT Bold" panose="020F070403050403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3200" dirty="0">
                <a:latin typeface="Arial Rounded MT Bold" panose="020F0704030504030204" pitchFamily="34" charset="0"/>
                <a:cs typeface="Arial" panose="020B0604020202020204" pitchFamily="34" charset="0"/>
              </a:rPr>
              <a:t>Daclizumab</a:t>
            </a:r>
            <a:endParaRPr lang="en-MY" sz="3200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BCA70E-FF24-4BBB-BF20-AF7035B0D4E3}"/>
              </a:ext>
            </a:extLst>
          </p:cNvPr>
          <p:cNvCxnSpPr>
            <a:cxnSpLocks/>
          </p:cNvCxnSpPr>
          <p:nvPr/>
        </p:nvCxnSpPr>
        <p:spPr>
          <a:xfrm>
            <a:off x="1028700" y="1690688"/>
            <a:ext cx="100393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36F03EFC-39B4-4BBD-91B2-083E3AFCC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382" y="6396189"/>
            <a:ext cx="1958618" cy="33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6308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A0465-BFDC-4285-8BAD-88A6A39F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65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Thymoglobulin</a:t>
            </a:r>
            <a:endParaRPr lang="en-MY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DF70B-FCAD-41AF-86C6-1713BDA7C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Thymoglobulin are antibodies (IgG) against T‐cell markers such as CD2, CD3, CD4.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The mechanism of action by which thymoglobulin suppresses the immune response is not fully understood, but may include:</a:t>
            </a:r>
          </a:p>
          <a:p>
            <a:pPr lvl="1"/>
            <a:r>
              <a:rPr lang="en-US" dirty="0">
                <a:latin typeface="Arial Rounded MT Bold" panose="020F0704030504030204" pitchFamily="34" charset="0"/>
              </a:rPr>
              <a:t>T-cell clearance from the circulation</a:t>
            </a:r>
          </a:p>
          <a:p>
            <a:pPr lvl="1"/>
            <a:r>
              <a:rPr lang="en-US" dirty="0">
                <a:latin typeface="Arial Rounded MT Bold" panose="020F0704030504030204" pitchFamily="34" charset="0"/>
              </a:rPr>
              <a:t>Modulation of T-cell activation, homing, and cytotoxic activities</a:t>
            </a:r>
            <a:endParaRPr lang="en-US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Causes T-cell depletion</a:t>
            </a:r>
          </a:p>
          <a:p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For high risk cases</a:t>
            </a:r>
          </a:p>
          <a:p>
            <a:endParaRPr lang="en-MY" sz="3200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BCA70E-FF24-4BBB-BF20-AF7035B0D4E3}"/>
              </a:ext>
            </a:extLst>
          </p:cNvPr>
          <p:cNvCxnSpPr>
            <a:cxnSpLocks/>
          </p:cNvCxnSpPr>
          <p:nvPr/>
        </p:nvCxnSpPr>
        <p:spPr>
          <a:xfrm>
            <a:off x="1028700" y="1690688"/>
            <a:ext cx="100393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36F03EFC-39B4-4BBD-91B2-083E3AFCC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382" y="6396189"/>
            <a:ext cx="1958618" cy="33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5730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A0465-BFDC-4285-8BAD-88A6A39F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65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Thymoglobulin</a:t>
            </a:r>
            <a:endParaRPr lang="en-MY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DF70B-FCAD-41AF-86C6-1713BDA7C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Dose : 1-1.5mg/kg for 5-7 days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Premedicate with PCM 1g and IV </a:t>
            </a:r>
            <a:r>
              <a:rPr lang="en-US" dirty="0" err="1">
                <a:latin typeface="Arial Rounded MT Bold" panose="020F0704030504030204" pitchFamily="34" charset="0"/>
              </a:rPr>
              <a:t>Piriton</a:t>
            </a:r>
            <a:r>
              <a:rPr lang="en-US" dirty="0">
                <a:latin typeface="Arial Rounded MT Bold" panose="020F0704030504030204" pitchFamily="34" charset="0"/>
              </a:rPr>
              <a:t> or Hydrocortisone 1 hour prior to infusion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Calculate dose required (1.5mg/kg) , each vial contains 25mg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Transfer each vial into a normal saline or dextrose solution (each vial should be diluted in 50mL of solution) 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Run over a minimum of 6 hours via a central line (subsequent doses can be run over 4 hours) 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Observe patient closely! Patient can get anaphylaxis.</a:t>
            </a:r>
          </a:p>
          <a:p>
            <a:endParaRPr lang="en-MY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BCA70E-FF24-4BBB-BF20-AF7035B0D4E3}"/>
              </a:ext>
            </a:extLst>
          </p:cNvPr>
          <p:cNvCxnSpPr>
            <a:cxnSpLocks/>
          </p:cNvCxnSpPr>
          <p:nvPr/>
        </p:nvCxnSpPr>
        <p:spPr>
          <a:xfrm>
            <a:off x="1028700" y="1690688"/>
            <a:ext cx="100393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36F03EFC-39B4-4BBD-91B2-083E3AFCC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382" y="6396189"/>
            <a:ext cx="1958618" cy="33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2112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A0465-BFDC-4285-8BAD-88A6A39F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65125"/>
            <a:ext cx="10515600" cy="1325563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Basiliximab</a:t>
            </a:r>
            <a:endParaRPr lang="en-MY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DF70B-FCAD-41AF-86C6-1713BDA7C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 Rounded MT Bold" panose="020F0704030504030204" pitchFamily="34" charset="0"/>
              </a:rPr>
              <a:t>Chimeric mouse-human monoclonal antibody to the α chain (CD25) of the IL-2 receptor of activated T cells</a:t>
            </a:r>
          </a:p>
          <a:p>
            <a:r>
              <a:rPr lang="en-US" sz="2000" dirty="0">
                <a:latin typeface="Arial Rounded MT Bold" panose="020F0704030504030204" pitchFamily="34" charset="0"/>
              </a:rPr>
              <a:t>Course: 2 doses of 20mg. 1st dose before transplant op, 2nd dose 4 days post op. </a:t>
            </a:r>
          </a:p>
          <a:p>
            <a:r>
              <a:rPr lang="en-US" sz="2000" dirty="0">
                <a:latin typeface="Arial Rounded MT Bold" panose="020F0704030504030204" pitchFamily="34" charset="0"/>
              </a:rPr>
              <a:t>Can be used via central or peripheral administration administered as a bolus.</a:t>
            </a:r>
          </a:p>
          <a:p>
            <a:r>
              <a:rPr lang="en-US" sz="2000" dirty="0">
                <a:latin typeface="Arial Rounded MT Bold" panose="020F0704030504030204" pitchFamily="34" charset="0"/>
              </a:rPr>
              <a:t>Keep refrigerated!</a:t>
            </a:r>
          </a:p>
          <a:p>
            <a:r>
              <a:rPr lang="en-US" sz="2000" dirty="0">
                <a:latin typeface="Arial Rounded MT Bold" panose="020F0704030504030204" pitchFamily="34" charset="0"/>
              </a:rPr>
              <a:t>RM6918.75 per dose!</a:t>
            </a:r>
          </a:p>
          <a:p>
            <a:endParaRPr lang="en-MY" sz="2000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BCA70E-FF24-4BBB-BF20-AF7035B0D4E3}"/>
              </a:ext>
            </a:extLst>
          </p:cNvPr>
          <p:cNvCxnSpPr>
            <a:cxnSpLocks/>
          </p:cNvCxnSpPr>
          <p:nvPr/>
        </p:nvCxnSpPr>
        <p:spPr>
          <a:xfrm>
            <a:off x="1028700" y="1690688"/>
            <a:ext cx="100393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36F03EFC-39B4-4BBD-91B2-083E3AFCC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382" y="6396189"/>
            <a:ext cx="1958618" cy="333835"/>
          </a:xfrm>
          <a:prstGeom prst="rect">
            <a:avLst/>
          </a:prstGeom>
        </p:spPr>
      </p:pic>
      <p:pic>
        <p:nvPicPr>
          <p:cNvPr id="15362" name="Picture 2" descr="Image result for basiliximab">
            <a:extLst>
              <a:ext uri="{FF2B5EF4-FFF2-40B4-BE49-F238E27FC236}">
                <a16:creationId xmlns:a16="http://schemas.microsoft.com/office/drawing/2014/main" id="{39CFDDBF-583D-447F-9470-8AC454B1A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615" y="4025837"/>
            <a:ext cx="3386136" cy="253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immunosuppression drugs nejm">
            <a:extLst>
              <a:ext uri="{FF2B5EF4-FFF2-40B4-BE49-F238E27FC236}">
                <a16:creationId xmlns:a16="http://schemas.microsoft.com/office/drawing/2014/main" id="{7B9BE5AE-C057-4E65-A6AA-9EA5A0698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49" y="3429000"/>
            <a:ext cx="4867275" cy="330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DCA2106-3795-4E02-A2D8-19857F3A32C6}"/>
              </a:ext>
            </a:extLst>
          </p:cNvPr>
          <p:cNvSpPr/>
          <p:nvPr/>
        </p:nvSpPr>
        <p:spPr>
          <a:xfrm>
            <a:off x="9005886" y="3609975"/>
            <a:ext cx="433389" cy="238125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388160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A0465-BFDC-4285-8BAD-88A6A39F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65125"/>
            <a:ext cx="10515600" cy="1325563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Maintainence</a:t>
            </a:r>
            <a:endParaRPr lang="en-MY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DF70B-FCAD-41AF-86C6-1713BDA7C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Prednisolone</a:t>
            </a:r>
          </a:p>
          <a:p>
            <a:r>
              <a:rPr lang="en-US" sz="3200" dirty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CNI</a:t>
            </a:r>
          </a:p>
          <a:p>
            <a:r>
              <a:rPr lang="en-US" sz="3200" dirty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MPA</a:t>
            </a:r>
          </a:p>
          <a:p>
            <a:r>
              <a:rPr lang="en-US" sz="3200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MTORi</a:t>
            </a:r>
            <a:endParaRPr lang="en-US" sz="3200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r>
              <a:rPr lang="en-US" sz="3200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Belatacept</a:t>
            </a:r>
            <a:endParaRPr lang="en-MY" sz="3200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BCA70E-FF24-4BBB-BF20-AF7035B0D4E3}"/>
              </a:ext>
            </a:extLst>
          </p:cNvPr>
          <p:cNvCxnSpPr>
            <a:cxnSpLocks/>
          </p:cNvCxnSpPr>
          <p:nvPr/>
        </p:nvCxnSpPr>
        <p:spPr>
          <a:xfrm>
            <a:off x="1028700" y="1690688"/>
            <a:ext cx="100393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36F03EFC-39B4-4BBD-91B2-083E3AFCC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382" y="6396189"/>
            <a:ext cx="1958618" cy="33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686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A0465-BFDC-4285-8BAD-88A6A39F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65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Steroids</a:t>
            </a:r>
            <a:endParaRPr lang="en-MY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DF70B-FCAD-41AF-86C6-1713BDA7C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MY" dirty="0">
                <a:latin typeface="Arial Rounded MT Bold" panose="020F0704030504030204" pitchFamily="34" charset="0"/>
              </a:rPr>
              <a:t>Methylprednisolone 500mg IV pre op and at anastomosis.</a:t>
            </a:r>
          </a:p>
          <a:p>
            <a:r>
              <a:rPr lang="en-MY" dirty="0">
                <a:latin typeface="Arial Rounded MT Bold" panose="020F0704030504030204" pitchFamily="34" charset="0"/>
                <a:cs typeface="Arial" panose="020B0604020202020204" pitchFamily="34" charset="0"/>
              </a:rPr>
              <a:t>Prednisolone 20mg OD and taper over 3 month.</a:t>
            </a:r>
          </a:p>
          <a:p>
            <a:r>
              <a:rPr lang="en-MY" dirty="0">
                <a:latin typeface="Arial Rounded MT Bold" panose="020F0704030504030204" pitchFamily="34" charset="0"/>
                <a:cs typeface="Arial" panose="020B0604020202020204" pitchFamily="34" charset="0"/>
              </a:rPr>
              <a:t>Side effects</a:t>
            </a:r>
          </a:p>
          <a:p>
            <a:pPr lvl="1"/>
            <a:r>
              <a:rPr lang="en-MY" dirty="0">
                <a:latin typeface="Arial Rounded MT Bold" panose="020F0704030504030204" pitchFamily="34" charset="0"/>
                <a:cs typeface="Arial" panose="020B0604020202020204" pitchFamily="34" charset="0"/>
              </a:rPr>
              <a:t>Acne</a:t>
            </a:r>
          </a:p>
          <a:p>
            <a:pPr lvl="1"/>
            <a:r>
              <a:rPr lang="en-MY" dirty="0">
                <a:latin typeface="Arial Rounded MT Bold" panose="020F0704030504030204" pitchFamily="34" charset="0"/>
                <a:cs typeface="Arial" panose="020B0604020202020204" pitchFamily="34" charset="0"/>
              </a:rPr>
              <a:t>DM</a:t>
            </a:r>
          </a:p>
          <a:p>
            <a:pPr lvl="1"/>
            <a:r>
              <a:rPr lang="en-MY" dirty="0">
                <a:latin typeface="Arial Rounded MT Bold" panose="020F0704030504030204" pitchFamily="34" charset="0"/>
                <a:cs typeface="Arial" panose="020B0604020202020204" pitchFamily="34" charset="0"/>
              </a:rPr>
              <a:t>HPT</a:t>
            </a:r>
          </a:p>
          <a:p>
            <a:pPr lvl="1"/>
            <a:r>
              <a:rPr lang="en-MY" dirty="0">
                <a:latin typeface="Arial Rounded MT Bold" panose="020F0704030504030204" pitchFamily="34" charset="0"/>
                <a:cs typeface="Arial" panose="020B0604020202020204" pitchFamily="34" charset="0"/>
              </a:rPr>
              <a:t>Cushingoid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BCA70E-FF24-4BBB-BF20-AF7035B0D4E3}"/>
              </a:ext>
            </a:extLst>
          </p:cNvPr>
          <p:cNvCxnSpPr>
            <a:cxnSpLocks/>
          </p:cNvCxnSpPr>
          <p:nvPr/>
        </p:nvCxnSpPr>
        <p:spPr>
          <a:xfrm>
            <a:off x="1028700" y="1690688"/>
            <a:ext cx="100393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36F03EFC-39B4-4BBD-91B2-083E3AFCC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382" y="6396189"/>
            <a:ext cx="1958618" cy="33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9301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A0465-BFDC-4285-8BAD-88A6A39F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65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CNI</a:t>
            </a:r>
            <a:endParaRPr lang="en-MY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DF70B-FCAD-41AF-86C6-1713BDA7C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MY" sz="3200" dirty="0">
                <a:latin typeface="Arial Rounded MT Bold" panose="020F0704030504030204" pitchFamily="34" charset="0"/>
              </a:rPr>
              <a:t>Tacrolimus (</a:t>
            </a:r>
            <a:r>
              <a:rPr lang="en-MY" sz="3200" dirty="0" err="1">
                <a:latin typeface="Arial Rounded MT Bold" panose="020F0704030504030204" pitchFamily="34" charset="0"/>
              </a:rPr>
              <a:t>Prograf</a:t>
            </a:r>
            <a:r>
              <a:rPr lang="en-MY" sz="3200" dirty="0">
                <a:latin typeface="Arial Rounded MT Bold" panose="020F0704030504030204" pitchFamily="34" charset="0"/>
              </a:rPr>
              <a:t>®)</a:t>
            </a:r>
          </a:p>
          <a:p>
            <a:r>
              <a:rPr lang="en-MY" sz="3200" dirty="0">
                <a:latin typeface="Arial Rounded MT Bold" panose="020F0704030504030204" pitchFamily="34" charset="0"/>
              </a:rPr>
              <a:t>start 0.1mg/kg bd 5 days pre-transplant.</a:t>
            </a:r>
          </a:p>
          <a:p>
            <a:r>
              <a:rPr lang="en-MY" sz="3200" dirty="0">
                <a:latin typeface="Arial Rounded MT Bold" panose="020F0704030504030204" pitchFamily="34" charset="0"/>
                <a:cs typeface="Arial" panose="020B0604020202020204" pitchFamily="34" charset="0"/>
              </a:rPr>
              <a:t>need to ensure target level </a:t>
            </a:r>
          </a:p>
          <a:p>
            <a:pPr lvl="1"/>
            <a:r>
              <a:rPr lang="en-MY" sz="2800" dirty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8-10 ng/dl (0-3 months)</a:t>
            </a:r>
          </a:p>
          <a:p>
            <a:pPr lvl="1"/>
            <a:r>
              <a:rPr lang="en-MY" sz="2800" dirty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5-7 ng/dl ( &gt; 3 months)</a:t>
            </a:r>
          </a:p>
          <a:p>
            <a:pPr lvl="1"/>
            <a:endParaRPr lang="en-MY" sz="2800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r>
              <a:rPr lang="en-MY" sz="3200" dirty="0">
                <a:latin typeface="Arial Rounded MT Bold" panose="020F0704030504030204" pitchFamily="34" charset="0"/>
                <a:cs typeface="Arial" panose="020B0604020202020204" pitchFamily="34" charset="0"/>
              </a:rPr>
              <a:t>Cyclosporin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BCA70E-FF24-4BBB-BF20-AF7035B0D4E3}"/>
              </a:ext>
            </a:extLst>
          </p:cNvPr>
          <p:cNvCxnSpPr>
            <a:cxnSpLocks/>
          </p:cNvCxnSpPr>
          <p:nvPr/>
        </p:nvCxnSpPr>
        <p:spPr>
          <a:xfrm>
            <a:off x="1028700" y="1690688"/>
            <a:ext cx="100393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36F03EFC-39B4-4BBD-91B2-083E3AFCC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382" y="6396189"/>
            <a:ext cx="1958618" cy="33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0196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A0465-BFDC-4285-8BAD-88A6A39F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65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Calcineurin Inhibitor (CNI)</a:t>
            </a:r>
            <a:endParaRPr lang="en-MY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DF70B-FCAD-41AF-86C6-1713BDA7C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MY" sz="3200" dirty="0">
                <a:latin typeface="Arial Rounded MT Bold" panose="020F0704030504030204" pitchFamily="34" charset="0"/>
              </a:rPr>
              <a:t>Side effects</a:t>
            </a:r>
          </a:p>
          <a:p>
            <a:r>
              <a:rPr lang="en-MY" sz="3200" dirty="0">
                <a:latin typeface="Arial Rounded MT Bold" panose="020F0704030504030204" pitchFamily="34" charset="0"/>
                <a:cs typeface="Arial" panose="020B0604020202020204" pitchFamily="34" charset="0"/>
              </a:rPr>
              <a:t>HPT</a:t>
            </a:r>
          </a:p>
          <a:p>
            <a:r>
              <a:rPr lang="en-MY" sz="3200" dirty="0">
                <a:latin typeface="Arial Rounded MT Bold" panose="020F0704030504030204" pitchFamily="34" charset="0"/>
                <a:cs typeface="Arial" panose="020B0604020202020204" pitchFamily="34" charset="0"/>
              </a:rPr>
              <a:t>DM</a:t>
            </a:r>
          </a:p>
          <a:p>
            <a:r>
              <a:rPr lang="en-MY" sz="3200" dirty="0">
                <a:latin typeface="Arial Rounded MT Bold" panose="020F0704030504030204" pitchFamily="34" charset="0"/>
                <a:cs typeface="Arial" panose="020B0604020202020204" pitchFamily="34" charset="0"/>
              </a:rPr>
              <a:t>Dyslipidaemia</a:t>
            </a:r>
          </a:p>
          <a:p>
            <a:r>
              <a:rPr lang="en-MY" sz="3200" dirty="0">
                <a:latin typeface="Arial Rounded MT Bold" panose="020F0704030504030204" pitchFamily="34" charset="0"/>
                <a:cs typeface="Arial" panose="020B0604020202020204" pitchFamily="34" charset="0"/>
              </a:rPr>
              <a:t>Hirsutism and gum hypertrophy ( Cyclosporin)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BCA70E-FF24-4BBB-BF20-AF7035B0D4E3}"/>
              </a:ext>
            </a:extLst>
          </p:cNvPr>
          <p:cNvCxnSpPr>
            <a:cxnSpLocks/>
          </p:cNvCxnSpPr>
          <p:nvPr/>
        </p:nvCxnSpPr>
        <p:spPr>
          <a:xfrm>
            <a:off x="1028700" y="1690688"/>
            <a:ext cx="100393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36F03EFC-39B4-4BBD-91B2-083E3AFCC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382" y="6396189"/>
            <a:ext cx="1958618" cy="33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222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ACB50-522C-4D1F-98EA-158630A43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536" y="202376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Peritoneal Dialysis</a:t>
            </a:r>
            <a:endParaRPr lang="en-MY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F1A696E-29F5-48C6-8B24-E8A579939E6B}"/>
              </a:ext>
            </a:extLst>
          </p:cNvPr>
          <p:cNvCxnSpPr/>
          <p:nvPr/>
        </p:nvCxnSpPr>
        <p:spPr>
          <a:xfrm>
            <a:off x="838200" y="1436688"/>
            <a:ext cx="105156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0214406-DABD-4F5D-B059-0B0E0CC22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6" name="Content Placeholder 4" descr="C:\Users\iqbal\Downloads\IMG_20160330_110619.jpg">
            <a:extLst>
              <a:ext uri="{FF2B5EF4-FFF2-40B4-BE49-F238E27FC236}">
                <a16:creationId xmlns:a16="http://schemas.microsoft.com/office/drawing/2014/main" id="{1B6493F3-C162-4205-B10F-23D373288E78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66" y="1552939"/>
            <a:ext cx="4805908" cy="4840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iqbal\Downloads\IMG_20160330_104120 (3).jpg">
            <a:extLst>
              <a:ext uri="{FF2B5EF4-FFF2-40B4-BE49-F238E27FC236}">
                <a16:creationId xmlns:a16="http://schemas.microsoft.com/office/drawing/2014/main" id="{F9B15EFE-FAEB-4534-BF9F-241863765F7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336" y="1619190"/>
            <a:ext cx="4940010" cy="4255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D42590BF-EF55-4E1A-841C-E0A4145AC1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382" y="6396189"/>
            <a:ext cx="1958618" cy="33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323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A0465-BFDC-4285-8BAD-88A6A39F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65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Azathioprine</a:t>
            </a:r>
            <a:endParaRPr lang="en-MY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DF70B-FCAD-41AF-86C6-1713BDA7C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Usual dose is 1-2mg/kg/day 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May be used in place of mycophenolate (e.g. during pregnancy) 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Concomitant use of allopurinol and azathioprine may result in hematological toxicity</a:t>
            </a:r>
            <a:endParaRPr lang="en-MY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BCA70E-FF24-4BBB-BF20-AF7035B0D4E3}"/>
              </a:ext>
            </a:extLst>
          </p:cNvPr>
          <p:cNvCxnSpPr>
            <a:cxnSpLocks/>
          </p:cNvCxnSpPr>
          <p:nvPr/>
        </p:nvCxnSpPr>
        <p:spPr>
          <a:xfrm>
            <a:off x="1028700" y="1690688"/>
            <a:ext cx="100393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36F03EFC-39B4-4BBD-91B2-083E3AFCC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382" y="6396189"/>
            <a:ext cx="1958618" cy="33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2140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A0465-BFDC-4285-8BAD-88A6A39F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65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Mycophenolic Acid (MPA)</a:t>
            </a:r>
            <a:endParaRPr lang="en-MY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DF70B-FCAD-41AF-86C6-1713BDA7C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MY" dirty="0">
                <a:latin typeface="Arial Rounded MT Bold" panose="020F0704030504030204" pitchFamily="34" charset="0"/>
              </a:rPr>
              <a:t>Mycophenolate mofetil (</a:t>
            </a:r>
            <a:r>
              <a:rPr lang="en-MY" dirty="0" err="1">
                <a:latin typeface="Arial Rounded MT Bold" panose="020F0704030504030204" pitchFamily="34" charset="0"/>
              </a:rPr>
              <a:t>Cellcept</a:t>
            </a:r>
            <a:r>
              <a:rPr lang="en-MY" dirty="0">
                <a:latin typeface="Arial Rounded MT Bold" panose="020F0704030504030204" pitchFamily="34" charset="0"/>
              </a:rPr>
              <a:t>®) </a:t>
            </a:r>
          </a:p>
          <a:p>
            <a:r>
              <a:rPr lang="en-MY" sz="2400" dirty="0">
                <a:latin typeface="Arial Rounded MT Bold" panose="020F0704030504030204" pitchFamily="34" charset="0"/>
              </a:rPr>
              <a:t>Usual dose is 1 gm bd </a:t>
            </a:r>
          </a:p>
          <a:p>
            <a:r>
              <a:rPr lang="en-MY" sz="2400" dirty="0">
                <a:latin typeface="Arial Rounded MT Bold" panose="020F0704030504030204" pitchFamily="34" charset="0"/>
              </a:rPr>
              <a:t>Gastrointestinal side effects (esp. when combined with Tacrolimus) </a:t>
            </a:r>
          </a:p>
          <a:p>
            <a:r>
              <a:rPr lang="en-MY" sz="2400" dirty="0" err="1">
                <a:latin typeface="Arial Rounded MT Bold" panose="020F0704030504030204" pitchFamily="34" charset="0"/>
              </a:rPr>
              <a:t>Hematological</a:t>
            </a:r>
            <a:r>
              <a:rPr lang="en-MY" sz="2400" dirty="0">
                <a:latin typeface="Arial Rounded MT Bold" panose="020F0704030504030204" pitchFamily="34" charset="0"/>
              </a:rPr>
              <a:t> side effects (esp. when combined with Sirolimus) </a:t>
            </a:r>
          </a:p>
          <a:p>
            <a:endParaRPr lang="en-MY" sz="24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MY" dirty="0">
                <a:latin typeface="Arial Rounded MT Bold" panose="020F0704030504030204" pitchFamily="34" charset="0"/>
              </a:rPr>
              <a:t>Mycophenolic acid (</a:t>
            </a:r>
            <a:r>
              <a:rPr lang="en-MY" dirty="0" err="1">
                <a:latin typeface="Arial Rounded MT Bold" panose="020F0704030504030204" pitchFamily="34" charset="0"/>
              </a:rPr>
              <a:t>Myfortic</a:t>
            </a:r>
            <a:r>
              <a:rPr lang="en-MY" dirty="0">
                <a:latin typeface="Arial Rounded MT Bold" panose="020F0704030504030204" pitchFamily="34" charset="0"/>
              </a:rPr>
              <a:t>®) </a:t>
            </a:r>
          </a:p>
          <a:p>
            <a:r>
              <a:rPr lang="en-MY" sz="2400" dirty="0">
                <a:latin typeface="Arial Rounded MT Bold" panose="020F0704030504030204" pitchFamily="34" charset="0"/>
              </a:rPr>
              <a:t>Used in place of mycophenolate mofetil </a:t>
            </a:r>
          </a:p>
          <a:p>
            <a:r>
              <a:rPr lang="en-MY" sz="2400" dirty="0">
                <a:latin typeface="Arial Rounded MT Bold" panose="020F0704030504030204" pitchFamily="34" charset="0"/>
              </a:rPr>
              <a:t>Usual dose is 720 mg bd</a:t>
            </a:r>
            <a:endParaRPr lang="en-MY" sz="2400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BCA70E-FF24-4BBB-BF20-AF7035B0D4E3}"/>
              </a:ext>
            </a:extLst>
          </p:cNvPr>
          <p:cNvCxnSpPr>
            <a:cxnSpLocks/>
          </p:cNvCxnSpPr>
          <p:nvPr/>
        </p:nvCxnSpPr>
        <p:spPr>
          <a:xfrm>
            <a:off x="1028700" y="1690688"/>
            <a:ext cx="100393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36F03EFC-39B4-4BBD-91B2-083E3AFCC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382" y="6396189"/>
            <a:ext cx="1958618" cy="33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0649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A0465-BFDC-4285-8BAD-88A6A39F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65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MTOR inhibitors</a:t>
            </a:r>
            <a:endParaRPr lang="en-MY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DF70B-FCAD-41AF-86C6-1713BDA7C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Sirolimus</a:t>
            </a:r>
          </a:p>
          <a:p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Everolimus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– newer </a:t>
            </a:r>
          </a:p>
          <a:p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Can be used with CNI or MPA</a:t>
            </a:r>
          </a:p>
          <a:p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Poor wound healing, proteinuria (Sirolimus)</a:t>
            </a:r>
          </a:p>
          <a:p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Reduce malignancy risk</a:t>
            </a:r>
          </a:p>
          <a:p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Reduce risk of BK and CMV</a:t>
            </a:r>
          </a:p>
          <a:p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Regress PTLD, </a:t>
            </a:r>
            <a:r>
              <a:rPr lang="en-US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Kaposis</a:t>
            </a:r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 sarcoma and non-melanotic skin malignancy</a:t>
            </a:r>
          </a:p>
          <a:p>
            <a:endParaRPr lang="en-MY" sz="2400" dirty="0"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BCA70E-FF24-4BBB-BF20-AF7035B0D4E3}"/>
              </a:ext>
            </a:extLst>
          </p:cNvPr>
          <p:cNvCxnSpPr>
            <a:cxnSpLocks/>
          </p:cNvCxnSpPr>
          <p:nvPr/>
        </p:nvCxnSpPr>
        <p:spPr>
          <a:xfrm>
            <a:off x="1028700" y="1690688"/>
            <a:ext cx="100393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FF9B983B-7751-4619-B0A2-0092DDC45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382" y="6396189"/>
            <a:ext cx="1958618" cy="33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6757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A0465-BFDC-4285-8BAD-88A6A39F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270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Differential diagnosis of Acute Rejection</a:t>
            </a:r>
            <a:endParaRPr lang="en-MY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BCA70E-FF24-4BBB-BF20-AF7035B0D4E3}"/>
              </a:ext>
            </a:extLst>
          </p:cNvPr>
          <p:cNvCxnSpPr>
            <a:cxnSpLocks/>
          </p:cNvCxnSpPr>
          <p:nvPr/>
        </p:nvCxnSpPr>
        <p:spPr>
          <a:xfrm>
            <a:off x="1028700" y="1690688"/>
            <a:ext cx="100393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36F03EFC-39B4-4BBD-91B2-083E3AFCC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382" y="6396189"/>
            <a:ext cx="1958618" cy="33383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5F2425-721F-42D3-A961-A150F9E3C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04397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CNI toxicity – Tacrolimus level high</a:t>
            </a:r>
          </a:p>
          <a:p>
            <a:r>
              <a:rPr lang="en-US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Hypovolaemia</a:t>
            </a: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/ Dehydration</a:t>
            </a:r>
          </a:p>
          <a:p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Obstruction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ATN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Recurrence of disease</a:t>
            </a:r>
          </a:p>
          <a:p>
            <a:r>
              <a:rPr lang="en-MY" dirty="0">
                <a:latin typeface="Arial Rounded MT Bold" panose="020F0704030504030204" pitchFamily="34" charset="0"/>
              </a:rPr>
              <a:t>Infection – UTI</a:t>
            </a:r>
          </a:p>
          <a:p>
            <a:r>
              <a:rPr lang="en-MY" dirty="0">
                <a:latin typeface="Arial Rounded MT Bold" panose="020F0704030504030204" pitchFamily="34" charset="0"/>
              </a:rPr>
              <a:t>Viral infection BK Virus</a:t>
            </a:r>
          </a:p>
          <a:p>
            <a:r>
              <a:rPr lang="en-MY" dirty="0">
                <a:latin typeface="Arial Rounded MT Bold" panose="020F0704030504030204" pitchFamily="34" charset="0"/>
              </a:rPr>
              <a:t>Recurrence – FSGS</a:t>
            </a:r>
          </a:p>
          <a:p>
            <a:r>
              <a:rPr lang="en-MY" dirty="0">
                <a:latin typeface="Arial Rounded MT Bold" panose="020F0704030504030204" pitchFamily="34" charset="0"/>
              </a:rPr>
              <a:t>Urinary Leak</a:t>
            </a:r>
          </a:p>
          <a:p>
            <a:r>
              <a:rPr lang="en-MY" dirty="0">
                <a:latin typeface="Arial Rounded MT Bold" panose="020F0704030504030204" pitchFamily="34" charset="0"/>
              </a:rPr>
              <a:t>Renal vein thrombosis</a:t>
            </a:r>
          </a:p>
          <a:p>
            <a:r>
              <a:rPr lang="en-MY" dirty="0">
                <a:latin typeface="Arial Rounded MT Bold" panose="020F0704030504030204" pitchFamily="34" charset="0"/>
              </a:rPr>
              <a:t>Thrombotic Microangiopathy</a:t>
            </a:r>
          </a:p>
        </p:txBody>
      </p:sp>
    </p:spTree>
    <p:extLst>
      <p:ext uri="{BB962C8B-B14F-4D97-AF65-F5344CB8AC3E}">
        <p14:creationId xmlns:p14="http://schemas.microsoft.com/office/powerpoint/2010/main" val="28544632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A0465-BFDC-4285-8BAD-88A6A39F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65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Role of Nurse Coordinator</a:t>
            </a:r>
            <a:endParaRPr lang="en-MY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DF70B-FCAD-41AF-86C6-1713BDA7C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Advice and make </a:t>
            </a:r>
            <a:r>
              <a:rPr lang="en-US" b="1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sure patient compliant </a:t>
            </a:r>
            <a:r>
              <a:rPr lang="en-US" b="1" dirty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to medications</a:t>
            </a:r>
          </a:p>
          <a:p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Check medication list physically</a:t>
            </a:r>
          </a:p>
          <a:p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Advice for them not to take any new medications without informing</a:t>
            </a:r>
          </a:p>
          <a:p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No products</a:t>
            </a:r>
          </a:p>
          <a:p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Explain that it is easy for them to get infection! So ensure cleanliness</a:t>
            </a:r>
          </a:p>
          <a:p>
            <a:endParaRPr lang="en-MY" sz="2400" dirty="0"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BCA70E-FF24-4BBB-BF20-AF7035B0D4E3}"/>
              </a:ext>
            </a:extLst>
          </p:cNvPr>
          <p:cNvCxnSpPr>
            <a:cxnSpLocks/>
          </p:cNvCxnSpPr>
          <p:nvPr/>
        </p:nvCxnSpPr>
        <p:spPr>
          <a:xfrm>
            <a:off x="1028700" y="1690688"/>
            <a:ext cx="100393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FF9B983B-7751-4619-B0A2-0092DDC45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382" y="6396189"/>
            <a:ext cx="1958618" cy="33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0248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b instagram twitter logo">
            <a:extLst>
              <a:ext uri="{FF2B5EF4-FFF2-40B4-BE49-F238E27FC236}">
                <a16:creationId xmlns:a16="http://schemas.microsoft.com/office/drawing/2014/main" id="{750D13FF-E355-4289-8827-5193FA447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86" y="5943389"/>
            <a:ext cx="2164080" cy="67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971D8F1-FDDC-407A-92D8-73F93B2AB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955" y="328961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rial Rounded MT Bold" panose="020F0704030504030204" pitchFamily="34" charset="0"/>
                <a:cs typeface="Arial" panose="020B0604020202020204" pitchFamily="34" charset="0"/>
              </a:rPr>
              <a:t>Thank you!</a:t>
            </a:r>
            <a:endParaRPr lang="en-MY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428C1AA-351D-4091-93FA-2D3C3903C391}"/>
              </a:ext>
            </a:extLst>
          </p:cNvPr>
          <p:cNvCxnSpPr/>
          <p:nvPr/>
        </p:nvCxnSpPr>
        <p:spPr>
          <a:xfrm>
            <a:off x="655955" y="1666875"/>
            <a:ext cx="10515600" cy="0"/>
          </a:xfrm>
          <a:prstGeom prst="line">
            <a:avLst/>
          </a:prstGeom>
          <a:ln w="76200">
            <a:solidFill>
              <a:srgbClr val="E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807FB4ED-BD38-4433-BA47-7783411735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47" y="1171195"/>
            <a:ext cx="962106" cy="89255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F318471-5371-4AE9-98ED-7E0E3CF685D0}"/>
              </a:ext>
            </a:extLst>
          </p:cNvPr>
          <p:cNvCxnSpPr>
            <a:cxnSpLocks/>
          </p:cNvCxnSpPr>
          <p:nvPr/>
        </p:nvCxnSpPr>
        <p:spPr>
          <a:xfrm>
            <a:off x="1319253" y="1642174"/>
            <a:ext cx="9852302" cy="247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Related image">
            <a:extLst>
              <a:ext uri="{FF2B5EF4-FFF2-40B4-BE49-F238E27FC236}">
                <a16:creationId xmlns:a16="http://schemas.microsoft.com/office/drawing/2014/main" id="{77ED938C-0CCD-4B0E-86FD-EADD7A6D2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4927662"/>
            <a:ext cx="730249" cy="73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result for google map icon">
            <a:extLst>
              <a:ext uri="{FF2B5EF4-FFF2-40B4-BE49-F238E27FC236}">
                <a16:creationId xmlns:a16="http://schemas.microsoft.com/office/drawing/2014/main" id="{DA9AAFF0-A8E5-4FC1-822E-2D9F40F14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02" y="4927662"/>
            <a:ext cx="730248" cy="73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06D63157-2423-4918-9C2E-4D1989933D0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2" t="11576" r="7219"/>
          <a:stretch/>
        </p:blipFill>
        <p:spPr>
          <a:xfrm>
            <a:off x="2971800" y="1902469"/>
            <a:ext cx="6248400" cy="2764896"/>
          </a:xfrm>
          <a:prstGeom prst="rect">
            <a:avLst/>
          </a:prstGeom>
        </p:spPr>
      </p:pic>
      <p:pic>
        <p:nvPicPr>
          <p:cNvPr id="19" name="Picture 6" descr="Image result for grab icon">
            <a:extLst>
              <a:ext uri="{FF2B5EF4-FFF2-40B4-BE49-F238E27FC236}">
                <a16:creationId xmlns:a16="http://schemas.microsoft.com/office/drawing/2014/main" id="{7571071B-5E02-466A-81A7-7DC9DE037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003" y="4927662"/>
            <a:ext cx="730248" cy="73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339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AC878-C3A2-4BB3-9954-88F5587F8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001"/>
            <a:ext cx="10515600" cy="1325563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Hospital </a:t>
            </a:r>
            <a:r>
              <a:rPr lang="en-US" sz="3600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Universiti</a:t>
            </a:r>
            <a:r>
              <a:rPr lang="en-US" sz="3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UiTM </a:t>
            </a:r>
            <a:r>
              <a:rPr lang="en-US" sz="3600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Puncak</a:t>
            </a:r>
            <a:r>
              <a:rPr lang="en-US" sz="3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Alam</a:t>
            </a:r>
            <a:r>
              <a:rPr lang="en-US" sz="3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– April 2020</a:t>
            </a:r>
            <a:endParaRPr lang="en-MY" sz="36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26" name="Picture 2" descr="Image may contain: sky and outdoor">
            <a:extLst>
              <a:ext uri="{FF2B5EF4-FFF2-40B4-BE49-F238E27FC236}">
                <a16:creationId xmlns:a16="http://schemas.microsoft.com/office/drawing/2014/main" id="{676C5708-309A-4CF2-A1A8-CABB6FA764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716" y="1801812"/>
            <a:ext cx="9263784" cy="446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0611649-E577-421E-9B27-38DF1A1526A4}"/>
              </a:ext>
            </a:extLst>
          </p:cNvPr>
          <p:cNvCxnSpPr/>
          <p:nvPr/>
        </p:nvCxnSpPr>
        <p:spPr>
          <a:xfrm>
            <a:off x="838200" y="1452563"/>
            <a:ext cx="105156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D159B85F-6F1D-49FC-B93B-75529CA547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382" y="6396189"/>
            <a:ext cx="1958618" cy="33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8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AC878-C3A2-4BB3-9954-88F5587F8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7904"/>
            <a:ext cx="10515600" cy="1325563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Hospital </a:t>
            </a:r>
            <a:r>
              <a:rPr lang="en-US" sz="3600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Universiti</a:t>
            </a:r>
            <a:r>
              <a:rPr lang="en-US" sz="3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UiTM </a:t>
            </a:r>
            <a:r>
              <a:rPr lang="en-US" sz="3600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Puncak</a:t>
            </a:r>
            <a:r>
              <a:rPr lang="en-US" sz="3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Alam</a:t>
            </a:r>
            <a:r>
              <a:rPr lang="en-US" sz="3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– April 2020</a:t>
            </a:r>
            <a:endParaRPr lang="en-MY" sz="36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Content Placeholder 6" descr="A picture containing floor, indoor, wall, ceiling&#10;&#10;Description automatically generated">
            <a:extLst>
              <a:ext uri="{FF2B5EF4-FFF2-40B4-BE49-F238E27FC236}">
                <a16:creationId xmlns:a16="http://schemas.microsoft.com/office/drawing/2014/main" id="{93BB7A4C-B432-4117-B95D-2F1FC04F51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05525"/>
            <a:ext cx="5174407" cy="4301972"/>
          </a:xfrm>
        </p:spPr>
      </p:pic>
      <p:pic>
        <p:nvPicPr>
          <p:cNvPr id="9" name="Picture 8" descr="A room filled with furniture and a large window&#10;&#10;Description automatically generated">
            <a:extLst>
              <a:ext uri="{FF2B5EF4-FFF2-40B4-BE49-F238E27FC236}">
                <a16:creationId xmlns:a16="http://schemas.microsoft.com/office/drawing/2014/main" id="{D0CC8585-D066-4556-98D5-9C264EC922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394" y="1905524"/>
            <a:ext cx="5555405" cy="430197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5BBBAFA-1BF7-41B7-AB8C-6D5EE00FAD10}"/>
              </a:ext>
            </a:extLst>
          </p:cNvPr>
          <p:cNvCxnSpPr/>
          <p:nvPr/>
        </p:nvCxnSpPr>
        <p:spPr>
          <a:xfrm>
            <a:off x="838200" y="1452563"/>
            <a:ext cx="105156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2566F71-BD73-452D-B3B9-87847C7B4A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3" y="6459013"/>
            <a:ext cx="1714667" cy="305950"/>
          </a:xfrm>
          <a:prstGeom prst="rect">
            <a:avLst/>
          </a:prstGeom>
        </p:spPr>
      </p:pic>
      <p:pic>
        <p:nvPicPr>
          <p:cNvPr id="12" name="Picture 11" descr="A picture containing clipart&#10;&#10;Description automatically generated">
            <a:extLst>
              <a:ext uri="{FF2B5EF4-FFF2-40B4-BE49-F238E27FC236}">
                <a16:creationId xmlns:a16="http://schemas.microsoft.com/office/drawing/2014/main" id="{624E3EA0-678A-4298-B786-6E7A39FA54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382" y="6396189"/>
            <a:ext cx="1958618" cy="33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32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ACB50-522C-4D1F-98EA-158630A43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Services Provided</a:t>
            </a:r>
            <a:endParaRPr lang="en-MY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F1A696E-29F5-48C6-8B24-E8A579939E6B}"/>
              </a:ext>
            </a:extLst>
          </p:cNvPr>
          <p:cNvCxnSpPr/>
          <p:nvPr/>
        </p:nvCxnSpPr>
        <p:spPr>
          <a:xfrm>
            <a:off x="838200" y="1457008"/>
            <a:ext cx="105156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0214406-DABD-4F5D-B059-0B0E0CC22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latin typeface="Arial Rounded MT Bold" panose="020F0704030504030204" pitchFamily="34" charset="0"/>
              </a:rPr>
              <a:t>HDF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PD</a:t>
            </a:r>
          </a:p>
          <a:p>
            <a:r>
              <a:rPr lang="en-GB" dirty="0" err="1">
                <a:latin typeface="Arial Rounded MT Bold" panose="020F0704030504030204" pitchFamily="34" charset="0"/>
              </a:rPr>
              <a:t>Tenchkoff</a:t>
            </a:r>
            <a:r>
              <a:rPr lang="en-GB" dirty="0">
                <a:latin typeface="Arial Rounded MT Bold" panose="020F0704030504030204" pitchFamily="34" charset="0"/>
              </a:rPr>
              <a:t> Catheter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IJC and perm catheter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Kidney biopsy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Clinic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Ward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Parathyroidectomy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AVF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Transplant – 2017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Lipid </a:t>
            </a:r>
            <a:r>
              <a:rPr lang="en-GB" dirty="0" err="1">
                <a:latin typeface="Arial Rounded MT Bold" panose="020F0704030504030204" pitchFamily="34" charset="0"/>
              </a:rPr>
              <a:t>apharesis</a:t>
            </a:r>
            <a:endParaRPr lang="en-GB" dirty="0">
              <a:latin typeface="Arial Rounded MT Bold" panose="020F0704030504030204" pitchFamily="34" charset="0"/>
            </a:endParaRPr>
          </a:p>
          <a:p>
            <a:endParaRPr lang="en-MY" dirty="0"/>
          </a:p>
        </p:txBody>
      </p:sp>
      <p:pic>
        <p:nvPicPr>
          <p:cNvPr id="1026" name="Picture 2" descr="Image result for parathyroidectomy">
            <a:extLst>
              <a:ext uri="{FF2B5EF4-FFF2-40B4-BE49-F238E27FC236}">
                <a16:creationId xmlns:a16="http://schemas.microsoft.com/office/drawing/2014/main" id="{ABF8A6E2-CB35-4441-B42D-B1A356883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995" y="1939814"/>
            <a:ext cx="3489325" cy="412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2E9CA34B-2D44-4FAF-B914-C409EFAB18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382" y="6396189"/>
            <a:ext cx="1958618" cy="33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122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ACB50-522C-4D1F-98EA-158630A43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Future</a:t>
            </a:r>
            <a:endParaRPr lang="en-MY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F1A696E-29F5-48C6-8B24-E8A579939E6B}"/>
              </a:ext>
            </a:extLst>
          </p:cNvPr>
          <p:cNvCxnSpPr/>
          <p:nvPr/>
        </p:nvCxnSpPr>
        <p:spPr>
          <a:xfrm>
            <a:off x="838200" y="1452563"/>
            <a:ext cx="105156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0214406-DABD-4F5D-B059-0B0E0CC22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Selayang</a:t>
            </a:r>
          </a:p>
          <a:p>
            <a:r>
              <a:rPr lang="en-GB" dirty="0" err="1">
                <a:latin typeface="Arial Rounded MT Bold" panose="020F0704030504030204" pitchFamily="34" charset="0"/>
              </a:rPr>
              <a:t>Puncak</a:t>
            </a:r>
            <a:r>
              <a:rPr lang="en-GB" dirty="0">
                <a:latin typeface="Arial Rounded MT Bold" panose="020F0704030504030204" pitchFamily="34" charset="0"/>
              </a:rPr>
              <a:t> </a:t>
            </a:r>
            <a:r>
              <a:rPr lang="en-GB" dirty="0" err="1">
                <a:latin typeface="Arial Rounded MT Bold" panose="020F0704030504030204" pitchFamily="34" charset="0"/>
              </a:rPr>
              <a:t>Alam</a:t>
            </a:r>
            <a:endParaRPr lang="en-GB" dirty="0">
              <a:latin typeface="Arial Rounded MT Bold" panose="020F0704030504030204" pitchFamily="34" charset="0"/>
            </a:endParaRPr>
          </a:p>
          <a:p>
            <a:r>
              <a:rPr lang="en-GB" dirty="0">
                <a:latin typeface="Arial Rounded MT Bold" panose="020F0704030504030204" pitchFamily="34" charset="0"/>
              </a:rPr>
              <a:t>Shah </a:t>
            </a:r>
            <a:r>
              <a:rPr lang="en-GB" dirty="0" err="1">
                <a:latin typeface="Arial Rounded MT Bold" panose="020F0704030504030204" pitchFamily="34" charset="0"/>
              </a:rPr>
              <a:t>Alam</a:t>
            </a:r>
            <a:endParaRPr lang="en-GB" dirty="0">
              <a:latin typeface="Arial Rounded MT Bold" panose="020F0704030504030204" pitchFamily="34" charset="0"/>
            </a:endParaRPr>
          </a:p>
          <a:p>
            <a:r>
              <a:rPr lang="en-GB" dirty="0" err="1">
                <a:latin typeface="Arial Rounded MT Bold" panose="020F0704030504030204" pitchFamily="34" charset="0"/>
              </a:rPr>
              <a:t>Teluk</a:t>
            </a:r>
            <a:r>
              <a:rPr lang="en-GB" dirty="0">
                <a:latin typeface="Arial Rounded MT Bold" panose="020F0704030504030204" pitchFamily="34" charset="0"/>
              </a:rPr>
              <a:t> </a:t>
            </a:r>
            <a:r>
              <a:rPr lang="en-GB" dirty="0" err="1">
                <a:latin typeface="Arial Rounded MT Bold" panose="020F0704030504030204" pitchFamily="34" charset="0"/>
              </a:rPr>
              <a:t>Intan</a:t>
            </a:r>
            <a:endParaRPr lang="en-GB" dirty="0">
              <a:latin typeface="Arial Rounded MT Bold" panose="020F0704030504030204" pitchFamily="34" charset="0"/>
            </a:endParaRPr>
          </a:p>
          <a:p>
            <a:endParaRPr lang="en-MY" dirty="0"/>
          </a:p>
        </p:txBody>
      </p:sp>
      <p:pic>
        <p:nvPicPr>
          <p:cNvPr id="6" name="Picture 2" descr="Image result for selangor map">
            <a:extLst>
              <a:ext uri="{FF2B5EF4-FFF2-40B4-BE49-F238E27FC236}">
                <a16:creationId xmlns:a16="http://schemas.microsoft.com/office/drawing/2014/main" id="{D38342CD-2C32-4F09-A03E-BEF476869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467" y="1865165"/>
            <a:ext cx="4165599" cy="455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2493C28-E22A-43F2-872F-DBB6AAF9D59B}"/>
              </a:ext>
            </a:extLst>
          </p:cNvPr>
          <p:cNvSpPr/>
          <p:nvPr/>
        </p:nvSpPr>
        <p:spPr>
          <a:xfrm>
            <a:off x="9326880" y="6065520"/>
            <a:ext cx="660400" cy="593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FD5468-641D-4F6D-BE80-A3E1D4816092}"/>
              </a:ext>
            </a:extLst>
          </p:cNvPr>
          <p:cNvCxnSpPr>
            <a:cxnSpLocks/>
          </p:cNvCxnSpPr>
          <p:nvPr/>
        </p:nvCxnSpPr>
        <p:spPr>
          <a:xfrm flipH="1">
            <a:off x="7848600" y="3429000"/>
            <a:ext cx="600075" cy="9715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0123C6-4C7D-463B-9389-1D5BFDBD6B8D}"/>
              </a:ext>
            </a:extLst>
          </p:cNvPr>
          <p:cNvCxnSpPr/>
          <p:nvPr/>
        </p:nvCxnSpPr>
        <p:spPr>
          <a:xfrm>
            <a:off x="8458200" y="3429000"/>
            <a:ext cx="619125" cy="1447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368905C-97D9-4002-BB3A-842F4CDBC4C0}"/>
              </a:ext>
            </a:extLst>
          </p:cNvPr>
          <p:cNvCxnSpPr/>
          <p:nvPr/>
        </p:nvCxnSpPr>
        <p:spPr>
          <a:xfrm flipH="1">
            <a:off x="7953375" y="4914900"/>
            <a:ext cx="1123950" cy="4905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3152BD4-3485-4C28-84BD-94F15C1A26E4}"/>
              </a:ext>
            </a:extLst>
          </p:cNvPr>
          <p:cNvCxnSpPr/>
          <p:nvPr/>
        </p:nvCxnSpPr>
        <p:spPr>
          <a:xfrm flipH="1" flipV="1">
            <a:off x="7848600" y="4400550"/>
            <a:ext cx="114300" cy="10048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picture containing clipart&#10;&#10;Description automatically generated">
            <a:extLst>
              <a:ext uri="{FF2B5EF4-FFF2-40B4-BE49-F238E27FC236}">
                <a16:creationId xmlns:a16="http://schemas.microsoft.com/office/drawing/2014/main" id="{5F50F27E-E075-4BC6-97AA-453868369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382" y="6396189"/>
            <a:ext cx="1958618" cy="33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79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A0465-BFDC-4285-8BAD-88A6A39F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65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Outline</a:t>
            </a:r>
            <a:endParaRPr lang="en-MY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DF70B-FCAD-41AF-86C6-1713BDA7C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 Rounded MT Bold" panose="020F0704030504030204" pitchFamily="34" charset="0"/>
                <a:cs typeface="Arial" panose="020B0604020202020204" pitchFamily="34" charset="0"/>
              </a:rPr>
              <a:t>Rejection</a:t>
            </a:r>
          </a:p>
          <a:p>
            <a:r>
              <a:rPr lang="en-US" sz="3200" dirty="0">
                <a:latin typeface="Arial Rounded MT Bold" panose="020F0704030504030204" pitchFamily="34" charset="0"/>
                <a:cs typeface="Arial" panose="020B0604020202020204" pitchFamily="34" charset="0"/>
              </a:rPr>
              <a:t>Immunosuppression</a:t>
            </a:r>
          </a:p>
          <a:p>
            <a:endParaRPr lang="en-MY" sz="2400" dirty="0"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BCA70E-FF24-4BBB-BF20-AF7035B0D4E3}"/>
              </a:ext>
            </a:extLst>
          </p:cNvPr>
          <p:cNvCxnSpPr>
            <a:cxnSpLocks/>
          </p:cNvCxnSpPr>
          <p:nvPr/>
        </p:nvCxnSpPr>
        <p:spPr>
          <a:xfrm>
            <a:off x="1028700" y="1690688"/>
            <a:ext cx="100393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5038D21F-EFFD-4823-971C-97005D285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382" y="6396189"/>
            <a:ext cx="1958618" cy="333835"/>
          </a:xfrm>
          <a:prstGeom prst="rect">
            <a:avLst/>
          </a:prstGeom>
        </p:spPr>
      </p:pic>
      <p:pic>
        <p:nvPicPr>
          <p:cNvPr id="1026" name="Picture 2" descr="Image result for transplant kidney">
            <a:extLst>
              <a:ext uri="{FF2B5EF4-FFF2-40B4-BE49-F238E27FC236}">
                <a16:creationId xmlns:a16="http://schemas.microsoft.com/office/drawing/2014/main" id="{1CB03705-28DF-4E9C-8FFF-1F9A490D5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323553"/>
            <a:ext cx="4800600" cy="270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754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</TotalTime>
  <Words>960</Words>
  <Application>Microsoft Office PowerPoint</Application>
  <PresentationFormat>Widescreen</PresentationFormat>
  <Paragraphs>218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Abadi</vt:lpstr>
      <vt:lpstr>Arial</vt:lpstr>
      <vt:lpstr>Arial Rounded MT Bold</vt:lpstr>
      <vt:lpstr>Calibri</vt:lpstr>
      <vt:lpstr>Calibri Light</vt:lpstr>
      <vt:lpstr>Office Theme</vt:lpstr>
      <vt:lpstr>Immunosuppression and Rejection</vt:lpstr>
      <vt:lpstr>Renal UiTM Sg Buloh</vt:lpstr>
      <vt:lpstr>Fully HDF</vt:lpstr>
      <vt:lpstr>Peritoneal Dialysis</vt:lpstr>
      <vt:lpstr>Hospital Universiti UiTM Puncak Alam – April 2020</vt:lpstr>
      <vt:lpstr>Hospital Universiti UiTM Puncak Alam – April 2020</vt:lpstr>
      <vt:lpstr>Services Provided</vt:lpstr>
      <vt:lpstr>Future</vt:lpstr>
      <vt:lpstr>Outline</vt:lpstr>
      <vt:lpstr>The Amazing Immune System</vt:lpstr>
      <vt:lpstr>Immune System</vt:lpstr>
      <vt:lpstr>Rejection</vt:lpstr>
      <vt:lpstr>Hyperacute Rejection</vt:lpstr>
      <vt:lpstr>Hyperacute Rejection</vt:lpstr>
      <vt:lpstr>How to prevent Hyperacute Rejection</vt:lpstr>
      <vt:lpstr>How to prevent Hyperacute Rejection</vt:lpstr>
      <vt:lpstr>How to prevent Hyperacute Rejection</vt:lpstr>
      <vt:lpstr>T Cell Activation/Rejection</vt:lpstr>
      <vt:lpstr>Rejection</vt:lpstr>
      <vt:lpstr>T cell activation/rejection – APC and T cell</vt:lpstr>
      <vt:lpstr>How to prevent T cell rejection</vt:lpstr>
      <vt:lpstr>Antibody mediated rejection</vt:lpstr>
      <vt:lpstr>Antibody mediated rejection</vt:lpstr>
      <vt:lpstr>How to prevent Antibody mediated cell rejection</vt:lpstr>
      <vt:lpstr>How to prevent Antibody mediated cell rejection</vt:lpstr>
      <vt:lpstr>Chronic Antibody Mediated Rejection</vt:lpstr>
      <vt:lpstr>How to diagnose rejection</vt:lpstr>
      <vt:lpstr>Banff Classification </vt:lpstr>
      <vt:lpstr>Immunosuppression</vt:lpstr>
      <vt:lpstr>Immunosuppression</vt:lpstr>
      <vt:lpstr>Immunosuppression</vt:lpstr>
      <vt:lpstr>Induction</vt:lpstr>
      <vt:lpstr>Thymoglobulin</vt:lpstr>
      <vt:lpstr>Thymoglobulin</vt:lpstr>
      <vt:lpstr>Basiliximab</vt:lpstr>
      <vt:lpstr>Maintainence</vt:lpstr>
      <vt:lpstr>Steroids</vt:lpstr>
      <vt:lpstr>CNI</vt:lpstr>
      <vt:lpstr>Calcineurin Inhibitor (CNI)</vt:lpstr>
      <vt:lpstr>Azathioprine</vt:lpstr>
      <vt:lpstr>Mycophenolic Acid (MPA)</vt:lpstr>
      <vt:lpstr>MTOR inhibitors</vt:lpstr>
      <vt:lpstr>Differential diagnosis of Acute Rejection</vt:lpstr>
      <vt:lpstr>Role of Nurse Coordinator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Iqbal Hafidz</dc:creator>
  <cp:lastModifiedBy>Iqbal Hafidz</cp:lastModifiedBy>
  <cp:revision>82</cp:revision>
  <dcterms:created xsi:type="dcterms:W3CDTF">2019-04-10T15:34:04Z</dcterms:created>
  <dcterms:modified xsi:type="dcterms:W3CDTF">2019-04-25T04:50:40Z</dcterms:modified>
</cp:coreProperties>
</file>