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05" r:id="rId3"/>
    <p:sldId id="260" r:id="rId4"/>
    <p:sldId id="261" r:id="rId5"/>
    <p:sldId id="262" r:id="rId6"/>
    <p:sldId id="263" r:id="rId7"/>
    <p:sldId id="271" r:id="rId8"/>
    <p:sldId id="270" r:id="rId9"/>
    <p:sldId id="269" r:id="rId10"/>
    <p:sldId id="264" r:id="rId11"/>
    <p:sldId id="268" r:id="rId12"/>
    <p:sldId id="267" r:id="rId13"/>
    <p:sldId id="265" r:id="rId14"/>
    <p:sldId id="266" r:id="rId15"/>
    <p:sldId id="278" r:id="rId16"/>
    <p:sldId id="301" r:id="rId17"/>
    <p:sldId id="282" r:id="rId18"/>
    <p:sldId id="314" r:id="rId19"/>
    <p:sldId id="316" r:id="rId20"/>
    <p:sldId id="281" r:id="rId21"/>
    <p:sldId id="304" r:id="rId22"/>
    <p:sldId id="277" r:id="rId23"/>
    <p:sldId id="275" r:id="rId24"/>
    <p:sldId id="306" r:id="rId25"/>
    <p:sldId id="274" r:id="rId26"/>
    <p:sldId id="302" r:id="rId27"/>
    <p:sldId id="303" r:id="rId28"/>
    <p:sldId id="284" r:id="rId29"/>
    <p:sldId id="283" r:id="rId30"/>
    <p:sldId id="297" r:id="rId31"/>
    <p:sldId id="298" r:id="rId32"/>
    <p:sldId id="295" r:id="rId33"/>
    <p:sldId id="309" r:id="rId34"/>
    <p:sldId id="294" r:id="rId35"/>
    <p:sldId id="307" r:id="rId36"/>
    <p:sldId id="311" r:id="rId37"/>
    <p:sldId id="279" r:id="rId38"/>
    <p:sldId id="286" r:id="rId39"/>
    <p:sldId id="280" r:id="rId40"/>
    <p:sldId id="285" r:id="rId41"/>
    <p:sldId id="276" r:id="rId42"/>
    <p:sldId id="272" r:id="rId43"/>
    <p:sldId id="317" r:id="rId44"/>
    <p:sldId id="288" r:id="rId45"/>
    <p:sldId id="287" r:id="rId46"/>
    <p:sldId id="273" r:id="rId47"/>
    <p:sldId id="289" r:id="rId48"/>
    <p:sldId id="293" r:id="rId49"/>
    <p:sldId id="290" r:id="rId50"/>
    <p:sldId id="310" r:id="rId51"/>
    <p:sldId id="292" r:id="rId52"/>
    <p:sldId id="308" r:id="rId53"/>
    <p:sldId id="312" r:id="rId54"/>
    <p:sldId id="313" r:id="rId55"/>
    <p:sldId id="25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64DB1-A64A-4BA7-BCDA-8FA314D64BBE}" type="datetimeFigureOut">
              <a:rPr lang="en-MY" smtClean="0"/>
              <a:t>17/2/2019</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5051F-6762-434F-9967-E459CE59B619}" type="slidenum">
              <a:rPr lang="en-MY" smtClean="0"/>
              <a:t>‹#›</a:t>
            </a:fld>
            <a:endParaRPr lang="en-MY"/>
          </a:p>
        </p:txBody>
      </p:sp>
    </p:spTree>
    <p:extLst>
      <p:ext uri="{BB962C8B-B14F-4D97-AF65-F5344CB8AC3E}">
        <p14:creationId xmlns:p14="http://schemas.microsoft.com/office/powerpoint/2010/main" val="194078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ptodate.com/contents/tunneled-cuffed-hemodialysis-catheter-related-bacteremia/abstract/13"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Dialysis catheter-related bacteremia can arise from one of two sources [</a:t>
            </a:r>
            <a:r>
              <a:rPr lang="en-US" sz="1200" b="0" i="0" u="sng" kern="1200" dirty="0">
                <a:solidFill>
                  <a:schemeClr val="tx1"/>
                </a:solidFill>
                <a:effectLst/>
                <a:latin typeface="+mn-lt"/>
                <a:ea typeface="+mn-ea"/>
                <a:cs typeface="+mn-cs"/>
                <a:hlinkClick r:id="rId3"/>
              </a:rPr>
              <a:t>13</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●Migration from the skin along the outside of the catheter into the bloodstream. The Dacron cuff in tunneled catheters typically incites an inflammatory response with fibrosis that, in turn and in time, may create a mechanical barrier to migration of bacteria from the skin along the outside of the catheter.</a:t>
            </a:r>
          </a:p>
          <a:p>
            <a:r>
              <a:rPr lang="en-US" sz="1200" b="0" i="0" kern="1200" dirty="0">
                <a:solidFill>
                  <a:schemeClr val="tx1"/>
                </a:solidFill>
                <a:effectLst/>
                <a:latin typeface="+mn-lt"/>
                <a:ea typeface="+mn-ea"/>
                <a:cs typeface="+mn-cs"/>
              </a:rPr>
              <a:t>●Direct inoculation from a biofilm containing pathogenic micro-organisms that may form on the inner surface of the catheter [</a:t>
            </a:r>
            <a:r>
              <a:rPr lang="en-US" sz="1200" b="0" i="0" u="sng" kern="1200" dirty="0">
                <a:solidFill>
                  <a:schemeClr val="tx1"/>
                </a:solidFill>
                <a:effectLst/>
                <a:latin typeface="+mn-lt"/>
                <a:ea typeface="+mn-ea"/>
                <a:cs typeface="+mn-cs"/>
                <a:hlinkClick r:id="rId3"/>
              </a:rPr>
              <a:t>13</a:t>
            </a:r>
            <a:r>
              <a:rPr lang="en-US" sz="1200" b="0" i="0" kern="1200" dirty="0">
                <a:solidFill>
                  <a:schemeClr val="tx1"/>
                </a:solidFill>
                <a:effectLst/>
                <a:latin typeface="+mn-lt"/>
                <a:ea typeface="+mn-ea"/>
                <a:cs typeface="+mn-cs"/>
              </a:rPr>
              <a:t>].</a:t>
            </a:r>
          </a:p>
          <a:p>
            <a:endParaRPr lang="en-MY" dirty="0"/>
          </a:p>
        </p:txBody>
      </p:sp>
      <p:sp>
        <p:nvSpPr>
          <p:cNvPr id="4" name="Slide Number Placeholder 3"/>
          <p:cNvSpPr>
            <a:spLocks noGrp="1"/>
          </p:cNvSpPr>
          <p:nvPr>
            <p:ph type="sldNum" sz="quarter" idx="5"/>
          </p:nvPr>
        </p:nvSpPr>
        <p:spPr/>
        <p:txBody>
          <a:bodyPr/>
          <a:lstStyle/>
          <a:p>
            <a:fld id="{F255051F-6762-434F-9967-E459CE59B619}" type="slidenum">
              <a:rPr lang="en-MY" smtClean="0"/>
              <a:t>22</a:t>
            </a:fld>
            <a:endParaRPr lang="en-MY"/>
          </a:p>
        </p:txBody>
      </p:sp>
    </p:spTree>
    <p:extLst>
      <p:ext uri="{BB962C8B-B14F-4D97-AF65-F5344CB8AC3E}">
        <p14:creationId xmlns:p14="http://schemas.microsoft.com/office/powerpoint/2010/main" val="346060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7EE3-B6FD-4E21-B3A7-7CC1287186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F5D38A6B-78AC-4F1D-9837-7A7D3B7F6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30C315AB-4F5D-48EF-BD56-3841DA5DD773}"/>
              </a:ext>
            </a:extLst>
          </p:cNvPr>
          <p:cNvSpPr>
            <a:spLocks noGrp="1"/>
          </p:cNvSpPr>
          <p:nvPr>
            <p:ph type="dt" sz="half" idx="10"/>
          </p:nvPr>
        </p:nvSpPr>
        <p:spPr/>
        <p:txBody>
          <a:bodyPr/>
          <a:lstStyle/>
          <a:p>
            <a:fld id="{DBE11AB3-CFD1-494B-9E2B-D0B248BD489D}" type="datetimeFigureOut">
              <a:rPr lang="en-MY" smtClean="0"/>
              <a:t>17/2/2019</a:t>
            </a:fld>
            <a:endParaRPr lang="en-MY"/>
          </a:p>
        </p:txBody>
      </p:sp>
      <p:sp>
        <p:nvSpPr>
          <p:cNvPr id="5" name="Footer Placeholder 4">
            <a:extLst>
              <a:ext uri="{FF2B5EF4-FFF2-40B4-BE49-F238E27FC236}">
                <a16:creationId xmlns:a16="http://schemas.microsoft.com/office/drawing/2014/main" id="{5B16203D-BDBF-4670-8283-C7029C42D29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2F2936E7-35B0-458D-8D05-8A1BEEFBB0C9}"/>
              </a:ext>
            </a:extLst>
          </p:cNvPr>
          <p:cNvSpPr>
            <a:spLocks noGrp="1"/>
          </p:cNvSpPr>
          <p:nvPr>
            <p:ph type="sldNum" sz="quarter" idx="12"/>
          </p:nvPr>
        </p:nvSpPr>
        <p:spPr/>
        <p:txBody>
          <a:bodyPr/>
          <a:lstStyle/>
          <a:p>
            <a:fld id="{E42DA401-1559-4327-8119-CAF15312305B}" type="slidenum">
              <a:rPr lang="en-MY" smtClean="0"/>
              <a:t>‹#›</a:t>
            </a:fld>
            <a:endParaRPr lang="en-MY"/>
          </a:p>
        </p:txBody>
      </p:sp>
    </p:spTree>
    <p:extLst>
      <p:ext uri="{BB962C8B-B14F-4D97-AF65-F5344CB8AC3E}">
        <p14:creationId xmlns:p14="http://schemas.microsoft.com/office/powerpoint/2010/main" val="184013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6C41E-1D09-4238-8156-E4C5C8AF0196}"/>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7D4386A8-A526-459A-A976-197D17B3B3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D275960A-83BA-4C04-8D34-9BC0D88CC840}"/>
              </a:ext>
            </a:extLst>
          </p:cNvPr>
          <p:cNvSpPr>
            <a:spLocks noGrp="1"/>
          </p:cNvSpPr>
          <p:nvPr>
            <p:ph type="dt" sz="half" idx="10"/>
          </p:nvPr>
        </p:nvSpPr>
        <p:spPr/>
        <p:txBody>
          <a:bodyPr/>
          <a:lstStyle/>
          <a:p>
            <a:fld id="{DBE11AB3-CFD1-494B-9E2B-D0B248BD489D}" type="datetimeFigureOut">
              <a:rPr lang="en-MY" smtClean="0"/>
              <a:t>17/2/2019</a:t>
            </a:fld>
            <a:endParaRPr lang="en-MY"/>
          </a:p>
        </p:txBody>
      </p:sp>
      <p:sp>
        <p:nvSpPr>
          <p:cNvPr id="5" name="Footer Placeholder 4">
            <a:extLst>
              <a:ext uri="{FF2B5EF4-FFF2-40B4-BE49-F238E27FC236}">
                <a16:creationId xmlns:a16="http://schemas.microsoft.com/office/drawing/2014/main" id="{75ED99DB-13B8-4B8F-A2CC-9E707E08B22E}"/>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7AD6B4B-BAF4-462C-A7BD-3DB7B3DD0389}"/>
              </a:ext>
            </a:extLst>
          </p:cNvPr>
          <p:cNvSpPr>
            <a:spLocks noGrp="1"/>
          </p:cNvSpPr>
          <p:nvPr>
            <p:ph type="sldNum" sz="quarter" idx="12"/>
          </p:nvPr>
        </p:nvSpPr>
        <p:spPr/>
        <p:txBody>
          <a:bodyPr/>
          <a:lstStyle/>
          <a:p>
            <a:fld id="{E42DA401-1559-4327-8119-CAF15312305B}" type="slidenum">
              <a:rPr lang="en-MY" smtClean="0"/>
              <a:t>‹#›</a:t>
            </a:fld>
            <a:endParaRPr lang="en-MY"/>
          </a:p>
        </p:txBody>
      </p:sp>
    </p:spTree>
    <p:extLst>
      <p:ext uri="{BB962C8B-B14F-4D97-AF65-F5344CB8AC3E}">
        <p14:creationId xmlns:p14="http://schemas.microsoft.com/office/powerpoint/2010/main" val="165072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7E71A5-AFB4-4328-BBCD-B2A9B8D1EB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FAA8B0D4-EE37-491D-AEB4-4B8A80F0FE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066D5A3-8B55-4EF0-A541-B8E0ADF8DAB7}"/>
              </a:ext>
            </a:extLst>
          </p:cNvPr>
          <p:cNvSpPr>
            <a:spLocks noGrp="1"/>
          </p:cNvSpPr>
          <p:nvPr>
            <p:ph type="dt" sz="half" idx="10"/>
          </p:nvPr>
        </p:nvSpPr>
        <p:spPr/>
        <p:txBody>
          <a:bodyPr/>
          <a:lstStyle/>
          <a:p>
            <a:fld id="{DBE11AB3-CFD1-494B-9E2B-D0B248BD489D}" type="datetimeFigureOut">
              <a:rPr lang="en-MY" smtClean="0"/>
              <a:t>17/2/2019</a:t>
            </a:fld>
            <a:endParaRPr lang="en-MY"/>
          </a:p>
        </p:txBody>
      </p:sp>
      <p:sp>
        <p:nvSpPr>
          <p:cNvPr id="5" name="Footer Placeholder 4">
            <a:extLst>
              <a:ext uri="{FF2B5EF4-FFF2-40B4-BE49-F238E27FC236}">
                <a16:creationId xmlns:a16="http://schemas.microsoft.com/office/drawing/2014/main" id="{4776652C-B71D-4EEB-B593-9124A490F6A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C79D27A-D922-4680-8A53-124F79C0AF69}"/>
              </a:ext>
            </a:extLst>
          </p:cNvPr>
          <p:cNvSpPr>
            <a:spLocks noGrp="1"/>
          </p:cNvSpPr>
          <p:nvPr>
            <p:ph type="sldNum" sz="quarter" idx="12"/>
          </p:nvPr>
        </p:nvSpPr>
        <p:spPr/>
        <p:txBody>
          <a:bodyPr/>
          <a:lstStyle/>
          <a:p>
            <a:fld id="{E42DA401-1559-4327-8119-CAF15312305B}" type="slidenum">
              <a:rPr lang="en-MY" smtClean="0"/>
              <a:t>‹#›</a:t>
            </a:fld>
            <a:endParaRPr lang="en-MY"/>
          </a:p>
        </p:txBody>
      </p:sp>
    </p:spTree>
    <p:extLst>
      <p:ext uri="{BB962C8B-B14F-4D97-AF65-F5344CB8AC3E}">
        <p14:creationId xmlns:p14="http://schemas.microsoft.com/office/powerpoint/2010/main" val="136797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5D27B-6C1E-4559-B093-C01DE7E7CF40}"/>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046AD375-27C1-48F7-9995-AF9B2D8265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968FEE2-4072-4518-8E91-BCAD61D5B18E}"/>
              </a:ext>
            </a:extLst>
          </p:cNvPr>
          <p:cNvSpPr>
            <a:spLocks noGrp="1"/>
          </p:cNvSpPr>
          <p:nvPr>
            <p:ph type="dt" sz="half" idx="10"/>
          </p:nvPr>
        </p:nvSpPr>
        <p:spPr/>
        <p:txBody>
          <a:bodyPr/>
          <a:lstStyle/>
          <a:p>
            <a:fld id="{DBE11AB3-CFD1-494B-9E2B-D0B248BD489D}" type="datetimeFigureOut">
              <a:rPr lang="en-MY" smtClean="0"/>
              <a:t>17/2/2019</a:t>
            </a:fld>
            <a:endParaRPr lang="en-MY"/>
          </a:p>
        </p:txBody>
      </p:sp>
      <p:sp>
        <p:nvSpPr>
          <p:cNvPr id="5" name="Footer Placeholder 4">
            <a:extLst>
              <a:ext uri="{FF2B5EF4-FFF2-40B4-BE49-F238E27FC236}">
                <a16:creationId xmlns:a16="http://schemas.microsoft.com/office/drawing/2014/main" id="{51D9192E-81DD-4B32-9B3F-FCD3AA4DAC1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684F706-589E-4CA2-A788-453217A3471E}"/>
              </a:ext>
            </a:extLst>
          </p:cNvPr>
          <p:cNvSpPr>
            <a:spLocks noGrp="1"/>
          </p:cNvSpPr>
          <p:nvPr>
            <p:ph type="sldNum" sz="quarter" idx="12"/>
          </p:nvPr>
        </p:nvSpPr>
        <p:spPr/>
        <p:txBody>
          <a:bodyPr/>
          <a:lstStyle/>
          <a:p>
            <a:fld id="{E42DA401-1559-4327-8119-CAF15312305B}" type="slidenum">
              <a:rPr lang="en-MY" smtClean="0"/>
              <a:t>‹#›</a:t>
            </a:fld>
            <a:endParaRPr lang="en-MY"/>
          </a:p>
        </p:txBody>
      </p:sp>
    </p:spTree>
    <p:extLst>
      <p:ext uri="{BB962C8B-B14F-4D97-AF65-F5344CB8AC3E}">
        <p14:creationId xmlns:p14="http://schemas.microsoft.com/office/powerpoint/2010/main" val="198211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8298A-2742-487A-BA2B-9D8708AA28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ADB0346F-BFB5-471C-85EE-47D0B09624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07CC62-7722-4316-939B-2C81BB30735E}"/>
              </a:ext>
            </a:extLst>
          </p:cNvPr>
          <p:cNvSpPr>
            <a:spLocks noGrp="1"/>
          </p:cNvSpPr>
          <p:nvPr>
            <p:ph type="dt" sz="half" idx="10"/>
          </p:nvPr>
        </p:nvSpPr>
        <p:spPr/>
        <p:txBody>
          <a:bodyPr/>
          <a:lstStyle/>
          <a:p>
            <a:fld id="{DBE11AB3-CFD1-494B-9E2B-D0B248BD489D}" type="datetimeFigureOut">
              <a:rPr lang="en-MY" smtClean="0"/>
              <a:t>17/2/2019</a:t>
            </a:fld>
            <a:endParaRPr lang="en-MY"/>
          </a:p>
        </p:txBody>
      </p:sp>
      <p:sp>
        <p:nvSpPr>
          <p:cNvPr id="5" name="Footer Placeholder 4">
            <a:extLst>
              <a:ext uri="{FF2B5EF4-FFF2-40B4-BE49-F238E27FC236}">
                <a16:creationId xmlns:a16="http://schemas.microsoft.com/office/drawing/2014/main" id="{96987A3A-9D38-4241-A799-DEAC36CDB1D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2393E70-B2EF-4B81-925B-DDD0D58F9841}"/>
              </a:ext>
            </a:extLst>
          </p:cNvPr>
          <p:cNvSpPr>
            <a:spLocks noGrp="1"/>
          </p:cNvSpPr>
          <p:nvPr>
            <p:ph type="sldNum" sz="quarter" idx="12"/>
          </p:nvPr>
        </p:nvSpPr>
        <p:spPr/>
        <p:txBody>
          <a:bodyPr/>
          <a:lstStyle/>
          <a:p>
            <a:fld id="{E42DA401-1559-4327-8119-CAF15312305B}" type="slidenum">
              <a:rPr lang="en-MY" smtClean="0"/>
              <a:t>‹#›</a:t>
            </a:fld>
            <a:endParaRPr lang="en-MY"/>
          </a:p>
        </p:txBody>
      </p:sp>
    </p:spTree>
    <p:extLst>
      <p:ext uri="{BB962C8B-B14F-4D97-AF65-F5344CB8AC3E}">
        <p14:creationId xmlns:p14="http://schemas.microsoft.com/office/powerpoint/2010/main" val="394514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7BFF-2045-4ED6-847E-6610784F72A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0DD95B64-62AB-483A-9180-0C89D8E451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1686B38D-4F9B-45F9-8485-7892DC054F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4301B4CC-7649-4FA9-A900-1BC22807F419}"/>
              </a:ext>
            </a:extLst>
          </p:cNvPr>
          <p:cNvSpPr>
            <a:spLocks noGrp="1"/>
          </p:cNvSpPr>
          <p:nvPr>
            <p:ph type="dt" sz="half" idx="10"/>
          </p:nvPr>
        </p:nvSpPr>
        <p:spPr/>
        <p:txBody>
          <a:bodyPr/>
          <a:lstStyle/>
          <a:p>
            <a:fld id="{DBE11AB3-CFD1-494B-9E2B-D0B248BD489D}" type="datetimeFigureOut">
              <a:rPr lang="en-MY" smtClean="0"/>
              <a:t>17/2/2019</a:t>
            </a:fld>
            <a:endParaRPr lang="en-MY"/>
          </a:p>
        </p:txBody>
      </p:sp>
      <p:sp>
        <p:nvSpPr>
          <p:cNvPr id="6" name="Footer Placeholder 5">
            <a:extLst>
              <a:ext uri="{FF2B5EF4-FFF2-40B4-BE49-F238E27FC236}">
                <a16:creationId xmlns:a16="http://schemas.microsoft.com/office/drawing/2014/main" id="{2D135B70-0D73-4319-83D8-A5A56310D22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DB2C2225-CC05-4F88-92E4-02684ADA1E5C}"/>
              </a:ext>
            </a:extLst>
          </p:cNvPr>
          <p:cNvSpPr>
            <a:spLocks noGrp="1"/>
          </p:cNvSpPr>
          <p:nvPr>
            <p:ph type="sldNum" sz="quarter" idx="12"/>
          </p:nvPr>
        </p:nvSpPr>
        <p:spPr/>
        <p:txBody>
          <a:bodyPr/>
          <a:lstStyle/>
          <a:p>
            <a:fld id="{E42DA401-1559-4327-8119-CAF15312305B}" type="slidenum">
              <a:rPr lang="en-MY" smtClean="0"/>
              <a:t>‹#›</a:t>
            </a:fld>
            <a:endParaRPr lang="en-MY"/>
          </a:p>
        </p:txBody>
      </p:sp>
    </p:spTree>
    <p:extLst>
      <p:ext uri="{BB962C8B-B14F-4D97-AF65-F5344CB8AC3E}">
        <p14:creationId xmlns:p14="http://schemas.microsoft.com/office/powerpoint/2010/main" val="194619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513B-0E2A-4D12-9240-A3D82AA5DF1D}"/>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50CAC03-E68D-48BD-A772-629B70F48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350A58-1EED-43C1-8426-164CDBA00D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1DB0C378-C14F-4F50-8782-2BD299579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2E01180-62F6-4FF9-911A-70A7D9034E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EE09AAE1-05C3-4DE8-B00B-9EFD262C9A31}"/>
              </a:ext>
            </a:extLst>
          </p:cNvPr>
          <p:cNvSpPr>
            <a:spLocks noGrp="1"/>
          </p:cNvSpPr>
          <p:nvPr>
            <p:ph type="dt" sz="half" idx="10"/>
          </p:nvPr>
        </p:nvSpPr>
        <p:spPr/>
        <p:txBody>
          <a:bodyPr/>
          <a:lstStyle/>
          <a:p>
            <a:fld id="{DBE11AB3-CFD1-494B-9E2B-D0B248BD489D}" type="datetimeFigureOut">
              <a:rPr lang="en-MY" smtClean="0"/>
              <a:t>17/2/2019</a:t>
            </a:fld>
            <a:endParaRPr lang="en-MY"/>
          </a:p>
        </p:txBody>
      </p:sp>
      <p:sp>
        <p:nvSpPr>
          <p:cNvPr id="8" name="Footer Placeholder 7">
            <a:extLst>
              <a:ext uri="{FF2B5EF4-FFF2-40B4-BE49-F238E27FC236}">
                <a16:creationId xmlns:a16="http://schemas.microsoft.com/office/drawing/2014/main" id="{2479077E-43F0-4E59-A10F-FB53E6B58D44}"/>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76967C71-995F-43C4-998B-1273D50E83F8}"/>
              </a:ext>
            </a:extLst>
          </p:cNvPr>
          <p:cNvSpPr>
            <a:spLocks noGrp="1"/>
          </p:cNvSpPr>
          <p:nvPr>
            <p:ph type="sldNum" sz="quarter" idx="12"/>
          </p:nvPr>
        </p:nvSpPr>
        <p:spPr/>
        <p:txBody>
          <a:bodyPr/>
          <a:lstStyle/>
          <a:p>
            <a:fld id="{E42DA401-1559-4327-8119-CAF15312305B}" type="slidenum">
              <a:rPr lang="en-MY" smtClean="0"/>
              <a:t>‹#›</a:t>
            </a:fld>
            <a:endParaRPr lang="en-MY"/>
          </a:p>
        </p:txBody>
      </p:sp>
    </p:spTree>
    <p:extLst>
      <p:ext uri="{BB962C8B-B14F-4D97-AF65-F5344CB8AC3E}">
        <p14:creationId xmlns:p14="http://schemas.microsoft.com/office/powerpoint/2010/main" val="375517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4650-F87B-44AD-B403-73510FCB4F7D}"/>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D7AB7DE5-08C7-4176-A3A5-ABE0AFE95D53}"/>
              </a:ext>
            </a:extLst>
          </p:cNvPr>
          <p:cNvSpPr>
            <a:spLocks noGrp="1"/>
          </p:cNvSpPr>
          <p:nvPr>
            <p:ph type="dt" sz="half" idx="10"/>
          </p:nvPr>
        </p:nvSpPr>
        <p:spPr/>
        <p:txBody>
          <a:bodyPr/>
          <a:lstStyle/>
          <a:p>
            <a:fld id="{DBE11AB3-CFD1-494B-9E2B-D0B248BD489D}" type="datetimeFigureOut">
              <a:rPr lang="en-MY" smtClean="0"/>
              <a:t>17/2/2019</a:t>
            </a:fld>
            <a:endParaRPr lang="en-MY"/>
          </a:p>
        </p:txBody>
      </p:sp>
      <p:sp>
        <p:nvSpPr>
          <p:cNvPr id="4" name="Footer Placeholder 3">
            <a:extLst>
              <a:ext uri="{FF2B5EF4-FFF2-40B4-BE49-F238E27FC236}">
                <a16:creationId xmlns:a16="http://schemas.microsoft.com/office/drawing/2014/main" id="{0EC4E37D-1979-44F7-87A3-86994A622C7D}"/>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D318177A-FC30-4B1A-82BF-4BEA00322BC1}"/>
              </a:ext>
            </a:extLst>
          </p:cNvPr>
          <p:cNvSpPr>
            <a:spLocks noGrp="1"/>
          </p:cNvSpPr>
          <p:nvPr>
            <p:ph type="sldNum" sz="quarter" idx="12"/>
          </p:nvPr>
        </p:nvSpPr>
        <p:spPr/>
        <p:txBody>
          <a:bodyPr/>
          <a:lstStyle/>
          <a:p>
            <a:fld id="{E42DA401-1559-4327-8119-CAF15312305B}" type="slidenum">
              <a:rPr lang="en-MY" smtClean="0"/>
              <a:t>‹#›</a:t>
            </a:fld>
            <a:endParaRPr lang="en-MY"/>
          </a:p>
        </p:txBody>
      </p:sp>
    </p:spTree>
    <p:extLst>
      <p:ext uri="{BB962C8B-B14F-4D97-AF65-F5344CB8AC3E}">
        <p14:creationId xmlns:p14="http://schemas.microsoft.com/office/powerpoint/2010/main" val="296363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8D540B-1E74-4AE8-AEC5-AD7245A3D125}"/>
              </a:ext>
            </a:extLst>
          </p:cNvPr>
          <p:cNvSpPr>
            <a:spLocks noGrp="1"/>
          </p:cNvSpPr>
          <p:nvPr>
            <p:ph type="dt" sz="half" idx="10"/>
          </p:nvPr>
        </p:nvSpPr>
        <p:spPr/>
        <p:txBody>
          <a:bodyPr/>
          <a:lstStyle/>
          <a:p>
            <a:fld id="{DBE11AB3-CFD1-494B-9E2B-D0B248BD489D}" type="datetimeFigureOut">
              <a:rPr lang="en-MY" smtClean="0"/>
              <a:t>17/2/2019</a:t>
            </a:fld>
            <a:endParaRPr lang="en-MY"/>
          </a:p>
        </p:txBody>
      </p:sp>
      <p:sp>
        <p:nvSpPr>
          <p:cNvPr id="3" name="Footer Placeholder 2">
            <a:extLst>
              <a:ext uri="{FF2B5EF4-FFF2-40B4-BE49-F238E27FC236}">
                <a16:creationId xmlns:a16="http://schemas.microsoft.com/office/drawing/2014/main" id="{269D9C2E-0BFA-4CD8-B2F9-CA86E4DA61C1}"/>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2FDB92C8-A215-4991-BDAC-573340C8E8D9}"/>
              </a:ext>
            </a:extLst>
          </p:cNvPr>
          <p:cNvSpPr>
            <a:spLocks noGrp="1"/>
          </p:cNvSpPr>
          <p:nvPr>
            <p:ph type="sldNum" sz="quarter" idx="12"/>
          </p:nvPr>
        </p:nvSpPr>
        <p:spPr/>
        <p:txBody>
          <a:bodyPr/>
          <a:lstStyle/>
          <a:p>
            <a:fld id="{E42DA401-1559-4327-8119-CAF15312305B}" type="slidenum">
              <a:rPr lang="en-MY" smtClean="0"/>
              <a:t>‹#›</a:t>
            </a:fld>
            <a:endParaRPr lang="en-MY"/>
          </a:p>
        </p:txBody>
      </p:sp>
    </p:spTree>
    <p:extLst>
      <p:ext uri="{BB962C8B-B14F-4D97-AF65-F5344CB8AC3E}">
        <p14:creationId xmlns:p14="http://schemas.microsoft.com/office/powerpoint/2010/main" val="396580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848C-52E1-44AF-A220-C8E6FE68E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D486A346-264B-40D9-AD38-B9DDDD1B1B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DAC872C9-E8FC-4C9E-95D7-A95C0D420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1F60B9-F9C7-4BD7-9B36-F9544E623B0C}"/>
              </a:ext>
            </a:extLst>
          </p:cNvPr>
          <p:cNvSpPr>
            <a:spLocks noGrp="1"/>
          </p:cNvSpPr>
          <p:nvPr>
            <p:ph type="dt" sz="half" idx="10"/>
          </p:nvPr>
        </p:nvSpPr>
        <p:spPr/>
        <p:txBody>
          <a:bodyPr/>
          <a:lstStyle/>
          <a:p>
            <a:fld id="{DBE11AB3-CFD1-494B-9E2B-D0B248BD489D}" type="datetimeFigureOut">
              <a:rPr lang="en-MY" smtClean="0"/>
              <a:t>17/2/2019</a:t>
            </a:fld>
            <a:endParaRPr lang="en-MY"/>
          </a:p>
        </p:txBody>
      </p:sp>
      <p:sp>
        <p:nvSpPr>
          <p:cNvPr id="6" name="Footer Placeholder 5">
            <a:extLst>
              <a:ext uri="{FF2B5EF4-FFF2-40B4-BE49-F238E27FC236}">
                <a16:creationId xmlns:a16="http://schemas.microsoft.com/office/drawing/2014/main" id="{AC053A86-0E57-412C-A1DA-EAB720DCD901}"/>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90D1FD33-7C35-4E75-8C4E-36800AD2A5C0}"/>
              </a:ext>
            </a:extLst>
          </p:cNvPr>
          <p:cNvSpPr>
            <a:spLocks noGrp="1"/>
          </p:cNvSpPr>
          <p:nvPr>
            <p:ph type="sldNum" sz="quarter" idx="12"/>
          </p:nvPr>
        </p:nvSpPr>
        <p:spPr/>
        <p:txBody>
          <a:bodyPr/>
          <a:lstStyle/>
          <a:p>
            <a:fld id="{E42DA401-1559-4327-8119-CAF15312305B}" type="slidenum">
              <a:rPr lang="en-MY" smtClean="0"/>
              <a:t>‹#›</a:t>
            </a:fld>
            <a:endParaRPr lang="en-MY"/>
          </a:p>
        </p:txBody>
      </p:sp>
    </p:spTree>
    <p:extLst>
      <p:ext uri="{BB962C8B-B14F-4D97-AF65-F5344CB8AC3E}">
        <p14:creationId xmlns:p14="http://schemas.microsoft.com/office/powerpoint/2010/main" val="2634568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4D921-F69A-4E15-87E8-A774C76199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DF869022-72A5-4788-AC0B-24DF0676D9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6EC634BA-DBBC-4306-BFBE-7767F3C4F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A82200-50C3-42B6-B988-F089AA5DF45B}"/>
              </a:ext>
            </a:extLst>
          </p:cNvPr>
          <p:cNvSpPr>
            <a:spLocks noGrp="1"/>
          </p:cNvSpPr>
          <p:nvPr>
            <p:ph type="dt" sz="half" idx="10"/>
          </p:nvPr>
        </p:nvSpPr>
        <p:spPr/>
        <p:txBody>
          <a:bodyPr/>
          <a:lstStyle/>
          <a:p>
            <a:fld id="{DBE11AB3-CFD1-494B-9E2B-D0B248BD489D}" type="datetimeFigureOut">
              <a:rPr lang="en-MY" smtClean="0"/>
              <a:t>17/2/2019</a:t>
            </a:fld>
            <a:endParaRPr lang="en-MY"/>
          </a:p>
        </p:txBody>
      </p:sp>
      <p:sp>
        <p:nvSpPr>
          <p:cNvPr id="6" name="Footer Placeholder 5">
            <a:extLst>
              <a:ext uri="{FF2B5EF4-FFF2-40B4-BE49-F238E27FC236}">
                <a16:creationId xmlns:a16="http://schemas.microsoft.com/office/drawing/2014/main" id="{E421C984-511D-48A1-A8AF-6C83B572DF34}"/>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3879F5C7-F5A5-4AAA-8AC2-B1A3F178508F}"/>
              </a:ext>
            </a:extLst>
          </p:cNvPr>
          <p:cNvSpPr>
            <a:spLocks noGrp="1"/>
          </p:cNvSpPr>
          <p:nvPr>
            <p:ph type="sldNum" sz="quarter" idx="12"/>
          </p:nvPr>
        </p:nvSpPr>
        <p:spPr/>
        <p:txBody>
          <a:bodyPr/>
          <a:lstStyle/>
          <a:p>
            <a:fld id="{E42DA401-1559-4327-8119-CAF15312305B}" type="slidenum">
              <a:rPr lang="en-MY" smtClean="0"/>
              <a:t>‹#›</a:t>
            </a:fld>
            <a:endParaRPr lang="en-MY"/>
          </a:p>
        </p:txBody>
      </p:sp>
    </p:spTree>
    <p:extLst>
      <p:ext uri="{BB962C8B-B14F-4D97-AF65-F5344CB8AC3E}">
        <p14:creationId xmlns:p14="http://schemas.microsoft.com/office/powerpoint/2010/main" val="18310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654D68-8E96-42E9-B533-DB7C42E809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D2B0E558-5285-4A75-8193-AF652A110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BBF9681-4AF7-44FF-96EB-D20E70680F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11AB3-CFD1-494B-9E2B-D0B248BD489D}" type="datetimeFigureOut">
              <a:rPr lang="en-MY" smtClean="0"/>
              <a:t>17/2/2019</a:t>
            </a:fld>
            <a:endParaRPr lang="en-MY"/>
          </a:p>
        </p:txBody>
      </p:sp>
      <p:sp>
        <p:nvSpPr>
          <p:cNvPr id="5" name="Footer Placeholder 4">
            <a:extLst>
              <a:ext uri="{FF2B5EF4-FFF2-40B4-BE49-F238E27FC236}">
                <a16:creationId xmlns:a16="http://schemas.microsoft.com/office/drawing/2014/main" id="{C963B0F2-8AF3-4D6B-AAE2-38798C764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8ACED306-0A6C-4B7D-969D-46866EAED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DA401-1559-4327-8119-CAF15312305B}" type="slidenum">
              <a:rPr lang="en-MY" smtClean="0"/>
              <a:t>‹#›</a:t>
            </a:fld>
            <a:endParaRPr lang="en-MY"/>
          </a:p>
        </p:txBody>
      </p:sp>
    </p:spTree>
    <p:extLst>
      <p:ext uri="{BB962C8B-B14F-4D97-AF65-F5344CB8AC3E}">
        <p14:creationId xmlns:p14="http://schemas.microsoft.com/office/powerpoint/2010/main" val="3867307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E1EF-37E3-423C-B6A1-ABB26A2212A8}"/>
              </a:ext>
            </a:extLst>
          </p:cNvPr>
          <p:cNvSpPr>
            <a:spLocks noGrp="1"/>
          </p:cNvSpPr>
          <p:nvPr>
            <p:ph type="ctrTitle"/>
          </p:nvPr>
        </p:nvSpPr>
        <p:spPr/>
        <p:txBody>
          <a:bodyPr>
            <a:normAutofit fontScale="90000"/>
          </a:bodyPr>
          <a:lstStyle/>
          <a:p>
            <a:r>
              <a:rPr lang="en-US" dirty="0">
                <a:solidFill>
                  <a:srgbClr val="FF0000"/>
                </a:solidFill>
                <a:latin typeface="Arial Black" panose="020B0A04020102020204" pitchFamily="34" charset="0"/>
              </a:rPr>
              <a:t>Prevention and Management of Infections in Dialysis</a:t>
            </a:r>
            <a:endParaRPr lang="en-MY" dirty="0">
              <a:solidFill>
                <a:srgbClr val="FF0000"/>
              </a:solidFill>
              <a:latin typeface="Arial Black" panose="020B0A04020102020204" pitchFamily="34" charset="0"/>
            </a:endParaRPr>
          </a:p>
        </p:txBody>
      </p:sp>
      <p:sp>
        <p:nvSpPr>
          <p:cNvPr id="3" name="Subtitle 2">
            <a:extLst>
              <a:ext uri="{FF2B5EF4-FFF2-40B4-BE49-F238E27FC236}">
                <a16:creationId xmlns:a16="http://schemas.microsoft.com/office/drawing/2014/main" id="{73A1944C-F51F-41E6-B9FE-8FC5FCAC8F85}"/>
              </a:ext>
            </a:extLst>
          </p:cNvPr>
          <p:cNvSpPr>
            <a:spLocks noGrp="1"/>
          </p:cNvSpPr>
          <p:nvPr>
            <p:ph type="subTitle" idx="1"/>
          </p:nvPr>
        </p:nvSpPr>
        <p:spPr>
          <a:xfrm>
            <a:off x="1524000" y="4625341"/>
            <a:ext cx="9144000" cy="1655762"/>
          </a:xfrm>
        </p:spPr>
        <p:txBody>
          <a:bodyPr/>
          <a:lstStyle/>
          <a:p>
            <a:r>
              <a:rPr lang="en-US" dirty="0">
                <a:latin typeface="Arial Black" panose="020B0A04020102020204" pitchFamily="34" charset="0"/>
              </a:rPr>
              <a:t>Dr Muhammad Iqbal Abdul Hafidz</a:t>
            </a:r>
          </a:p>
          <a:p>
            <a:r>
              <a:rPr lang="en-US" dirty="0">
                <a:latin typeface="Arial Black" panose="020B0A04020102020204" pitchFamily="34" charset="0"/>
              </a:rPr>
              <a:t>UiTM, Sungai </a:t>
            </a:r>
            <a:r>
              <a:rPr lang="en-US" dirty="0" err="1">
                <a:latin typeface="Arial Black" panose="020B0A04020102020204" pitchFamily="34" charset="0"/>
              </a:rPr>
              <a:t>Buloh</a:t>
            </a:r>
            <a:r>
              <a:rPr lang="en-US" dirty="0">
                <a:latin typeface="Arial Black" panose="020B0A04020102020204" pitchFamily="34" charset="0"/>
              </a:rPr>
              <a:t> </a:t>
            </a:r>
          </a:p>
          <a:p>
            <a:r>
              <a:rPr lang="en-US" dirty="0">
                <a:solidFill>
                  <a:srgbClr val="FF0000"/>
                </a:solidFill>
                <a:latin typeface="Arial Black" panose="020B0A04020102020204" pitchFamily="34" charset="0"/>
              </a:rPr>
              <a:t>Selangor Dialysis Update 2019, HTAR UKAPS</a:t>
            </a:r>
            <a:endParaRPr lang="en-MY" dirty="0">
              <a:solidFill>
                <a:srgbClr val="FF0000"/>
              </a:solidFill>
              <a:latin typeface="Arial Black" panose="020B0A04020102020204" pitchFamily="34" charset="0"/>
            </a:endParaRPr>
          </a:p>
        </p:txBody>
      </p:sp>
      <p:sp>
        <p:nvSpPr>
          <p:cNvPr id="4" name="Rectangle 3">
            <a:extLst>
              <a:ext uri="{FF2B5EF4-FFF2-40B4-BE49-F238E27FC236}">
                <a16:creationId xmlns:a16="http://schemas.microsoft.com/office/drawing/2014/main" id="{EB0FF6CA-2B03-45A2-8985-30116803C39E}"/>
              </a:ext>
            </a:extLst>
          </p:cNvPr>
          <p:cNvSpPr/>
          <p:nvPr/>
        </p:nvSpPr>
        <p:spPr>
          <a:xfrm>
            <a:off x="1943100" y="3429000"/>
            <a:ext cx="8277225" cy="80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TextBox 6">
            <a:extLst>
              <a:ext uri="{FF2B5EF4-FFF2-40B4-BE49-F238E27FC236}">
                <a16:creationId xmlns:a16="http://schemas.microsoft.com/office/drawing/2014/main" id="{D56E101A-8F02-4761-B665-976D4D7340CC}"/>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6" name="TextBox 5">
            <a:extLst>
              <a:ext uri="{FF2B5EF4-FFF2-40B4-BE49-F238E27FC236}">
                <a16:creationId xmlns:a16="http://schemas.microsoft.com/office/drawing/2014/main" id="{75FF27A9-9666-42A3-A43F-D9685AA25FE6}"/>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86417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Catheter Related Infection</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endParaRPr lang="en-MY" dirty="0"/>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E1B85F7-C084-4F0E-A115-B2823806B10B}"/>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pic>
        <p:nvPicPr>
          <p:cNvPr id="1026" name="Picture 2" descr="about-sepsis-1">
            <a:extLst>
              <a:ext uri="{FF2B5EF4-FFF2-40B4-BE49-F238E27FC236}">
                <a16:creationId xmlns:a16="http://schemas.microsoft.com/office/drawing/2014/main" id="{567EB0CE-3461-41DB-95BC-34F9BFBD2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493" y="2271712"/>
            <a:ext cx="8101013" cy="2314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28B2571-19EC-40D4-8418-902498717B36}"/>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823155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#10yearchallenge</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4CFEFF52-C6DC-4C70-8689-A9AF369F2726}"/>
              </a:ext>
            </a:extLst>
          </p:cNvPr>
          <p:cNvPicPr>
            <a:picLocks noGrp="1"/>
          </p:cNvPicPr>
          <p:nvPr>
            <p:ph idx="1"/>
          </p:nvPr>
        </p:nvPicPr>
        <p:blipFill>
          <a:blip r:embed="rId2"/>
          <a:stretch>
            <a:fillRect/>
          </a:stretch>
        </p:blipFill>
        <p:spPr>
          <a:xfrm>
            <a:off x="1009649" y="1825624"/>
            <a:ext cx="9934575" cy="4455479"/>
          </a:xfrm>
          <a:prstGeom prst="rect">
            <a:avLst/>
          </a:prstGeom>
        </p:spPr>
      </p:pic>
      <p:sp>
        <p:nvSpPr>
          <p:cNvPr id="8" name="TextBox 7">
            <a:extLst>
              <a:ext uri="{FF2B5EF4-FFF2-40B4-BE49-F238E27FC236}">
                <a16:creationId xmlns:a16="http://schemas.microsoft.com/office/drawing/2014/main" id="{F042D65F-1B33-4DB4-87CF-0573504D9454}"/>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3" name="Rectangle 2">
            <a:extLst>
              <a:ext uri="{FF2B5EF4-FFF2-40B4-BE49-F238E27FC236}">
                <a16:creationId xmlns:a16="http://schemas.microsoft.com/office/drawing/2014/main" id="{B21CB52C-E5E9-4295-8DC4-9523DD1ABBCE}"/>
              </a:ext>
            </a:extLst>
          </p:cNvPr>
          <p:cNvSpPr/>
          <p:nvPr/>
        </p:nvSpPr>
        <p:spPr>
          <a:xfrm>
            <a:off x="1142998" y="5038725"/>
            <a:ext cx="9667875" cy="43815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Rectangle 8">
            <a:extLst>
              <a:ext uri="{FF2B5EF4-FFF2-40B4-BE49-F238E27FC236}">
                <a16:creationId xmlns:a16="http://schemas.microsoft.com/office/drawing/2014/main" id="{8F1E0FD6-9019-4400-A9D5-2E47984D0FAA}"/>
              </a:ext>
            </a:extLst>
          </p:cNvPr>
          <p:cNvSpPr/>
          <p:nvPr/>
        </p:nvSpPr>
        <p:spPr>
          <a:xfrm>
            <a:off x="1142997" y="3124200"/>
            <a:ext cx="9667875" cy="43815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TextBox 9">
            <a:extLst>
              <a:ext uri="{FF2B5EF4-FFF2-40B4-BE49-F238E27FC236}">
                <a16:creationId xmlns:a16="http://schemas.microsoft.com/office/drawing/2014/main" id="{669DC811-2EB6-45BB-ABCD-1562DF7F68FC}"/>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874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Number of dialysis patients</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7788D0C-199E-41F9-B55F-78582DA6D785}"/>
              </a:ext>
            </a:extLst>
          </p:cNvPr>
          <p:cNvPicPr/>
          <p:nvPr/>
        </p:nvPicPr>
        <p:blipFill rotWithShape="1">
          <a:blip r:embed="rId2"/>
          <a:srcRect t="36551" r="48542" b="14584"/>
          <a:stretch/>
        </p:blipFill>
        <p:spPr>
          <a:xfrm>
            <a:off x="1504950" y="2219971"/>
            <a:ext cx="8001000" cy="4021445"/>
          </a:xfrm>
          <a:prstGeom prst="rect">
            <a:avLst/>
          </a:prstGeom>
        </p:spPr>
      </p:pic>
      <p:sp>
        <p:nvSpPr>
          <p:cNvPr id="6" name="TextBox 5">
            <a:extLst>
              <a:ext uri="{FF2B5EF4-FFF2-40B4-BE49-F238E27FC236}">
                <a16:creationId xmlns:a16="http://schemas.microsoft.com/office/drawing/2014/main" id="{96135113-1056-4275-AB0D-A33F595E023E}"/>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3" name="Arrow: Striped Right 2">
            <a:extLst>
              <a:ext uri="{FF2B5EF4-FFF2-40B4-BE49-F238E27FC236}">
                <a16:creationId xmlns:a16="http://schemas.microsoft.com/office/drawing/2014/main" id="{F5588EFE-29C6-4AFD-A3FD-A0875378E0FE}"/>
              </a:ext>
            </a:extLst>
          </p:cNvPr>
          <p:cNvSpPr/>
          <p:nvPr/>
        </p:nvSpPr>
        <p:spPr>
          <a:xfrm rot="20268147">
            <a:off x="4042849" y="3164434"/>
            <a:ext cx="4322532" cy="188445"/>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TextBox 7">
            <a:extLst>
              <a:ext uri="{FF2B5EF4-FFF2-40B4-BE49-F238E27FC236}">
                <a16:creationId xmlns:a16="http://schemas.microsoft.com/office/drawing/2014/main" id="{0EA4CDDD-8E06-4871-95D7-25B428E5D3D3}"/>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2222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Kidney transplant </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23118235-2228-4813-890D-CF8ABBFADC73}"/>
              </a:ext>
            </a:extLst>
          </p:cNvPr>
          <p:cNvPicPr>
            <a:picLocks noGrp="1"/>
          </p:cNvPicPr>
          <p:nvPr>
            <p:ph idx="1"/>
          </p:nvPr>
        </p:nvPicPr>
        <p:blipFill rotWithShape="1">
          <a:blip r:embed="rId2"/>
          <a:srcRect l="16042" t="29166" r="14895" b="9930"/>
          <a:stretch/>
        </p:blipFill>
        <p:spPr>
          <a:xfrm>
            <a:off x="2806490" y="1825625"/>
            <a:ext cx="6579019" cy="4351338"/>
          </a:xfrm>
          <a:prstGeom prst="rect">
            <a:avLst/>
          </a:prstGeom>
        </p:spPr>
      </p:pic>
      <p:sp>
        <p:nvSpPr>
          <p:cNvPr id="7" name="TextBox 6">
            <a:extLst>
              <a:ext uri="{FF2B5EF4-FFF2-40B4-BE49-F238E27FC236}">
                <a16:creationId xmlns:a16="http://schemas.microsoft.com/office/drawing/2014/main" id="{4D81D477-03D2-4097-9F9E-79FE06A290A0}"/>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6" name="Arrow: Striped Right 5">
            <a:extLst>
              <a:ext uri="{FF2B5EF4-FFF2-40B4-BE49-F238E27FC236}">
                <a16:creationId xmlns:a16="http://schemas.microsoft.com/office/drawing/2014/main" id="{4AEEAD34-446C-4C7A-8B34-27D020A14D75}"/>
              </a:ext>
            </a:extLst>
          </p:cNvPr>
          <p:cNvSpPr/>
          <p:nvPr/>
        </p:nvSpPr>
        <p:spPr>
          <a:xfrm rot="1259880">
            <a:off x="4566724" y="3334777"/>
            <a:ext cx="4322532" cy="188445"/>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extBox 8">
            <a:extLst>
              <a:ext uri="{FF2B5EF4-FFF2-40B4-BE49-F238E27FC236}">
                <a16:creationId xmlns:a16="http://schemas.microsoft.com/office/drawing/2014/main" id="{31358776-FA03-43DB-B85F-1248C24B449B}"/>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7848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Death on HD</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4046FAE2-A747-48DA-8747-94630F6AD8BB}"/>
              </a:ext>
            </a:extLst>
          </p:cNvPr>
          <p:cNvPicPr>
            <a:picLocks noGrp="1"/>
          </p:cNvPicPr>
          <p:nvPr>
            <p:ph idx="1"/>
          </p:nvPr>
        </p:nvPicPr>
        <p:blipFill>
          <a:blip r:embed="rId2"/>
          <a:stretch>
            <a:fillRect/>
          </a:stretch>
        </p:blipFill>
        <p:spPr>
          <a:xfrm>
            <a:off x="1571625" y="1825625"/>
            <a:ext cx="9220199" cy="4351338"/>
          </a:xfrm>
          <a:prstGeom prst="rect">
            <a:avLst/>
          </a:prstGeom>
        </p:spPr>
      </p:pic>
      <p:sp>
        <p:nvSpPr>
          <p:cNvPr id="8" name="TextBox 7">
            <a:extLst>
              <a:ext uri="{FF2B5EF4-FFF2-40B4-BE49-F238E27FC236}">
                <a16:creationId xmlns:a16="http://schemas.microsoft.com/office/drawing/2014/main" id="{C8889223-DEF6-4F03-AB06-7E639F572A8B}"/>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6" name="TextBox 5">
            <a:extLst>
              <a:ext uri="{FF2B5EF4-FFF2-40B4-BE49-F238E27FC236}">
                <a16:creationId xmlns:a16="http://schemas.microsoft.com/office/drawing/2014/main" id="{E088872F-B661-40B6-8CB4-FA0CBA76E051}"/>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
        <p:nvSpPr>
          <p:cNvPr id="3" name="Oval 2">
            <a:extLst>
              <a:ext uri="{FF2B5EF4-FFF2-40B4-BE49-F238E27FC236}">
                <a16:creationId xmlns:a16="http://schemas.microsoft.com/office/drawing/2014/main" id="{BE91C17D-08B5-43F3-A9C8-81EA2DA4C975}"/>
              </a:ext>
            </a:extLst>
          </p:cNvPr>
          <p:cNvSpPr/>
          <p:nvPr/>
        </p:nvSpPr>
        <p:spPr>
          <a:xfrm>
            <a:off x="9794240" y="3525520"/>
            <a:ext cx="640080" cy="497840"/>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77554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Causes of Death</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3F7C9770-833E-447A-B9E8-1D34CCD72826}"/>
              </a:ext>
            </a:extLst>
          </p:cNvPr>
          <p:cNvPicPr>
            <a:picLocks noGrp="1"/>
          </p:cNvPicPr>
          <p:nvPr>
            <p:ph idx="1"/>
          </p:nvPr>
        </p:nvPicPr>
        <p:blipFill>
          <a:blip r:embed="rId2"/>
          <a:stretch>
            <a:fillRect/>
          </a:stretch>
        </p:blipFill>
        <p:spPr>
          <a:xfrm>
            <a:off x="752475" y="1690688"/>
            <a:ext cx="10944225" cy="4667245"/>
          </a:xfrm>
          <a:prstGeom prst="rect">
            <a:avLst/>
          </a:prstGeom>
        </p:spPr>
      </p:pic>
      <p:sp>
        <p:nvSpPr>
          <p:cNvPr id="8" name="TextBox 7">
            <a:extLst>
              <a:ext uri="{FF2B5EF4-FFF2-40B4-BE49-F238E27FC236}">
                <a16:creationId xmlns:a16="http://schemas.microsoft.com/office/drawing/2014/main" id="{D37CCFA7-942E-4D67-B9E0-30618D762A53}"/>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6" name="Rectangle 5">
            <a:extLst>
              <a:ext uri="{FF2B5EF4-FFF2-40B4-BE49-F238E27FC236}">
                <a16:creationId xmlns:a16="http://schemas.microsoft.com/office/drawing/2014/main" id="{D4200930-FA59-4047-A68C-518A2C445313}"/>
              </a:ext>
            </a:extLst>
          </p:cNvPr>
          <p:cNvSpPr/>
          <p:nvPr/>
        </p:nvSpPr>
        <p:spPr>
          <a:xfrm>
            <a:off x="1000122" y="4552949"/>
            <a:ext cx="10696578" cy="35242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TextBox 2">
            <a:extLst>
              <a:ext uri="{FF2B5EF4-FFF2-40B4-BE49-F238E27FC236}">
                <a16:creationId xmlns:a16="http://schemas.microsoft.com/office/drawing/2014/main" id="{BF4DFF14-3BBF-4E43-A06A-A2F19DC1FFF8}"/>
              </a:ext>
            </a:extLst>
          </p:cNvPr>
          <p:cNvSpPr txBox="1"/>
          <p:nvPr/>
        </p:nvSpPr>
        <p:spPr>
          <a:xfrm>
            <a:off x="11296650" y="4024310"/>
            <a:ext cx="89535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28%</a:t>
            </a:r>
            <a:endParaRPr lang="en-MY" sz="2400" b="1" dirty="0">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86E941C-AFC1-4A59-812E-9B87EE9A637C}"/>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8558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Dialysis patients</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37CCFA7-942E-4D67-B9E0-30618D762A53}"/>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pic>
        <p:nvPicPr>
          <p:cNvPr id="11" name="Content Placeholder 10">
            <a:extLst>
              <a:ext uri="{FF2B5EF4-FFF2-40B4-BE49-F238E27FC236}">
                <a16:creationId xmlns:a16="http://schemas.microsoft.com/office/drawing/2014/main" id="{1FE96B22-5926-4D04-B8F4-26ABD5FED218}"/>
              </a:ext>
            </a:extLst>
          </p:cNvPr>
          <p:cNvPicPr>
            <a:picLocks noGrp="1"/>
          </p:cNvPicPr>
          <p:nvPr>
            <p:ph idx="1"/>
          </p:nvPr>
        </p:nvPicPr>
        <p:blipFill>
          <a:blip r:embed="rId2"/>
          <a:stretch>
            <a:fillRect/>
          </a:stretch>
        </p:blipFill>
        <p:spPr>
          <a:xfrm>
            <a:off x="746760" y="1929766"/>
            <a:ext cx="10607040" cy="4351338"/>
          </a:xfrm>
          <a:prstGeom prst="rect">
            <a:avLst/>
          </a:prstGeom>
        </p:spPr>
      </p:pic>
      <p:sp>
        <p:nvSpPr>
          <p:cNvPr id="12" name="Oval 11">
            <a:extLst>
              <a:ext uri="{FF2B5EF4-FFF2-40B4-BE49-F238E27FC236}">
                <a16:creationId xmlns:a16="http://schemas.microsoft.com/office/drawing/2014/main" id="{8B8DDEEB-7127-4DDE-822F-448FB48FC77C}"/>
              </a:ext>
            </a:extLst>
          </p:cNvPr>
          <p:cNvSpPr/>
          <p:nvPr/>
        </p:nvSpPr>
        <p:spPr>
          <a:xfrm>
            <a:off x="5008880" y="2698275"/>
            <a:ext cx="751840" cy="281432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TextBox 6">
            <a:extLst>
              <a:ext uri="{FF2B5EF4-FFF2-40B4-BE49-F238E27FC236}">
                <a16:creationId xmlns:a16="http://schemas.microsoft.com/office/drawing/2014/main" id="{DEFDD71D-2EC2-41F6-A65A-CD9B65162BAC}"/>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6401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Cause of Sepsis! - IJC!!!</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3DD821A-EB33-4AF8-9922-A52FBEDB28BB}"/>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pic>
        <p:nvPicPr>
          <p:cNvPr id="1026" name="Picture 2" descr="Related image">
            <a:extLst>
              <a:ext uri="{FF2B5EF4-FFF2-40B4-BE49-F238E27FC236}">
                <a16:creationId xmlns:a16="http://schemas.microsoft.com/office/drawing/2014/main" id="{AA7B0829-15D7-4C64-AB58-161DF13C58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957" y="1778411"/>
            <a:ext cx="5478123" cy="4524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ialysis catheter">
            <a:extLst>
              <a:ext uri="{FF2B5EF4-FFF2-40B4-BE49-F238E27FC236}">
                <a16:creationId xmlns:a16="http://schemas.microsoft.com/office/drawing/2014/main" id="{55EEEDF7-2B80-4079-B84D-1570CD8DC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375" y="1854995"/>
            <a:ext cx="5663355" cy="42475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angry icon">
            <a:extLst>
              <a:ext uri="{FF2B5EF4-FFF2-40B4-BE49-F238E27FC236}">
                <a16:creationId xmlns:a16="http://schemas.microsoft.com/office/drawing/2014/main" id="{9A09EDF3-9289-4C0D-A831-3945783E0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3318" y="186533"/>
            <a:ext cx="1154588" cy="11545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AE9871F-3A9B-467D-A734-F675075239B3}"/>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2158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Perm Catheter</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3DD821A-EB33-4AF8-9922-A52FBEDB28BB}"/>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pic>
        <p:nvPicPr>
          <p:cNvPr id="1026" name="Picture 2" descr="Related image">
            <a:extLst>
              <a:ext uri="{FF2B5EF4-FFF2-40B4-BE49-F238E27FC236}">
                <a16:creationId xmlns:a16="http://schemas.microsoft.com/office/drawing/2014/main" id="{AA7B0829-15D7-4C64-AB58-161DF13C58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957" y="1778411"/>
            <a:ext cx="5478123" cy="45244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AE9871F-3A9B-467D-A734-F675075239B3}"/>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pic>
        <p:nvPicPr>
          <p:cNvPr id="4" name="Picture 2" descr="Image result for cuffed catheter">
            <a:extLst>
              <a:ext uri="{FF2B5EF4-FFF2-40B4-BE49-F238E27FC236}">
                <a16:creationId xmlns:a16="http://schemas.microsoft.com/office/drawing/2014/main" id="{6E1B037B-3478-4ED1-8EFB-15BDCAD2B4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291"/>
          <a:stretch/>
        </p:blipFill>
        <p:spPr bwMode="auto">
          <a:xfrm>
            <a:off x="4612640" y="1676400"/>
            <a:ext cx="7454993" cy="447039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1AFA9DF2-FF58-4865-95F2-27EA5FB88E70}"/>
              </a:ext>
            </a:extLst>
          </p:cNvPr>
          <p:cNvSpPr/>
          <p:nvPr/>
        </p:nvSpPr>
        <p:spPr>
          <a:xfrm>
            <a:off x="4704080" y="3169920"/>
            <a:ext cx="1270000" cy="5384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94457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Perm/cuff/tunnel Catheter</a:t>
            </a:r>
            <a:endParaRPr lang="en-MY" dirty="0">
              <a:latin typeface="Arial Black" panose="020B0A04020102020204" pitchFamily="34" charset="0"/>
            </a:endParaRPr>
          </a:p>
        </p:txBody>
      </p:sp>
      <p:sp>
        <p:nvSpPr>
          <p:cNvPr id="11" name="Content Placeholder 10">
            <a:extLst>
              <a:ext uri="{FF2B5EF4-FFF2-40B4-BE49-F238E27FC236}">
                <a16:creationId xmlns:a16="http://schemas.microsoft.com/office/drawing/2014/main" id="{F0A20FB9-7FE0-4C5B-8F94-3DD4E27A126B}"/>
              </a:ext>
            </a:extLst>
          </p:cNvPr>
          <p:cNvSpPr>
            <a:spLocks noGrp="1"/>
          </p:cNvSpPr>
          <p:nvPr>
            <p:ph idx="1"/>
          </p:nvPr>
        </p:nvSpPr>
        <p:spPr>
          <a:xfrm>
            <a:off x="873760" y="1826379"/>
            <a:ext cx="10515600" cy="4351338"/>
          </a:xfrm>
        </p:spPr>
        <p:txBody>
          <a:bodyPr/>
          <a:lstStyle/>
          <a:p>
            <a:r>
              <a:rPr lang="en-US" dirty="0">
                <a:latin typeface="Arial" panose="020B0604020202020204" pitchFamily="34" charset="0"/>
                <a:cs typeface="Arial" panose="020B0604020202020204" pitchFamily="34" charset="0"/>
              </a:rPr>
              <a:t>Dacron cuff forms a fibrosis under the skin</a:t>
            </a:r>
            <a:endParaRPr lang="en-MY"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3DD821A-EB33-4AF8-9922-A52FBEDB28BB}"/>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8" name="TextBox 7">
            <a:extLst>
              <a:ext uri="{FF2B5EF4-FFF2-40B4-BE49-F238E27FC236}">
                <a16:creationId xmlns:a16="http://schemas.microsoft.com/office/drawing/2014/main" id="{3AE9871F-3A9B-467D-A734-F675075239B3}"/>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pic>
        <p:nvPicPr>
          <p:cNvPr id="3074" name="Picture 2" descr="Image result for tunneled cuffed catheter">
            <a:extLst>
              <a:ext uri="{FF2B5EF4-FFF2-40B4-BE49-F238E27FC236}">
                <a16:creationId xmlns:a16="http://schemas.microsoft.com/office/drawing/2014/main" id="{766CF760-D6CC-4463-9B56-79607EB78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860" y="2541999"/>
            <a:ext cx="7858760" cy="3988193"/>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C3C5D8ED-56EA-4759-A96E-1C9463C9BCFE}"/>
              </a:ext>
            </a:extLst>
          </p:cNvPr>
          <p:cNvSpPr/>
          <p:nvPr/>
        </p:nvSpPr>
        <p:spPr>
          <a:xfrm>
            <a:off x="5201920" y="3468648"/>
            <a:ext cx="1168400" cy="1072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Tree>
    <p:extLst>
      <p:ext uri="{BB962C8B-B14F-4D97-AF65-F5344CB8AC3E}">
        <p14:creationId xmlns:p14="http://schemas.microsoft.com/office/powerpoint/2010/main" val="520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err="1">
                <a:latin typeface="Arial Black" panose="020B0A04020102020204" pitchFamily="34" charset="0"/>
              </a:rPr>
              <a:t>Letih</a:t>
            </a:r>
            <a:r>
              <a:rPr lang="en-US" dirty="0">
                <a:latin typeface="Arial Black" panose="020B0A04020102020204" pitchFamily="34" charset="0"/>
              </a:rPr>
              <a:t>..</a:t>
            </a:r>
            <a:r>
              <a:rPr lang="en-US" dirty="0" err="1">
                <a:latin typeface="Arial Black" panose="020B0A04020102020204" pitchFamily="34" charset="0"/>
              </a:rPr>
              <a:t>nak</a:t>
            </a:r>
            <a:r>
              <a:rPr lang="en-US" dirty="0">
                <a:latin typeface="Arial Black" panose="020B0A04020102020204" pitchFamily="34" charset="0"/>
              </a:rPr>
              <a:t> </a:t>
            </a:r>
            <a:r>
              <a:rPr lang="en-US" dirty="0" err="1">
                <a:latin typeface="Arial Black" panose="020B0A04020102020204" pitchFamily="34" charset="0"/>
              </a:rPr>
              <a:t>balik</a:t>
            </a:r>
            <a:r>
              <a:rPr lang="en-US" dirty="0">
                <a:latin typeface="Arial Black" panose="020B0A04020102020204" pitchFamily="34" charset="0"/>
              </a:rPr>
              <a:t>…</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01EA5C-E1F5-4F71-91E5-BAF8EF3B1D7C}"/>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10" name="TextBox 9">
            <a:extLst>
              <a:ext uri="{FF2B5EF4-FFF2-40B4-BE49-F238E27FC236}">
                <a16:creationId xmlns:a16="http://schemas.microsoft.com/office/drawing/2014/main" id="{CAC0A986-5417-4371-8952-B88DB174DFBB}"/>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pic>
        <p:nvPicPr>
          <p:cNvPr id="1026" name="Picture 2" descr="Image result for stoned eyes cartoon">
            <a:extLst>
              <a:ext uri="{FF2B5EF4-FFF2-40B4-BE49-F238E27FC236}">
                <a16:creationId xmlns:a16="http://schemas.microsoft.com/office/drawing/2014/main" id="{4D49CAD8-9556-4750-B982-DC173E9D5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8080" y="1836104"/>
            <a:ext cx="4693920" cy="469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137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NKF-KDOQI Guidelines </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IJC – 3 weeks!</a:t>
            </a:r>
          </a:p>
          <a:p>
            <a:r>
              <a:rPr lang="en-US" dirty="0">
                <a:latin typeface="Arial" panose="020B0604020202020204" pitchFamily="34" charset="0"/>
                <a:cs typeface="Arial" panose="020B0604020202020204" pitchFamily="34" charset="0"/>
              </a:rPr>
              <a:t>&gt; 3 weeks – cuffed (perm) catheter</a:t>
            </a:r>
          </a:p>
          <a:p>
            <a:r>
              <a:rPr lang="en-US" sz="4000" b="1" dirty="0">
                <a:solidFill>
                  <a:srgbClr val="FF0000"/>
                </a:solidFill>
                <a:latin typeface="Arial" panose="020B0604020202020204" pitchFamily="34" charset="0"/>
                <a:cs typeface="Arial" panose="020B0604020202020204" pitchFamily="34" charset="0"/>
              </a:rPr>
              <a:t>AVF!!!</a:t>
            </a:r>
          </a:p>
          <a:p>
            <a:endParaRPr lang="en-MY" dirty="0"/>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3076" name="Picture 4" descr="Related image">
            <a:extLst>
              <a:ext uri="{FF2B5EF4-FFF2-40B4-BE49-F238E27FC236}">
                <a16:creationId xmlns:a16="http://schemas.microsoft.com/office/drawing/2014/main" id="{90AD47D9-C607-4894-8074-9B197495DB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53" r="34837"/>
          <a:stretch/>
        </p:blipFill>
        <p:spPr bwMode="auto">
          <a:xfrm>
            <a:off x="6934200" y="2266633"/>
            <a:ext cx="3862385" cy="43581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863C83D-24BE-4D74-BEB0-F45AEBC7D809}"/>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7" name="TextBox 6">
            <a:extLst>
              <a:ext uri="{FF2B5EF4-FFF2-40B4-BE49-F238E27FC236}">
                <a16:creationId xmlns:a16="http://schemas.microsoft.com/office/drawing/2014/main" id="{5027FD0F-A334-46C2-AD4B-33E0C3A40A87}"/>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35287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Pathogenesis</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Immediately after insertion, the surfaces of the catheter become coated with plasma proteins called </a:t>
            </a:r>
            <a:r>
              <a:rPr lang="en-US" sz="3200" b="1" dirty="0">
                <a:solidFill>
                  <a:srgbClr val="FF0000"/>
                </a:solidFill>
                <a:latin typeface="Arial" panose="020B0604020202020204" pitchFamily="34" charset="0"/>
                <a:cs typeface="Arial" panose="020B0604020202020204" pitchFamily="34" charset="0"/>
              </a:rPr>
              <a:t>fibrin</a:t>
            </a:r>
            <a:r>
              <a:rPr lang="en-US" sz="3200" dirty="0">
                <a:latin typeface="Arial" panose="020B0604020202020204" pitchFamily="34" charset="0"/>
                <a:cs typeface="Arial" panose="020B0604020202020204" pitchFamily="34" charset="0"/>
              </a:rPr>
              <a:t>. </a:t>
            </a:r>
          </a:p>
          <a:p>
            <a:r>
              <a:rPr lang="en-US" sz="3200" dirty="0">
                <a:latin typeface="Arial" panose="020B0604020202020204" pitchFamily="34" charset="0"/>
                <a:cs typeface="Arial" panose="020B0604020202020204" pitchFamily="34" charset="0"/>
              </a:rPr>
              <a:t>Bacteria migrate from skin along the catheter track or from the catheter hubs down the lumen and become embedded in this protein sheath. </a:t>
            </a:r>
          </a:p>
          <a:p>
            <a:r>
              <a:rPr lang="en-US" sz="3200" dirty="0">
                <a:latin typeface="Arial" panose="020B0604020202020204" pitchFamily="34" charset="0"/>
                <a:cs typeface="Arial" panose="020B0604020202020204" pitchFamily="34" charset="0"/>
              </a:rPr>
              <a:t>This can happen within hours of insertion.</a:t>
            </a:r>
            <a:endParaRPr lang="en-MY" sz="32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63C83D-24BE-4D74-BEB0-F45AEBC7D809}"/>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6" name="TextBox 5">
            <a:extLst>
              <a:ext uri="{FF2B5EF4-FFF2-40B4-BE49-F238E27FC236}">
                <a16:creationId xmlns:a16="http://schemas.microsoft.com/office/drawing/2014/main" id="{90037008-0B35-430C-B0AA-A9E55E378F77}"/>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29685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Source of CRBSI</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1E5516A-E02B-4B8D-9166-BCB3FE8D7344}"/>
              </a:ext>
            </a:extLst>
          </p:cNvPr>
          <p:cNvPicPr>
            <a:picLocks noChangeAspect="1"/>
          </p:cNvPicPr>
          <p:nvPr/>
        </p:nvPicPr>
        <p:blipFill rotWithShape="1">
          <a:blip r:embed="rId3"/>
          <a:srcRect r="21000"/>
          <a:stretch/>
        </p:blipFill>
        <p:spPr>
          <a:xfrm>
            <a:off x="213360" y="1957388"/>
            <a:ext cx="9848122" cy="4339284"/>
          </a:xfrm>
          <a:prstGeom prst="rect">
            <a:avLst/>
          </a:prstGeom>
        </p:spPr>
      </p:pic>
      <p:sp>
        <p:nvSpPr>
          <p:cNvPr id="9" name="Oval 8">
            <a:extLst>
              <a:ext uri="{FF2B5EF4-FFF2-40B4-BE49-F238E27FC236}">
                <a16:creationId xmlns:a16="http://schemas.microsoft.com/office/drawing/2014/main" id="{1AE81771-75A8-4D26-8CB1-BA3EABDF4D80}"/>
              </a:ext>
            </a:extLst>
          </p:cNvPr>
          <p:cNvSpPr/>
          <p:nvPr/>
        </p:nvSpPr>
        <p:spPr>
          <a:xfrm>
            <a:off x="5137421" y="4039618"/>
            <a:ext cx="561975" cy="6191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Oval 10">
            <a:extLst>
              <a:ext uri="{FF2B5EF4-FFF2-40B4-BE49-F238E27FC236}">
                <a16:creationId xmlns:a16="http://schemas.microsoft.com/office/drawing/2014/main" id="{31D8CD78-06BA-4625-B929-26DACF0BFA27}"/>
              </a:ext>
            </a:extLst>
          </p:cNvPr>
          <p:cNvSpPr/>
          <p:nvPr/>
        </p:nvSpPr>
        <p:spPr>
          <a:xfrm>
            <a:off x="5852160" y="4912676"/>
            <a:ext cx="919161" cy="6191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Oval 11">
            <a:extLst>
              <a:ext uri="{FF2B5EF4-FFF2-40B4-BE49-F238E27FC236}">
                <a16:creationId xmlns:a16="http://schemas.microsoft.com/office/drawing/2014/main" id="{3B320963-0EB6-4988-9CE7-19B76ED44A80}"/>
              </a:ext>
            </a:extLst>
          </p:cNvPr>
          <p:cNvSpPr/>
          <p:nvPr/>
        </p:nvSpPr>
        <p:spPr>
          <a:xfrm>
            <a:off x="8486775" y="2747963"/>
            <a:ext cx="1238250" cy="6191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TextBox 9">
            <a:extLst>
              <a:ext uri="{FF2B5EF4-FFF2-40B4-BE49-F238E27FC236}">
                <a16:creationId xmlns:a16="http://schemas.microsoft.com/office/drawing/2014/main" id="{68731EBD-3AA4-4A01-ABEE-CA267EBD7AEF}"/>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14" name="Oval 13">
            <a:extLst>
              <a:ext uri="{FF2B5EF4-FFF2-40B4-BE49-F238E27FC236}">
                <a16:creationId xmlns:a16="http://schemas.microsoft.com/office/drawing/2014/main" id="{82A45EC6-F5A3-4A14-ABB8-AE85BC638F69}"/>
              </a:ext>
            </a:extLst>
          </p:cNvPr>
          <p:cNvSpPr/>
          <p:nvPr/>
        </p:nvSpPr>
        <p:spPr>
          <a:xfrm>
            <a:off x="2487501" y="4872037"/>
            <a:ext cx="1334358" cy="619125"/>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Oval 2">
            <a:extLst>
              <a:ext uri="{FF2B5EF4-FFF2-40B4-BE49-F238E27FC236}">
                <a16:creationId xmlns:a16="http://schemas.microsoft.com/office/drawing/2014/main" id="{6ACAB701-704F-494C-8A37-CE8223E11389}"/>
              </a:ext>
            </a:extLst>
          </p:cNvPr>
          <p:cNvSpPr/>
          <p:nvPr/>
        </p:nvSpPr>
        <p:spPr>
          <a:xfrm>
            <a:off x="9725025" y="1957388"/>
            <a:ext cx="647700" cy="7905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TextBox 12">
            <a:extLst>
              <a:ext uri="{FF2B5EF4-FFF2-40B4-BE49-F238E27FC236}">
                <a16:creationId xmlns:a16="http://schemas.microsoft.com/office/drawing/2014/main" id="{E3ADD7DE-2360-47EE-8410-F38C1F9679B7}"/>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3376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Biofilm on catheter</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3074" name="Picture 2" descr="Image result for biofilm catheter">
            <a:extLst>
              <a:ext uri="{FF2B5EF4-FFF2-40B4-BE49-F238E27FC236}">
                <a16:creationId xmlns:a16="http://schemas.microsoft.com/office/drawing/2014/main" id="{9FA53FC9-C1AF-40D7-9F19-BC29F47015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710" y="1936582"/>
            <a:ext cx="4529982" cy="32450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iofilm catheter">
            <a:extLst>
              <a:ext uri="{FF2B5EF4-FFF2-40B4-BE49-F238E27FC236}">
                <a16:creationId xmlns:a16="http://schemas.microsoft.com/office/drawing/2014/main" id="{FA031E3F-B42F-4DF0-ABC8-DBB9A282B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883" y="2637790"/>
            <a:ext cx="7891481" cy="34677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DD9F37-1FA6-4472-B7D1-38639C9845D1}"/>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3" name="Oval 2">
            <a:extLst>
              <a:ext uri="{FF2B5EF4-FFF2-40B4-BE49-F238E27FC236}">
                <a16:creationId xmlns:a16="http://schemas.microsoft.com/office/drawing/2014/main" id="{306BF1C7-254D-4A0A-BF4D-D338D98A1FEC}"/>
              </a:ext>
            </a:extLst>
          </p:cNvPr>
          <p:cNvSpPr/>
          <p:nvPr/>
        </p:nvSpPr>
        <p:spPr>
          <a:xfrm>
            <a:off x="2181225" y="3914776"/>
            <a:ext cx="400050" cy="4000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 name="Arrow: Up 3">
            <a:extLst>
              <a:ext uri="{FF2B5EF4-FFF2-40B4-BE49-F238E27FC236}">
                <a16:creationId xmlns:a16="http://schemas.microsoft.com/office/drawing/2014/main" id="{32867C58-5820-4727-B04A-C3EC040F7106}"/>
              </a:ext>
            </a:extLst>
          </p:cNvPr>
          <p:cNvSpPr/>
          <p:nvPr/>
        </p:nvSpPr>
        <p:spPr>
          <a:xfrm>
            <a:off x="1638300" y="4371654"/>
            <a:ext cx="1485900" cy="154461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extBox 8">
            <a:extLst>
              <a:ext uri="{FF2B5EF4-FFF2-40B4-BE49-F238E27FC236}">
                <a16:creationId xmlns:a16="http://schemas.microsoft.com/office/drawing/2014/main" id="{52506E90-BC08-4459-AD7F-256DACD81FFC}"/>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6C5EA3DE-B72F-4F26-9027-B1DAEBC9CA1B}"/>
              </a:ext>
            </a:extLst>
          </p:cNvPr>
          <p:cNvSpPr txBox="1"/>
          <p:nvPr/>
        </p:nvSpPr>
        <p:spPr>
          <a:xfrm>
            <a:off x="4037883" y="6308209"/>
            <a:ext cx="426656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Staph, Pseudomonas, Candida</a:t>
            </a:r>
            <a:endParaRPr lang="en-MY"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604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Biofilm on catheter</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2DD9F37-1FA6-4472-B7D1-38639C9845D1}"/>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9" name="TextBox 8">
            <a:extLst>
              <a:ext uri="{FF2B5EF4-FFF2-40B4-BE49-F238E27FC236}">
                <a16:creationId xmlns:a16="http://schemas.microsoft.com/office/drawing/2014/main" id="{52506E90-BC08-4459-AD7F-256DACD81FFC}"/>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
        <p:nvSpPr>
          <p:cNvPr id="10" name="Content Placeholder 9">
            <a:extLst>
              <a:ext uri="{FF2B5EF4-FFF2-40B4-BE49-F238E27FC236}">
                <a16:creationId xmlns:a16="http://schemas.microsoft.com/office/drawing/2014/main" id="{CCC96C29-4D8C-4D3C-9255-DA4C855A758E}"/>
              </a:ext>
            </a:extLst>
          </p:cNvPr>
          <p:cNvSpPr>
            <a:spLocks noGrp="1"/>
          </p:cNvSpPr>
          <p:nvPr>
            <p:ph idx="1"/>
          </p:nvPr>
        </p:nvSpPr>
        <p:spPr>
          <a:xfrm>
            <a:off x="1073785" y="1893378"/>
            <a:ext cx="10515600" cy="4351338"/>
          </a:xfrm>
        </p:spPr>
        <p:txBody>
          <a:bodyPr/>
          <a:lstStyle/>
          <a:p>
            <a:pPr marL="0" indent="0">
              <a:buNone/>
            </a:pPr>
            <a:endParaRPr lang="en-MY" dirty="0"/>
          </a:p>
        </p:txBody>
      </p:sp>
      <p:pic>
        <p:nvPicPr>
          <p:cNvPr id="13" name="Picture 2" descr="Image result for biofilm">
            <a:extLst>
              <a:ext uri="{FF2B5EF4-FFF2-40B4-BE49-F238E27FC236}">
                <a16:creationId xmlns:a16="http://schemas.microsoft.com/office/drawing/2014/main" id="{09F75395-70C9-491E-9CCA-EA9840059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33" y="1856990"/>
            <a:ext cx="7179564" cy="35880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img.medscapestatic.com/fullsize/migrated/508/109/mnp508109.fig1.gif">
            <a:extLst>
              <a:ext uri="{FF2B5EF4-FFF2-40B4-BE49-F238E27FC236}">
                <a16:creationId xmlns:a16="http://schemas.microsoft.com/office/drawing/2014/main" id="{031DD9D2-739B-42EC-B864-331D2B3850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47"/>
          <a:stretch/>
        </p:blipFill>
        <p:spPr bwMode="auto">
          <a:xfrm>
            <a:off x="1458977" y="3224911"/>
            <a:ext cx="4405883" cy="35060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fibrin sheath biofilm">
            <a:extLst>
              <a:ext uri="{FF2B5EF4-FFF2-40B4-BE49-F238E27FC236}">
                <a16:creationId xmlns:a16="http://schemas.microsoft.com/office/drawing/2014/main" id="{01D34FB7-0663-4D77-B0E6-C7ACE8CCB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447" y="1353831"/>
            <a:ext cx="6535420" cy="435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4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Symptoms</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r>
              <a:rPr lang="en-US" b="1" dirty="0">
                <a:solidFill>
                  <a:srgbClr val="FF0000"/>
                </a:solidFill>
                <a:latin typeface="Arial" panose="020B0604020202020204" pitchFamily="34" charset="0"/>
                <a:cs typeface="Arial" panose="020B0604020202020204" pitchFamily="34" charset="0"/>
              </a:rPr>
              <a:t>Fever or chills </a:t>
            </a:r>
            <a:r>
              <a:rPr lang="en-US" b="1" u="sng" dirty="0">
                <a:solidFill>
                  <a:srgbClr val="FF0000"/>
                </a:solidFill>
                <a:latin typeface="Arial" panose="020B0604020202020204" pitchFamily="34" charset="0"/>
                <a:cs typeface="Arial" panose="020B0604020202020204" pitchFamily="34" charset="0"/>
              </a:rPr>
              <a:t>during</a:t>
            </a:r>
            <a:r>
              <a:rPr lang="en-US" b="1"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HD</a:t>
            </a:r>
          </a:p>
          <a:p>
            <a:r>
              <a:rPr lang="en-US" dirty="0">
                <a:latin typeface="Arial" panose="020B0604020202020204" pitchFamily="34" charset="0"/>
                <a:cs typeface="Arial" panose="020B0604020202020204" pitchFamily="34" charset="0"/>
              </a:rPr>
              <a:t>No other localizing signs (cough, </a:t>
            </a:r>
            <a:r>
              <a:rPr lang="en-US" dirty="0" err="1">
                <a:latin typeface="Arial" panose="020B0604020202020204" pitchFamily="34" charset="0"/>
                <a:cs typeface="Arial" panose="020B0604020202020204" pitchFamily="34" charset="0"/>
              </a:rPr>
              <a:t>diarrhoea</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Lethargy and unwell</a:t>
            </a:r>
          </a:p>
          <a:p>
            <a:r>
              <a:rPr lang="en-US" dirty="0">
                <a:latin typeface="Arial" panose="020B0604020202020204" pitchFamily="34" charset="0"/>
                <a:cs typeface="Arial" panose="020B0604020202020204" pitchFamily="34" charset="0"/>
              </a:rPr>
              <a:t>Hypotension</a:t>
            </a:r>
          </a:p>
          <a:p>
            <a:r>
              <a:rPr lang="en-US" dirty="0">
                <a:latin typeface="Arial" panose="020B0604020202020204" pitchFamily="34" charset="0"/>
                <a:cs typeface="Arial" panose="020B0604020202020204" pitchFamily="34" charset="0"/>
              </a:rPr>
              <a:t>Changes in mental status</a:t>
            </a:r>
          </a:p>
          <a:p>
            <a:r>
              <a:rPr lang="en-US" dirty="0">
                <a:latin typeface="Arial" panose="020B0604020202020204" pitchFamily="34" charset="0"/>
                <a:cs typeface="Arial" panose="020B0604020202020204" pitchFamily="34" charset="0"/>
              </a:rPr>
              <a:t>Pain and redness at exit site</a:t>
            </a:r>
          </a:p>
          <a:p>
            <a:r>
              <a:rPr lang="en-US" dirty="0">
                <a:latin typeface="Arial" panose="020B0604020202020204" pitchFamily="34" charset="0"/>
                <a:cs typeface="Arial" panose="020B0604020202020204" pitchFamily="34" charset="0"/>
              </a:rPr>
              <a:t>Pus discharge at tunnel</a:t>
            </a: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C5E6051-C1EE-4A65-B839-DEBF90985FC6}"/>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pic>
        <p:nvPicPr>
          <p:cNvPr id="2050" name="Picture 2" descr="Image result for febrile RIGORS">
            <a:extLst>
              <a:ext uri="{FF2B5EF4-FFF2-40B4-BE49-F238E27FC236}">
                <a16:creationId xmlns:a16="http://schemas.microsoft.com/office/drawing/2014/main" id="{1771B339-17B1-4E43-8895-C60BE0FE5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651" y="3530850"/>
            <a:ext cx="1900238" cy="28937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149877F-4026-48ED-95FE-A34455D17C99}"/>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714375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Complications</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CRBSI triggers a systemic inflammatory response (SIRS), ranging from fever and </a:t>
            </a:r>
            <a:r>
              <a:rPr lang="en-US" sz="3200" dirty="0" err="1">
                <a:latin typeface="Arial" panose="020B0604020202020204" pitchFamily="34" charset="0"/>
                <a:cs typeface="Arial" panose="020B0604020202020204" pitchFamily="34" charset="0"/>
              </a:rPr>
              <a:t>leucocytosis</a:t>
            </a:r>
            <a:r>
              <a:rPr lang="en-US" sz="3200" dirty="0">
                <a:latin typeface="Arial" panose="020B0604020202020204" pitchFamily="34" charset="0"/>
                <a:cs typeface="Arial" panose="020B0604020202020204" pitchFamily="34" charset="0"/>
              </a:rPr>
              <a:t> through to septic shock and multiple organ failure.</a:t>
            </a:r>
          </a:p>
          <a:p>
            <a:r>
              <a:rPr lang="en-US" sz="3200" dirty="0">
                <a:latin typeface="Arial" panose="020B0604020202020204" pitchFamily="34" charset="0"/>
                <a:cs typeface="Arial" panose="020B0604020202020204" pitchFamily="34" charset="0"/>
              </a:rPr>
              <a:t>The reported mortality rate varies from 3 to 25%.</a:t>
            </a:r>
          </a:p>
          <a:p>
            <a:r>
              <a:rPr lang="en-US" sz="3200" dirty="0">
                <a:latin typeface="Arial" panose="020B0604020202020204" pitchFamily="34" charset="0"/>
                <a:cs typeface="Arial" panose="020B0604020202020204" pitchFamily="34" charset="0"/>
              </a:rPr>
              <a:t>Metastatic infection  - septic thrombosis, endocarditis and septic arthritis. </a:t>
            </a:r>
          </a:p>
          <a:p>
            <a:r>
              <a:rPr lang="en-US" sz="3200" dirty="0">
                <a:latin typeface="Arial" panose="020B0604020202020204" pitchFamily="34" charset="0"/>
                <a:cs typeface="Arial" panose="020B0604020202020204" pitchFamily="34" charset="0"/>
              </a:rPr>
              <a:t>Deep-seated infection – psoas </a:t>
            </a:r>
            <a:r>
              <a:rPr lang="en-US" sz="3200" dirty="0" err="1">
                <a:latin typeface="Arial" panose="020B0604020202020204" pitchFamily="34" charset="0"/>
                <a:cs typeface="Arial" panose="020B0604020202020204" pitchFamily="34" charset="0"/>
              </a:rPr>
              <a:t>abcess</a:t>
            </a:r>
            <a:endParaRPr lang="en-US" sz="32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C5E6051-C1EE-4A65-B839-DEBF90985FC6}"/>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6" name="TextBox 5">
            <a:extLst>
              <a:ext uri="{FF2B5EF4-FFF2-40B4-BE49-F238E27FC236}">
                <a16:creationId xmlns:a16="http://schemas.microsoft.com/office/drawing/2014/main" id="{E1630C69-5D2D-4419-A3B9-9E6AFE0F5442}"/>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3541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xfrm>
            <a:off x="838200" y="365125"/>
            <a:ext cx="10515600" cy="1325563"/>
          </a:xfrm>
          <a:noFill/>
        </p:spPr>
        <p:txBody>
          <a:bodyPr/>
          <a:lstStyle/>
          <a:p>
            <a:pPr algn="ctr"/>
            <a:r>
              <a:rPr lang="en-US" dirty="0">
                <a:latin typeface="Arial Black" panose="020B0A04020102020204" pitchFamily="34" charset="0"/>
              </a:rPr>
              <a:t>Complications</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C5E6051-C1EE-4A65-B839-DEBF90985FC6}"/>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pic>
        <p:nvPicPr>
          <p:cNvPr id="1026" name="Picture 2" descr="Related image">
            <a:extLst>
              <a:ext uri="{FF2B5EF4-FFF2-40B4-BE49-F238E27FC236}">
                <a16:creationId xmlns:a16="http://schemas.microsoft.com/office/drawing/2014/main" id="{3B5AEDF6-3EEF-4887-AEE5-998E1C061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753" y="1834297"/>
            <a:ext cx="4543435" cy="3249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fective endocarditis">
            <a:extLst>
              <a:ext uri="{FF2B5EF4-FFF2-40B4-BE49-F238E27FC236}">
                <a16:creationId xmlns:a16="http://schemas.microsoft.com/office/drawing/2014/main" id="{E18B3361-D5A0-4609-8125-F24AF2FE8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044" y="1834297"/>
            <a:ext cx="4141160" cy="29252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pinal abscess">
            <a:extLst>
              <a:ext uri="{FF2B5EF4-FFF2-40B4-BE49-F238E27FC236}">
                <a16:creationId xmlns:a16="http://schemas.microsoft.com/office/drawing/2014/main" id="{0AF0C6FD-65A7-436E-BD7E-366219D5D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095" y="3192801"/>
            <a:ext cx="3557905" cy="35579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4B8BC35-2809-4223-8A6B-BC10B4897AE8}"/>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709275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Prevention</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r>
              <a:rPr lang="en-US" sz="3200" dirty="0">
                <a:latin typeface="Arial" panose="020B0604020202020204" pitchFamily="34" charset="0"/>
                <a:cs typeface="Arial" panose="020B0604020202020204" pitchFamily="34" charset="0"/>
              </a:rPr>
              <a:t>Catheter insertion and position</a:t>
            </a:r>
          </a:p>
          <a:p>
            <a:pPr lvl="1"/>
            <a:r>
              <a:rPr lang="en-US" sz="2800" dirty="0">
                <a:latin typeface="Arial" panose="020B0604020202020204" pitchFamily="34" charset="0"/>
                <a:cs typeface="Arial" panose="020B0604020202020204" pitchFamily="34" charset="0"/>
              </a:rPr>
              <a:t>Aseptic technique, no femoral</a:t>
            </a:r>
          </a:p>
          <a:p>
            <a:r>
              <a:rPr lang="en-US" sz="3200" dirty="0">
                <a:latin typeface="Arial" panose="020B0604020202020204" pitchFamily="34" charset="0"/>
                <a:cs typeface="Arial" panose="020B0604020202020204" pitchFamily="34" charset="0"/>
              </a:rPr>
              <a:t>Antimicrobial locks</a:t>
            </a:r>
          </a:p>
          <a:p>
            <a:pPr lvl="1"/>
            <a:r>
              <a:rPr lang="en-US" sz="2800" dirty="0">
                <a:latin typeface="Arial" panose="020B0604020202020204" pitchFamily="34" charset="0"/>
                <a:cs typeface="Arial" panose="020B0604020202020204" pitchFamily="34" charset="0"/>
              </a:rPr>
              <a:t>Citrate lock, antibiotics locks</a:t>
            </a:r>
          </a:p>
          <a:p>
            <a:r>
              <a:rPr lang="en-US" sz="3200" dirty="0">
                <a:latin typeface="Arial" panose="020B0604020202020204" pitchFamily="34" charset="0"/>
                <a:cs typeface="Arial" panose="020B0604020202020204" pitchFamily="34" charset="0"/>
              </a:rPr>
              <a:t>Nursing care</a:t>
            </a:r>
          </a:p>
          <a:p>
            <a:pPr lvl="1"/>
            <a:r>
              <a:rPr lang="en-US" sz="2800" dirty="0">
                <a:latin typeface="Arial" panose="020B0604020202020204" pitchFamily="34" charset="0"/>
                <a:cs typeface="Arial" panose="020B0604020202020204" pitchFamily="34" charset="0"/>
              </a:rPr>
              <a:t>Exit site care, aseptic technique, patient advise</a:t>
            </a:r>
          </a:p>
          <a:p>
            <a:endParaRPr lang="en-US" sz="3200" dirty="0">
              <a:latin typeface="Arial" panose="020B0604020202020204" pitchFamily="34" charset="0"/>
              <a:cs typeface="Arial" panose="020B0604020202020204" pitchFamily="34" charset="0"/>
            </a:endParaRPr>
          </a:p>
          <a:p>
            <a:endParaRPr lang="en-MY" dirty="0"/>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ED20A42-61B1-4F8D-AFBC-85D46E5940B2}"/>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6" name="TextBox 5">
            <a:extLst>
              <a:ext uri="{FF2B5EF4-FFF2-40B4-BE49-F238E27FC236}">
                <a16:creationId xmlns:a16="http://schemas.microsoft.com/office/drawing/2014/main" id="{CF67700F-1B83-4311-99E6-66502C776299}"/>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694007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Management</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Before starting antibiotic therapy</a:t>
            </a:r>
          </a:p>
          <a:p>
            <a:r>
              <a:rPr lang="en-US" dirty="0">
                <a:latin typeface="Arial" panose="020B0604020202020204" pitchFamily="34" charset="0"/>
                <a:cs typeface="Arial" panose="020B0604020202020204" pitchFamily="34" charset="0"/>
              </a:rPr>
              <a:t>Blood cultures</a:t>
            </a:r>
          </a:p>
          <a:p>
            <a:pPr lvl="1"/>
            <a:r>
              <a:rPr lang="en-US" dirty="0">
                <a:latin typeface="Arial" panose="020B0604020202020204" pitchFamily="34" charset="0"/>
                <a:cs typeface="Arial" panose="020B0604020202020204" pitchFamily="34" charset="0"/>
              </a:rPr>
              <a:t>Catheter (both lumen)</a:t>
            </a:r>
          </a:p>
          <a:p>
            <a:pPr lvl="1"/>
            <a:r>
              <a:rPr lang="en-US" dirty="0">
                <a:latin typeface="Arial" panose="020B0604020202020204" pitchFamily="34" charset="0"/>
                <a:cs typeface="Arial" panose="020B0604020202020204" pitchFamily="34" charset="0"/>
              </a:rPr>
              <a:t>Peripheral</a:t>
            </a:r>
          </a:p>
          <a:p>
            <a:r>
              <a:rPr lang="en-US" dirty="0">
                <a:latin typeface="Arial" panose="020B0604020202020204" pitchFamily="34" charset="0"/>
                <a:cs typeface="Arial" panose="020B0604020202020204" pitchFamily="34" charset="0"/>
              </a:rPr>
              <a:t>Remove catheter if possible</a:t>
            </a:r>
          </a:p>
          <a:p>
            <a:r>
              <a:rPr lang="en-US" dirty="0">
                <a:latin typeface="Arial" panose="020B0604020202020204" pitchFamily="34" charset="0"/>
                <a:cs typeface="Arial" panose="020B0604020202020204" pitchFamily="34" charset="0"/>
              </a:rPr>
              <a:t>Guidewire exchange if difficult vascular access </a:t>
            </a:r>
          </a:p>
          <a:p>
            <a:pPr marL="0" indent="0">
              <a:buNone/>
            </a:pPr>
            <a:r>
              <a:rPr lang="en-US" dirty="0">
                <a:latin typeface="Arial" panose="020B0604020202020204" pitchFamily="34" charset="0"/>
                <a:cs typeface="Arial" panose="020B0604020202020204" pitchFamily="34" charset="0"/>
              </a:rPr>
              <a:t>  and no tunnel infection.</a:t>
            </a:r>
          </a:p>
          <a:p>
            <a:endParaRPr lang="en-MY" dirty="0"/>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BD05F8D-C749-4575-B1B1-914E17813545}"/>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pic>
        <p:nvPicPr>
          <p:cNvPr id="3076" name="Picture 4" descr="Image result for blood culture bactec">
            <a:extLst>
              <a:ext uri="{FF2B5EF4-FFF2-40B4-BE49-F238E27FC236}">
                <a16:creationId xmlns:a16="http://schemas.microsoft.com/office/drawing/2014/main" id="{39EDC9A7-B5AD-4CFE-AA21-40BB35D51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3664" y="2409824"/>
            <a:ext cx="2368960" cy="31527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028210-C039-4BF2-9A42-B288DB214197}"/>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9209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Introduction – Renal UiTM</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endParaRPr lang="en-MY" dirty="0"/>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Content Placeholder 4">
            <a:extLst>
              <a:ext uri="{FF2B5EF4-FFF2-40B4-BE49-F238E27FC236}">
                <a16:creationId xmlns:a16="http://schemas.microsoft.com/office/drawing/2014/main" id="{51DDDB1B-BB4B-4EBB-96BA-D7ACFAC10BC2}"/>
              </a:ext>
            </a:extLst>
          </p:cNvPr>
          <p:cNvPicPr>
            <a:picLocks/>
          </p:cNvPicPr>
          <p:nvPr/>
        </p:nvPicPr>
        <p:blipFill rotWithShape="1">
          <a:blip r:embed="rId2">
            <a:extLst>
              <a:ext uri="{28A0092B-C50C-407E-A947-70E740481C1C}">
                <a14:useLocalDpi xmlns:a14="http://schemas.microsoft.com/office/drawing/2010/main" val="0"/>
              </a:ext>
            </a:extLst>
          </a:blip>
          <a:srcRect l="1994" t="2715" r="1451" b="3473"/>
          <a:stretch/>
        </p:blipFill>
        <p:spPr bwMode="auto">
          <a:xfrm>
            <a:off x="2769267" y="1825625"/>
            <a:ext cx="6653463" cy="4351338"/>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F101EA5C-E1F5-4F71-91E5-BAF8EF3B1D7C}"/>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10" name="TextBox 9">
            <a:extLst>
              <a:ext uri="{FF2B5EF4-FFF2-40B4-BE49-F238E27FC236}">
                <a16:creationId xmlns:a16="http://schemas.microsoft.com/office/drawing/2014/main" id="{CAC0A986-5417-4371-8952-B88DB174DFBB}"/>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76611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Antibiotics</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Depends on severity and likely organism</a:t>
            </a:r>
          </a:p>
          <a:p>
            <a:r>
              <a:rPr lang="en-US" dirty="0">
                <a:latin typeface="Arial" panose="020B0604020202020204" pitchFamily="34" charset="0"/>
                <a:cs typeface="Arial" panose="020B0604020202020204" pitchFamily="34" charset="0"/>
              </a:rPr>
              <a:t>IV Cloxacillin 1g QID</a:t>
            </a:r>
          </a:p>
          <a:p>
            <a:r>
              <a:rPr lang="en-US" dirty="0">
                <a:latin typeface="Arial" panose="020B0604020202020204" pitchFamily="34" charset="0"/>
                <a:cs typeface="Arial" panose="020B0604020202020204" pitchFamily="34" charset="0"/>
              </a:rPr>
              <a:t>IV Cefazolin 2g EOD</a:t>
            </a:r>
          </a:p>
          <a:p>
            <a:r>
              <a:rPr lang="en-US" dirty="0">
                <a:latin typeface="Arial" panose="020B0604020202020204" pitchFamily="34" charset="0"/>
                <a:cs typeface="Arial" panose="020B0604020202020204" pitchFamily="34" charset="0"/>
              </a:rPr>
              <a:t>IV Vancomycin 1-1.5g loading dose </a:t>
            </a:r>
          </a:p>
          <a:p>
            <a:pPr marL="0" indent="0">
              <a:buNone/>
            </a:pPr>
            <a:r>
              <a:rPr lang="en-US" dirty="0">
                <a:latin typeface="Arial" panose="020B0604020202020204" pitchFamily="34" charset="0"/>
                <a:cs typeface="Arial" panose="020B0604020202020204" pitchFamily="34" charset="0"/>
              </a:rPr>
              <a:t>  (repeat level after 48h)</a:t>
            </a:r>
          </a:p>
          <a:p>
            <a:r>
              <a:rPr lang="en-MY" dirty="0">
                <a:latin typeface="Arial" panose="020B0604020202020204" pitchFamily="34" charset="0"/>
                <a:cs typeface="Arial" panose="020B0604020202020204" pitchFamily="34" charset="0"/>
              </a:rPr>
              <a:t>IV </a:t>
            </a:r>
            <a:r>
              <a:rPr lang="en-MY" dirty="0" err="1">
                <a:latin typeface="Arial" panose="020B0604020202020204" pitchFamily="34" charset="0"/>
                <a:cs typeface="Arial" panose="020B0604020202020204" pitchFamily="34" charset="0"/>
              </a:rPr>
              <a:t>Tazosin</a:t>
            </a:r>
            <a:r>
              <a:rPr lang="en-MY" dirty="0">
                <a:latin typeface="Arial" panose="020B0604020202020204" pitchFamily="34" charset="0"/>
                <a:cs typeface="Arial" panose="020B0604020202020204" pitchFamily="34" charset="0"/>
              </a:rPr>
              <a:t> </a:t>
            </a:r>
            <a:r>
              <a:rPr lang="en-MY">
                <a:latin typeface="Arial" panose="020B0604020202020204" pitchFamily="34" charset="0"/>
                <a:cs typeface="Arial" panose="020B0604020202020204" pitchFamily="34" charset="0"/>
              </a:rPr>
              <a:t>(unwell)</a:t>
            </a:r>
            <a:endParaRPr lang="en-MY" dirty="0">
              <a:latin typeface="Arial" panose="020B0604020202020204" pitchFamily="34" charset="0"/>
              <a:cs typeface="Arial" panose="020B0604020202020204" pitchFamily="34" charset="0"/>
            </a:endParaRPr>
          </a:p>
          <a:p>
            <a:r>
              <a:rPr lang="en-MY" dirty="0">
                <a:latin typeface="Arial" panose="020B0604020202020204" pitchFamily="34" charset="0"/>
                <a:cs typeface="Arial" panose="020B0604020202020204" pitchFamily="34" charset="0"/>
              </a:rPr>
              <a:t>IV Fortum</a:t>
            </a: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BD05F8D-C749-4575-B1B1-914E17813545}"/>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pic>
        <p:nvPicPr>
          <p:cNvPr id="4098" name="Picture 2" descr="Related image">
            <a:extLst>
              <a:ext uri="{FF2B5EF4-FFF2-40B4-BE49-F238E27FC236}">
                <a16:creationId xmlns:a16="http://schemas.microsoft.com/office/drawing/2014/main" id="{72AE30B1-BD9B-446F-875A-898C4EDC5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74" y="2289104"/>
            <a:ext cx="3495675" cy="26266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1E21D9A-A062-45CB-B0CB-5DEF1B26E400}"/>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23618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Antibiotics</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BD05F8D-C749-4575-B1B1-914E17813545}"/>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pic>
        <p:nvPicPr>
          <p:cNvPr id="2050" name="Picture 2" descr="Catheter-related blood stream infection among patients who are undergoing hemodialysis with tunneled catheters[31]. CVC: Central venous catheter; TEE: Transesophageal echocardiograph; HD: Hemodialysis; CRBSI: Catheter-related blood stream infection.">
            <a:extLst>
              <a:ext uri="{FF2B5EF4-FFF2-40B4-BE49-F238E27FC236}">
                <a16:creationId xmlns:a16="http://schemas.microsoft.com/office/drawing/2014/main" id="{4387504F-6AF9-4458-A08D-625578257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492" y="1788017"/>
            <a:ext cx="10010775" cy="42325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3B28E3-A9B0-42B2-A095-42324C026B18}"/>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84550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normAutofit/>
          </a:bodyPr>
          <a:lstStyle/>
          <a:p>
            <a:pPr algn="ctr"/>
            <a:r>
              <a:rPr lang="en-US" sz="3600" dirty="0">
                <a:latin typeface="Arial Black" panose="020B0A04020102020204" pitchFamily="34" charset="0"/>
              </a:rPr>
              <a:t>Further reading - Guidelines NKF/KDOQI</a:t>
            </a:r>
            <a:endParaRPr lang="en-MY" sz="36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HD Adequacy</a:t>
            </a:r>
          </a:p>
          <a:p>
            <a:r>
              <a:rPr lang="en-US" dirty="0">
                <a:latin typeface="Arial" panose="020B0604020202020204" pitchFamily="34" charset="0"/>
                <a:cs typeface="Arial" panose="020B0604020202020204" pitchFamily="34" charset="0"/>
              </a:rPr>
              <a:t>PD Adequacy</a:t>
            </a:r>
          </a:p>
          <a:p>
            <a:r>
              <a:rPr lang="en-US" dirty="0">
                <a:latin typeface="Arial" panose="020B0604020202020204" pitchFamily="34" charset="0"/>
                <a:cs typeface="Arial" panose="020B0604020202020204" pitchFamily="34" charset="0"/>
              </a:rPr>
              <a:t>Vascular access</a:t>
            </a:r>
            <a:endParaRPr lang="en-MY"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BD05F8D-C749-4575-B1B1-914E17813545}"/>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pic>
        <p:nvPicPr>
          <p:cNvPr id="4" name="Picture 3">
            <a:extLst>
              <a:ext uri="{FF2B5EF4-FFF2-40B4-BE49-F238E27FC236}">
                <a16:creationId xmlns:a16="http://schemas.microsoft.com/office/drawing/2014/main" id="{21672CFB-B659-4252-8549-9D1D3A7F2B54}"/>
              </a:ext>
            </a:extLst>
          </p:cNvPr>
          <p:cNvPicPr>
            <a:picLocks noChangeAspect="1"/>
          </p:cNvPicPr>
          <p:nvPr/>
        </p:nvPicPr>
        <p:blipFill>
          <a:blip r:embed="rId2"/>
          <a:stretch>
            <a:fillRect/>
          </a:stretch>
        </p:blipFill>
        <p:spPr>
          <a:xfrm>
            <a:off x="1838325" y="3429000"/>
            <a:ext cx="7762875" cy="3163022"/>
          </a:xfrm>
          <a:prstGeom prst="rect">
            <a:avLst/>
          </a:prstGeom>
        </p:spPr>
      </p:pic>
      <p:sp>
        <p:nvSpPr>
          <p:cNvPr id="8" name="TextBox 7">
            <a:extLst>
              <a:ext uri="{FF2B5EF4-FFF2-40B4-BE49-F238E27FC236}">
                <a16:creationId xmlns:a16="http://schemas.microsoft.com/office/drawing/2014/main" id="{4A7D0F07-15F6-4545-80D5-6799DDD84EAF}"/>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628066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normAutofit/>
          </a:bodyPr>
          <a:lstStyle/>
          <a:p>
            <a:pPr algn="ctr"/>
            <a:r>
              <a:rPr lang="en-US" sz="3600" dirty="0">
                <a:latin typeface="Arial Black" panose="020B0A04020102020204" pitchFamily="34" charset="0"/>
              </a:rPr>
              <a:t>Hepatis B , Hepatis C and HIV</a:t>
            </a:r>
            <a:endParaRPr lang="en-MY" sz="36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Understand nature of viruses</a:t>
            </a:r>
          </a:p>
          <a:p>
            <a:r>
              <a:rPr lang="en-US" dirty="0">
                <a:latin typeface="Arial" panose="020B0604020202020204" pitchFamily="34" charset="0"/>
                <a:cs typeface="Arial" panose="020B0604020202020204" pitchFamily="34" charset="0"/>
              </a:rPr>
              <a:t>Understand how to get infected</a:t>
            </a:r>
          </a:p>
          <a:p>
            <a:r>
              <a:rPr lang="en-US" dirty="0">
                <a:latin typeface="Arial" panose="020B0604020202020204" pitchFamily="34" charset="0"/>
                <a:cs typeface="Arial" panose="020B0604020202020204" pitchFamily="34" charset="0"/>
              </a:rPr>
              <a:t>What to do if detect a new infection</a:t>
            </a:r>
          </a:p>
          <a:p>
            <a:r>
              <a:rPr lang="en-US" dirty="0" err="1">
                <a:latin typeface="Arial" panose="020B0604020202020204" pitchFamily="34" charset="0"/>
                <a:cs typeface="Arial" panose="020B0604020202020204" pitchFamily="34" charset="0"/>
              </a:rPr>
              <a:t>Centres</a:t>
            </a:r>
            <a:r>
              <a:rPr lang="en-US" dirty="0">
                <a:latin typeface="Arial" panose="020B0604020202020204" pitchFamily="34" charset="0"/>
                <a:cs typeface="Arial" panose="020B0604020202020204" pitchFamily="34" charset="0"/>
              </a:rPr>
              <a:t> who offer Hep B, Hep C and HIV</a:t>
            </a:r>
            <a:endParaRPr lang="en-MY"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BD05F8D-C749-4575-B1B1-914E17813545}"/>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8" name="TextBox 7">
            <a:extLst>
              <a:ext uri="{FF2B5EF4-FFF2-40B4-BE49-F238E27FC236}">
                <a16:creationId xmlns:a16="http://schemas.microsoft.com/office/drawing/2014/main" id="{4A7D0F07-15F6-4545-80D5-6799DDD84EAF}"/>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205967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823A-1C48-473F-9360-A4B9DB92B09D}"/>
              </a:ext>
            </a:extLst>
          </p:cNvPr>
          <p:cNvSpPr>
            <a:spLocks noGrp="1"/>
          </p:cNvSpPr>
          <p:nvPr>
            <p:ph type="title"/>
          </p:nvPr>
        </p:nvSpPr>
        <p:spPr/>
        <p:txBody>
          <a:bodyPr/>
          <a:lstStyle/>
          <a:p>
            <a:pPr algn="ctr"/>
            <a:r>
              <a:rPr lang="en-US" dirty="0">
                <a:latin typeface="Arial Black" panose="020B0A04020102020204" pitchFamily="34" charset="0"/>
              </a:rPr>
              <a:t>Factors in transmission</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FD13D937-8182-4A8E-8DCF-7AA302394C82}"/>
              </a:ext>
            </a:extLst>
          </p:cNvPr>
          <p:cNvSpPr>
            <a:spLocks noGrp="1"/>
          </p:cNvSpPr>
          <p:nvPr>
            <p:ph idx="1"/>
          </p:nvPr>
        </p:nvSpPr>
        <p:spPr/>
        <p:txBody>
          <a:bodyPr>
            <a:normAutofit/>
          </a:bodyPr>
          <a:lstStyle/>
          <a:p>
            <a:pPr marL="0" indent="0">
              <a:buNone/>
            </a:pPr>
            <a:r>
              <a:rPr lang="en-MY" b="1" dirty="0">
                <a:latin typeface="Arial" panose="020B0604020202020204" pitchFamily="34" charset="0"/>
                <a:cs typeface="Arial" panose="020B0604020202020204" pitchFamily="34" charset="0"/>
              </a:rPr>
              <a:t>Cross contamination </a:t>
            </a:r>
            <a:endParaRPr lang="en-MY" dirty="0"/>
          </a:p>
          <a:p>
            <a:r>
              <a:rPr lang="en-US" dirty="0">
                <a:latin typeface="Arial" panose="020B0604020202020204" pitchFamily="34" charset="0"/>
                <a:cs typeface="Arial" panose="020B0604020202020204" pitchFamily="34" charset="0"/>
              </a:rPr>
              <a:t>Health care worker can transfer the virus to another patient’s skin or blood line access port </a:t>
            </a:r>
            <a:endParaRPr lang="en-MY"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Breakdown in standard infection control practices </a:t>
            </a:r>
          </a:p>
          <a:p>
            <a:r>
              <a:rPr lang="en-US" dirty="0">
                <a:latin typeface="Arial" panose="020B0604020202020204" pitchFamily="34" charset="0"/>
                <a:cs typeface="Arial" panose="020B0604020202020204" pitchFamily="34" charset="0"/>
              </a:rPr>
              <a:t>Equipment and supplies not disinfected between patient use </a:t>
            </a:r>
          </a:p>
          <a:p>
            <a:r>
              <a:rPr lang="en-MY" dirty="0">
                <a:latin typeface="Arial" panose="020B0604020202020204" pitchFamily="34" charset="0"/>
                <a:cs typeface="Arial" panose="020B0604020202020204" pitchFamily="34" charset="0"/>
              </a:rPr>
              <a:t>Common medication carts </a:t>
            </a:r>
          </a:p>
          <a:p>
            <a:r>
              <a:rPr lang="en-US" dirty="0">
                <a:latin typeface="Arial" panose="020B0604020202020204" pitchFamily="34" charset="0"/>
                <a:cs typeface="Arial" panose="020B0604020202020204" pitchFamily="34" charset="0"/>
              </a:rPr>
              <a:t>Sharing of multiple-dose medication vials </a:t>
            </a:r>
          </a:p>
          <a:p>
            <a:r>
              <a:rPr lang="en-MY" dirty="0">
                <a:latin typeface="Arial" panose="020B0604020202020204" pitchFamily="34" charset="0"/>
                <a:cs typeface="Arial" panose="020B0604020202020204" pitchFamily="34" charset="0"/>
              </a:rPr>
              <a:t>Blood spills </a:t>
            </a:r>
          </a:p>
          <a:p>
            <a:endParaRPr lang="en-MY" dirty="0"/>
          </a:p>
        </p:txBody>
      </p:sp>
      <p:sp>
        <p:nvSpPr>
          <p:cNvPr id="4" name="TextBox 3">
            <a:extLst>
              <a:ext uri="{FF2B5EF4-FFF2-40B4-BE49-F238E27FC236}">
                <a16:creationId xmlns:a16="http://schemas.microsoft.com/office/drawing/2014/main" id="{BAED1C1E-485F-4051-95AF-EDAE445C4014}"/>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cxnSp>
        <p:nvCxnSpPr>
          <p:cNvPr id="5" name="Straight Connector 4">
            <a:extLst>
              <a:ext uri="{FF2B5EF4-FFF2-40B4-BE49-F238E27FC236}">
                <a16:creationId xmlns:a16="http://schemas.microsoft.com/office/drawing/2014/main" id="{138E3F78-0DBA-4B74-B26C-BF79664DA228}"/>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D485A1-E199-4BB9-8150-C0867ACBF4F0}"/>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5254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normAutofit/>
          </a:bodyPr>
          <a:lstStyle/>
          <a:p>
            <a:pPr algn="ctr"/>
            <a:r>
              <a:rPr lang="en-US" sz="3600" dirty="0">
                <a:latin typeface="Arial Black" panose="020B0A04020102020204" pitchFamily="34" charset="0"/>
              </a:rPr>
              <a:t>Transmission via HD machine(dialyzer or blood line)? </a:t>
            </a:r>
            <a:endParaRPr lang="en-MY" sz="3600"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F46E30-F42E-45B0-9900-C9C909A7A0FA}"/>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7" name="TextBox 6">
            <a:extLst>
              <a:ext uri="{FF2B5EF4-FFF2-40B4-BE49-F238E27FC236}">
                <a16:creationId xmlns:a16="http://schemas.microsoft.com/office/drawing/2014/main" id="{134B4AC3-DC09-4E70-9553-B53708D1591A}"/>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pic>
        <p:nvPicPr>
          <p:cNvPr id="1026" name="Picture 2" descr="Image result for transducer haemodialysis">
            <a:extLst>
              <a:ext uri="{FF2B5EF4-FFF2-40B4-BE49-F238E27FC236}">
                <a16:creationId xmlns:a16="http://schemas.microsoft.com/office/drawing/2014/main" id="{E4D328DE-31C0-4ED7-91FF-5D0909DFB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320" y="1856333"/>
            <a:ext cx="8615680" cy="426553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5FBCFE9D-51BE-4045-9234-C85CE2E460ED}"/>
              </a:ext>
            </a:extLst>
          </p:cNvPr>
          <p:cNvSpPr/>
          <p:nvPr/>
        </p:nvSpPr>
        <p:spPr>
          <a:xfrm>
            <a:off x="8077200" y="2438805"/>
            <a:ext cx="792480" cy="7823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Oval 8">
            <a:extLst>
              <a:ext uri="{FF2B5EF4-FFF2-40B4-BE49-F238E27FC236}">
                <a16:creationId xmlns:a16="http://schemas.microsoft.com/office/drawing/2014/main" id="{8B2A1181-3EC3-4A35-85EC-E228108F75EB}"/>
              </a:ext>
            </a:extLst>
          </p:cNvPr>
          <p:cNvSpPr/>
          <p:nvPr/>
        </p:nvSpPr>
        <p:spPr>
          <a:xfrm>
            <a:off x="10535920" y="5181600"/>
            <a:ext cx="771055" cy="6310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1" name="Picture 2" descr="Related image">
            <a:extLst>
              <a:ext uri="{FF2B5EF4-FFF2-40B4-BE49-F238E27FC236}">
                <a16:creationId xmlns:a16="http://schemas.microsoft.com/office/drawing/2014/main" id="{457B0FEF-F207-4D26-A46E-513382459E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214"/>
          <a:stretch/>
        </p:blipFill>
        <p:spPr bwMode="auto">
          <a:xfrm>
            <a:off x="655320" y="1865610"/>
            <a:ext cx="2921000" cy="44154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65ED0FB-6C19-4191-BCF2-06DB1F4D96DB}"/>
              </a:ext>
            </a:extLst>
          </p:cNvPr>
          <p:cNvSpPr txBox="1"/>
          <p:nvPr/>
        </p:nvSpPr>
        <p:spPr>
          <a:xfrm>
            <a:off x="1971040" y="6360160"/>
            <a:ext cx="560832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Virus too big to pass through membrane!</a:t>
            </a:r>
            <a:endParaRPr lang="en-MY"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5317EE4-6AD7-4956-94CF-ED9591D98B08}"/>
              </a:ext>
            </a:extLst>
          </p:cNvPr>
          <p:cNvSpPr txBox="1"/>
          <p:nvPr/>
        </p:nvSpPr>
        <p:spPr>
          <a:xfrm>
            <a:off x="6502400" y="4073357"/>
            <a:ext cx="560832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Blood does not touch machine!</a:t>
            </a:r>
            <a:endParaRPr lang="en-MY"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2D0682D-5343-4523-8E7E-640BC07E439C}"/>
              </a:ext>
            </a:extLst>
          </p:cNvPr>
          <p:cNvSpPr txBox="1"/>
          <p:nvPr/>
        </p:nvSpPr>
        <p:spPr>
          <a:xfrm>
            <a:off x="7630160" y="896339"/>
            <a:ext cx="1402080" cy="707886"/>
          </a:xfrm>
          <a:prstGeom prst="rect">
            <a:avLst/>
          </a:prstGeom>
          <a:noFill/>
        </p:spPr>
        <p:txBody>
          <a:bodyPr wrap="square" rtlCol="0">
            <a:spAutoFit/>
          </a:bodyPr>
          <a:lstStyle/>
          <a:p>
            <a:r>
              <a:rPr lang="en-US" sz="4000" dirty="0">
                <a:solidFill>
                  <a:srgbClr val="FF0000"/>
                </a:solidFill>
                <a:latin typeface="Arial Black" panose="020B0A04020102020204" pitchFamily="34" charset="0"/>
                <a:cs typeface="Arial" panose="020B0604020202020204" pitchFamily="34" charset="0"/>
              </a:rPr>
              <a:t>NO!</a:t>
            </a:r>
            <a:endParaRPr lang="en-MY" sz="4000" dirty="0">
              <a:solidFill>
                <a:srgbClr val="FF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44437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normAutofit/>
          </a:bodyPr>
          <a:lstStyle/>
          <a:p>
            <a:pPr algn="ctr"/>
            <a:r>
              <a:rPr lang="en-US" sz="3600" dirty="0">
                <a:latin typeface="Arial Black" panose="020B0A04020102020204" pitchFamily="34" charset="0"/>
              </a:rPr>
              <a:t>Highest risk of viral transmission – blood transfusion!!</a:t>
            </a:r>
            <a:endParaRPr lang="en-MY" sz="3600"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F46E30-F42E-45B0-9900-C9C909A7A0FA}"/>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7" name="TextBox 6">
            <a:extLst>
              <a:ext uri="{FF2B5EF4-FFF2-40B4-BE49-F238E27FC236}">
                <a16:creationId xmlns:a16="http://schemas.microsoft.com/office/drawing/2014/main" id="{134B4AC3-DC09-4E70-9553-B53708D1591A}"/>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pic>
        <p:nvPicPr>
          <p:cNvPr id="3074" name="Picture 2" descr="Image result for BLOOD TRANSFUSION">
            <a:extLst>
              <a:ext uri="{FF2B5EF4-FFF2-40B4-BE49-F238E27FC236}">
                <a16:creationId xmlns:a16="http://schemas.microsoft.com/office/drawing/2014/main" id="{947C5B02-ED11-4CC4-ABC2-BCAD5420D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520" y="1864361"/>
            <a:ext cx="7698104" cy="424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449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Hepatitis B</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a:xfrm>
            <a:off x="838200" y="1929766"/>
            <a:ext cx="10515600" cy="4351338"/>
          </a:xfrm>
        </p:spPr>
        <p:txBody>
          <a:bodyPr/>
          <a:lstStyle/>
          <a:p>
            <a:r>
              <a:rPr lang="en-US" dirty="0">
                <a:latin typeface="Arial" panose="020B0604020202020204" pitchFamily="34" charset="0"/>
                <a:cs typeface="Arial" panose="020B0604020202020204" pitchFamily="34" charset="0"/>
              </a:rPr>
              <a:t>Hepatitis B virus (HBV) is a double-stranded DNA virus.</a:t>
            </a:r>
          </a:p>
          <a:p>
            <a:r>
              <a:rPr lang="en-US" dirty="0">
                <a:latin typeface="Arial" panose="020B0604020202020204" pitchFamily="34" charset="0"/>
                <a:cs typeface="Arial" panose="020B0604020202020204" pitchFamily="34" charset="0"/>
              </a:rPr>
              <a:t>Causes hepatitis.</a:t>
            </a:r>
          </a:p>
          <a:p>
            <a:r>
              <a:rPr lang="en-US" dirty="0">
                <a:latin typeface="Arial" panose="020B0604020202020204" pitchFamily="34" charset="0"/>
                <a:cs typeface="Arial" panose="020B0604020202020204" pitchFamily="34" charset="0"/>
              </a:rPr>
              <a:t>Transmission</a:t>
            </a:r>
          </a:p>
          <a:p>
            <a:pPr lvl="1"/>
            <a:r>
              <a:rPr lang="en-US" dirty="0">
                <a:latin typeface="Arial" panose="020B0604020202020204" pitchFamily="34" charset="0"/>
                <a:cs typeface="Arial" panose="020B0604020202020204" pitchFamily="34" charset="0"/>
              </a:rPr>
              <a:t>Blood (transfusion)</a:t>
            </a:r>
          </a:p>
          <a:p>
            <a:pPr lvl="1"/>
            <a:r>
              <a:rPr lang="en-US" dirty="0">
                <a:latin typeface="Arial" panose="020B0604020202020204" pitchFamily="34" charset="0"/>
                <a:cs typeface="Arial" panose="020B0604020202020204" pitchFamily="34" charset="0"/>
              </a:rPr>
              <a:t>Semen (sex)</a:t>
            </a:r>
          </a:p>
          <a:p>
            <a:pPr lvl="1"/>
            <a:r>
              <a:rPr lang="en-US" dirty="0">
                <a:latin typeface="Arial" panose="020B0604020202020204" pitchFamily="34" charset="0"/>
                <a:cs typeface="Arial" panose="020B0604020202020204" pitchFamily="34" charset="0"/>
              </a:rPr>
              <a:t>Needles (needle prick)</a:t>
            </a:r>
          </a:p>
          <a:p>
            <a:pPr lvl="1"/>
            <a:r>
              <a:rPr lang="en-US" dirty="0">
                <a:latin typeface="Arial" panose="020B0604020202020204" pitchFamily="34" charset="0"/>
                <a:cs typeface="Arial" panose="020B0604020202020204" pitchFamily="34" charset="0"/>
              </a:rPr>
              <a:t>Mother to baby (vertical)</a:t>
            </a:r>
          </a:p>
          <a:p>
            <a:pPr lvl="1"/>
            <a:r>
              <a:rPr lang="en-US" dirty="0">
                <a:latin typeface="Arial" panose="020B0604020202020204" pitchFamily="34" charset="0"/>
                <a:cs typeface="Arial" panose="020B0604020202020204" pitchFamily="34" charset="0"/>
              </a:rPr>
              <a:t>Nosocomial (hospital, HD </a:t>
            </a:r>
            <a:r>
              <a:rPr lang="en-US" dirty="0" err="1">
                <a:latin typeface="Arial" panose="020B0604020202020204" pitchFamily="34" charset="0"/>
                <a:cs typeface="Arial" panose="020B0604020202020204" pitchFamily="34" charset="0"/>
              </a:rPr>
              <a:t>centres</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Breast milk - NO</a:t>
            </a:r>
          </a:p>
          <a:p>
            <a:endParaRPr lang="en-MY" dirty="0"/>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FCD21E7-D89E-44F7-91C6-AADA96F2C839}"/>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pic>
        <p:nvPicPr>
          <p:cNvPr id="2050" name="Picture 2" descr="Related image">
            <a:extLst>
              <a:ext uri="{FF2B5EF4-FFF2-40B4-BE49-F238E27FC236}">
                <a16:creationId xmlns:a16="http://schemas.microsoft.com/office/drawing/2014/main" id="{2B8D8AEF-935A-417A-9073-627CAB6AD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724" y="2987676"/>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CA5CC70-B1BF-4AF0-B723-09B2C5D1425C}"/>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610276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FACT! Hepatitis B</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HBV is stable in the environment, remains viable for </a:t>
            </a:r>
            <a:r>
              <a:rPr lang="en-US" b="1" dirty="0">
                <a:solidFill>
                  <a:srgbClr val="FF0000"/>
                </a:solidFill>
                <a:latin typeface="Arial" panose="020B0604020202020204" pitchFamily="34" charset="0"/>
                <a:cs typeface="Arial" panose="020B0604020202020204" pitchFamily="34" charset="0"/>
              </a:rPr>
              <a:t>7 days in room temperature </a:t>
            </a:r>
          </a:p>
          <a:p>
            <a:endParaRPr lang="en-MY" dirty="0"/>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F46E30-F42E-45B0-9900-C9C909A7A0FA}"/>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7" name="TextBox 6">
            <a:extLst>
              <a:ext uri="{FF2B5EF4-FFF2-40B4-BE49-F238E27FC236}">
                <a16:creationId xmlns:a16="http://schemas.microsoft.com/office/drawing/2014/main" id="{B79EA417-39A4-4144-86FA-76DA56BB4C59}"/>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pic>
        <p:nvPicPr>
          <p:cNvPr id="2050" name="Picture 2" descr="Image result for dialysis machine">
            <a:extLst>
              <a:ext uri="{FF2B5EF4-FFF2-40B4-BE49-F238E27FC236}">
                <a16:creationId xmlns:a16="http://schemas.microsoft.com/office/drawing/2014/main" id="{0BF909C8-4EAD-4AE8-BE5C-4D8D71795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522929"/>
            <a:ext cx="3916138" cy="396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210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Chronic Hepatitis B</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endParaRPr lang="en-MY" dirty="0"/>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E86F97F-3206-4097-8B12-291170E1C319}"/>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pic>
        <p:nvPicPr>
          <p:cNvPr id="3074" name="Picture 2" descr="Image result for hepatitis b">
            <a:extLst>
              <a:ext uri="{FF2B5EF4-FFF2-40B4-BE49-F238E27FC236}">
                <a16:creationId xmlns:a16="http://schemas.microsoft.com/office/drawing/2014/main" id="{18B285EE-46EB-44D8-ADFF-E5DA1D569A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417" b="20000"/>
          <a:stretch/>
        </p:blipFill>
        <p:spPr bwMode="auto">
          <a:xfrm>
            <a:off x="0" y="2428875"/>
            <a:ext cx="12192000" cy="30575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38A5172-9313-42C5-B6DA-A0A105BE7679}"/>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76409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Fully HDF Unit</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endParaRPr lang="en-MY" dirty="0"/>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Content Placeholder 4" descr="C:\Users\iqbal\Downloads\IMG_20160330_103406.jpg">
            <a:extLst>
              <a:ext uri="{FF2B5EF4-FFF2-40B4-BE49-F238E27FC236}">
                <a16:creationId xmlns:a16="http://schemas.microsoft.com/office/drawing/2014/main" id="{706F14DA-FA60-47DE-A1D9-36D735573E6F}"/>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067" y="1793906"/>
            <a:ext cx="5096933" cy="428478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ED92D3E2-0794-4D1A-A378-B2BF87A8D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5333" y="1793907"/>
            <a:ext cx="4945368" cy="430209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427AFCF2-0A42-463F-A424-0E0002E5BE76}"/>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10" name="TextBox 9">
            <a:extLst>
              <a:ext uri="{FF2B5EF4-FFF2-40B4-BE49-F238E27FC236}">
                <a16:creationId xmlns:a16="http://schemas.microsoft.com/office/drawing/2014/main" id="{0108ED5A-D959-445E-A90D-6CD6A05BB0C3}"/>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575057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Hepatitis B</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endParaRPr lang="en-MY" dirty="0"/>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FCD21E7-D89E-44F7-91C6-AADA96F2C839}"/>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pic>
        <p:nvPicPr>
          <p:cNvPr id="4098" name="Picture 2" descr="Related image">
            <a:extLst>
              <a:ext uri="{FF2B5EF4-FFF2-40B4-BE49-F238E27FC236}">
                <a16:creationId xmlns:a16="http://schemas.microsoft.com/office/drawing/2014/main" id="{03869B1A-8A0A-40B5-B584-C74548E6D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4" y="1905794"/>
            <a:ext cx="9858375" cy="4191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CEDA70-EFE1-4AD2-B88C-5E9E13007487}"/>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2620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Hepatitis B and C</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13D4AAA7-4EF1-4047-9145-B7ECFB2977FA}"/>
              </a:ext>
            </a:extLst>
          </p:cNvPr>
          <p:cNvPicPr>
            <a:picLocks noGrp="1"/>
          </p:cNvPicPr>
          <p:nvPr>
            <p:ph idx="1"/>
          </p:nvPr>
        </p:nvPicPr>
        <p:blipFill>
          <a:blip r:embed="rId2"/>
          <a:stretch>
            <a:fillRect/>
          </a:stretch>
        </p:blipFill>
        <p:spPr>
          <a:xfrm>
            <a:off x="838200" y="1690688"/>
            <a:ext cx="10839450" cy="4441193"/>
          </a:xfrm>
          <a:prstGeom prst="rect">
            <a:avLst/>
          </a:prstGeom>
        </p:spPr>
      </p:pic>
      <p:sp>
        <p:nvSpPr>
          <p:cNvPr id="6" name="TextBox 5">
            <a:extLst>
              <a:ext uri="{FF2B5EF4-FFF2-40B4-BE49-F238E27FC236}">
                <a16:creationId xmlns:a16="http://schemas.microsoft.com/office/drawing/2014/main" id="{2DAFC130-526B-4C9E-9A0D-F496F8622B6F}"/>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8" name="TextBox 7">
            <a:extLst>
              <a:ext uri="{FF2B5EF4-FFF2-40B4-BE49-F238E27FC236}">
                <a16:creationId xmlns:a16="http://schemas.microsoft.com/office/drawing/2014/main" id="{D2E622B0-3CDE-4BF6-A1DB-E947B5938476}"/>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52494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Seroconversion</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Seroconversion is the time period during which a </a:t>
            </a:r>
            <a:r>
              <a:rPr lang="en-US" sz="2400" b="1" dirty="0">
                <a:solidFill>
                  <a:srgbClr val="FF0000"/>
                </a:solidFill>
                <a:latin typeface="Arial" panose="020B0604020202020204" pitchFamily="34" charset="0"/>
                <a:cs typeface="Arial" panose="020B0604020202020204" pitchFamily="34" charset="0"/>
              </a:rPr>
              <a:t>specific antibody develops</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becomes </a:t>
            </a:r>
            <a:r>
              <a:rPr lang="en-US" sz="2400" b="1" dirty="0">
                <a:solidFill>
                  <a:srgbClr val="FF0000"/>
                </a:solidFill>
                <a:latin typeface="Arial" panose="020B0604020202020204" pitchFamily="34" charset="0"/>
                <a:cs typeface="Arial" panose="020B0604020202020204" pitchFamily="34" charset="0"/>
              </a:rPr>
              <a:t>detectable</a:t>
            </a:r>
            <a:r>
              <a:rPr lang="en-US" sz="2400" dirty="0">
                <a:latin typeface="Arial" panose="020B0604020202020204" pitchFamily="34" charset="0"/>
                <a:cs typeface="Arial" panose="020B0604020202020204" pitchFamily="34" charset="0"/>
              </a:rPr>
              <a:t> in the blood.</a:t>
            </a:r>
          </a:p>
          <a:p>
            <a:r>
              <a:rPr lang="en-US" sz="2400" dirty="0">
                <a:latin typeface="Arial" panose="020B0604020202020204" pitchFamily="34" charset="0"/>
                <a:cs typeface="Arial" panose="020B0604020202020204" pitchFamily="34" charset="0"/>
              </a:rPr>
              <a:t>After seroconversion has occurred, the disease can be detected in blood tests for the antibody.</a:t>
            </a:r>
            <a:endParaRPr lang="en-MY"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70AD276-8496-4135-9379-C9E8F002BB4D}"/>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pic>
        <p:nvPicPr>
          <p:cNvPr id="1026" name="Picture 2" descr="Image result for seroconversion meaning">
            <a:extLst>
              <a:ext uri="{FF2B5EF4-FFF2-40B4-BE49-F238E27FC236}">
                <a16:creationId xmlns:a16="http://schemas.microsoft.com/office/drawing/2014/main" id="{472C230E-FDD3-4275-9A66-83E514A1E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850" y="3321706"/>
            <a:ext cx="5700567"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31B7AAC1-BF48-46B9-BE5B-9320015B177E}"/>
              </a:ext>
            </a:extLst>
          </p:cNvPr>
          <p:cNvSpPr/>
          <p:nvPr/>
        </p:nvSpPr>
        <p:spPr>
          <a:xfrm>
            <a:off x="3514725" y="3429000"/>
            <a:ext cx="1533525" cy="116205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Oval 8">
            <a:extLst>
              <a:ext uri="{FF2B5EF4-FFF2-40B4-BE49-F238E27FC236}">
                <a16:creationId xmlns:a16="http://schemas.microsoft.com/office/drawing/2014/main" id="{4BBEE259-E90F-410F-8364-8B132D49823D}"/>
              </a:ext>
            </a:extLst>
          </p:cNvPr>
          <p:cNvSpPr/>
          <p:nvPr/>
        </p:nvSpPr>
        <p:spPr>
          <a:xfrm>
            <a:off x="5495925" y="3321706"/>
            <a:ext cx="1533525" cy="116205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Oval 9">
            <a:extLst>
              <a:ext uri="{FF2B5EF4-FFF2-40B4-BE49-F238E27FC236}">
                <a16:creationId xmlns:a16="http://schemas.microsoft.com/office/drawing/2014/main" id="{4655E649-D3DC-46E5-9476-7C60CD9656A9}"/>
              </a:ext>
            </a:extLst>
          </p:cNvPr>
          <p:cNvSpPr/>
          <p:nvPr/>
        </p:nvSpPr>
        <p:spPr>
          <a:xfrm>
            <a:off x="3776518" y="5226844"/>
            <a:ext cx="2843357" cy="116205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EDDC2C43-746A-4EE7-8F0E-43E759046893}"/>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9827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Seroconversion</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F46E30-F42E-45B0-9900-C9C909A7A0FA}"/>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7" name="TextBox 6">
            <a:extLst>
              <a:ext uri="{FF2B5EF4-FFF2-40B4-BE49-F238E27FC236}">
                <a16:creationId xmlns:a16="http://schemas.microsoft.com/office/drawing/2014/main" id="{16950B73-1855-4CE7-898B-D45A0E8D1A88}"/>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pic>
        <p:nvPicPr>
          <p:cNvPr id="4098" name="Picture 2" descr="Related image">
            <a:extLst>
              <a:ext uri="{FF2B5EF4-FFF2-40B4-BE49-F238E27FC236}">
                <a16:creationId xmlns:a16="http://schemas.microsoft.com/office/drawing/2014/main" id="{C585ED7D-6443-4A98-93AF-662CD52E4C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9096" y="2004696"/>
            <a:ext cx="2639568"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9239EAE2-31AB-4963-B6C7-05A8A71CC8F8}"/>
              </a:ext>
            </a:extLst>
          </p:cNvPr>
          <p:cNvSpPr/>
          <p:nvPr/>
        </p:nvSpPr>
        <p:spPr>
          <a:xfrm>
            <a:off x="4297680" y="2004696"/>
            <a:ext cx="4480560" cy="13487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4104" name="Picture 8" descr="Image result for antibodies">
            <a:extLst>
              <a:ext uri="{FF2B5EF4-FFF2-40B4-BE49-F238E27FC236}">
                <a16:creationId xmlns:a16="http://schemas.microsoft.com/office/drawing/2014/main" id="{57A5E65B-B5A3-4B92-8E45-B93F2B78C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7872" y="3280453"/>
            <a:ext cx="2507869" cy="25193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7B11E03-1746-4275-AB93-2B6B4D304727}"/>
              </a:ext>
            </a:extLst>
          </p:cNvPr>
          <p:cNvSpPr txBox="1"/>
          <p:nvPr/>
        </p:nvSpPr>
        <p:spPr>
          <a:xfrm>
            <a:off x="4934012" y="2325123"/>
            <a:ext cx="3529267" cy="707886"/>
          </a:xfrm>
          <a:prstGeom prst="rect">
            <a:avLst/>
          </a:prstGeom>
          <a:noFill/>
        </p:spPr>
        <p:txBody>
          <a:bodyPr wrap="square" rtlCol="0">
            <a:spAutoFit/>
          </a:bodyPr>
          <a:lstStyle/>
          <a:p>
            <a:r>
              <a:rPr lang="en-US" sz="2000" b="1" dirty="0">
                <a:solidFill>
                  <a:srgbClr val="C00000"/>
                </a:solidFill>
                <a:latin typeface="Arial" panose="020B0604020202020204" pitchFamily="34" charset="0"/>
                <a:cs typeface="Arial" panose="020B0604020202020204" pitchFamily="34" charset="0"/>
              </a:rPr>
              <a:t>NOT DETECTABLE</a:t>
            </a:r>
          </a:p>
          <a:p>
            <a:r>
              <a:rPr lang="en-US" sz="2000" b="1" dirty="0">
                <a:solidFill>
                  <a:srgbClr val="C00000"/>
                </a:solidFill>
                <a:latin typeface="Arial" panose="020B0604020202020204" pitchFamily="34" charset="0"/>
                <a:cs typeface="Arial" panose="020B0604020202020204" pitchFamily="34" charset="0"/>
              </a:rPr>
              <a:t>(WINDOW PERIOD)</a:t>
            </a:r>
            <a:endParaRPr lang="en-MY" sz="2000" b="1" dirty="0">
              <a:solidFill>
                <a:srgbClr val="C00000"/>
              </a:solidFill>
              <a:latin typeface="Arial" panose="020B0604020202020204" pitchFamily="34" charset="0"/>
              <a:cs typeface="Arial" panose="020B0604020202020204" pitchFamily="34" charset="0"/>
            </a:endParaRPr>
          </a:p>
        </p:txBody>
      </p:sp>
      <p:sp>
        <p:nvSpPr>
          <p:cNvPr id="11" name="Arrow: Down 10">
            <a:extLst>
              <a:ext uri="{FF2B5EF4-FFF2-40B4-BE49-F238E27FC236}">
                <a16:creationId xmlns:a16="http://schemas.microsoft.com/office/drawing/2014/main" id="{79D80C39-3ACF-4F74-A6BA-44F9EBEF75EA}"/>
              </a:ext>
            </a:extLst>
          </p:cNvPr>
          <p:cNvSpPr/>
          <p:nvPr/>
        </p:nvSpPr>
        <p:spPr>
          <a:xfrm>
            <a:off x="9482962" y="2570142"/>
            <a:ext cx="1660907" cy="53688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TextBox 15">
            <a:extLst>
              <a:ext uri="{FF2B5EF4-FFF2-40B4-BE49-F238E27FC236}">
                <a16:creationId xmlns:a16="http://schemas.microsoft.com/office/drawing/2014/main" id="{96148C28-10E3-458D-B88B-34B45CA6310D}"/>
              </a:ext>
            </a:extLst>
          </p:cNvPr>
          <p:cNvSpPr txBox="1"/>
          <p:nvPr/>
        </p:nvSpPr>
        <p:spPr>
          <a:xfrm>
            <a:off x="8641459" y="1757656"/>
            <a:ext cx="3207132" cy="707886"/>
          </a:xfrm>
          <a:prstGeom prst="rect">
            <a:avLst/>
          </a:prstGeom>
          <a:noFill/>
        </p:spPr>
        <p:txBody>
          <a:bodyPr wrap="square" rtlCol="0">
            <a:spAutoFit/>
          </a:bodyPr>
          <a:lstStyle/>
          <a:p>
            <a:pPr algn="ctr"/>
            <a:r>
              <a:rPr lang="en-US" sz="2000" b="1" dirty="0">
                <a:solidFill>
                  <a:srgbClr val="00B050"/>
                </a:solidFill>
                <a:latin typeface="Arial" panose="020B0604020202020204" pitchFamily="34" charset="0"/>
                <a:cs typeface="Arial" panose="020B0604020202020204" pitchFamily="34" charset="0"/>
              </a:rPr>
              <a:t>DETECTABLE</a:t>
            </a:r>
          </a:p>
          <a:p>
            <a:pPr algn="ctr"/>
            <a:r>
              <a:rPr lang="en-US" sz="2000" b="1" dirty="0">
                <a:solidFill>
                  <a:srgbClr val="00B050"/>
                </a:solidFill>
                <a:latin typeface="Arial" panose="020B0604020202020204" pitchFamily="34" charset="0"/>
                <a:cs typeface="Arial" panose="020B0604020202020204" pitchFamily="34" charset="0"/>
              </a:rPr>
              <a:t>(SEROCONVERSION)</a:t>
            </a:r>
            <a:endParaRPr lang="en-MY" sz="2000" b="1" dirty="0">
              <a:solidFill>
                <a:srgbClr val="00B050"/>
              </a:solidFill>
              <a:latin typeface="Arial" panose="020B0604020202020204" pitchFamily="34" charset="0"/>
              <a:cs typeface="Arial" panose="020B0604020202020204" pitchFamily="34" charset="0"/>
            </a:endParaRPr>
          </a:p>
        </p:txBody>
      </p:sp>
      <p:pic>
        <p:nvPicPr>
          <p:cNvPr id="4106" name="Picture 10" descr="Image result for VIRUS">
            <a:extLst>
              <a:ext uri="{FF2B5EF4-FFF2-40B4-BE49-F238E27FC236}">
                <a16:creationId xmlns:a16="http://schemas.microsoft.com/office/drawing/2014/main" id="{23052D86-97A5-4C88-9239-AB58173D57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37" y="3593492"/>
            <a:ext cx="4201262" cy="289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90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animBg="1"/>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Hepatitis B - Screening</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New patients with an unknown viral status </a:t>
            </a:r>
          </a:p>
          <a:p>
            <a:r>
              <a:rPr lang="en-US" dirty="0">
                <a:latin typeface="Arial" panose="020B0604020202020204" pitchFamily="34" charset="0"/>
                <a:cs typeface="Arial" panose="020B0604020202020204" pitchFamily="34" charset="0"/>
              </a:rPr>
              <a:t>Patients who were negative for anti-HBs with history of recent transfusion of blood/ blood products </a:t>
            </a:r>
          </a:p>
          <a:p>
            <a:r>
              <a:rPr lang="en-US" dirty="0">
                <a:latin typeface="Arial" panose="020B0604020202020204" pitchFamily="34" charset="0"/>
                <a:cs typeface="Arial" panose="020B0604020202020204" pitchFamily="34" charset="0"/>
              </a:rPr>
              <a:t>Patients with negative HBsAg and negative anti-</a:t>
            </a:r>
            <a:r>
              <a:rPr lang="en-US" dirty="0" err="1">
                <a:latin typeface="Arial" panose="020B0604020202020204" pitchFamily="34" charset="0"/>
                <a:cs typeface="Arial" panose="020B0604020202020204" pitchFamily="34" charset="0"/>
              </a:rPr>
              <a:t>Hbs</a:t>
            </a:r>
            <a:r>
              <a:rPr lang="en-US" dirty="0">
                <a:latin typeface="Arial" panose="020B0604020202020204" pitchFamily="34" charset="0"/>
                <a:cs typeface="Arial" panose="020B0604020202020204" pitchFamily="34" charset="0"/>
              </a:rPr>
              <a:t> returning from another HD facility with higher risk of hepatitis transmission</a:t>
            </a:r>
            <a:endParaRPr lang="en-MY"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F46E30-F42E-45B0-9900-C9C909A7A0FA}"/>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7" name="TextBox 6">
            <a:extLst>
              <a:ext uri="{FF2B5EF4-FFF2-40B4-BE49-F238E27FC236}">
                <a16:creationId xmlns:a16="http://schemas.microsoft.com/office/drawing/2014/main" id="{16950B73-1855-4CE7-898B-D45A0E8D1A88}"/>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76619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Hepatitis B</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HBsAg at least every </a:t>
            </a:r>
            <a:r>
              <a:rPr lang="en-US" dirty="0">
                <a:solidFill>
                  <a:srgbClr val="FF0000"/>
                </a:solidFill>
                <a:latin typeface="Arial" panose="020B0604020202020204" pitchFamily="34" charset="0"/>
                <a:cs typeface="Arial" panose="020B0604020202020204" pitchFamily="34" charset="0"/>
              </a:rPr>
              <a:t>6 months</a:t>
            </a:r>
          </a:p>
          <a:p>
            <a:r>
              <a:rPr lang="en-US" dirty="0">
                <a:latin typeface="Arial" panose="020B0604020202020204" pitchFamily="34" charset="0"/>
                <a:cs typeface="Arial" panose="020B0604020202020204" pitchFamily="34" charset="0"/>
              </a:rPr>
              <a:t>Anti HBs shall be repeated at least yearly in patients who have responded to hepatitis vaccination</a:t>
            </a:r>
          </a:p>
          <a:p>
            <a:r>
              <a:rPr lang="en-US" dirty="0">
                <a:latin typeface="Arial" panose="020B0604020202020204" pitchFamily="34" charset="0"/>
                <a:cs typeface="Arial" panose="020B0604020202020204" pitchFamily="34" charset="0"/>
              </a:rPr>
              <a:t>If </a:t>
            </a:r>
            <a:r>
              <a:rPr lang="en-US" b="1" dirty="0">
                <a:solidFill>
                  <a:srgbClr val="FF0000"/>
                </a:solidFill>
                <a:latin typeface="Arial" panose="020B0604020202020204" pitchFamily="34" charset="0"/>
                <a:cs typeface="Arial" panose="020B0604020202020204" pitchFamily="34" charset="0"/>
              </a:rPr>
              <a:t>anti </a:t>
            </a:r>
            <a:r>
              <a:rPr lang="en-US" b="1" u="sng" dirty="0">
                <a:solidFill>
                  <a:srgbClr val="FF0000"/>
                </a:solidFill>
                <a:latin typeface="Arial" panose="020B0604020202020204" pitchFamily="34" charset="0"/>
                <a:cs typeface="Arial" panose="020B0604020202020204" pitchFamily="34" charset="0"/>
              </a:rPr>
              <a:t>HBs Ab &lt;10 </a:t>
            </a:r>
            <a:r>
              <a:rPr lang="en-US" b="1" dirty="0" err="1">
                <a:solidFill>
                  <a:srgbClr val="FF0000"/>
                </a:solidFill>
                <a:latin typeface="Arial" panose="020B0604020202020204" pitchFamily="34" charset="0"/>
                <a:cs typeface="Arial" panose="020B0604020202020204" pitchFamily="34" charset="0"/>
              </a:rPr>
              <a:t>mIU</a:t>
            </a:r>
            <a:r>
              <a:rPr lang="en-US" b="1" dirty="0">
                <a:solidFill>
                  <a:srgbClr val="FF0000"/>
                </a:solidFill>
                <a:latin typeface="Arial" panose="020B0604020202020204" pitchFamily="34" charset="0"/>
                <a:cs typeface="Arial" panose="020B0604020202020204" pitchFamily="34" charset="0"/>
              </a:rPr>
              <a:t>/ml </a:t>
            </a:r>
            <a:r>
              <a:rPr lang="en-US" dirty="0">
                <a:latin typeface="Arial" panose="020B0604020202020204" pitchFamily="34" charset="0"/>
                <a:cs typeface="Arial" panose="020B0604020202020204" pitchFamily="34" charset="0"/>
              </a:rPr>
              <a:t>a booster dose should be given </a:t>
            </a:r>
            <a:endParaRPr lang="en-MY"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F46E30-F42E-45B0-9900-C9C909A7A0FA}"/>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7" name="TextBox 6">
            <a:extLst>
              <a:ext uri="{FF2B5EF4-FFF2-40B4-BE49-F238E27FC236}">
                <a16:creationId xmlns:a16="http://schemas.microsoft.com/office/drawing/2014/main" id="{74BF526A-F138-4D71-B649-B34610100E26}"/>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pic>
        <p:nvPicPr>
          <p:cNvPr id="8" name="Content Placeholder 4" descr="A close up of text on a white background&#10;&#10;Description automatically generated">
            <a:extLst>
              <a:ext uri="{FF2B5EF4-FFF2-40B4-BE49-F238E27FC236}">
                <a16:creationId xmlns:a16="http://schemas.microsoft.com/office/drawing/2014/main" id="{85A74B67-6926-4EF8-8D3B-88BCC5F80CDB}"/>
              </a:ext>
            </a:extLst>
          </p:cNvPr>
          <p:cNvPicPr>
            <a:picLocks noChangeAspect="1"/>
          </p:cNvPicPr>
          <p:nvPr/>
        </p:nvPicPr>
        <p:blipFill rotWithShape="1">
          <a:blip r:embed="rId2">
            <a:extLst>
              <a:ext uri="{28A0092B-C50C-407E-A947-70E740481C1C}">
                <a14:useLocalDpi xmlns:a14="http://schemas.microsoft.com/office/drawing/2010/main" val="0"/>
              </a:ext>
            </a:extLst>
          </a:blip>
          <a:srcRect t="23867" b="45669"/>
          <a:stretch/>
        </p:blipFill>
        <p:spPr>
          <a:xfrm>
            <a:off x="1033066" y="4026488"/>
            <a:ext cx="8588489" cy="2466388"/>
          </a:xfrm>
          <a:prstGeom prst="rect">
            <a:avLst/>
          </a:prstGeom>
        </p:spPr>
      </p:pic>
      <p:sp>
        <p:nvSpPr>
          <p:cNvPr id="4" name="Rectangle 3">
            <a:extLst>
              <a:ext uri="{FF2B5EF4-FFF2-40B4-BE49-F238E27FC236}">
                <a16:creationId xmlns:a16="http://schemas.microsoft.com/office/drawing/2014/main" id="{10B5AEAD-4A6B-4F17-9D3E-B2E9C809F647}"/>
              </a:ext>
            </a:extLst>
          </p:cNvPr>
          <p:cNvSpPr/>
          <p:nvPr/>
        </p:nvSpPr>
        <p:spPr>
          <a:xfrm>
            <a:off x="1391920" y="5059680"/>
            <a:ext cx="5872480" cy="3556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996760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Hepatitis B - Vaccination</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4 doses double-strength vaccination (40mcg) schedule is recommended at 0,1,2, and 6 months</a:t>
            </a:r>
          </a:p>
          <a:p>
            <a:r>
              <a:rPr lang="en-US" dirty="0">
                <a:latin typeface="Arial" panose="020B0604020202020204" pitchFamily="34" charset="0"/>
                <a:cs typeface="Arial" panose="020B0604020202020204" pitchFamily="34" charset="0"/>
              </a:rPr>
              <a:t>Anti-HBs Ab should be checked 1-2 months after completing the vaccination course </a:t>
            </a:r>
          </a:p>
          <a:p>
            <a:r>
              <a:rPr lang="en-US" dirty="0">
                <a:latin typeface="Arial" panose="020B0604020202020204" pitchFamily="34" charset="0"/>
                <a:cs typeface="Arial" panose="020B0604020202020204" pitchFamily="34" charset="0"/>
              </a:rPr>
              <a:t>Those that do not develop anti-HBs Ab response would unlikely response to further dose</a:t>
            </a:r>
            <a:endParaRPr lang="en-MY"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F46E30-F42E-45B0-9900-C9C909A7A0FA}"/>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7" name="TextBox 6">
            <a:extLst>
              <a:ext uri="{FF2B5EF4-FFF2-40B4-BE49-F238E27FC236}">
                <a16:creationId xmlns:a16="http://schemas.microsoft.com/office/drawing/2014/main" id="{026DF28C-1A6E-4173-89AB-90068C1D3150}"/>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55637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Hepatitis B - Isolation</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All </a:t>
            </a:r>
            <a:r>
              <a:rPr lang="en-US" b="1" dirty="0">
                <a:solidFill>
                  <a:srgbClr val="FF0000"/>
                </a:solidFill>
                <a:latin typeface="Arial" panose="020B0604020202020204" pitchFamily="34" charset="0"/>
                <a:cs typeface="Arial" panose="020B0604020202020204" pitchFamily="34" charset="0"/>
              </a:rPr>
              <a:t>HBsAg positive </a:t>
            </a:r>
            <a:r>
              <a:rPr lang="en-US" dirty="0">
                <a:latin typeface="Arial" panose="020B0604020202020204" pitchFamily="34" charset="0"/>
                <a:cs typeface="Arial" panose="020B0604020202020204" pitchFamily="34" charset="0"/>
              </a:rPr>
              <a:t>persons are considered infectious and shall be isolated in a separate room. </a:t>
            </a:r>
          </a:p>
          <a:p>
            <a:r>
              <a:rPr lang="en-US" dirty="0">
                <a:latin typeface="Arial" panose="020B0604020202020204" pitchFamily="34" charset="0"/>
                <a:cs typeface="Arial" panose="020B0604020202020204" pitchFamily="34" charset="0"/>
              </a:rPr>
              <a:t>They shall be </a:t>
            </a:r>
            <a:r>
              <a:rPr lang="en-US" dirty="0" err="1">
                <a:latin typeface="Arial" panose="020B0604020202020204" pitchFamily="34" charset="0"/>
                <a:cs typeface="Arial" panose="020B0604020202020204" pitchFamily="34" charset="0"/>
              </a:rPr>
              <a:t>dialysed</a:t>
            </a:r>
            <a:r>
              <a:rPr lang="en-US" dirty="0">
                <a:latin typeface="Arial" panose="020B0604020202020204" pitchFamily="34" charset="0"/>
                <a:cs typeface="Arial" panose="020B0604020202020204" pitchFamily="34" charset="0"/>
              </a:rPr>
              <a:t> using separate machines, equipment and instruments </a:t>
            </a:r>
          </a:p>
          <a:p>
            <a:r>
              <a:rPr lang="en-US" dirty="0">
                <a:latin typeface="Arial" panose="020B0604020202020204" pitchFamily="34" charset="0"/>
                <a:cs typeface="Arial" panose="020B0604020202020204" pitchFamily="34" charset="0"/>
              </a:rPr>
              <a:t>Staff caring for HBsAg positive patients </a:t>
            </a:r>
            <a:r>
              <a:rPr lang="en-US" b="1" dirty="0">
                <a:solidFill>
                  <a:srgbClr val="FF0000"/>
                </a:solidFill>
                <a:latin typeface="Arial" panose="020B0604020202020204" pitchFamily="34" charset="0"/>
                <a:cs typeface="Arial" panose="020B0604020202020204" pitchFamily="34" charset="0"/>
              </a:rPr>
              <a:t>shall not care </a:t>
            </a:r>
            <a:r>
              <a:rPr lang="en-US" dirty="0">
                <a:latin typeface="Arial" panose="020B0604020202020204" pitchFamily="34" charset="0"/>
                <a:cs typeface="Arial" panose="020B0604020202020204" pitchFamily="34" charset="0"/>
              </a:rPr>
              <a:t>for Hepatitis B negative patients at the same shift</a:t>
            </a:r>
            <a:endParaRPr lang="en-MY"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F46E30-F42E-45B0-9900-C9C909A7A0FA}"/>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7" name="TextBox 6">
            <a:extLst>
              <a:ext uri="{FF2B5EF4-FFF2-40B4-BE49-F238E27FC236}">
                <a16:creationId xmlns:a16="http://schemas.microsoft.com/office/drawing/2014/main" id="{97D8CF97-C7CA-4B04-88A6-9C255B5D2BAF}"/>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354305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Hepatitis C</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Hepatitis C virus (HCV) is a single-stranded RNA virus.</a:t>
            </a:r>
          </a:p>
          <a:p>
            <a:r>
              <a:rPr lang="en-US" dirty="0">
                <a:latin typeface="Arial" panose="020B0604020202020204" pitchFamily="34" charset="0"/>
                <a:cs typeface="Arial" panose="020B0604020202020204" pitchFamily="34" charset="0"/>
              </a:rPr>
              <a:t>6 major genotypes</a:t>
            </a:r>
          </a:p>
          <a:p>
            <a:r>
              <a:rPr lang="en-US" dirty="0">
                <a:latin typeface="Arial" panose="020B0604020202020204" pitchFamily="34" charset="0"/>
                <a:cs typeface="Arial" panose="020B0604020202020204" pitchFamily="34" charset="0"/>
              </a:rPr>
              <a:t>Causes hepatitis like Hepatitis B.</a:t>
            </a:r>
          </a:p>
          <a:p>
            <a:r>
              <a:rPr lang="en-US" dirty="0">
                <a:latin typeface="Arial" panose="020B0604020202020204" pitchFamily="34" charset="0"/>
                <a:cs typeface="Arial" panose="020B0604020202020204" pitchFamily="34" charset="0"/>
              </a:rPr>
              <a:t>Transmission</a:t>
            </a:r>
          </a:p>
          <a:p>
            <a:pPr lvl="1"/>
            <a:r>
              <a:rPr lang="en-US" b="1" dirty="0">
                <a:solidFill>
                  <a:srgbClr val="FF0000"/>
                </a:solidFill>
                <a:latin typeface="Arial" panose="020B0604020202020204" pitchFamily="34" charset="0"/>
                <a:cs typeface="Arial" panose="020B0604020202020204" pitchFamily="34" charset="0"/>
              </a:rPr>
              <a:t>Blood (transfusion)</a:t>
            </a:r>
          </a:p>
          <a:p>
            <a:pPr lvl="1"/>
            <a:r>
              <a:rPr lang="en-US" dirty="0">
                <a:latin typeface="Arial" panose="020B0604020202020204" pitchFamily="34" charset="0"/>
                <a:cs typeface="Arial" panose="020B0604020202020204" pitchFamily="34" charset="0"/>
              </a:rPr>
              <a:t>Needles (needle prick)</a:t>
            </a:r>
          </a:p>
          <a:p>
            <a:pPr lvl="1"/>
            <a:r>
              <a:rPr lang="en-US" dirty="0">
                <a:latin typeface="Arial" panose="020B0604020202020204" pitchFamily="34" charset="0"/>
                <a:cs typeface="Arial" panose="020B0604020202020204" pitchFamily="34" charset="0"/>
              </a:rPr>
              <a:t>Mother to baby (vertical)</a:t>
            </a:r>
          </a:p>
          <a:p>
            <a:pPr lvl="1"/>
            <a:r>
              <a:rPr lang="en-US" dirty="0">
                <a:latin typeface="Arial" panose="020B0604020202020204" pitchFamily="34" charset="0"/>
                <a:cs typeface="Arial" panose="020B0604020202020204" pitchFamily="34" charset="0"/>
              </a:rPr>
              <a:t>Nosocomial (hospital, HD </a:t>
            </a:r>
            <a:r>
              <a:rPr lang="en-US" dirty="0" err="1">
                <a:latin typeface="Arial" panose="020B0604020202020204" pitchFamily="34" charset="0"/>
                <a:cs typeface="Arial" panose="020B0604020202020204" pitchFamily="34" charset="0"/>
              </a:rPr>
              <a:t>centres</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Semen (sex) – (MINIMAL)</a:t>
            </a:r>
          </a:p>
          <a:p>
            <a:pPr lvl="1"/>
            <a:r>
              <a:rPr lang="en-US" dirty="0">
                <a:latin typeface="Arial" panose="020B0604020202020204" pitchFamily="34" charset="0"/>
                <a:cs typeface="Arial" panose="020B0604020202020204" pitchFamily="34" charset="0"/>
              </a:rPr>
              <a:t>Breast milk - NO</a:t>
            </a:r>
          </a:p>
          <a:p>
            <a:endParaRPr lang="en-MY" dirty="0"/>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F46E30-F42E-45B0-9900-C9C909A7A0FA}"/>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pic>
        <p:nvPicPr>
          <p:cNvPr id="1026" name="Picture 2" descr="Related image">
            <a:extLst>
              <a:ext uri="{FF2B5EF4-FFF2-40B4-BE49-F238E27FC236}">
                <a16:creationId xmlns:a16="http://schemas.microsoft.com/office/drawing/2014/main" id="{50BB2651-0314-42C1-BC4F-8CFA73286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24" y="2815038"/>
            <a:ext cx="3376613" cy="32662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2394D7D-34E0-4A2D-9636-9BCC0DD8E709}"/>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00820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Hepatitis C</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NO VACCINATION</a:t>
            </a:r>
          </a:p>
          <a:p>
            <a:r>
              <a:rPr lang="en-US" dirty="0">
                <a:latin typeface="Arial" panose="020B0604020202020204" pitchFamily="34" charset="0"/>
                <a:cs typeface="Arial" panose="020B0604020202020204" pitchFamily="34" charset="0"/>
              </a:rPr>
              <a:t>Screening anti-HCV</a:t>
            </a:r>
          </a:p>
          <a:p>
            <a:r>
              <a:rPr lang="en-US" dirty="0">
                <a:latin typeface="Arial" panose="020B0604020202020204" pitchFamily="34" charset="0"/>
                <a:cs typeface="Arial" panose="020B0604020202020204" pitchFamily="34" charset="0"/>
              </a:rPr>
              <a:t>If positive send HCV viral load</a:t>
            </a:r>
          </a:p>
          <a:p>
            <a:r>
              <a:rPr lang="en-US" dirty="0">
                <a:latin typeface="Arial" panose="020B0604020202020204" pitchFamily="34" charset="0"/>
                <a:cs typeface="Arial" panose="020B0604020202020204" pitchFamily="34" charset="0"/>
              </a:rPr>
              <a:t>Treatment previously was peg-interferon + ribavirin which achieved 40-50% cure (SVR)</a:t>
            </a:r>
          </a:p>
          <a:p>
            <a:r>
              <a:rPr lang="en-US" dirty="0">
                <a:latin typeface="Arial" panose="020B0604020202020204" pitchFamily="34" charset="0"/>
                <a:cs typeface="Arial" panose="020B0604020202020204" pitchFamily="34" charset="0"/>
              </a:rPr>
              <a:t>Now with combination direct anti-</a:t>
            </a:r>
            <a:r>
              <a:rPr lang="en-US" dirty="0" err="1">
                <a:latin typeface="Arial" panose="020B0604020202020204" pitchFamily="34" charset="0"/>
                <a:cs typeface="Arial" panose="020B0604020202020204" pitchFamily="34" charset="0"/>
              </a:rPr>
              <a:t>virals</a:t>
            </a:r>
            <a:r>
              <a:rPr lang="en-US" dirty="0">
                <a:latin typeface="Arial" panose="020B0604020202020204" pitchFamily="34" charset="0"/>
                <a:cs typeface="Arial" panose="020B0604020202020204" pitchFamily="34" charset="0"/>
              </a:rPr>
              <a:t> (DAA) – can reach 90-100% SVR</a:t>
            </a:r>
          </a:p>
          <a:p>
            <a:r>
              <a:rPr lang="en-US" dirty="0">
                <a:latin typeface="Arial" panose="020B0604020202020204" pitchFamily="34" charset="0"/>
                <a:cs typeface="Arial" panose="020B0604020202020204" pitchFamily="34" charset="0"/>
              </a:rPr>
              <a:t>Hepatitis does not return if SVR is achieved</a:t>
            </a:r>
          </a:p>
          <a:p>
            <a:endParaRPr lang="en-MY" dirty="0"/>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F46E30-F42E-45B0-9900-C9C909A7A0FA}"/>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7" name="TextBox 6">
            <a:extLst>
              <a:ext uri="{FF2B5EF4-FFF2-40B4-BE49-F238E27FC236}">
                <a16:creationId xmlns:a16="http://schemas.microsoft.com/office/drawing/2014/main" id="{BF7B0DFC-69C8-40BC-99BB-DDA3607B7677}"/>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78981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xfrm>
            <a:off x="838200" y="350837"/>
            <a:ext cx="10515600" cy="1325563"/>
          </a:xfrm>
          <a:noFill/>
        </p:spPr>
        <p:txBody>
          <a:bodyPr/>
          <a:lstStyle/>
          <a:p>
            <a:pPr algn="ctr"/>
            <a:r>
              <a:rPr lang="en-US" dirty="0">
                <a:latin typeface="Arial Black" panose="020B0A04020102020204" pitchFamily="34" charset="0"/>
              </a:rPr>
              <a:t>Peritoneal Dialysis</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Content Placeholder 4" descr="C:\Users\iqbal\Downloads\IMG_20160330_110619.jpg">
            <a:extLst>
              <a:ext uri="{FF2B5EF4-FFF2-40B4-BE49-F238E27FC236}">
                <a16:creationId xmlns:a16="http://schemas.microsoft.com/office/drawing/2014/main" id="{E06EAD18-EA91-45C1-82A5-BF145CF7BD40}"/>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4968" y="1768925"/>
            <a:ext cx="4805908" cy="4840620"/>
          </a:xfrm>
          <a:prstGeom prst="rect">
            <a:avLst/>
          </a:prstGeom>
          <a:noFill/>
          <a:ln>
            <a:noFill/>
          </a:ln>
        </p:spPr>
      </p:pic>
      <p:pic>
        <p:nvPicPr>
          <p:cNvPr id="8" name="Picture 7" descr="C:\Users\iqbal\Downloads\IMG_20160330_104120 (3).jpg">
            <a:extLst>
              <a:ext uri="{FF2B5EF4-FFF2-40B4-BE49-F238E27FC236}">
                <a16:creationId xmlns:a16="http://schemas.microsoft.com/office/drawing/2014/main" id="{A108ABA9-1A3E-4090-9805-BF30C8AB63C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190" y="1845734"/>
            <a:ext cx="4940010" cy="4255030"/>
          </a:xfrm>
          <a:prstGeom prst="rect">
            <a:avLst/>
          </a:prstGeom>
          <a:noFill/>
          <a:ln>
            <a:noFill/>
          </a:ln>
        </p:spPr>
      </p:pic>
      <p:sp>
        <p:nvSpPr>
          <p:cNvPr id="9" name="TextBox 8">
            <a:extLst>
              <a:ext uri="{FF2B5EF4-FFF2-40B4-BE49-F238E27FC236}">
                <a16:creationId xmlns:a16="http://schemas.microsoft.com/office/drawing/2014/main" id="{2D3B2CBB-0759-4419-AF90-1D741D995035}"/>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10" name="TextBox 9">
            <a:extLst>
              <a:ext uri="{FF2B5EF4-FFF2-40B4-BE49-F238E27FC236}">
                <a16:creationId xmlns:a16="http://schemas.microsoft.com/office/drawing/2014/main" id="{904EC714-470C-4C79-AEE4-09599B1B0FCC}"/>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957204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Isolate Hepatitis C?</a:t>
            </a:r>
            <a:endParaRPr lang="en-MY"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F7B0DFC-69C8-40BC-99BB-DDA3607B7677}"/>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1ADE7885-CEEC-4C04-8D19-84A7E8DBB1F6}"/>
              </a:ext>
            </a:extLst>
          </p:cNvPr>
          <p:cNvPicPr>
            <a:picLocks noChangeAspect="1"/>
          </p:cNvPicPr>
          <p:nvPr/>
        </p:nvPicPr>
        <p:blipFill rotWithShape="1">
          <a:blip r:embed="rId2"/>
          <a:srcRect b="78706"/>
          <a:stretch/>
        </p:blipFill>
        <p:spPr>
          <a:xfrm>
            <a:off x="924560" y="1811449"/>
            <a:ext cx="10353040" cy="1439751"/>
          </a:xfrm>
          <a:prstGeom prst="rect">
            <a:avLst/>
          </a:prstGeom>
        </p:spPr>
      </p:pic>
      <p:pic>
        <p:nvPicPr>
          <p:cNvPr id="8" name="Picture 7">
            <a:extLst>
              <a:ext uri="{FF2B5EF4-FFF2-40B4-BE49-F238E27FC236}">
                <a16:creationId xmlns:a16="http://schemas.microsoft.com/office/drawing/2014/main" id="{56703ECC-6502-411A-BCC5-9E06805EB538}"/>
              </a:ext>
            </a:extLst>
          </p:cNvPr>
          <p:cNvPicPr>
            <a:picLocks noChangeAspect="1"/>
          </p:cNvPicPr>
          <p:nvPr/>
        </p:nvPicPr>
        <p:blipFill rotWithShape="1">
          <a:blip r:embed="rId2"/>
          <a:srcRect t="51566"/>
          <a:stretch/>
        </p:blipFill>
        <p:spPr>
          <a:xfrm>
            <a:off x="838200" y="3251200"/>
            <a:ext cx="10342880" cy="3205480"/>
          </a:xfrm>
          <a:prstGeom prst="rect">
            <a:avLst/>
          </a:prstGeom>
        </p:spPr>
      </p:pic>
      <p:sp>
        <p:nvSpPr>
          <p:cNvPr id="9" name="TextBox 8">
            <a:extLst>
              <a:ext uri="{FF2B5EF4-FFF2-40B4-BE49-F238E27FC236}">
                <a16:creationId xmlns:a16="http://schemas.microsoft.com/office/drawing/2014/main" id="{4FAEAA08-5609-4BFF-8E61-96DF08D6AED1}"/>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10" name="Rectangle 9">
            <a:extLst>
              <a:ext uri="{FF2B5EF4-FFF2-40B4-BE49-F238E27FC236}">
                <a16:creationId xmlns:a16="http://schemas.microsoft.com/office/drawing/2014/main" id="{7061330E-6DF3-4B57-9C6D-E453E5E16368}"/>
              </a:ext>
            </a:extLst>
          </p:cNvPr>
          <p:cNvSpPr/>
          <p:nvPr/>
        </p:nvSpPr>
        <p:spPr>
          <a:xfrm>
            <a:off x="924560" y="3191975"/>
            <a:ext cx="10429240" cy="143975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TextBox 12">
            <a:extLst>
              <a:ext uri="{FF2B5EF4-FFF2-40B4-BE49-F238E27FC236}">
                <a16:creationId xmlns:a16="http://schemas.microsoft.com/office/drawing/2014/main" id="{60246D8E-5227-4D44-A734-7B967DD3C052}"/>
              </a:ext>
            </a:extLst>
          </p:cNvPr>
          <p:cNvSpPr txBox="1"/>
          <p:nvPr/>
        </p:nvSpPr>
        <p:spPr>
          <a:xfrm>
            <a:off x="2895600" y="6456680"/>
            <a:ext cx="4704080" cy="369332"/>
          </a:xfrm>
          <a:prstGeom prst="rect">
            <a:avLst/>
          </a:prstGeom>
          <a:noFill/>
        </p:spPr>
        <p:txBody>
          <a:bodyPr wrap="square" rtlCol="0">
            <a:spAutoFit/>
          </a:bodyPr>
          <a:lstStyle/>
          <a:p>
            <a:r>
              <a:rPr lang="en-US" dirty="0"/>
              <a:t>KDIGO GUIDELINES HEPATITIS C IN CKD 2018 </a:t>
            </a:r>
            <a:endParaRPr lang="en-MY" dirty="0"/>
          </a:p>
        </p:txBody>
      </p:sp>
    </p:spTree>
    <p:extLst>
      <p:ext uri="{BB962C8B-B14F-4D97-AF65-F5344CB8AC3E}">
        <p14:creationId xmlns:p14="http://schemas.microsoft.com/office/powerpoint/2010/main" val="576088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Reprocessing and Dialyzer Use </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normAutofit fontScale="92500"/>
          </a:bodyPr>
          <a:lstStyle/>
          <a:p>
            <a:r>
              <a:rPr lang="en-US" dirty="0">
                <a:latin typeface="Arial" panose="020B0604020202020204" pitchFamily="34" charset="0"/>
                <a:cs typeface="Arial" panose="020B0604020202020204" pitchFamily="34" charset="0"/>
              </a:rPr>
              <a:t>Single use dialyzer is recommended for Hep B &amp; Hep C patients </a:t>
            </a:r>
          </a:p>
          <a:p>
            <a:r>
              <a:rPr lang="en-US" dirty="0">
                <a:latin typeface="Arial" panose="020B0604020202020204" pitchFamily="34" charset="0"/>
                <a:cs typeface="Arial" panose="020B0604020202020204" pitchFamily="34" charset="0"/>
              </a:rPr>
              <a:t>Where dialyzer reuse is unavoidable, dialyzers of infected patients can be reused provided there is implementation of &amp; adherence to strict infection-control procedures </a:t>
            </a:r>
          </a:p>
          <a:p>
            <a:r>
              <a:rPr lang="en-US" dirty="0">
                <a:latin typeface="Arial" panose="020B0604020202020204" pitchFamily="34" charset="0"/>
                <a:cs typeface="Arial" panose="020B0604020202020204" pitchFamily="34" charset="0"/>
              </a:rPr>
              <a:t>Proper separation and reprocessing procedures should be observed </a:t>
            </a:r>
          </a:p>
          <a:p>
            <a:r>
              <a:rPr lang="en-US" dirty="0">
                <a:latin typeface="Arial" panose="020B0604020202020204" pitchFamily="34" charset="0"/>
                <a:cs typeface="Arial" panose="020B0604020202020204" pitchFamily="34" charset="0"/>
              </a:rPr>
              <a:t>Use separate rooms to reprocess dialyzers from anti-HCV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patients</a:t>
            </a:r>
          </a:p>
          <a:p>
            <a:r>
              <a:rPr lang="en-US" dirty="0">
                <a:solidFill>
                  <a:srgbClr val="FF0000"/>
                </a:solidFill>
                <a:latin typeface="Arial" panose="020B0604020202020204" pitchFamily="34" charset="0"/>
                <a:cs typeface="Arial" panose="020B0604020202020204" pitchFamily="34" charset="0"/>
              </a:rPr>
              <a:t>Studies have not shown ↑ incidence of HCV infection in patients treated in units that reprocessed dialyzers </a:t>
            </a:r>
          </a:p>
          <a:p>
            <a:endParaRPr lang="en-MY" dirty="0"/>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F46E30-F42E-45B0-9900-C9C909A7A0FA}"/>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7" name="TextBox 6">
            <a:extLst>
              <a:ext uri="{FF2B5EF4-FFF2-40B4-BE49-F238E27FC236}">
                <a16:creationId xmlns:a16="http://schemas.microsoft.com/office/drawing/2014/main" id="{134B4AC3-DC09-4E70-9553-B53708D1591A}"/>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94136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normAutofit/>
          </a:bodyPr>
          <a:lstStyle/>
          <a:p>
            <a:pPr algn="ctr"/>
            <a:r>
              <a:rPr lang="en-US" sz="4000" dirty="0">
                <a:latin typeface="Arial Black" panose="020B0A04020102020204" pitchFamily="34" charset="0"/>
              </a:rPr>
              <a:t>HD Infection prevention </a:t>
            </a:r>
            <a:endParaRPr lang="en-MY" sz="40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Proper hand hygiene and glove changes, especially between patient contacts, before invasive procedures, and after contact with blood and potentially blood-contaminated surfaces/supplies. </a:t>
            </a:r>
          </a:p>
          <a:p>
            <a:r>
              <a:rPr lang="en-US" dirty="0">
                <a:latin typeface="Arial" panose="020B0604020202020204" pitchFamily="34" charset="0"/>
                <a:cs typeface="Arial" panose="020B0604020202020204" pitchFamily="34" charset="0"/>
              </a:rPr>
              <a:t>Proper injectable medication preparation practices following aseptic techniques and in an appropriate clean area, and proper injectable medication administration practice. </a:t>
            </a:r>
          </a:p>
          <a:p>
            <a:r>
              <a:rPr lang="en-US" dirty="0">
                <a:latin typeface="Arial" panose="020B0604020202020204" pitchFamily="34" charset="0"/>
                <a:cs typeface="Arial" panose="020B0604020202020204" pitchFamily="34" charset="0"/>
              </a:rPr>
              <a:t>Thorough cleaning and disinfection of surfaces at the dialysis station, especially high-touch surfaces </a:t>
            </a:r>
          </a:p>
          <a:p>
            <a:r>
              <a:rPr lang="en-US" dirty="0">
                <a:latin typeface="Arial" panose="020B0604020202020204" pitchFamily="34" charset="0"/>
                <a:cs typeface="Arial" panose="020B0604020202020204" pitchFamily="34" charset="0"/>
              </a:rPr>
              <a:t>Adequate separation of clean supplies from contaminated materials and equipment.</a:t>
            </a:r>
            <a:endParaRPr lang="en-MY"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F46E30-F42E-45B0-9900-C9C909A7A0FA}"/>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7" name="TextBox 6">
            <a:extLst>
              <a:ext uri="{FF2B5EF4-FFF2-40B4-BE49-F238E27FC236}">
                <a16:creationId xmlns:a16="http://schemas.microsoft.com/office/drawing/2014/main" id="{134B4AC3-DC09-4E70-9553-B53708D1591A}"/>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01711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normAutofit/>
          </a:bodyPr>
          <a:lstStyle/>
          <a:p>
            <a:pPr algn="ctr"/>
            <a:r>
              <a:rPr lang="en-US" sz="4000" dirty="0">
                <a:latin typeface="Arial Black" panose="020B0A04020102020204" pitchFamily="34" charset="0"/>
              </a:rPr>
              <a:t>What if newly detected positive patient?</a:t>
            </a:r>
            <a:endParaRPr lang="en-MY" sz="40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normAutofit/>
          </a:bodyPr>
          <a:lstStyle/>
          <a:p>
            <a:r>
              <a:rPr lang="en-MY" b="1" dirty="0">
                <a:latin typeface="Arial" panose="020B0604020202020204" pitchFamily="34" charset="0"/>
                <a:cs typeface="Arial" panose="020B0604020202020204" pitchFamily="34" charset="0"/>
              </a:rPr>
              <a:t>Identify the potential source </a:t>
            </a:r>
          </a:p>
          <a:p>
            <a:pPr lvl="1"/>
            <a:r>
              <a:rPr lang="en-US" dirty="0">
                <a:latin typeface="Arial" panose="020B0604020202020204" pitchFamily="34" charset="0"/>
                <a:cs typeface="Arial" panose="020B0604020202020204" pitchFamily="34" charset="0"/>
              </a:rPr>
              <a:t>recent medical/travel history (blood transfusion, other </a:t>
            </a:r>
            <a:r>
              <a:rPr lang="en-US" dirty="0" err="1">
                <a:latin typeface="Arial" panose="020B0604020202020204" pitchFamily="34" charset="0"/>
                <a:cs typeface="Arial" panose="020B0604020202020204" pitchFamily="34" charset="0"/>
              </a:rPr>
              <a:t>centres</a:t>
            </a:r>
            <a:r>
              <a:rPr lang="en-US" dirty="0">
                <a:latin typeface="Arial" panose="020B0604020202020204" pitchFamily="34" charset="0"/>
                <a:cs typeface="Arial" panose="020B0604020202020204" pitchFamily="34" charset="0"/>
              </a:rPr>
              <a:t>, hospitalization, Haj) </a:t>
            </a:r>
          </a:p>
          <a:p>
            <a:pPr lvl="1"/>
            <a:r>
              <a:rPr lang="en-MY" dirty="0">
                <a:latin typeface="Arial" panose="020B0604020202020204" pitchFamily="34" charset="0"/>
                <a:cs typeface="Arial" panose="020B0604020202020204" pitchFamily="34" charset="0"/>
              </a:rPr>
              <a:t>high risk behaviour </a:t>
            </a:r>
          </a:p>
          <a:p>
            <a:pPr lvl="1"/>
            <a:r>
              <a:rPr lang="en-US" dirty="0">
                <a:latin typeface="Arial" panose="020B0604020202020204" pitchFamily="34" charset="0"/>
                <a:cs typeface="Arial" panose="020B0604020202020204" pitchFamily="34" charset="0"/>
              </a:rPr>
              <a:t>any breach in unit practices &amp; procedures </a:t>
            </a:r>
            <a:endParaRPr lang="en-MY"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Notify the nephrologist, inform the other </a:t>
            </a:r>
            <a:r>
              <a:rPr lang="en-US" dirty="0" err="1">
                <a:latin typeface="Arial" panose="020B0604020202020204" pitchFamily="34" charset="0"/>
                <a:cs typeface="Arial" panose="020B0604020202020204" pitchFamily="34" charset="0"/>
              </a:rPr>
              <a:t>centre</a:t>
            </a:r>
            <a:r>
              <a:rPr lang="en-US" dirty="0">
                <a:latin typeface="Arial" panose="020B0604020202020204" pitchFamily="34" charset="0"/>
                <a:cs typeface="Arial" panose="020B0604020202020204" pitchFamily="34" charset="0"/>
              </a:rPr>
              <a:t> involved </a:t>
            </a:r>
            <a:endParaRPr lang="en-MY"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Repeat test to confirm – send HBV DNA or HCV RNA (costly) </a:t>
            </a:r>
          </a:p>
          <a:p>
            <a:endParaRPr lang="en-MY"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F46E30-F42E-45B0-9900-C9C909A7A0FA}"/>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7" name="TextBox 6">
            <a:extLst>
              <a:ext uri="{FF2B5EF4-FFF2-40B4-BE49-F238E27FC236}">
                <a16:creationId xmlns:a16="http://schemas.microsoft.com/office/drawing/2014/main" id="{134B4AC3-DC09-4E70-9553-B53708D1591A}"/>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pic>
        <p:nvPicPr>
          <p:cNvPr id="5122" name="Picture 2" descr="Image result for types of hiv test">
            <a:extLst>
              <a:ext uri="{FF2B5EF4-FFF2-40B4-BE49-F238E27FC236}">
                <a16:creationId xmlns:a16="http://schemas.microsoft.com/office/drawing/2014/main" id="{BEFAC063-0D10-4916-8ABF-4A0559ED5D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20" t="2457" r="3521" b="8469"/>
          <a:stretch/>
        </p:blipFill>
        <p:spPr bwMode="auto">
          <a:xfrm>
            <a:off x="6465252" y="4819187"/>
            <a:ext cx="2719388" cy="194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852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normAutofit/>
          </a:bodyPr>
          <a:lstStyle/>
          <a:p>
            <a:pPr algn="ctr"/>
            <a:r>
              <a:rPr lang="en-US" sz="4000" dirty="0">
                <a:latin typeface="Arial Black" panose="020B0A04020102020204" pitchFamily="34" charset="0"/>
              </a:rPr>
              <a:t>What if newly detected positive patient?</a:t>
            </a:r>
            <a:endParaRPr lang="en-MY" sz="40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normAutofit/>
          </a:bodyPr>
          <a:lstStyle/>
          <a:p>
            <a:r>
              <a:rPr lang="en-MY" dirty="0">
                <a:latin typeface="Arial" panose="020B0604020202020204" pitchFamily="34" charset="0"/>
                <a:cs typeface="Arial" panose="020B0604020202020204" pitchFamily="34" charset="0"/>
              </a:rPr>
              <a:t>Meanwhile precaution measures </a:t>
            </a:r>
          </a:p>
          <a:p>
            <a:pPr lvl="1"/>
            <a:r>
              <a:rPr lang="en-US" sz="2800" dirty="0">
                <a:latin typeface="Arial" panose="020B0604020202020204" pitchFamily="34" charset="0"/>
                <a:cs typeface="Arial" panose="020B0604020202020204" pitchFamily="34" charset="0"/>
              </a:rPr>
              <a:t>suspected seroconverted patients – isolation, if not to be placed at a corner of the common area, last shift of the day </a:t>
            </a:r>
          </a:p>
          <a:p>
            <a:pPr lvl="1"/>
            <a:r>
              <a:rPr lang="en-US" sz="2800" dirty="0">
                <a:latin typeface="Arial" panose="020B0604020202020204" pitchFamily="34" charset="0"/>
                <a:cs typeface="Arial" panose="020B0604020202020204" pitchFamily="34" charset="0"/>
              </a:rPr>
              <a:t>single use dialyzer for the suspected patient</a:t>
            </a:r>
          </a:p>
          <a:p>
            <a:r>
              <a:rPr lang="en-US" dirty="0">
                <a:latin typeface="Arial" panose="020B0604020202020204" pitchFamily="34" charset="0"/>
                <a:cs typeface="Arial" panose="020B0604020202020204" pitchFamily="34" charset="0"/>
              </a:rPr>
              <a:t>Screen for all patients in same shift (if it has not been done), or entire unit if frequent change of shift among pts </a:t>
            </a:r>
          </a:p>
          <a:p>
            <a:r>
              <a:rPr lang="en-US" dirty="0">
                <a:latin typeface="Arial" panose="020B0604020202020204" pitchFamily="34" charset="0"/>
                <a:cs typeface="Arial" panose="020B0604020202020204" pitchFamily="34" charset="0"/>
              </a:rPr>
              <a:t>Tests need to be repeated for all pts in 1-3 month time, for total 3-6 months to detect new infection </a:t>
            </a:r>
            <a:endParaRPr lang="en-MY"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confirmed seroconverted – refer to hospital</a:t>
            </a:r>
          </a:p>
          <a:p>
            <a:endParaRPr lang="en-MY"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F46E30-F42E-45B0-9900-C9C909A7A0FA}"/>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7" name="TextBox 6">
            <a:extLst>
              <a:ext uri="{FF2B5EF4-FFF2-40B4-BE49-F238E27FC236}">
                <a16:creationId xmlns:a16="http://schemas.microsoft.com/office/drawing/2014/main" id="{134B4AC3-DC09-4E70-9553-B53708D1591A}"/>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961924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b instagram twitter logo">
            <a:extLst>
              <a:ext uri="{FF2B5EF4-FFF2-40B4-BE49-F238E27FC236}">
                <a16:creationId xmlns:a16="http://schemas.microsoft.com/office/drawing/2014/main" id="{750D13FF-E355-4289-8827-5193FA447C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0" y="5943389"/>
            <a:ext cx="2164080" cy="6771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977E9E-0FA6-46D0-8FC1-EA2F6141A0D8}"/>
              </a:ext>
            </a:extLst>
          </p:cNvPr>
          <p:cNvSpPr txBox="1"/>
          <p:nvPr/>
        </p:nvSpPr>
        <p:spPr>
          <a:xfrm>
            <a:off x="2496185" y="6138417"/>
            <a:ext cx="1849120" cy="369332"/>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 renal uitm</a:t>
            </a:r>
            <a:endParaRPr lang="en-MY" dirty="0">
              <a:solidFill>
                <a:srgbClr val="C00000"/>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2971D8F1-FDDC-407A-92D8-73F93B2AB799}"/>
              </a:ext>
            </a:extLst>
          </p:cNvPr>
          <p:cNvSpPr>
            <a:spLocks noGrp="1"/>
          </p:cNvSpPr>
          <p:nvPr>
            <p:ph type="title"/>
          </p:nvPr>
        </p:nvSpPr>
        <p:spPr>
          <a:xfrm>
            <a:off x="771525" y="2432050"/>
            <a:ext cx="10515600" cy="1325563"/>
          </a:xfrm>
        </p:spPr>
        <p:txBody>
          <a:bodyPr/>
          <a:lstStyle/>
          <a:p>
            <a:pPr algn="ctr"/>
            <a:r>
              <a:rPr lang="en-US" b="1" dirty="0">
                <a:latin typeface="Arial" panose="020B0604020202020204" pitchFamily="34" charset="0"/>
                <a:cs typeface="Arial" panose="020B0604020202020204" pitchFamily="34" charset="0"/>
              </a:rPr>
              <a:t>Thank you!</a:t>
            </a:r>
            <a:endParaRPr lang="en-MY"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F428C1AA-351D-4091-93FA-2D3C3903C391}"/>
              </a:ext>
            </a:extLst>
          </p:cNvPr>
          <p:cNvCxnSpPr/>
          <p:nvPr/>
        </p:nvCxnSpPr>
        <p:spPr>
          <a:xfrm>
            <a:off x="655955" y="1666875"/>
            <a:ext cx="10515600" cy="0"/>
          </a:xfrm>
          <a:prstGeom prst="line">
            <a:avLst/>
          </a:prstGeom>
          <a:ln w="76200">
            <a:solidFill>
              <a:srgbClr val="EA0000"/>
            </a:solidFill>
          </a:ln>
        </p:spPr>
        <p:style>
          <a:lnRef idx="1">
            <a:schemeClr val="accent1"/>
          </a:lnRef>
          <a:fillRef idx="0">
            <a:schemeClr val="accent1"/>
          </a:fillRef>
          <a:effectRef idx="0">
            <a:schemeClr val="accent1"/>
          </a:effectRef>
          <a:fontRef idx="minor">
            <a:schemeClr val="tx1"/>
          </a:fontRef>
        </p:style>
      </p:cxnSp>
      <p:pic>
        <p:nvPicPr>
          <p:cNvPr id="6" name="Picture 5" descr="A drawing of a cartoon character&#10;&#10;Description automatically generated">
            <a:extLst>
              <a:ext uri="{FF2B5EF4-FFF2-40B4-BE49-F238E27FC236}">
                <a16:creationId xmlns:a16="http://schemas.microsoft.com/office/drawing/2014/main" id="{807FB4ED-BD38-4433-BA47-7783411735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47" y="1171195"/>
            <a:ext cx="962106" cy="892556"/>
          </a:xfrm>
          <a:prstGeom prst="rect">
            <a:avLst/>
          </a:prstGeom>
        </p:spPr>
      </p:pic>
      <p:cxnSp>
        <p:nvCxnSpPr>
          <p:cNvPr id="9" name="Straight Connector 8">
            <a:extLst>
              <a:ext uri="{FF2B5EF4-FFF2-40B4-BE49-F238E27FC236}">
                <a16:creationId xmlns:a16="http://schemas.microsoft.com/office/drawing/2014/main" id="{AF318471-5371-4AE9-98ED-7E0E3CF685D0}"/>
              </a:ext>
            </a:extLst>
          </p:cNvPr>
          <p:cNvCxnSpPr>
            <a:cxnSpLocks/>
          </p:cNvCxnSpPr>
          <p:nvPr/>
        </p:nvCxnSpPr>
        <p:spPr>
          <a:xfrm>
            <a:off x="1319253" y="1642174"/>
            <a:ext cx="9852302" cy="247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A6CA21E-DBD9-4D58-8EFA-76E8E83193BD}"/>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pic>
        <p:nvPicPr>
          <p:cNvPr id="11" name="Picture 4" descr="Related image">
            <a:extLst>
              <a:ext uri="{FF2B5EF4-FFF2-40B4-BE49-F238E27FC236}">
                <a16:creationId xmlns:a16="http://schemas.microsoft.com/office/drawing/2014/main" id="{66AB8999-82F0-45AC-A5F3-F35046E65982}"/>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203" y="4809551"/>
            <a:ext cx="1039162" cy="10391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1AEEA62-1347-4A1D-BA33-E758C59C71CB}"/>
              </a:ext>
            </a:extLst>
          </p:cNvPr>
          <p:cNvSpPr txBox="1"/>
          <p:nvPr/>
        </p:nvSpPr>
        <p:spPr>
          <a:xfrm>
            <a:off x="1024019" y="5191125"/>
            <a:ext cx="268120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https//: renaluitm.com</a:t>
            </a:r>
            <a:endParaRPr lang="en-MY" dirty="0">
              <a:latin typeface="Arial" panose="020B0604020202020204" pitchFamily="34" charset="0"/>
              <a:cs typeface="Arial" panose="020B0604020202020204" pitchFamily="34" charset="0"/>
            </a:endParaRPr>
          </a:p>
        </p:txBody>
      </p:sp>
      <p:pic>
        <p:nvPicPr>
          <p:cNvPr id="12" name="Picture 2" descr="Related image">
            <a:extLst>
              <a:ext uri="{FF2B5EF4-FFF2-40B4-BE49-F238E27FC236}">
                <a16:creationId xmlns:a16="http://schemas.microsoft.com/office/drawing/2014/main" id="{77ED938C-0CCD-4B0E-86FD-EADD7A6D24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79" y="3984626"/>
            <a:ext cx="730249" cy="7302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google map icon">
            <a:extLst>
              <a:ext uri="{FF2B5EF4-FFF2-40B4-BE49-F238E27FC236}">
                <a16:creationId xmlns:a16="http://schemas.microsoft.com/office/drawing/2014/main" id="{DA9AAFF0-A8E5-4FC1-822E-2D9F40F146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019" y="3988834"/>
            <a:ext cx="730248" cy="7302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grab icon">
            <a:extLst>
              <a:ext uri="{FF2B5EF4-FFF2-40B4-BE49-F238E27FC236}">
                <a16:creationId xmlns:a16="http://schemas.microsoft.com/office/drawing/2014/main" id="{BE71796D-EF8C-4A97-83A3-77E06E51FF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6946" y="3971220"/>
            <a:ext cx="730248" cy="730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339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Services Provided</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a:xfrm>
            <a:off x="838200" y="2045228"/>
            <a:ext cx="10515600" cy="4351338"/>
          </a:xfrm>
        </p:spPr>
        <p:txBody>
          <a:bodyPr>
            <a:normAutofit fontScale="92500" lnSpcReduction="20000"/>
          </a:bodyPr>
          <a:lstStyle/>
          <a:p>
            <a:r>
              <a:rPr lang="en-GB" dirty="0">
                <a:latin typeface="Arial" panose="020B0604020202020204" pitchFamily="34" charset="0"/>
                <a:cs typeface="Arial" panose="020B0604020202020204" pitchFamily="34" charset="0"/>
              </a:rPr>
              <a:t>HDF</a:t>
            </a:r>
          </a:p>
          <a:p>
            <a:r>
              <a:rPr lang="en-GB" dirty="0">
                <a:latin typeface="Arial" panose="020B0604020202020204" pitchFamily="34" charset="0"/>
                <a:cs typeface="Arial" panose="020B0604020202020204" pitchFamily="34" charset="0"/>
              </a:rPr>
              <a:t>PD</a:t>
            </a:r>
          </a:p>
          <a:p>
            <a:r>
              <a:rPr lang="en-GB" dirty="0" err="1">
                <a:latin typeface="Arial" panose="020B0604020202020204" pitchFamily="34" charset="0"/>
                <a:cs typeface="Arial" panose="020B0604020202020204" pitchFamily="34" charset="0"/>
              </a:rPr>
              <a:t>Tenchkoff</a:t>
            </a:r>
            <a:r>
              <a:rPr lang="en-GB" dirty="0">
                <a:latin typeface="Arial" panose="020B0604020202020204" pitchFamily="34" charset="0"/>
                <a:cs typeface="Arial" panose="020B0604020202020204" pitchFamily="34" charset="0"/>
              </a:rPr>
              <a:t> Catheter</a:t>
            </a:r>
          </a:p>
          <a:p>
            <a:r>
              <a:rPr lang="en-GB" dirty="0">
                <a:latin typeface="Arial" panose="020B0604020202020204" pitchFamily="34" charset="0"/>
                <a:cs typeface="Arial" panose="020B0604020202020204" pitchFamily="34" charset="0"/>
              </a:rPr>
              <a:t>IJC and perm catheter</a:t>
            </a:r>
          </a:p>
          <a:p>
            <a:r>
              <a:rPr lang="en-GB" dirty="0">
                <a:latin typeface="Arial" panose="020B0604020202020204" pitchFamily="34" charset="0"/>
                <a:cs typeface="Arial" panose="020B0604020202020204" pitchFamily="34" charset="0"/>
              </a:rPr>
              <a:t>Clinic</a:t>
            </a:r>
          </a:p>
          <a:p>
            <a:r>
              <a:rPr lang="en-GB" dirty="0">
                <a:latin typeface="Arial" panose="020B0604020202020204" pitchFamily="34" charset="0"/>
                <a:cs typeface="Arial" panose="020B0604020202020204" pitchFamily="34" charset="0"/>
              </a:rPr>
              <a:t>Ward</a:t>
            </a:r>
          </a:p>
          <a:p>
            <a:r>
              <a:rPr lang="en-GB" dirty="0">
                <a:latin typeface="Arial" panose="020B0604020202020204" pitchFamily="34" charset="0"/>
                <a:cs typeface="Arial" panose="020B0604020202020204" pitchFamily="34" charset="0"/>
              </a:rPr>
              <a:t>Parathyroidectomy</a:t>
            </a:r>
          </a:p>
          <a:p>
            <a:r>
              <a:rPr lang="en-GB" dirty="0">
                <a:latin typeface="Arial" panose="020B0604020202020204" pitchFamily="34" charset="0"/>
                <a:cs typeface="Arial" panose="020B0604020202020204" pitchFamily="34" charset="0"/>
              </a:rPr>
              <a:t>AVF</a:t>
            </a:r>
          </a:p>
          <a:p>
            <a:r>
              <a:rPr lang="en-GB" dirty="0">
                <a:latin typeface="Arial" panose="020B0604020202020204" pitchFamily="34" charset="0"/>
                <a:cs typeface="Arial" panose="020B0604020202020204" pitchFamily="34" charset="0"/>
              </a:rPr>
              <a:t>Transplant</a:t>
            </a:r>
          </a:p>
          <a:p>
            <a:r>
              <a:rPr lang="en-GB" dirty="0">
                <a:latin typeface="Arial" panose="020B0604020202020204" pitchFamily="34" charset="0"/>
                <a:cs typeface="Arial" panose="020B0604020202020204" pitchFamily="34" charset="0"/>
              </a:rPr>
              <a:t>Lipid Apheresis</a:t>
            </a:r>
          </a:p>
          <a:p>
            <a:endParaRPr lang="en-MY" dirty="0"/>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2" descr="Related image">
            <a:extLst>
              <a:ext uri="{FF2B5EF4-FFF2-40B4-BE49-F238E27FC236}">
                <a16:creationId xmlns:a16="http://schemas.microsoft.com/office/drawing/2014/main" id="{222C68E7-4744-45B3-B15F-BF6364185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174" y="2045228"/>
            <a:ext cx="4013679" cy="39915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14D7406-63AE-47B7-9EDA-0E127DF41177}"/>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9" name="TextBox 8">
            <a:extLst>
              <a:ext uri="{FF2B5EF4-FFF2-40B4-BE49-F238E27FC236}">
                <a16:creationId xmlns:a16="http://schemas.microsoft.com/office/drawing/2014/main" id="{E6F63BCC-855B-4141-83F9-B3127CA8CC95}"/>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05123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Future</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Sungai </a:t>
            </a:r>
            <a:r>
              <a:rPr lang="en-GB" dirty="0" err="1">
                <a:latin typeface="Arial" panose="020B0604020202020204" pitchFamily="34" charset="0"/>
                <a:cs typeface="Arial" panose="020B0604020202020204" pitchFamily="34" charset="0"/>
              </a:rPr>
              <a:t>Buloh</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Selayang</a:t>
            </a:r>
          </a:p>
          <a:p>
            <a:r>
              <a:rPr lang="en-GB" dirty="0" err="1">
                <a:latin typeface="Arial" panose="020B0604020202020204" pitchFamily="34" charset="0"/>
                <a:cs typeface="Arial" panose="020B0604020202020204" pitchFamily="34" charset="0"/>
              </a:rPr>
              <a:t>Puncak</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Alam</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Teluk</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Intan</a:t>
            </a:r>
            <a:endParaRPr lang="en-GB" dirty="0">
              <a:latin typeface="Arial" panose="020B0604020202020204" pitchFamily="34" charset="0"/>
              <a:cs typeface="Arial" panose="020B0604020202020204" pitchFamily="34" charset="0"/>
            </a:endParaRPr>
          </a:p>
          <a:p>
            <a:endParaRPr lang="en-MY" dirty="0"/>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2" descr="Image result for selangor map">
            <a:extLst>
              <a:ext uri="{FF2B5EF4-FFF2-40B4-BE49-F238E27FC236}">
                <a16:creationId xmlns:a16="http://schemas.microsoft.com/office/drawing/2014/main" id="{463C8796-AC0D-4A4C-98BA-8DF6A349D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467" y="1865165"/>
            <a:ext cx="4165599" cy="45525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4AD26C7-B581-4221-BCC0-12E80A69A91F}"/>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9" name="TextBox 8">
            <a:extLst>
              <a:ext uri="{FF2B5EF4-FFF2-40B4-BE49-F238E27FC236}">
                <a16:creationId xmlns:a16="http://schemas.microsoft.com/office/drawing/2014/main" id="{71479923-6535-4DF3-AC15-1914E51CFAF1}"/>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
        <p:nvSpPr>
          <p:cNvPr id="4" name="Rectangle 3">
            <a:extLst>
              <a:ext uri="{FF2B5EF4-FFF2-40B4-BE49-F238E27FC236}">
                <a16:creationId xmlns:a16="http://schemas.microsoft.com/office/drawing/2014/main" id="{54D503F8-BC92-4099-B63C-20F670231ADA}"/>
              </a:ext>
            </a:extLst>
          </p:cNvPr>
          <p:cNvSpPr/>
          <p:nvPr/>
        </p:nvSpPr>
        <p:spPr>
          <a:xfrm>
            <a:off x="9265920" y="6055360"/>
            <a:ext cx="623146" cy="437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242109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normAutofit/>
          </a:bodyPr>
          <a:lstStyle/>
          <a:p>
            <a:pPr algn="ctr"/>
            <a:r>
              <a:rPr lang="en-US" sz="3600" dirty="0">
                <a:latin typeface="Arial Black" panose="020B0A04020102020204" pitchFamily="34" charset="0"/>
              </a:rPr>
              <a:t>Hospital </a:t>
            </a:r>
            <a:r>
              <a:rPr lang="en-US" sz="3600" dirty="0" err="1">
                <a:latin typeface="Arial Black" panose="020B0A04020102020204" pitchFamily="34" charset="0"/>
              </a:rPr>
              <a:t>Universiti</a:t>
            </a:r>
            <a:r>
              <a:rPr lang="en-US" sz="3600" dirty="0">
                <a:latin typeface="Arial Black" panose="020B0A04020102020204" pitchFamily="34" charset="0"/>
              </a:rPr>
              <a:t> UiTM </a:t>
            </a:r>
            <a:r>
              <a:rPr lang="en-US" sz="3600" dirty="0" err="1">
                <a:latin typeface="Arial Black" panose="020B0A04020102020204" pitchFamily="34" charset="0"/>
              </a:rPr>
              <a:t>Puncak</a:t>
            </a:r>
            <a:r>
              <a:rPr lang="en-US" sz="3600" dirty="0">
                <a:latin typeface="Arial Black" panose="020B0A04020102020204" pitchFamily="34" charset="0"/>
              </a:rPr>
              <a:t> </a:t>
            </a:r>
            <a:r>
              <a:rPr lang="en-US" sz="3600" dirty="0" err="1">
                <a:latin typeface="Arial Black" panose="020B0A04020102020204" pitchFamily="34" charset="0"/>
              </a:rPr>
              <a:t>Alam</a:t>
            </a:r>
            <a:endParaRPr lang="en-MY" sz="3600"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Image may contain: sky and outdoor">
            <a:extLst>
              <a:ext uri="{FF2B5EF4-FFF2-40B4-BE49-F238E27FC236}">
                <a16:creationId xmlns:a16="http://schemas.microsoft.com/office/drawing/2014/main" id="{676C5708-309A-4CF2-A1A8-CABB6FA764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4716" y="1801812"/>
            <a:ext cx="9263784" cy="44650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DFA0A58-20F5-4C3B-9589-F03CFF0288D9}"/>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6" name="TextBox 5">
            <a:extLst>
              <a:ext uri="{FF2B5EF4-FFF2-40B4-BE49-F238E27FC236}">
                <a16:creationId xmlns:a16="http://schemas.microsoft.com/office/drawing/2014/main" id="{554DD9D3-EA0E-4E9C-AFD6-F681E187FCC9}"/>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2327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C878-C3A2-4BB3-9954-88F5587F8FB4}"/>
              </a:ext>
            </a:extLst>
          </p:cNvPr>
          <p:cNvSpPr>
            <a:spLocks noGrp="1"/>
          </p:cNvSpPr>
          <p:nvPr>
            <p:ph type="title"/>
          </p:nvPr>
        </p:nvSpPr>
        <p:spPr>
          <a:noFill/>
        </p:spPr>
        <p:txBody>
          <a:bodyPr/>
          <a:lstStyle/>
          <a:p>
            <a:pPr algn="ctr"/>
            <a:r>
              <a:rPr lang="en-US" dirty="0">
                <a:latin typeface="Arial Black" panose="020B0A04020102020204" pitchFamily="34" charset="0"/>
              </a:rPr>
              <a:t>Infections in Dialysis</a:t>
            </a:r>
            <a:endParaRPr lang="en-MY"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B8B5F59-DFD2-4D4D-9F24-D278AC47E0EF}"/>
              </a:ext>
            </a:extLst>
          </p:cNvPr>
          <p:cNvSpPr>
            <a:spLocks noGrp="1"/>
          </p:cNvSpPr>
          <p:nvPr>
            <p:ph idx="1"/>
          </p:nvPr>
        </p:nvSpPr>
        <p:spPr/>
        <p:txBody>
          <a:bodyPr>
            <a:normAutofit/>
          </a:bodyPr>
          <a:lstStyle/>
          <a:p>
            <a:r>
              <a:rPr lang="en-US" sz="3200" b="1" dirty="0">
                <a:solidFill>
                  <a:srgbClr val="FF0000"/>
                </a:solidFill>
                <a:latin typeface="Arial" panose="020B0604020202020204" pitchFamily="34" charset="0"/>
                <a:cs typeface="Arial" panose="020B0604020202020204" pitchFamily="34" charset="0"/>
              </a:rPr>
              <a:t>Catheter related infection</a:t>
            </a:r>
          </a:p>
          <a:p>
            <a:pPr lvl="1"/>
            <a:r>
              <a:rPr lang="en-US" sz="2800" dirty="0">
                <a:latin typeface="Arial" panose="020B0604020202020204" pitchFamily="34" charset="0"/>
                <a:cs typeface="Arial" panose="020B0604020202020204" pitchFamily="34" charset="0"/>
              </a:rPr>
              <a:t>CRBSI/line related sepsis</a:t>
            </a:r>
          </a:p>
          <a:p>
            <a:r>
              <a:rPr lang="en-US" sz="3200" b="1" dirty="0">
                <a:solidFill>
                  <a:srgbClr val="FF0000"/>
                </a:solidFill>
                <a:latin typeface="Arial" panose="020B0604020202020204" pitchFamily="34" charset="0"/>
                <a:cs typeface="Arial" panose="020B0604020202020204" pitchFamily="34" charset="0"/>
              </a:rPr>
              <a:t>Non-catheter related infection</a:t>
            </a:r>
          </a:p>
          <a:p>
            <a:pPr lvl="1"/>
            <a:r>
              <a:rPr lang="en-US" sz="2800" dirty="0">
                <a:latin typeface="Arial" panose="020B0604020202020204" pitchFamily="34" charset="0"/>
                <a:cs typeface="Arial" panose="020B0604020202020204" pitchFamily="34" charset="0"/>
              </a:rPr>
              <a:t>Hepatitis B </a:t>
            </a:r>
          </a:p>
          <a:p>
            <a:pPr lvl="1"/>
            <a:r>
              <a:rPr lang="en-US" sz="2800" dirty="0">
                <a:latin typeface="Arial" panose="020B0604020202020204" pitchFamily="34" charset="0"/>
                <a:cs typeface="Arial" panose="020B0604020202020204" pitchFamily="34" charset="0"/>
              </a:rPr>
              <a:t>Hepatitis C</a:t>
            </a:r>
          </a:p>
          <a:p>
            <a:pPr lvl="1"/>
            <a:r>
              <a:rPr lang="en-US" sz="2800" dirty="0">
                <a:latin typeface="Arial" panose="020B0604020202020204" pitchFamily="34" charset="0"/>
                <a:cs typeface="Arial" panose="020B0604020202020204" pitchFamily="34" charset="0"/>
              </a:rPr>
              <a:t>HIV</a:t>
            </a:r>
            <a:endParaRPr lang="en-MY" sz="28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CF58743-4805-4420-99BE-54A01FE0A052}"/>
              </a:ext>
            </a:extLst>
          </p:cNvPr>
          <p:cNvCxnSpPr/>
          <p:nvPr/>
        </p:nvCxnSpPr>
        <p:spPr>
          <a:xfrm>
            <a:off x="838200" y="1676400"/>
            <a:ext cx="1051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B13349B-A07B-4195-9418-FC59ED207BFA}"/>
              </a:ext>
            </a:extLst>
          </p:cNvPr>
          <p:cNvSpPr txBox="1"/>
          <p:nvPr/>
        </p:nvSpPr>
        <p:spPr>
          <a:xfrm>
            <a:off x="9953624" y="6281104"/>
            <a:ext cx="2238375" cy="469602"/>
          </a:xfrm>
          <a:prstGeom prst="rect">
            <a:avLst/>
          </a:prstGeom>
          <a:solidFill>
            <a:schemeClr val="tx1"/>
          </a:solidFill>
          <a:ln>
            <a:noFill/>
          </a:ln>
        </p:spPr>
        <p:txBody>
          <a:bodyPr wrap="square" rtlCol="0">
            <a:spAutoFit/>
          </a:bodyPr>
          <a:lstStyle/>
          <a:p>
            <a:pPr algn="ctr"/>
            <a:r>
              <a:rPr lang="en-US" sz="2400" dirty="0">
                <a:solidFill>
                  <a:srgbClr val="FF0000"/>
                </a:solidFill>
                <a:latin typeface="Zian" panose="02000500000000000000" pitchFamily="2" charset="0"/>
              </a:rPr>
              <a:t>Renal uitm</a:t>
            </a:r>
            <a:endParaRPr lang="en-MY" sz="2400" dirty="0">
              <a:solidFill>
                <a:srgbClr val="FF0000"/>
              </a:solidFill>
              <a:latin typeface="Zian" panose="02000500000000000000" pitchFamily="2" charset="0"/>
            </a:endParaRPr>
          </a:p>
        </p:txBody>
      </p:sp>
      <p:sp>
        <p:nvSpPr>
          <p:cNvPr id="6" name="TextBox 5">
            <a:extLst>
              <a:ext uri="{FF2B5EF4-FFF2-40B4-BE49-F238E27FC236}">
                <a16:creationId xmlns:a16="http://schemas.microsoft.com/office/drawing/2014/main" id="{8B2151C5-9587-4169-B9D9-CA34004DB7BA}"/>
              </a:ext>
            </a:extLst>
          </p:cNvPr>
          <p:cNvSpPr txBox="1"/>
          <p:nvPr/>
        </p:nvSpPr>
        <p:spPr>
          <a:xfrm>
            <a:off x="213360" y="6515905"/>
            <a:ext cx="2042160" cy="246221"/>
          </a:xfrm>
          <a:prstGeom prst="rect">
            <a:avLst/>
          </a:prstGeom>
          <a:noFill/>
        </p:spPr>
        <p:txBody>
          <a:bodyPr wrap="square" rtlCol="0">
            <a:spAutoFit/>
          </a:bodyPr>
          <a:lstStyle/>
          <a:p>
            <a:r>
              <a:rPr lang="en-US" sz="1000" dirty="0">
                <a:latin typeface="Microsoft YaHei" panose="020B0503020204020204" pitchFamily="34" charset="-122"/>
                <a:ea typeface="Microsoft YaHei" panose="020B0503020204020204" pitchFamily="34" charset="-122"/>
              </a:rPr>
              <a:t>renaluitm.com</a:t>
            </a:r>
            <a:endParaRPr lang="en-MY"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57104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1294</TotalTime>
  <Words>1611</Words>
  <Application>Microsoft Office PowerPoint</Application>
  <PresentationFormat>Widescreen</PresentationFormat>
  <Paragraphs>316</Paragraphs>
  <Slides>55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Microsoft YaHei</vt:lpstr>
      <vt:lpstr>Arial</vt:lpstr>
      <vt:lpstr>Arial Black</vt:lpstr>
      <vt:lpstr>Calibri</vt:lpstr>
      <vt:lpstr>Calibri Light</vt:lpstr>
      <vt:lpstr>Zian</vt:lpstr>
      <vt:lpstr>Office Theme</vt:lpstr>
      <vt:lpstr>Prevention and Management of Infections in Dialysis</vt:lpstr>
      <vt:lpstr>Letih..nak balik…</vt:lpstr>
      <vt:lpstr>Introduction – Renal UiTM</vt:lpstr>
      <vt:lpstr>Fully HDF Unit</vt:lpstr>
      <vt:lpstr>Peritoneal Dialysis</vt:lpstr>
      <vt:lpstr>Services Provided</vt:lpstr>
      <vt:lpstr>Future</vt:lpstr>
      <vt:lpstr>Hospital Universiti UiTM Puncak Alam</vt:lpstr>
      <vt:lpstr>Infections in Dialysis</vt:lpstr>
      <vt:lpstr>Catheter Related Infection</vt:lpstr>
      <vt:lpstr>#10yearchallenge</vt:lpstr>
      <vt:lpstr>Number of dialysis patients</vt:lpstr>
      <vt:lpstr>Kidney transplant </vt:lpstr>
      <vt:lpstr>Death on HD</vt:lpstr>
      <vt:lpstr>Causes of Death</vt:lpstr>
      <vt:lpstr>Dialysis patients</vt:lpstr>
      <vt:lpstr>Cause of Sepsis! - IJC!!!</vt:lpstr>
      <vt:lpstr>Perm Catheter</vt:lpstr>
      <vt:lpstr>Perm/cuff/tunnel Catheter</vt:lpstr>
      <vt:lpstr>NKF-KDOQI Guidelines </vt:lpstr>
      <vt:lpstr>Pathogenesis</vt:lpstr>
      <vt:lpstr>Source of CRBSI</vt:lpstr>
      <vt:lpstr>Biofilm on catheter</vt:lpstr>
      <vt:lpstr>Biofilm on catheter</vt:lpstr>
      <vt:lpstr>Symptoms</vt:lpstr>
      <vt:lpstr>Complications</vt:lpstr>
      <vt:lpstr>Complications</vt:lpstr>
      <vt:lpstr>Prevention</vt:lpstr>
      <vt:lpstr>Management</vt:lpstr>
      <vt:lpstr>Antibiotics</vt:lpstr>
      <vt:lpstr>Antibiotics</vt:lpstr>
      <vt:lpstr>Further reading - Guidelines NKF/KDOQI</vt:lpstr>
      <vt:lpstr>Hepatis B , Hepatis C and HIV</vt:lpstr>
      <vt:lpstr>Factors in transmission</vt:lpstr>
      <vt:lpstr>Transmission via HD machine(dialyzer or blood line)? </vt:lpstr>
      <vt:lpstr>Highest risk of viral transmission – blood transfusion!!</vt:lpstr>
      <vt:lpstr>Hepatitis B</vt:lpstr>
      <vt:lpstr>FACT! Hepatitis B</vt:lpstr>
      <vt:lpstr>Chronic Hepatitis B</vt:lpstr>
      <vt:lpstr>Hepatitis B</vt:lpstr>
      <vt:lpstr>Hepatitis B and C</vt:lpstr>
      <vt:lpstr>Seroconversion</vt:lpstr>
      <vt:lpstr>Seroconversion</vt:lpstr>
      <vt:lpstr>Hepatitis B - Screening</vt:lpstr>
      <vt:lpstr>Hepatitis B</vt:lpstr>
      <vt:lpstr>Hepatitis B - Vaccination</vt:lpstr>
      <vt:lpstr>Hepatitis B - Isolation</vt:lpstr>
      <vt:lpstr>Hepatitis C</vt:lpstr>
      <vt:lpstr>Hepatitis C</vt:lpstr>
      <vt:lpstr>Isolate Hepatitis C?</vt:lpstr>
      <vt:lpstr>Reprocessing and Dialyzer Use </vt:lpstr>
      <vt:lpstr>HD Infection prevention </vt:lpstr>
      <vt:lpstr>What if newly detected positive patient?</vt:lpstr>
      <vt:lpstr>What if newly detected positive patient?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in dialysis</dc:title>
  <dc:creator>Iqbal Hafidz</dc:creator>
  <cp:lastModifiedBy>Iqbal Hafidz</cp:lastModifiedBy>
  <cp:revision>104</cp:revision>
  <dcterms:created xsi:type="dcterms:W3CDTF">2019-01-25T14:05:20Z</dcterms:created>
  <dcterms:modified xsi:type="dcterms:W3CDTF">2019-02-17T01:55:43Z</dcterms:modified>
</cp:coreProperties>
</file>