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9" r:id="rId3"/>
    <p:sldId id="322" r:id="rId4"/>
    <p:sldId id="320" r:id="rId5"/>
    <p:sldId id="263" r:id="rId6"/>
    <p:sldId id="316" r:id="rId7"/>
    <p:sldId id="288" r:id="rId8"/>
    <p:sldId id="289" r:id="rId9"/>
    <p:sldId id="290" r:id="rId10"/>
    <p:sldId id="266" r:id="rId11"/>
    <p:sldId id="291" r:id="rId12"/>
    <p:sldId id="259" r:id="rId13"/>
    <p:sldId id="312" r:id="rId14"/>
    <p:sldId id="294" r:id="rId15"/>
    <p:sldId id="264" r:id="rId16"/>
    <p:sldId id="299" r:id="rId17"/>
    <p:sldId id="313" r:id="rId18"/>
    <p:sldId id="295" r:id="rId19"/>
    <p:sldId id="305" r:id="rId20"/>
    <p:sldId id="296" r:id="rId21"/>
    <p:sldId id="306" r:id="rId22"/>
    <p:sldId id="307" r:id="rId23"/>
    <p:sldId id="300" r:id="rId24"/>
    <p:sldId id="308" r:id="rId25"/>
    <p:sldId id="315" r:id="rId26"/>
    <p:sldId id="321" r:id="rId27"/>
    <p:sldId id="314" r:id="rId28"/>
    <p:sldId id="303" r:id="rId29"/>
    <p:sldId id="297" r:id="rId30"/>
    <p:sldId id="304" r:id="rId31"/>
    <p:sldId id="302" r:id="rId32"/>
    <p:sldId id="311" r:id="rId33"/>
    <p:sldId id="261" r:id="rId34"/>
    <p:sldId id="260" r:id="rId35"/>
    <p:sldId id="265" r:id="rId36"/>
    <p:sldId id="317" r:id="rId37"/>
    <p:sldId id="31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5E128-B110-40E5-A7D2-8B5286489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50503-79FF-4F0C-AF0F-D767D542A1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501AE-40C3-4E1C-8707-3F10B9283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A4FE-E5FA-4DEC-B554-D383455DFF70}" type="datetimeFigureOut">
              <a:rPr lang="en-MY" smtClean="0"/>
              <a:t>27/4/2019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3A037-4E31-49B6-BFE7-AF392442A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BFFBE-D6A5-4FB3-927E-2D640CEE0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BD5B-56C1-4FCE-9263-11FAD0965CA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98553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7545B-11E5-4F48-A019-78B861F51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E07458-9CB3-413B-86B1-3939CD0C7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015EE-55F9-4E20-AC98-EE46AFA75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A4FE-E5FA-4DEC-B554-D383455DFF70}" type="datetimeFigureOut">
              <a:rPr lang="en-MY" smtClean="0"/>
              <a:t>27/4/2019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59A71-BBB4-4748-81A8-1CCD25777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F6771-0F39-4668-B591-5BE4902B7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BD5B-56C1-4FCE-9263-11FAD0965CA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1321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1E0C50-7E94-444F-9328-8583A63684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39A15-B825-400C-865A-57BE2F903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66193-9CAF-4393-BBF7-A47DDFE0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A4FE-E5FA-4DEC-B554-D383455DFF70}" type="datetimeFigureOut">
              <a:rPr lang="en-MY" smtClean="0"/>
              <a:t>27/4/2019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7BD91-C06F-4F09-91C4-102EF6D6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976FB-DB84-4D6B-BA1E-71A0FCF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BD5B-56C1-4FCE-9263-11FAD0965CA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8990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A00AA-4D7B-4EE6-856E-BA78551D8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47631-429C-4D68-ADE4-C75EC7362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47A68-5A61-45B4-A5C8-C121C4112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A4FE-E5FA-4DEC-B554-D383455DFF70}" type="datetimeFigureOut">
              <a:rPr lang="en-MY" smtClean="0"/>
              <a:t>27/4/2019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65754-9487-482B-9945-3A8E9552A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96BBF-5B71-4F23-8319-C66973995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BD5B-56C1-4FCE-9263-11FAD0965CA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801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6A272-3A35-442F-BB6E-63C942674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B2B0B-E682-4ABF-B00B-6F24B12A5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F9E7B-AE18-4F04-B7C3-4FF2DE526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A4FE-E5FA-4DEC-B554-D383455DFF70}" type="datetimeFigureOut">
              <a:rPr lang="en-MY" smtClean="0"/>
              <a:t>27/4/2019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4201E-DEC1-4645-BC47-46F8339B6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AA305-060B-42C3-93E1-651A0D6C4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BD5B-56C1-4FCE-9263-11FAD0965CA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50019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BAD8D-B09B-484C-9566-DAEAC95AD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67AC8-C1D7-402C-988E-9A06B039C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7C1F7A-42C9-438D-9373-B2FF3C503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25513-5F48-428C-98ED-24830BC0E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A4FE-E5FA-4DEC-B554-D383455DFF70}" type="datetimeFigureOut">
              <a:rPr lang="en-MY" smtClean="0"/>
              <a:t>27/4/2019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8D97D-0D30-4D4F-9B66-5EE7703EB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32CDF-287F-4547-8F2E-F6AEB5C77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BD5B-56C1-4FCE-9263-11FAD0965CA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48265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CEF5F-0398-4473-881B-48BA7FEA3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2E81-C1A7-40D4-8080-84D60DEB5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9FC5C-FE50-4C11-95FC-CFAC2658B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2A022C-C48B-43D1-BE00-EB5AE3D8F0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28E866-1835-4B35-AA66-FD8870E852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888CC9-6E4D-4568-8A88-1402B10F3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A4FE-E5FA-4DEC-B554-D383455DFF70}" type="datetimeFigureOut">
              <a:rPr lang="en-MY" smtClean="0"/>
              <a:t>27/4/2019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3093AA-4BE8-4332-82AB-1C21DD014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7435BD-07F8-4D1C-B669-FD4843F7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BD5B-56C1-4FCE-9263-11FAD0965CA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98357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DB073-3CBD-4329-99B8-090C7FAC7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D18291-5D5B-4011-860C-DCCC4A55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A4FE-E5FA-4DEC-B554-D383455DFF70}" type="datetimeFigureOut">
              <a:rPr lang="en-MY" smtClean="0"/>
              <a:t>27/4/2019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CAE67B-2569-4CEC-8517-0BE2E192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6795B-19E5-44BE-AB24-4C8278289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BD5B-56C1-4FCE-9263-11FAD0965CA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8387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4A27E2-60D8-42D6-ACF6-91795BE34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A4FE-E5FA-4DEC-B554-D383455DFF70}" type="datetimeFigureOut">
              <a:rPr lang="en-MY" smtClean="0"/>
              <a:t>27/4/2019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FCCCD-C3E0-46B1-A474-B80687C24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1B239-501E-45AF-BF6B-25332DAB2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BD5B-56C1-4FCE-9263-11FAD0965CA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14528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9FFB9-CD02-44D3-878F-04272AE21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7D8C2-9D07-4264-AF5E-E11FBD981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74F956-4DFE-4C51-A5C4-AF3CCB3AB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5D685-7C52-45CA-85A3-B575594E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A4FE-E5FA-4DEC-B554-D383455DFF70}" type="datetimeFigureOut">
              <a:rPr lang="en-MY" smtClean="0"/>
              <a:t>27/4/2019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9736C4-6DBF-47B6-B152-DB0B1EE51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7C3C0-1DD7-4F77-BE33-8C0E5B6CC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BD5B-56C1-4FCE-9263-11FAD0965CA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9630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C4E56-8C40-4077-9A6F-75BBFF8E8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507E03-2A88-4FD6-B9FE-48B86B6ED5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FA420B-E439-4D9A-A34C-8483A0E27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5BE8D8-5B29-4EF3-BE58-8F0660C53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A4FE-E5FA-4DEC-B554-D383455DFF70}" type="datetimeFigureOut">
              <a:rPr lang="en-MY" smtClean="0"/>
              <a:t>27/4/2019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A9D251-CC8E-4B25-AE8B-7057A9A27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0CA02-6AEF-415A-A97E-0759124E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BD5B-56C1-4FCE-9263-11FAD0965CA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79537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0DE494-BB20-4609-A2D3-B8D04FED1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EA74D-3865-4032-A78A-8CA966E6C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A621D-D4DA-4BA7-9743-5CF922408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BA4FE-E5FA-4DEC-B554-D383455DFF70}" type="datetimeFigureOut">
              <a:rPr lang="en-MY" smtClean="0"/>
              <a:t>27/4/2019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659F2-8596-4860-AC04-EFC728959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0ECFB-68CF-42CE-9538-19447F8C30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FBD5B-56C1-4FCE-9263-11FAD0965CA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3259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BF5A9-DC0D-4FF2-A88D-7B8AE9CF1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351" y="1169434"/>
            <a:ext cx="10325100" cy="203105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MST Debate</a:t>
            </a:r>
            <a:br>
              <a:rPr lang="en-US" dirty="0">
                <a:latin typeface="Arial Rounded MT Bold" panose="020F0704030504030204" pitchFamily="34" charset="0"/>
              </a:rPr>
            </a:br>
            <a:r>
              <a:rPr lang="en-US" dirty="0" err="1">
                <a:latin typeface="Arial Rounded MT Bold" panose="020F0704030504030204" pitchFamily="34" charset="0"/>
              </a:rPr>
              <a:t>Opt</a:t>
            </a:r>
            <a:r>
              <a:rPr lang="en-US" dirty="0">
                <a:latin typeface="Arial Rounded MT Bold" panose="020F0704030504030204" pitchFamily="34" charset="0"/>
              </a:rPr>
              <a:t> out –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Is Malaysia Ready?</a:t>
            </a:r>
            <a:endParaRPr lang="en-MY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0F8487-A53C-4A4A-8F90-4DDA9C07D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Dr Muhammad Iqbal Abdul Hafidz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Nephrologist, UiTM </a:t>
            </a:r>
          </a:p>
        </p:txBody>
      </p:sp>
      <p:pic>
        <p:nvPicPr>
          <p:cNvPr id="18" name="Picture 17" descr="A picture containing object&#10;&#10;Description automatically generated">
            <a:extLst>
              <a:ext uri="{FF2B5EF4-FFF2-40B4-BE49-F238E27FC236}">
                <a16:creationId xmlns:a16="http://schemas.microsoft.com/office/drawing/2014/main" id="{837C0544-73A8-4BA2-ADD2-CC4B57298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4100"/>
            <a:ext cx="2203301" cy="458503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D479EAAE-D646-483F-84DF-E5FA465125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160" b="87952" l="17500" r="84630">
                        <a14:foregroundMark x1="28704" y1="25950" x2="28704" y2="25950"/>
                        <a14:foregroundMark x1="28704" y1="25950" x2="28704" y2="25950"/>
                        <a14:foregroundMark x1="28704" y1="25950" x2="28704" y2="25950"/>
                        <a14:foregroundMark x1="49444" y1="88137" x2="49444" y2="88137"/>
                        <a14:foregroundMark x1="84630" y1="68582" x2="84630" y2="68582"/>
                        <a14:foregroundMark x1="82037" y1="32530" x2="82037" y2="32530"/>
                        <a14:foregroundMark x1="61019" y1="38091" x2="61019" y2="38091"/>
                        <a14:foregroundMark x1="20463" y1="30399" x2="20463" y2="30399"/>
                        <a14:foregroundMark x1="54167" y1="43744" x2="54167" y2="43744"/>
                        <a14:foregroundMark x1="45926" y1="16775" x2="45926" y2="16775"/>
                        <a14:foregroundMark x1="27222" y1="72196" x2="27222" y2="72196"/>
                        <a14:foregroundMark x1="55093" y1="82854" x2="55093" y2="82854"/>
                        <a14:foregroundMark x1="63056" y1="78962" x2="63056" y2="78962"/>
                        <a14:foregroundMark x1="78704" y1="67748" x2="78704" y2="67748"/>
                        <a14:foregroundMark x1="80185" y1="65709" x2="80185" y2="65709"/>
                        <a14:foregroundMark x1="79352" y1="41705" x2="79352" y2="40778"/>
                        <a14:foregroundMark x1="70741" y1="23633" x2="70741" y2="23633"/>
                        <a14:foregroundMark x1="70185" y1="23911" x2="70185" y2="23911"/>
                        <a14:foregroundMark x1="70185" y1="23911" x2="70185" y2="23911"/>
                        <a14:foregroundMark x1="63333" y1="22150" x2="63333" y2="22150"/>
                        <a14:foregroundMark x1="63333" y1="22150" x2="63333" y2="22150"/>
                        <a14:foregroundMark x1="62500" y1="21779" x2="62500" y2="21779"/>
                        <a14:foregroundMark x1="57407" y1="18906" x2="57407" y2="18906"/>
                        <a14:foregroundMark x1="57407" y1="18906" x2="57407" y2="18906"/>
                        <a14:foregroundMark x1="53333" y1="15941" x2="51852" y2="15570"/>
                        <a14:foregroundMark x1="50370" y1="15014" x2="50370" y2="15014"/>
                        <a14:foregroundMark x1="50370" y1="15014" x2="50370" y2="15014"/>
                        <a14:foregroundMark x1="47037" y1="13253" x2="47037" y2="13253"/>
                        <a14:foregroundMark x1="17500" y1="36608" x2="17500" y2="36608"/>
                        <a14:foregroundMark x1="17500" y1="36608" x2="17500" y2="36608"/>
                        <a14:foregroundMark x1="37037" y1="62095" x2="37037" y2="62095"/>
                        <a14:backgroundMark x1="64259" y1="42539" x2="64259" y2="42539"/>
                        <a14:backgroundMark x1="20185" y1="43744" x2="20185" y2="43744"/>
                        <a14:backgroundMark x1="27500" y1="25950" x2="27500" y2="25950"/>
                        <a14:backgroundMark x1="26667" y1="59129" x2="26667" y2="59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6981" r="9806" b="8150"/>
          <a:stretch/>
        </p:blipFill>
        <p:spPr>
          <a:xfrm>
            <a:off x="11443483" y="6134100"/>
            <a:ext cx="487384" cy="52601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41F543-7C2C-43DE-AE37-26674E562444}"/>
              </a:ext>
            </a:extLst>
          </p:cNvPr>
          <p:cNvCxnSpPr>
            <a:cxnSpLocks/>
          </p:cNvCxnSpPr>
          <p:nvPr/>
        </p:nvCxnSpPr>
        <p:spPr>
          <a:xfrm>
            <a:off x="12003113" y="6097682"/>
            <a:ext cx="0" cy="5988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527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C2795-DCCF-4134-9C6A-B6E92C5BF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074" name="Picture 2" descr="http://www.irodat.org/img/database/grafics/04_worldwide-kidney-transplant-from-deceased-donors-2017.png">
            <a:extLst>
              <a:ext uri="{FF2B5EF4-FFF2-40B4-BE49-F238E27FC236}">
                <a16:creationId xmlns:a16="http://schemas.microsoft.com/office/drawing/2014/main" id="{3A5545BA-E43A-4DD5-9274-5CAF0A378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26734" y="-2456182"/>
            <a:ext cx="6515895" cy="1177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1A084B-DC46-44AB-A3A4-CF0A5928F0CB}"/>
              </a:ext>
            </a:extLst>
          </p:cNvPr>
          <p:cNvSpPr/>
          <p:nvPr/>
        </p:nvSpPr>
        <p:spPr>
          <a:xfrm>
            <a:off x="10797886" y="4257675"/>
            <a:ext cx="285749" cy="2235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6EFA3-0305-41CA-951D-F7C90DA9656A}"/>
              </a:ext>
            </a:extLst>
          </p:cNvPr>
          <p:cNvSpPr txBox="1"/>
          <p:nvPr/>
        </p:nvSpPr>
        <p:spPr>
          <a:xfrm>
            <a:off x="1971675" y="600075"/>
            <a:ext cx="8486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International Registry in Organ Donation and Transplantation 2017 (Kidney)</a:t>
            </a:r>
            <a:endParaRPr lang="en-MY" sz="2400" dirty="0">
              <a:latin typeface="Arial Rounded MT Bold" panose="020F07040305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4CA36E8-EE71-40A5-B495-A62CC128AC2B}"/>
              </a:ext>
            </a:extLst>
          </p:cNvPr>
          <p:cNvCxnSpPr>
            <a:cxnSpLocks/>
          </p:cNvCxnSpPr>
          <p:nvPr/>
        </p:nvCxnSpPr>
        <p:spPr>
          <a:xfrm flipV="1">
            <a:off x="1971675" y="1690688"/>
            <a:ext cx="8601075" cy="7143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51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6509B-DCC6-4CB3-9095-1B1B813C2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Transplant decline in Malaysia </a:t>
            </a:r>
            <a:endParaRPr lang="en-MY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1139D-093C-4283-BA51-37F6A87B4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First living related renal transplant was performed in HKL </a:t>
            </a:r>
            <a:r>
              <a:rPr lang="en-US" sz="2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1975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First deceased kidney transplant 1976.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However numbers of kidney transplant are on the decline.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First liver transplant 1995 in SJMC.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The first heart transplant was 1997 and lung transplant 2005.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All in decline.</a:t>
            </a:r>
          </a:p>
          <a:p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First CABG performed in </a:t>
            </a:r>
            <a:r>
              <a:rPr lang="en-US" sz="2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1975</a:t>
            </a:r>
            <a:endParaRPr lang="en-MY" sz="24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C9D971-6D07-4D80-BD42-F34B313E22E4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9FA81B34-D23E-437F-BC8F-D8DCB516F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100" r="95400">
                        <a14:foregroundMark x1="7200" y1="68462" x2="7200" y2="68462"/>
                        <a14:foregroundMark x1="91300" y1="23846" x2="91300" y2="23846"/>
                        <a14:foregroundMark x1="95400" y1="12308" x2="95400" y2="12308"/>
                        <a14:foregroundMark x1="4100" y1="65513" x2="4400" y2="65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2126727"/>
            <a:ext cx="5426931" cy="423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B591DE-5BAB-4F3E-A556-188E70E4FEDB}"/>
              </a:ext>
            </a:extLst>
          </p:cNvPr>
          <p:cNvSpPr txBox="1"/>
          <p:nvPr/>
        </p:nvSpPr>
        <p:spPr>
          <a:xfrm>
            <a:off x="2576554" y="5415292"/>
            <a:ext cx="7354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44 years of trying and failing..</a:t>
            </a:r>
            <a:endParaRPr lang="en-MY" sz="4000" dirty="0">
              <a:latin typeface="Arial Rounded MT Bold" panose="020F0704030504030204" pitchFamily="34" charset="0"/>
            </a:endParaRP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15640CF9-3F6A-4F2F-AD2F-53779D3E38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160" b="87952" l="17500" r="84630">
                        <a14:foregroundMark x1="28704" y1="25950" x2="28704" y2="25950"/>
                        <a14:foregroundMark x1="28704" y1="25950" x2="28704" y2="25950"/>
                        <a14:foregroundMark x1="28704" y1="25950" x2="28704" y2="25950"/>
                        <a14:foregroundMark x1="49444" y1="88137" x2="49444" y2="88137"/>
                        <a14:foregroundMark x1="84630" y1="68582" x2="84630" y2="68582"/>
                        <a14:foregroundMark x1="82037" y1="32530" x2="82037" y2="32530"/>
                        <a14:foregroundMark x1="61019" y1="38091" x2="61019" y2="38091"/>
                        <a14:foregroundMark x1="20463" y1="30399" x2="20463" y2="30399"/>
                        <a14:foregroundMark x1="54167" y1="43744" x2="54167" y2="43744"/>
                        <a14:foregroundMark x1="45926" y1="16775" x2="45926" y2="16775"/>
                        <a14:foregroundMark x1="27222" y1="72196" x2="27222" y2="72196"/>
                        <a14:foregroundMark x1="55093" y1="82854" x2="55093" y2="82854"/>
                        <a14:foregroundMark x1="63056" y1="78962" x2="63056" y2="78962"/>
                        <a14:foregroundMark x1="78704" y1="67748" x2="78704" y2="67748"/>
                        <a14:foregroundMark x1="80185" y1="65709" x2="80185" y2="65709"/>
                        <a14:foregroundMark x1="79352" y1="41705" x2="79352" y2="40778"/>
                        <a14:foregroundMark x1="70741" y1="23633" x2="70741" y2="23633"/>
                        <a14:foregroundMark x1="70185" y1="23911" x2="70185" y2="23911"/>
                        <a14:foregroundMark x1="70185" y1="23911" x2="70185" y2="23911"/>
                        <a14:foregroundMark x1="63333" y1="22150" x2="63333" y2="22150"/>
                        <a14:foregroundMark x1="63333" y1="22150" x2="63333" y2="22150"/>
                        <a14:foregroundMark x1="62500" y1="21779" x2="62500" y2="21779"/>
                        <a14:foregroundMark x1="57407" y1="18906" x2="57407" y2="18906"/>
                        <a14:foregroundMark x1="57407" y1="18906" x2="57407" y2="18906"/>
                        <a14:foregroundMark x1="53333" y1="15941" x2="51852" y2="15570"/>
                        <a14:foregroundMark x1="50370" y1="15014" x2="50370" y2="15014"/>
                        <a14:foregroundMark x1="50370" y1="15014" x2="50370" y2="15014"/>
                        <a14:foregroundMark x1="47037" y1="13253" x2="47037" y2="13253"/>
                        <a14:foregroundMark x1="17500" y1="36608" x2="17500" y2="36608"/>
                        <a14:foregroundMark x1="17500" y1="36608" x2="17500" y2="36608"/>
                        <a14:foregroundMark x1="37037" y1="62095" x2="37037" y2="62095"/>
                        <a14:backgroundMark x1="64259" y1="42539" x2="64259" y2="42539"/>
                        <a14:backgroundMark x1="20185" y1="43744" x2="20185" y2="43744"/>
                        <a14:backgroundMark x1="27500" y1="25950" x2="27500" y2="25950"/>
                        <a14:backgroundMark x1="26667" y1="59129" x2="26667" y2="59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6981" r="9806" b="8150"/>
          <a:stretch/>
        </p:blipFill>
        <p:spPr>
          <a:xfrm>
            <a:off x="11443483" y="6134100"/>
            <a:ext cx="487384" cy="52601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F29A38-C572-4CF2-8CD9-547418A5F8B1}"/>
              </a:ext>
            </a:extLst>
          </p:cNvPr>
          <p:cNvCxnSpPr>
            <a:cxnSpLocks/>
          </p:cNvCxnSpPr>
          <p:nvPr/>
        </p:nvCxnSpPr>
        <p:spPr>
          <a:xfrm>
            <a:off x="12003113" y="6097682"/>
            <a:ext cx="0" cy="5988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8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38EC-9961-4FA2-A1C7-9A3F9EF28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1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25,000 patients are waiting for a transplant</a:t>
            </a:r>
            <a:br>
              <a:rPr lang="en-MY" dirty="0">
                <a:latin typeface="Arial Rounded MT Bold" panose="020F0704030504030204" pitchFamily="34" charset="0"/>
              </a:rPr>
            </a:br>
            <a:endParaRPr lang="en-MY" dirty="0"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F17801-EBAF-42EC-93BA-39E2B0221B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874" r="26290"/>
          <a:stretch/>
        </p:blipFill>
        <p:spPr>
          <a:xfrm>
            <a:off x="978010" y="2130459"/>
            <a:ext cx="7879743" cy="450887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BE7906-09BE-4974-9656-DDD175B757F7}"/>
              </a:ext>
            </a:extLst>
          </p:cNvPr>
          <p:cNvCxnSpPr/>
          <p:nvPr/>
        </p:nvCxnSpPr>
        <p:spPr>
          <a:xfrm>
            <a:off x="838200" y="1693628"/>
            <a:ext cx="10515600" cy="0"/>
          </a:xfrm>
          <a:prstGeom prst="line">
            <a:avLst/>
          </a:prstGeom>
          <a:ln w="5715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0F81F89B-3A52-4ED5-8FAE-32BA4D5EF9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77" r="27147" b="6003"/>
          <a:stretch/>
        </p:blipFill>
        <p:spPr>
          <a:xfrm>
            <a:off x="978009" y="3355448"/>
            <a:ext cx="7879743" cy="3438942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24D64EC-2354-4AB1-A8BC-10B11DE0D5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960" r="33520" b="8744"/>
          <a:stretch/>
        </p:blipFill>
        <p:spPr>
          <a:xfrm>
            <a:off x="7326602" y="1819871"/>
            <a:ext cx="4268072" cy="3218257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9360BBFC-7D14-4E97-8187-51B75B39E6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160" b="87952" l="17500" r="84630">
                        <a14:foregroundMark x1="28704" y1="25950" x2="28704" y2="25950"/>
                        <a14:foregroundMark x1="28704" y1="25950" x2="28704" y2="25950"/>
                        <a14:foregroundMark x1="28704" y1="25950" x2="28704" y2="25950"/>
                        <a14:foregroundMark x1="49444" y1="88137" x2="49444" y2="88137"/>
                        <a14:foregroundMark x1="84630" y1="68582" x2="84630" y2="68582"/>
                        <a14:foregroundMark x1="82037" y1="32530" x2="82037" y2="32530"/>
                        <a14:foregroundMark x1="61019" y1="38091" x2="61019" y2="38091"/>
                        <a14:foregroundMark x1="20463" y1="30399" x2="20463" y2="30399"/>
                        <a14:foregroundMark x1="54167" y1="43744" x2="54167" y2="43744"/>
                        <a14:foregroundMark x1="45926" y1="16775" x2="45926" y2="16775"/>
                        <a14:foregroundMark x1="27222" y1="72196" x2="27222" y2="72196"/>
                        <a14:foregroundMark x1="55093" y1="82854" x2="55093" y2="82854"/>
                        <a14:foregroundMark x1="63056" y1="78962" x2="63056" y2="78962"/>
                        <a14:foregroundMark x1="78704" y1="67748" x2="78704" y2="67748"/>
                        <a14:foregroundMark x1="80185" y1="65709" x2="80185" y2="65709"/>
                        <a14:foregroundMark x1="79352" y1="41705" x2="79352" y2="40778"/>
                        <a14:foregroundMark x1="70741" y1="23633" x2="70741" y2="23633"/>
                        <a14:foregroundMark x1="70185" y1="23911" x2="70185" y2="23911"/>
                        <a14:foregroundMark x1="70185" y1="23911" x2="70185" y2="23911"/>
                        <a14:foregroundMark x1="63333" y1="22150" x2="63333" y2="22150"/>
                        <a14:foregroundMark x1="63333" y1="22150" x2="63333" y2="22150"/>
                        <a14:foregroundMark x1="62500" y1="21779" x2="62500" y2="21779"/>
                        <a14:foregroundMark x1="57407" y1="18906" x2="57407" y2="18906"/>
                        <a14:foregroundMark x1="57407" y1="18906" x2="57407" y2="18906"/>
                        <a14:foregroundMark x1="53333" y1="15941" x2="51852" y2="15570"/>
                        <a14:foregroundMark x1="50370" y1="15014" x2="50370" y2="15014"/>
                        <a14:foregroundMark x1="50370" y1="15014" x2="50370" y2="15014"/>
                        <a14:foregroundMark x1="47037" y1="13253" x2="47037" y2="13253"/>
                        <a14:foregroundMark x1="17500" y1="36608" x2="17500" y2="36608"/>
                        <a14:foregroundMark x1="17500" y1="36608" x2="17500" y2="36608"/>
                        <a14:foregroundMark x1="37037" y1="62095" x2="37037" y2="62095"/>
                        <a14:backgroundMark x1="64259" y1="42539" x2="64259" y2="42539"/>
                        <a14:backgroundMark x1="20185" y1="43744" x2="20185" y2="43744"/>
                        <a14:backgroundMark x1="27500" y1="25950" x2="27500" y2="25950"/>
                        <a14:backgroundMark x1="26667" y1="59129" x2="26667" y2="59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6981" r="9806" b="8150"/>
          <a:stretch/>
        </p:blipFill>
        <p:spPr>
          <a:xfrm>
            <a:off x="11443483" y="6134100"/>
            <a:ext cx="487384" cy="52601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ECF35B-40FD-4A8F-B7BB-259FB10334CC}"/>
              </a:ext>
            </a:extLst>
          </p:cNvPr>
          <p:cNvCxnSpPr>
            <a:cxnSpLocks/>
          </p:cNvCxnSpPr>
          <p:nvPr/>
        </p:nvCxnSpPr>
        <p:spPr>
          <a:xfrm>
            <a:off x="12003113" y="6097682"/>
            <a:ext cx="0" cy="5988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645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38EC-9961-4FA2-A1C7-9A3F9EF28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#1</a:t>
            </a:r>
            <a:endParaRPr lang="en-MY" dirty="0">
              <a:latin typeface="Arial Rounded MT Bold" panose="020F07040305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EFDBEA-6155-4647-860C-7CE38716C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 Rounded MT Bold" panose="020F0704030504030204" pitchFamily="34" charset="0"/>
              </a:rPr>
              <a:t>Transplant is in a crises and we need to do something about it – opt out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BE7906-09BE-4974-9656-DDD175B757F7}"/>
              </a:ext>
            </a:extLst>
          </p:cNvPr>
          <p:cNvCxnSpPr/>
          <p:nvPr/>
        </p:nvCxnSpPr>
        <p:spPr>
          <a:xfrm>
            <a:off x="838200" y="1693628"/>
            <a:ext cx="10515600" cy="0"/>
          </a:xfrm>
          <a:prstGeom prst="line">
            <a:avLst/>
          </a:prstGeom>
          <a:ln w="5715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D10771FE-5832-453B-9759-F426E6E44D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60" b="87952" l="17500" r="84630">
                        <a14:foregroundMark x1="28704" y1="25950" x2="28704" y2="25950"/>
                        <a14:foregroundMark x1="28704" y1="25950" x2="28704" y2="25950"/>
                        <a14:foregroundMark x1="28704" y1="25950" x2="28704" y2="25950"/>
                        <a14:foregroundMark x1="49444" y1="88137" x2="49444" y2="88137"/>
                        <a14:foregroundMark x1="84630" y1="68582" x2="84630" y2="68582"/>
                        <a14:foregroundMark x1="82037" y1="32530" x2="82037" y2="32530"/>
                        <a14:foregroundMark x1="61019" y1="38091" x2="61019" y2="38091"/>
                        <a14:foregroundMark x1="20463" y1="30399" x2="20463" y2="30399"/>
                        <a14:foregroundMark x1="54167" y1="43744" x2="54167" y2="43744"/>
                        <a14:foregroundMark x1="45926" y1="16775" x2="45926" y2="16775"/>
                        <a14:foregroundMark x1="27222" y1="72196" x2="27222" y2="72196"/>
                        <a14:foregroundMark x1="55093" y1="82854" x2="55093" y2="82854"/>
                        <a14:foregroundMark x1="63056" y1="78962" x2="63056" y2="78962"/>
                        <a14:foregroundMark x1="78704" y1="67748" x2="78704" y2="67748"/>
                        <a14:foregroundMark x1="80185" y1="65709" x2="80185" y2="65709"/>
                        <a14:foregroundMark x1="79352" y1="41705" x2="79352" y2="40778"/>
                        <a14:foregroundMark x1="70741" y1="23633" x2="70741" y2="23633"/>
                        <a14:foregroundMark x1="70185" y1="23911" x2="70185" y2="23911"/>
                        <a14:foregroundMark x1="70185" y1="23911" x2="70185" y2="23911"/>
                        <a14:foregroundMark x1="63333" y1="22150" x2="63333" y2="22150"/>
                        <a14:foregroundMark x1="63333" y1="22150" x2="63333" y2="22150"/>
                        <a14:foregroundMark x1="62500" y1="21779" x2="62500" y2="21779"/>
                        <a14:foregroundMark x1="57407" y1="18906" x2="57407" y2="18906"/>
                        <a14:foregroundMark x1="57407" y1="18906" x2="57407" y2="18906"/>
                        <a14:foregroundMark x1="53333" y1="15941" x2="51852" y2="15570"/>
                        <a14:foregroundMark x1="50370" y1="15014" x2="50370" y2="15014"/>
                        <a14:foregroundMark x1="50370" y1="15014" x2="50370" y2="15014"/>
                        <a14:foregroundMark x1="47037" y1="13253" x2="47037" y2="13253"/>
                        <a14:foregroundMark x1="17500" y1="36608" x2="17500" y2="36608"/>
                        <a14:foregroundMark x1="17500" y1="36608" x2="17500" y2="36608"/>
                        <a14:foregroundMark x1="37037" y1="62095" x2="37037" y2="62095"/>
                        <a14:backgroundMark x1="64259" y1="42539" x2="64259" y2="42539"/>
                        <a14:backgroundMark x1="20185" y1="43744" x2="20185" y2="43744"/>
                        <a14:backgroundMark x1="27500" y1="25950" x2="27500" y2="25950"/>
                        <a14:backgroundMark x1="26667" y1="59129" x2="26667" y2="59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6981" r="9806" b="8150"/>
          <a:stretch/>
        </p:blipFill>
        <p:spPr>
          <a:xfrm>
            <a:off x="11443483" y="6134100"/>
            <a:ext cx="487384" cy="52601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66DFCB-2EE3-477A-A156-7CC7970D560A}"/>
              </a:ext>
            </a:extLst>
          </p:cNvPr>
          <p:cNvCxnSpPr>
            <a:cxnSpLocks/>
          </p:cNvCxnSpPr>
          <p:nvPr/>
        </p:nvCxnSpPr>
        <p:spPr>
          <a:xfrm>
            <a:off x="12003113" y="6097682"/>
            <a:ext cx="0" cy="5988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63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38EC-9961-4FA2-A1C7-9A3F9EF28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MY" dirty="0">
              <a:latin typeface="Arial Rounded MT Bold" panose="020F07040305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BE7906-09BE-4974-9656-DDD175B757F7}"/>
              </a:ext>
            </a:extLst>
          </p:cNvPr>
          <p:cNvCxnSpPr/>
          <p:nvPr/>
        </p:nvCxnSpPr>
        <p:spPr>
          <a:xfrm>
            <a:off x="838200" y="1693628"/>
            <a:ext cx="10515600" cy="0"/>
          </a:xfrm>
          <a:prstGeom prst="line">
            <a:avLst/>
          </a:prstGeom>
          <a:ln w="5715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Image result for stupid if you keep repeating quote">
            <a:extLst>
              <a:ext uri="{FF2B5EF4-FFF2-40B4-BE49-F238E27FC236}">
                <a16:creationId xmlns:a16="http://schemas.microsoft.com/office/drawing/2014/main" id="{99EC062D-1496-4563-A938-67ABA04A9A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9"/>
          <a:stretch/>
        </p:blipFill>
        <p:spPr bwMode="auto">
          <a:xfrm>
            <a:off x="1376932" y="1853531"/>
            <a:ext cx="9068035" cy="429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A9896250-CC20-4AE2-A7D5-808172EFCA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160" b="87952" l="17500" r="84630">
                        <a14:foregroundMark x1="28704" y1="25950" x2="28704" y2="25950"/>
                        <a14:foregroundMark x1="28704" y1="25950" x2="28704" y2="25950"/>
                        <a14:foregroundMark x1="28704" y1="25950" x2="28704" y2="25950"/>
                        <a14:foregroundMark x1="49444" y1="88137" x2="49444" y2="88137"/>
                        <a14:foregroundMark x1="84630" y1="68582" x2="84630" y2="68582"/>
                        <a14:foregroundMark x1="82037" y1="32530" x2="82037" y2="32530"/>
                        <a14:foregroundMark x1="61019" y1="38091" x2="61019" y2="38091"/>
                        <a14:foregroundMark x1="20463" y1="30399" x2="20463" y2="30399"/>
                        <a14:foregroundMark x1="54167" y1="43744" x2="54167" y2="43744"/>
                        <a14:foregroundMark x1="45926" y1="16775" x2="45926" y2="16775"/>
                        <a14:foregroundMark x1="27222" y1="72196" x2="27222" y2="72196"/>
                        <a14:foregroundMark x1="55093" y1="82854" x2="55093" y2="82854"/>
                        <a14:foregroundMark x1="63056" y1="78962" x2="63056" y2="78962"/>
                        <a14:foregroundMark x1="78704" y1="67748" x2="78704" y2="67748"/>
                        <a14:foregroundMark x1="80185" y1="65709" x2="80185" y2="65709"/>
                        <a14:foregroundMark x1="79352" y1="41705" x2="79352" y2="40778"/>
                        <a14:foregroundMark x1="70741" y1="23633" x2="70741" y2="23633"/>
                        <a14:foregroundMark x1="70185" y1="23911" x2="70185" y2="23911"/>
                        <a14:foregroundMark x1="70185" y1="23911" x2="70185" y2="23911"/>
                        <a14:foregroundMark x1="63333" y1="22150" x2="63333" y2="22150"/>
                        <a14:foregroundMark x1="63333" y1="22150" x2="63333" y2="22150"/>
                        <a14:foregroundMark x1="62500" y1="21779" x2="62500" y2="21779"/>
                        <a14:foregroundMark x1="57407" y1="18906" x2="57407" y2="18906"/>
                        <a14:foregroundMark x1="57407" y1="18906" x2="57407" y2="18906"/>
                        <a14:foregroundMark x1="53333" y1="15941" x2="51852" y2="15570"/>
                        <a14:foregroundMark x1="50370" y1="15014" x2="50370" y2="15014"/>
                        <a14:foregroundMark x1="50370" y1="15014" x2="50370" y2="15014"/>
                        <a14:foregroundMark x1="47037" y1="13253" x2="47037" y2="13253"/>
                        <a14:foregroundMark x1="17500" y1="36608" x2="17500" y2="36608"/>
                        <a14:foregroundMark x1="17500" y1="36608" x2="17500" y2="36608"/>
                        <a14:foregroundMark x1="37037" y1="62095" x2="37037" y2="62095"/>
                        <a14:backgroundMark x1="64259" y1="42539" x2="64259" y2="42539"/>
                        <a14:backgroundMark x1="20185" y1="43744" x2="20185" y2="43744"/>
                        <a14:backgroundMark x1="27500" y1="25950" x2="27500" y2="25950"/>
                        <a14:backgroundMark x1="26667" y1="59129" x2="26667" y2="59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6981" r="9806" b="8150"/>
          <a:stretch/>
        </p:blipFill>
        <p:spPr>
          <a:xfrm>
            <a:off x="11443483" y="6134100"/>
            <a:ext cx="487384" cy="52601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AF3A7F-D109-424E-AF2F-07199C23C1F3}"/>
              </a:ext>
            </a:extLst>
          </p:cNvPr>
          <p:cNvCxnSpPr>
            <a:cxnSpLocks/>
          </p:cNvCxnSpPr>
          <p:nvPr/>
        </p:nvCxnSpPr>
        <p:spPr>
          <a:xfrm>
            <a:off x="12003113" y="6097682"/>
            <a:ext cx="0" cy="5988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934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38EC-9961-4FA2-A1C7-9A3F9EF28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New Strategies</a:t>
            </a:r>
            <a:endParaRPr lang="en-MY" dirty="0">
              <a:latin typeface="Arial Rounded MT Bold" panose="020F07040305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EFDBEA-6155-4647-860C-7CE38716C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Start a </a:t>
            </a:r>
            <a:r>
              <a:rPr lang="en-US" dirty="0" err="1">
                <a:latin typeface="Arial Rounded MT Bold" panose="020F0704030504030204" pitchFamily="34" charset="0"/>
              </a:rPr>
              <a:t>subspeciality</a:t>
            </a:r>
            <a:r>
              <a:rPr lang="en-US" dirty="0">
                <a:latin typeface="Arial Rounded MT Bold" panose="020F0704030504030204" pitchFamily="34" charset="0"/>
              </a:rPr>
              <a:t> in transplant surgery 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Continue educating public, politicians, religious leaders, policy makers.</a:t>
            </a:r>
          </a:p>
          <a:p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Work hard on </a:t>
            </a:r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cadaveric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! (not living)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Invest in NTRC, IMR</a:t>
            </a:r>
          </a:p>
          <a:p>
            <a:pPr lvl="1"/>
            <a:r>
              <a:rPr lang="en-US" dirty="0" err="1">
                <a:latin typeface="Arial Rounded MT Bold" panose="020F0704030504030204" pitchFamily="34" charset="0"/>
              </a:rPr>
              <a:t>myKAS</a:t>
            </a:r>
            <a:endParaRPr lang="en-US" dirty="0">
              <a:latin typeface="Arial Rounded MT Bold" panose="020F0704030504030204" pitchFamily="34" charset="0"/>
            </a:endParaRPr>
          </a:p>
          <a:p>
            <a:pPr lvl="1"/>
            <a:r>
              <a:rPr lang="en-US" dirty="0" err="1">
                <a:latin typeface="Arial Rounded MT Bold" panose="020F0704030504030204" pitchFamily="34" charset="0"/>
              </a:rPr>
              <a:t>ODISSea</a:t>
            </a:r>
            <a:r>
              <a:rPr lang="en-US" dirty="0">
                <a:latin typeface="Arial Rounded MT Bold" panose="020F0704030504030204" pitchFamily="34" charset="0"/>
              </a:rPr>
              <a:t> – academic program on organ donation and transplantation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Decentralize (East Coast, East Malaysia)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Share responsibility – MOH MOE Private </a:t>
            </a:r>
          </a:p>
          <a:p>
            <a:pPr lvl="1"/>
            <a:r>
              <a:rPr lang="en-US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Opt</a:t>
            </a:r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out</a:t>
            </a:r>
          </a:p>
          <a:p>
            <a:endParaRPr lang="en-MY" dirty="0">
              <a:latin typeface="Arial Rounded MT Bold" panose="020F07040305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BE7906-09BE-4974-9656-DDD175B757F7}"/>
              </a:ext>
            </a:extLst>
          </p:cNvPr>
          <p:cNvCxnSpPr/>
          <p:nvPr/>
        </p:nvCxnSpPr>
        <p:spPr>
          <a:xfrm>
            <a:off x="838200" y="1693628"/>
            <a:ext cx="10515600" cy="0"/>
          </a:xfrm>
          <a:prstGeom prst="line">
            <a:avLst/>
          </a:prstGeom>
          <a:ln w="5715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91FED7BF-C323-4044-95C1-C73FE69124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60" b="87952" l="17500" r="84630">
                        <a14:foregroundMark x1="28704" y1="25950" x2="28704" y2="25950"/>
                        <a14:foregroundMark x1="28704" y1="25950" x2="28704" y2="25950"/>
                        <a14:foregroundMark x1="28704" y1="25950" x2="28704" y2="25950"/>
                        <a14:foregroundMark x1="49444" y1="88137" x2="49444" y2="88137"/>
                        <a14:foregroundMark x1="84630" y1="68582" x2="84630" y2="68582"/>
                        <a14:foregroundMark x1="82037" y1="32530" x2="82037" y2="32530"/>
                        <a14:foregroundMark x1="61019" y1="38091" x2="61019" y2="38091"/>
                        <a14:foregroundMark x1="20463" y1="30399" x2="20463" y2="30399"/>
                        <a14:foregroundMark x1="54167" y1="43744" x2="54167" y2="43744"/>
                        <a14:foregroundMark x1="45926" y1="16775" x2="45926" y2="16775"/>
                        <a14:foregroundMark x1="27222" y1="72196" x2="27222" y2="72196"/>
                        <a14:foregroundMark x1="55093" y1="82854" x2="55093" y2="82854"/>
                        <a14:foregroundMark x1="63056" y1="78962" x2="63056" y2="78962"/>
                        <a14:foregroundMark x1="78704" y1="67748" x2="78704" y2="67748"/>
                        <a14:foregroundMark x1="80185" y1="65709" x2="80185" y2="65709"/>
                        <a14:foregroundMark x1="79352" y1="41705" x2="79352" y2="40778"/>
                        <a14:foregroundMark x1="70741" y1="23633" x2="70741" y2="23633"/>
                        <a14:foregroundMark x1="70185" y1="23911" x2="70185" y2="23911"/>
                        <a14:foregroundMark x1="70185" y1="23911" x2="70185" y2="23911"/>
                        <a14:foregroundMark x1="63333" y1="22150" x2="63333" y2="22150"/>
                        <a14:foregroundMark x1="63333" y1="22150" x2="63333" y2="22150"/>
                        <a14:foregroundMark x1="62500" y1="21779" x2="62500" y2="21779"/>
                        <a14:foregroundMark x1="57407" y1="18906" x2="57407" y2="18906"/>
                        <a14:foregroundMark x1="57407" y1="18906" x2="57407" y2="18906"/>
                        <a14:foregroundMark x1="53333" y1="15941" x2="51852" y2="15570"/>
                        <a14:foregroundMark x1="50370" y1="15014" x2="50370" y2="15014"/>
                        <a14:foregroundMark x1="50370" y1="15014" x2="50370" y2="15014"/>
                        <a14:foregroundMark x1="47037" y1="13253" x2="47037" y2="13253"/>
                        <a14:foregroundMark x1="17500" y1="36608" x2="17500" y2="36608"/>
                        <a14:foregroundMark x1="17500" y1="36608" x2="17500" y2="36608"/>
                        <a14:foregroundMark x1="37037" y1="62095" x2="37037" y2="62095"/>
                        <a14:backgroundMark x1="64259" y1="42539" x2="64259" y2="42539"/>
                        <a14:backgroundMark x1="20185" y1="43744" x2="20185" y2="43744"/>
                        <a14:backgroundMark x1="27500" y1="25950" x2="27500" y2="25950"/>
                        <a14:backgroundMark x1="26667" y1="59129" x2="26667" y2="59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6981" r="9806" b="8150"/>
          <a:stretch/>
        </p:blipFill>
        <p:spPr>
          <a:xfrm>
            <a:off x="11443483" y="6134100"/>
            <a:ext cx="487384" cy="52601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08E817-8F37-4DAB-87A8-3829FB344BD4}"/>
              </a:ext>
            </a:extLst>
          </p:cNvPr>
          <p:cNvCxnSpPr>
            <a:cxnSpLocks/>
          </p:cNvCxnSpPr>
          <p:nvPr/>
        </p:nvCxnSpPr>
        <p:spPr>
          <a:xfrm>
            <a:off x="12003113" y="6097682"/>
            <a:ext cx="0" cy="5988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410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38EC-9961-4FA2-A1C7-9A3F9EF28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Don’t just think about the kidneys!</a:t>
            </a:r>
            <a:endParaRPr lang="en-MY" dirty="0">
              <a:latin typeface="Arial Rounded MT Bold" panose="020F07040305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EFDBEA-6155-4647-860C-7CE38716C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Lungs, heart, cornea all dependent on a successful cadaveric system!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BE7906-09BE-4974-9656-DDD175B757F7}"/>
              </a:ext>
            </a:extLst>
          </p:cNvPr>
          <p:cNvCxnSpPr/>
          <p:nvPr/>
        </p:nvCxnSpPr>
        <p:spPr>
          <a:xfrm>
            <a:off x="838200" y="1693628"/>
            <a:ext cx="10515600" cy="0"/>
          </a:xfrm>
          <a:prstGeom prst="line">
            <a:avLst/>
          </a:prstGeom>
          <a:ln w="5715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ADCF49F6-BF0A-415A-9D0B-37CD04A3BF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60" b="87952" l="17500" r="84630">
                        <a14:foregroundMark x1="28704" y1="25950" x2="28704" y2="25950"/>
                        <a14:foregroundMark x1="28704" y1="25950" x2="28704" y2="25950"/>
                        <a14:foregroundMark x1="28704" y1="25950" x2="28704" y2="25950"/>
                        <a14:foregroundMark x1="49444" y1="88137" x2="49444" y2="88137"/>
                        <a14:foregroundMark x1="84630" y1="68582" x2="84630" y2="68582"/>
                        <a14:foregroundMark x1="82037" y1="32530" x2="82037" y2="32530"/>
                        <a14:foregroundMark x1="61019" y1="38091" x2="61019" y2="38091"/>
                        <a14:foregroundMark x1="20463" y1="30399" x2="20463" y2="30399"/>
                        <a14:foregroundMark x1="54167" y1="43744" x2="54167" y2="43744"/>
                        <a14:foregroundMark x1="45926" y1="16775" x2="45926" y2="16775"/>
                        <a14:foregroundMark x1="27222" y1="72196" x2="27222" y2="72196"/>
                        <a14:foregroundMark x1="55093" y1="82854" x2="55093" y2="82854"/>
                        <a14:foregroundMark x1="63056" y1="78962" x2="63056" y2="78962"/>
                        <a14:foregroundMark x1="78704" y1="67748" x2="78704" y2="67748"/>
                        <a14:foregroundMark x1="80185" y1="65709" x2="80185" y2="65709"/>
                        <a14:foregroundMark x1="79352" y1="41705" x2="79352" y2="40778"/>
                        <a14:foregroundMark x1="70741" y1="23633" x2="70741" y2="23633"/>
                        <a14:foregroundMark x1="70185" y1="23911" x2="70185" y2="23911"/>
                        <a14:foregroundMark x1="70185" y1="23911" x2="70185" y2="23911"/>
                        <a14:foregroundMark x1="63333" y1="22150" x2="63333" y2="22150"/>
                        <a14:foregroundMark x1="63333" y1="22150" x2="63333" y2="22150"/>
                        <a14:foregroundMark x1="62500" y1="21779" x2="62500" y2="21779"/>
                        <a14:foregroundMark x1="57407" y1="18906" x2="57407" y2="18906"/>
                        <a14:foregroundMark x1="57407" y1="18906" x2="57407" y2="18906"/>
                        <a14:foregroundMark x1="53333" y1="15941" x2="51852" y2="15570"/>
                        <a14:foregroundMark x1="50370" y1="15014" x2="50370" y2="15014"/>
                        <a14:foregroundMark x1="50370" y1="15014" x2="50370" y2="15014"/>
                        <a14:foregroundMark x1="47037" y1="13253" x2="47037" y2="13253"/>
                        <a14:foregroundMark x1="17500" y1="36608" x2="17500" y2="36608"/>
                        <a14:foregroundMark x1="17500" y1="36608" x2="17500" y2="36608"/>
                        <a14:foregroundMark x1="37037" y1="62095" x2="37037" y2="62095"/>
                        <a14:backgroundMark x1="64259" y1="42539" x2="64259" y2="42539"/>
                        <a14:backgroundMark x1="20185" y1="43744" x2="20185" y2="43744"/>
                        <a14:backgroundMark x1="27500" y1="25950" x2="27500" y2="25950"/>
                        <a14:backgroundMark x1="26667" y1="59129" x2="26667" y2="59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6981" r="9806" b="8150"/>
          <a:stretch/>
        </p:blipFill>
        <p:spPr>
          <a:xfrm>
            <a:off x="11443483" y="6134100"/>
            <a:ext cx="487384" cy="52601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138C79-71EA-4027-8F0C-2336A3CD1BAE}"/>
              </a:ext>
            </a:extLst>
          </p:cNvPr>
          <p:cNvCxnSpPr>
            <a:cxnSpLocks/>
          </p:cNvCxnSpPr>
          <p:nvPr/>
        </p:nvCxnSpPr>
        <p:spPr>
          <a:xfrm>
            <a:off x="12003113" y="6097682"/>
            <a:ext cx="0" cy="5988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496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38EC-9961-4FA2-A1C7-9A3F9EF28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Definition of OPT OUT</a:t>
            </a:r>
            <a:endParaRPr lang="en-MY" dirty="0">
              <a:latin typeface="Arial Rounded MT Bold" panose="020F07040305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EFDBEA-6155-4647-860C-7CE38716C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OPT OUT – presumes that everyone agrees to donate their organs unless they express not to</a:t>
            </a:r>
          </a:p>
          <a:p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Soft opt out  </a:t>
            </a:r>
            <a:r>
              <a:rPr lang="en-US" sz="2400" dirty="0">
                <a:latin typeface="Arial Rounded MT Bold" panose="020F0704030504030204" pitchFamily="34" charset="0"/>
              </a:rPr>
              <a:t>- organs may be taken unless objection of their family members (next of kin).</a:t>
            </a:r>
          </a:p>
          <a:p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Hard opt out </a:t>
            </a:r>
            <a:r>
              <a:rPr lang="en-US" sz="2400" dirty="0">
                <a:latin typeface="Arial Rounded MT Bold" panose="020F0704030504030204" pitchFamily="34" charset="0"/>
              </a:rPr>
              <a:t>- requires doctors to only inform the relatives about which organs are to be procured, and </a:t>
            </a:r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not ask their permission </a:t>
            </a:r>
            <a:r>
              <a:rPr lang="en-US" sz="2400" dirty="0">
                <a:latin typeface="Arial Rounded MT Bold" panose="020F0704030504030204" pitchFamily="34" charset="0"/>
              </a:rPr>
              <a:t>to procure.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BE7906-09BE-4974-9656-DDD175B757F7}"/>
              </a:ext>
            </a:extLst>
          </p:cNvPr>
          <p:cNvCxnSpPr/>
          <p:nvPr/>
        </p:nvCxnSpPr>
        <p:spPr>
          <a:xfrm>
            <a:off x="838200" y="1693628"/>
            <a:ext cx="10515600" cy="0"/>
          </a:xfrm>
          <a:prstGeom prst="line">
            <a:avLst/>
          </a:prstGeom>
          <a:ln w="5715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7EF80F-A666-40DA-81FD-B7AFCD80F026}"/>
              </a:ext>
            </a:extLst>
          </p:cNvPr>
          <p:cNvSpPr txBox="1"/>
          <p:nvPr/>
        </p:nvSpPr>
        <p:spPr>
          <a:xfrm>
            <a:off x="1038387" y="5164372"/>
            <a:ext cx="90894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NEVER BEEN ABOUT FORCING PEOPLE TO HAND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OVER THEIR ORGANS!!!</a:t>
            </a:r>
            <a:endParaRPr lang="en-MY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89CD2C3-307B-4782-92F3-390C529E23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60" b="87952" l="17500" r="84630">
                        <a14:foregroundMark x1="28704" y1="25950" x2="28704" y2="25950"/>
                        <a14:foregroundMark x1="28704" y1="25950" x2="28704" y2="25950"/>
                        <a14:foregroundMark x1="28704" y1="25950" x2="28704" y2="25950"/>
                        <a14:foregroundMark x1="49444" y1="88137" x2="49444" y2="88137"/>
                        <a14:foregroundMark x1="84630" y1="68582" x2="84630" y2="68582"/>
                        <a14:foregroundMark x1="82037" y1="32530" x2="82037" y2="32530"/>
                        <a14:foregroundMark x1="61019" y1="38091" x2="61019" y2="38091"/>
                        <a14:foregroundMark x1="20463" y1="30399" x2="20463" y2="30399"/>
                        <a14:foregroundMark x1="54167" y1="43744" x2="54167" y2="43744"/>
                        <a14:foregroundMark x1="45926" y1="16775" x2="45926" y2="16775"/>
                        <a14:foregroundMark x1="27222" y1="72196" x2="27222" y2="72196"/>
                        <a14:foregroundMark x1="55093" y1="82854" x2="55093" y2="82854"/>
                        <a14:foregroundMark x1="63056" y1="78962" x2="63056" y2="78962"/>
                        <a14:foregroundMark x1="78704" y1="67748" x2="78704" y2="67748"/>
                        <a14:foregroundMark x1="80185" y1="65709" x2="80185" y2="65709"/>
                        <a14:foregroundMark x1="79352" y1="41705" x2="79352" y2="40778"/>
                        <a14:foregroundMark x1="70741" y1="23633" x2="70741" y2="23633"/>
                        <a14:foregroundMark x1="70185" y1="23911" x2="70185" y2="23911"/>
                        <a14:foregroundMark x1="70185" y1="23911" x2="70185" y2="23911"/>
                        <a14:foregroundMark x1="63333" y1="22150" x2="63333" y2="22150"/>
                        <a14:foregroundMark x1="63333" y1="22150" x2="63333" y2="22150"/>
                        <a14:foregroundMark x1="62500" y1="21779" x2="62500" y2="21779"/>
                        <a14:foregroundMark x1="57407" y1="18906" x2="57407" y2="18906"/>
                        <a14:foregroundMark x1="57407" y1="18906" x2="57407" y2="18906"/>
                        <a14:foregroundMark x1="53333" y1="15941" x2="51852" y2="15570"/>
                        <a14:foregroundMark x1="50370" y1="15014" x2="50370" y2="15014"/>
                        <a14:foregroundMark x1="50370" y1="15014" x2="50370" y2="15014"/>
                        <a14:foregroundMark x1="47037" y1="13253" x2="47037" y2="13253"/>
                        <a14:foregroundMark x1="17500" y1="36608" x2="17500" y2="36608"/>
                        <a14:foregroundMark x1="17500" y1="36608" x2="17500" y2="36608"/>
                        <a14:foregroundMark x1="37037" y1="62095" x2="37037" y2="62095"/>
                        <a14:backgroundMark x1="64259" y1="42539" x2="64259" y2="42539"/>
                        <a14:backgroundMark x1="20185" y1="43744" x2="20185" y2="43744"/>
                        <a14:backgroundMark x1="27500" y1="25950" x2="27500" y2="25950"/>
                        <a14:backgroundMark x1="26667" y1="59129" x2="26667" y2="59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6981" r="9806" b="8150"/>
          <a:stretch/>
        </p:blipFill>
        <p:spPr>
          <a:xfrm>
            <a:off x="11443483" y="6134100"/>
            <a:ext cx="487384" cy="52601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BFBE39-2DC4-4839-9327-2825ABB12B5F}"/>
              </a:ext>
            </a:extLst>
          </p:cNvPr>
          <p:cNvCxnSpPr>
            <a:cxnSpLocks/>
          </p:cNvCxnSpPr>
          <p:nvPr/>
        </p:nvCxnSpPr>
        <p:spPr>
          <a:xfrm>
            <a:off x="12003113" y="6097682"/>
            <a:ext cx="0" cy="5988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088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38EC-9961-4FA2-A1C7-9A3F9EF28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Pros of Opt-out</a:t>
            </a:r>
            <a:endParaRPr lang="en-MY" dirty="0">
              <a:latin typeface="Arial Rounded MT Bold" panose="020F07040305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EFDBEA-6155-4647-860C-7CE38716C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637" y="1825626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Systematic inclusion and more efficient way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Reduces organ “waste” due to a potential donor not being a pledger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Going around asking for pledgers not necessary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Brings transplant into a public debate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Increase awareness amongst public </a:t>
            </a:r>
            <a:endParaRPr lang="en-MY" sz="2400" dirty="0">
              <a:latin typeface="Arial Rounded MT Bold" panose="020F0704030504030204" pitchFamily="34" charset="0"/>
            </a:endParaRPr>
          </a:p>
          <a:p>
            <a:r>
              <a:rPr lang="en-US" sz="2400" dirty="0">
                <a:latin typeface="Arial Rounded MT Bold" panose="020F0704030504030204" pitchFamily="34" charset="0"/>
              </a:rPr>
              <a:t>Increase awareness amongst doctors and healthcare workers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Treat the problem of inertia and apathy amongst doctors and change mindset</a:t>
            </a:r>
          </a:p>
          <a:p>
            <a:pPr marL="0" indent="0">
              <a:buNone/>
            </a:pPr>
            <a:endParaRPr lang="en-US" sz="2400" dirty="0">
              <a:latin typeface="Arial Rounded MT Bold" panose="020F0704030504030204" pitchFamily="34" charset="0"/>
            </a:endParaRPr>
          </a:p>
          <a:p>
            <a:endParaRPr lang="en-US" dirty="0">
              <a:latin typeface="Arial Rounded MT Bold" panose="020F0704030504030204" pitchFamily="34" charset="0"/>
            </a:endParaRPr>
          </a:p>
          <a:p>
            <a:endParaRPr lang="en-MY" dirty="0">
              <a:latin typeface="Arial Rounded MT Bold" panose="020F07040305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BE7906-09BE-4974-9656-DDD175B757F7}"/>
              </a:ext>
            </a:extLst>
          </p:cNvPr>
          <p:cNvCxnSpPr/>
          <p:nvPr/>
        </p:nvCxnSpPr>
        <p:spPr>
          <a:xfrm>
            <a:off x="838200" y="1693628"/>
            <a:ext cx="10515600" cy="0"/>
          </a:xfrm>
          <a:prstGeom prst="line">
            <a:avLst/>
          </a:prstGeom>
          <a:ln w="5715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F16C055-0174-41F5-A4C2-F1DC3DEF95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60" b="87952" l="17500" r="84630">
                        <a14:foregroundMark x1="28704" y1="25950" x2="28704" y2="25950"/>
                        <a14:foregroundMark x1="28704" y1="25950" x2="28704" y2="25950"/>
                        <a14:foregroundMark x1="28704" y1="25950" x2="28704" y2="25950"/>
                        <a14:foregroundMark x1="49444" y1="88137" x2="49444" y2="88137"/>
                        <a14:foregroundMark x1="84630" y1="68582" x2="84630" y2="68582"/>
                        <a14:foregroundMark x1="82037" y1="32530" x2="82037" y2="32530"/>
                        <a14:foregroundMark x1="61019" y1="38091" x2="61019" y2="38091"/>
                        <a14:foregroundMark x1="20463" y1="30399" x2="20463" y2="30399"/>
                        <a14:foregroundMark x1="54167" y1="43744" x2="54167" y2="43744"/>
                        <a14:foregroundMark x1="45926" y1="16775" x2="45926" y2="16775"/>
                        <a14:foregroundMark x1="27222" y1="72196" x2="27222" y2="72196"/>
                        <a14:foregroundMark x1="55093" y1="82854" x2="55093" y2="82854"/>
                        <a14:foregroundMark x1="63056" y1="78962" x2="63056" y2="78962"/>
                        <a14:foregroundMark x1="78704" y1="67748" x2="78704" y2="67748"/>
                        <a14:foregroundMark x1="80185" y1="65709" x2="80185" y2="65709"/>
                        <a14:foregroundMark x1="79352" y1="41705" x2="79352" y2="40778"/>
                        <a14:foregroundMark x1="70741" y1="23633" x2="70741" y2="23633"/>
                        <a14:foregroundMark x1="70185" y1="23911" x2="70185" y2="23911"/>
                        <a14:foregroundMark x1="70185" y1="23911" x2="70185" y2="23911"/>
                        <a14:foregroundMark x1="63333" y1="22150" x2="63333" y2="22150"/>
                        <a14:foregroundMark x1="63333" y1="22150" x2="63333" y2="22150"/>
                        <a14:foregroundMark x1="62500" y1="21779" x2="62500" y2="21779"/>
                        <a14:foregroundMark x1="57407" y1="18906" x2="57407" y2="18906"/>
                        <a14:foregroundMark x1="57407" y1="18906" x2="57407" y2="18906"/>
                        <a14:foregroundMark x1="53333" y1="15941" x2="51852" y2="15570"/>
                        <a14:foregroundMark x1="50370" y1="15014" x2="50370" y2="15014"/>
                        <a14:foregroundMark x1="50370" y1="15014" x2="50370" y2="15014"/>
                        <a14:foregroundMark x1="47037" y1="13253" x2="47037" y2="13253"/>
                        <a14:foregroundMark x1="17500" y1="36608" x2="17500" y2="36608"/>
                        <a14:foregroundMark x1="17500" y1="36608" x2="17500" y2="36608"/>
                        <a14:foregroundMark x1="37037" y1="62095" x2="37037" y2="62095"/>
                        <a14:backgroundMark x1="64259" y1="42539" x2="64259" y2="42539"/>
                        <a14:backgroundMark x1="20185" y1="43744" x2="20185" y2="43744"/>
                        <a14:backgroundMark x1="27500" y1="25950" x2="27500" y2="25950"/>
                        <a14:backgroundMark x1="26667" y1="59129" x2="26667" y2="59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6981" r="9806" b="8150"/>
          <a:stretch/>
        </p:blipFill>
        <p:spPr>
          <a:xfrm>
            <a:off x="11443483" y="6134100"/>
            <a:ext cx="487384" cy="52601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DD0851-B291-460F-AE1D-B87E466AF508}"/>
              </a:ext>
            </a:extLst>
          </p:cNvPr>
          <p:cNvCxnSpPr>
            <a:cxnSpLocks/>
          </p:cNvCxnSpPr>
          <p:nvPr/>
        </p:nvCxnSpPr>
        <p:spPr>
          <a:xfrm>
            <a:off x="12003113" y="6097682"/>
            <a:ext cx="0" cy="5988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1F747A7-9214-4341-8F5F-BFAAD3E45985}"/>
              </a:ext>
            </a:extLst>
          </p:cNvPr>
          <p:cNvSpPr txBox="1"/>
          <p:nvPr/>
        </p:nvSpPr>
        <p:spPr>
          <a:xfrm>
            <a:off x="855637" y="5538768"/>
            <a:ext cx="10107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INDIRECTLY INCREASING AWARENESS &amp; EDUCATING RATHER THAN FORCING EVERYONE TO GIVE ORGANS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208525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38EC-9961-4FA2-A1C7-9A3F9EF28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226" y="2225730"/>
            <a:ext cx="10515600" cy="17260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“Spain says a successful cadaveric </a:t>
            </a:r>
            <a:r>
              <a:rPr lang="en-US" dirty="0" err="1">
                <a:latin typeface="Arial Rounded MT Bold" panose="020F0704030504030204" pitchFamily="34" charset="0"/>
              </a:rPr>
              <a:t>programme</a:t>
            </a:r>
            <a:r>
              <a:rPr lang="en-US" dirty="0">
                <a:latin typeface="Arial Rounded MT Bold" panose="020F0704030504030204" pitchFamily="34" charset="0"/>
              </a:rPr>
              <a:t> has nothing to do with opt-out”..</a:t>
            </a:r>
            <a:endParaRPr lang="en-MY" dirty="0">
              <a:latin typeface="Arial Rounded MT Bold" panose="020F07040305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BE7906-09BE-4974-9656-DDD175B757F7}"/>
              </a:ext>
            </a:extLst>
          </p:cNvPr>
          <p:cNvCxnSpPr/>
          <p:nvPr/>
        </p:nvCxnSpPr>
        <p:spPr>
          <a:xfrm>
            <a:off x="901810" y="4245996"/>
            <a:ext cx="10515600" cy="0"/>
          </a:xfrm>
          <a:prstGeom prst="line">
            <a:avLst/>
          </a:prstGeom>
          <a:ln w="5715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 for spain flag">
            <a:extLst>
              <a:ext uri="{FF2B5EF4-FFF2-40B4-BE49-F238E27FC236}">
                <a16:creationId xmlns:a16="http://schemas.microsoft.com/office/drawing/2014/main" id="{35040111-71D9-4778-9660-ABC0940D5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4540200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DCA92D8-FCA9-4535-B7C6-657387763C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160" b="87952" l="17500" r="84630">
                        <a14:foregroundMark x1="28704" y1="25950" x2="28704" y2="25950"/>
                        <a14:foregroundMark x1="28704" y1="25950" x2="28704" y2="25950"/>
                        <a14:foregroundMark x1="28704" y1="25950" x2="28704" y2="25950"/>
                        <a14:foregroundMark x1="49444" y1="88137" x2="49444" y2="88137"/>
                        <a14:foregroundMark x1="84630" y1="68582" x2="84630" y2="68582"/>
                        <a14:foregroundMark x1="82037" y1="32530" x2="82037" y2="32530"/>
                        <a14:foregroundMark x1="61019" y1="38091" x2="61019" y2="38091"/>
                        <a14:foregroundMark x1="20463" y1="30399" x2="20463" y2="30399"/>
                        <a14:foregroundMark x1="54167" y1="43744" x2="54167" y2="43744"/>
                        <a14:foregroundMark x1="45926" y1="16775" x2="45926" y2="16775"/>
                        <a14:foregroundMark x1="27222" y1="72196" x2="27222" y2="72196"/>
                        <a14:foregroundMark x1="55093" y1="82854" x2="55093" y2="82854"/>
                        <a14:foregroundMark x1="63056" y1="78962" x2="63056" y2="78962"/>
                        <a14:foregroundMark x1="78704" y1="67748" x2="78704" y2="67748"/>
                        <a14:foregroundMark x1="80185" y1="65709" x2="80185" y2="65709"/>
                        <a14:foregroundMark x1="79352" y1="41705" x2="79352" y2="40778"/>
                        <a14:foregroundMark x1="70741" y1="23633" x2="70741" y2="23633"/>
                        <a14:foregroundMark x1="70185" y1="23911" x2="70185" y2="23911"/>
                        <a14:foregroundMark x1="70185" y1="23911" x2="70185" y2="23911"/>
                        <a14:foregroundMark x1="63333" y1="22150" x2="63333" y2="22150"/>
                        <a14:foregroundMark x1="63333" y1="22150" x2="63333" y2="22150"/>
                        <a14:foregroundMark x1="62500" y1="21779" x2="62500" y2="21779"/>
                        <a14:foregroundMark x1="57407" y1="18906" x2="57407" y2="18906"/>
                        <a14:foregroundMark x1="57407" y1="18906" x2="57407" y2="18906"/>
                        <a14:foregroundMark x1="53333" y1="15941" x2="51852" y2="15570"/>
                        <a14:foregroundMark x1="50370" y1="15014" x2="50370" y2="15014"/>
                        <a14:foregroundMark x1="50370" y1="15014" x2="50370" y2="15014"/>
                        <a14:foregroundMark x1="47037" y1="13253" x2="47037" y2="13253"/>
                        <a14:foregroundMark x1="17500" y1="36608" x2="17500" y2="36608"/>
                        <a14:foregroundMark x1="17500" y1="36608" x2="17500" y2="36608"/>
                        <a14:foregroundMark x1="37037" y1="62095" x2="37037" y2="62095"/>
                        <a14:backgroundMark x1="64259" y1="42539" x2="64259" y2="42539"/>
                        <a14:backgroundMark x1="20185" y1="43744" x2="20185" y2="43744"/>
                        <a14:backgroundMark x1="27500" y1="25950" x2="27500" y2="25950"/>
                        <a14:backgroundMark x1="26667" y1="59129" x2="26667" y2="59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6981" r="9806" b="8150"/>
          <a:stretch/>
        </p:blipFill>
        <p:spPr>
          <a:xfrm>
            <a:off x="11443483" y="6134100"/>
            <a:ext cx="487384" cy="52601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02E286-DFB6-4578-8E6D-1AE326BF2B04}"/>
              </a:ext>
            </a:extLst>
          </p:cNvPr>
          <p:cNvCxnSpPr>
            <a:cxnSpLocks/>
          </p:cNvCxnSpPr>
          <p:nvPr/>
        </p:nvCxnSpPr>
        <p:spPr>
          <a:xfrm>
            <a:off x="12003113" y="6097682"/>
            <a:ext cx="0" cy="5988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93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38EC-9961-4FA2-A1C7-9A3F9EF28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Is Malaysia Ready?</a:t>
            </a:r>
            <a:endParaRPr lang="en-MY" dirty="0">
              <a:latin typeface="Arial Rounded MT Bold" panose="020F07040305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EFDBEA-6155-4647-860C-7CE38716C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 Rounded MT Bold" panose="020F0704030504030204" pitchFamily="34" charset="0"/>
              </a:rPr>
              <a:t>               </a:t>
            </a:r>
          </a:p>
          <a:p>
            <a:pPr marL="0" indent="0">
              <a:buNone/>
            </a:pPr>
            <a:r>
              <a:rPr lang="en-US" sz="3600" dirty="0">
                <a:latin typeface="Arial Rounded MT Bold" panose="020F0704030504030204" pitchFamily="34" charset="0"/>
              </a:rPr>
              <a:t>                 </a:t>
            </a:r>
            <a:r>
              <a:rPr lang="en-US" sz="36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ABSOLUTELY</a:t>
            </a:r>
            <a:r>
              <a:rPr lang="en-US" sz="3600" dirty="0">
                <a:latin typeface="Arial Rounded MT Bold" panose="020F0704030504030204" pitchFamily="34" charset="0"/>
              </a:rPr>
              <a:t> - </a:t>
            </a:r>
            <a:r>
              <a:rPr lang="en-US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way overdue!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BE7906-09BE-4974-9656-DDD175B757F7}"/>
              </a:ext>
            </a:extLst>
          </p:cNvPr>
          <p:cNvCxnSpPr/>
          <p:nvPr/>
        </p:nvCxnSpPr>
        <p:spPr>
          <a:xfrm>
            <a:off x="838200" y="1693628"/>
            <a:ext cx="10515600" cy="0"/>
          </a:xfrm>
          <a:prstGeom prst="line">
            <a:avLst/>
          </a:prstGeom>
          <a:ln w="5715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D36F986-3672-42D2-931A-45DA674694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60" b="87952" l="17500" r="84630">
                        <a14:foregroundMark x1="28704" y1="25950" x2="28704" y2="25950"/>
                        <a14:foregroundMark x1="28704" y1="25950" x2="28704" y2="25950"/>
                        <a14:foregroundMark x1="28704" y1="25950" x2="28704" y2="25950"/>
                        <a14:foregroundMark x1="49444" y1="88137" x2="49444" y2="88137"/>
                        <a14:foregroundMark x1="84630" y1="68582" x2="84630" y2="68582"/>
                        <a14:foregroundMark x1="82037" y1="32530" x2="82037" y2="32530"/>
                        <a14:foregroundMark x1="61019" y1="38091" x2="61019" y2="38091"/>
                        <a14:foregroundMark x1="20463" y1="30399" x2="20463" y2="30399"/>
                        <a14:foregroundMark x1="54167" y1="43744" x2="54167" y2="43744"/>
                        <a14:foregroundMark x1="45926" y1="16775" x2="45926" y2="16775"/>
                        <a14:foregroundMark x1="27222" y1="72196" x2="27222" y2="72196"/>
                        <a14:foregroundMark x1="55093" y1="82854" x2="55093" y2="82854"/>
                        <a14:foregroundMark x1="63056" y1="78962" x2="63056" y2="78962"/>
                        <a14:foregroundMark x1="78704" y1="67748" x2="78704" y2="67748"/>
                        <a14:foregroundMark x1="80185" y1="65709" x2="80185" y2="65709"/>
                        <a14:foregroundMark x1="79352" y1="41705" x2="79352" y2="40778"/>
                        <a14:foregroundMark x1="70741" y1="23633" x2="70741" y2="23633"/>
                        <a14:foregroundMark x1="70185" y1="23911" x2="70185" y2="23911"/>
                        <a14:foregroundMark x1="70185" y1="23911" x2="70185" y2="23911"/>
                        <a14:foregroundMark x1="63333" y1="22150" x2="63333" y2="22150"/>
                        <a14:foregroundMark x1="63333" y1="22150" x2="63333" y2="22150"/>
                        <a14:foregroundMark x1="62500" y1="21779" x2="62500" y2="21779"/>
                        <a14:foregroundMark x1="57407" y1="18906" x2="57407" y2="18906"/>
                        <a14:foregroundMark x1="57407" y1="18906" x2="57407" y2="18906"/>
                        <a14:foregroundMark x1="53333" y1="15941" x2="51852" y2="15570"/>
                        <a14:foregroundMark x1="50370" y1="15014" x2="50370" y2="15014"/>
                        <a14:foregroundMark x1="50370" y1="15014" x2="50370" y2="15014"/>
                        <a14:foregroundMark x1="47037" y1="13253" x2="47037" y2="13253"/>
                        <a14:foregroundMark x1="17500" y1="36608" x2="17500" y2="36608"/>
                        <a14:foregroundMark x1="17500" y1="36608" x2="17500" y2="36608"/>
                        <a14:foregroundMark x1="37037" y1="62095" x2="37037" y2="62095"/>
                        <a14:backgroundMark x1="64259" y1="42539" x2="64259" y2="42539"/>
                        <a14:backgroundMark x1="20185" y1="43744" x2="20185" y2="43744"/>
                        <a14:backgroundMark x1="27500" y1="25950" x2="27500" y2="25950"/>
                        <a14:backgroundMark x1="26667" y1="59129" x2="26667" y2="59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6981" r="9806" b="8150"/>
          <a:stretch/>
        </p:blipFill>
        <p:spPr>
          <a:xfrm>
            <a:off x="11443483" y="6134100"/>
            <a:ext cx="487384" cy="52601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2BDAC3-93FE-4277-B799-BC348A0D1D88}"/>
              </a:ext>
            </a:extLst>
          </p:cNvPr>
          <p:cNvCxnSpPr>
            <a:cxnSpLocks/>
          </p:cNvCxnSpPr>
          <p:nvPr/>
        </p:nvCxnSpPr>
        <p:spPr>
          <a:xfrm>
            <a:off x="12003113" y="6097682"/>
            <a:ext cx="0" cy="5988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921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38EC-9961-4FA2-A1C7-9A3F9EF28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Arial Rounded MT Bold" panose="020F0704030504030204" pitchFamily="34" charset="0"/>
              </a:rPr>
              <a:t>Opt</a:t>
            </a:r>
            <a:r>
              <a:rPr lang="en-US" dirty="0">
                <a:latin typeface="Arial Rounded MT Bold" panose="020F0704030504030204" pitchFamily="34" charset="0"/>
              </a:rPr>
              <a:t> in and </a:t>
            </a:r>
            <a:r>
              <a:rPr lang="en-US" dirty="0" err="1">
                <a:latin typeface="Arial Rounded MT Bold" panose="020F0704030504030204" pitchFamily="34" charset="0"/>
              </a:rPr>
              <a:t>Opt</a:t>
            </a:r>
            <a:r>
              <a:rPr lang="en-US" dirty="0">
                <a:latin typeface="Arial Rounded MT Bold" panose="020F0704030504030204" pitchFamily="34" charset="0"/>
              </a:rPr>
              <a:t> out countries</a:t>
            </a:r>
            <a:endParaRPr lang="en-MY" dirty="0">
              <a:latin typeface="Arial Rounded MT Bold" panose="020F07040305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BE7906-09BE-4974-9656-DDD175B757F7}"/>
              </a:ext>
            </a:extLst>
          </p:cNvPr>
          <p:cNvCxnSpPr/>
          <p:nvPr/>
        </p:nvCxnSpPr>
        <p:spPr>
          <a:xfrm>
            <a:off x="838200" y="1693628"/>
            <a:ext cx="10515600" cy="0"/>
          </a:xfrm>
          <a:prstGeom prst="line">
            <a:avLst/>
          </a:prstGeom>
          <a:ln w="5715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ig. 3: Bar Chart of Cadaveric Donation Rates in 2014. Dark bars represent presumed consent countries and light bars represent informed consent countries. Data drawn from (Shepherd et al. 2014).">
            <a:extLst>
              <a:ext uri="{FF2B5EF4-FFF2-40B4-BE49-F238E27FC236}">
                <a16:creationId xmlns:a16="http://schemas.microsoft.com/office/drawing/2014/main" id="{CF9667A3-2F0F-42E5-8A15-852AB9035A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b="5283"/>
          <a:stretch/>
        </p:blipFill>
        <p:spPr bwMode="auto">
          <a:xfrm>
            <a:off x="2122998" y="1892409"/>
            <a:ext cx="8620015" cy="44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FF7386-C42E-44B4-8803-BBA560954827}"/>
              </a:ext>
            </a:extLst>
          </p:cNvPr>
          <p:cNvSpPr/>
          <p:nvPr/>
        </p:nvSpPr>
        <p:spPr>
          <a:xfrm>
            <a:off x="9040633" y="2210463"/>
            <a:ext cx="437322" cy="2464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9AB704-BFA0-44D3-A7E5-68A1D445CC0A}"/>
              </a:ext>
            </a:extLst>
          </p:cNvPr>
          <p:cNvSpPr txBox="1"/>
          <p:nvPr/>
        </p:nvSpPr>
        <p:spPr>
          <a:xfrm>
            <a:off x="9422295" y="2133787"/>
            <a:ext cx="110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</a:t>
            </a:r>
            <a:endParaRPr lang="en-MY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E14F4C-B9DD-4A1B-AB60-CB86FEA150ED}"/>
              </a:ext>
            </a:extLst>
          </p:cNvPr>
          <p:cNvSpPr txBox="1"/>
          <p:nvPr/>
        </p:nvSpPr>
        <p:spPr>
          <a:xfrm>
            <a:off x="9422295" y="2487710"/>
            <a:ext cx="110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en-MY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92F87D-A658-41F2-822D-2E859670CF79}"/>
              </a:ext>
            </a:extLst>
          </p:cNvPr>
          <p:cNvSpPr/>
          <p:nvPr/>
        </p:nvSpPr>
        <p:spPr>
          <a:xfrm>
            <a:off x="9048583" y="2576717"/>
            <a:ext cx="437322" cy="2464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7B9B3A-F18C-4033-95DC-E4C407EC5957}"/>
              </a:ext>
            </a:extLst>
          </p:cNvPr>
          <p:cNvSpPr txBox="1"/>
          <p:nvPr/>
        </p:nvSpPr>
        <p:spPr>
          <a:xfrm>
            <a:off x="3005593" y="1742120"/>
            <a:ext cx="603504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Most successful transplant </a:t>
            </a:r>
            <a:r>
              <a:rPr lang="en-US" sz="3200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programmes</a:t>
            </a:r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are OPT OUT!!</a:t>
            </a:r>
            <a:endParaRPr lang="en-MY" sz="32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2A74C3-9605-49A3-8E76-52D542669490}"/>
              </a:ext>
            </a:extLst>
          </p:cNvPr>
          <p:cNvSpPr txBox="1"/>
          <p:nvPr/>
        </p:nvSpPr>
        <p:spPr>
          <a:xfrm>
            <a:off x="5053054" y="6340067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Cadaveric donation rate 2014</a:t>
            </a:r>
            <a:endParaRPr lang="en-MY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35A61E-1806-4B6F-864A-F2E4E630A4BD}"/>
              </a:ext>
            </a:extLst>
          </p:cNvPr>
          <p:cNvSpPr/>
          <p:nvPr/>
        </p:nvSpPr>
        <p:spPr>
          <a:xfrm rot="19061310">
            <a:off x="2109993" y="5581817"/>
            <a:ext cx="818984" cy="278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368EFFFD-C480-427F-BE07-A22C4AD931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160" b="87952" l="17500" r="84630">
                        <a14:foregroundMark x1="28704" y1="25950" x2="28704" y2="25950"/>
                        <a14:foregroundMark x1="28704" y1="25950" x2="28704" y2="25950"/>
                        <a14:foregroundMark x1="28704" y1="25950" x2="28704" y2="25950"/>
                        <a14:foregroundMark x1="49444" y1="88137" x2="49444" y2="88137"/>
                        <a14:foregroundMark x1="84630" y1="68582" x2="84630" y2="68582"/>
                        <a14:foregroundMark x1="82037" y1="32530" x2="82037" y2="32530"/>
                        <a14:foregroundMark x1="61019" y1="38091" x2="61019" y2="38091"/>
                        <a14:foregroundMark x1="20463" y1="30399" x2="20463" y2="30399"/>
                        <a14:foregroundMark x1="54167" y1="43744" x2="54167" y2="43744"/>
                        <a14:foregroundMark x1="45926" y1="16775" x2="45926" y2="16775"/>
                        <a14:foregroundMark x1="27222" y1="72196" x2="27222" y2="72196"/>
                        <a14:foregroundMark x1="55093" y1="82854" x2="55093" y2="82854"/>
                        <a14:foregroundMark x1="63056" y1="78962" x2="63056" y2="78962"/>
                        <a14:foregroundMark x1="78704" y1="67748" x2="78704" y2="67748"/>
                        <a14:foregroundMark x1="80185" y1="65709" x2="80185" y2="65709"/>
                        <a14:foregroundMark x1="79352" y1="41705" x2="79352" y2="40778"/>
                        <a14:foregroundMark x1="70741" y1="23633" x2="70741" y2="23633"/>
                        <a14:foregroundMark x1="70185" y1="23911" x2="70185" y2="23911"/>
                        <a14:foregroundMark x1="70185" y1="23911" x2="70185" y2="23911"/>
                        <a14:foregroundMark x1="63333" y1="22150" x2="63333" y2="22150"/>
                        <a14:foregroundMark x1="63333" y1="22150" x2="63333" y2="22150"/>
                        <a14:foregroundMark x1="62500" y1="21779" x2="62500" y2="21779"/>
                        <a14:foregroundMark x1="57407" y1="18906" x2="57407" y2="18906"/>
                        <a14:foregroundMark x1="57407" y1="18906" x2="57407" y2="18906"/>
                        <a14:foregroundMark x1="53333" y1="15941" x2="51852" y2="15570"/>
                        <a14:foregroundMark x1="50370" y1="15014" x2="50370" y2="15014"/>
                        <a14:foregroundMark x1="50370" y1="15014" x2="50370" y2="15014"/>
                        <a14:foregroundMark x1="47037" y1="13253" x2="47037" y2="13253"/>
                        <a14:foregroundMark x1="17500" y1="36608" x2="17500" y2="36608"/>
                        <a14:foregroundMark x1="17500" y1="36608" x2="17500" y2="36608"/>
                        <a14:foregroundMark x1="37037" y1="62095" x2="37037" y2="62095"/>
                        <a14:backgroundMark x1="64259" y1="42539" x2="64259" y2="42539"/>
                        <a14:backgroundMark x1="20185" y1="43744" x2="20185" y2="43744"/>
                        <a14:backgroundMark x1="27500" y1="25950" x2="27500" y2="25950"/>
                        <a14:backgroundMark x1="26667" y1="59129" x2="26667" y2="59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6981" r="9806" b="8150"/>
          <a:stretch/>
        </p:blipFill>
        <p:spPr>
          <a:xfrm>
            <a:off x="11443483" y="6134100"/>
            <a:ext cx="487384" cy="52601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5C248F-FE9F-4581-A083-2B8057C4B76C}"/>
              </a:ext>
            </a:extLst>
          </p:cNvPr>
          <p:cNvCxnSpPr>
            <a:cxnSpLocks/>
          </p:cNvCxnSpPr>
          <p:nvPr/>
        </p:nvCxnSpPr>
        <p:spPr>
          <a:xfrm>
            <a:off x="12003113" y="6097682"/>
            <a:ext cx="0" cy="5988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42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38EC-9961-4FA2-A1C7-9A3F9EF28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Don’t compare Durians with Oranges! </a:t>
            </a:r>
            <a:endParaRPr lang="en-MY" dirty="0">
              <a:latin typeface="Arial Rounded MT Bold" panose="020F07040305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EFDBEA-6155-4647-860C-7CE38716C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Don’t compare Malaysia with Spain.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Compare apples with apples  (Germany vs Austria)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BE7906-09BE-4974-9656-DDD175B757F7}"/>
              </a:ext>
            </a:extLst>
          </p:cNvPr>
          <p:cNvCxnSpPr/>
          <p:nvPr/>
        </p:nvCxnSpPr>
        <p:spPr>
          <a:xfrm>
            <a:off x="838200" y="1693628"/>
            <a:ext cx="10515600" cy="0"/>
          </a:xfrm>
          <a:prstGeom prst="line">
            <a:avLst/>
          </a:prstGeom>
          <a:ln w="5715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Fig. 3: Bar Chart of Cadaveric Donation Rates in 2014. Dark bars represent presumed consent countries and light bars represent informed consent countries. Data drawn from (Shepherd et al. 2014).">
            <a:extLst>
              <a:ext uri="{FF2B5EF4-FFF2-40B4-BE49-F238E27FC236}">
                <a16:creationId xmlns:a16="http://schemas.microsoft.com/office/drawing/2014/main" id="{7930F7D0-B346-48A7-99EB-BDC469404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t="1792" r="1574" b="5284"/>
          <a:stretch/>
        </p:blipFill>
        <p:spPr bwMode="auto">
          <a:xfrm>
            <a:off x="1884459" y="3013543"/>
            <a:ext cx="7911548" cy="35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24A23E8-6426-4CA5-A377-49171FAFAFCC}"/>
              </a:ext>
            </a:extLst>
          </p:cNvPr>
          <p:cNvSpPr/>
          <p:nvPr/>
        </p:nvSpPr>
        <p:spPr>
          <a:xfrm>
            <a:off x="2965837" y="2904965"/>
            <a:ext cx="548640" cy="347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F2EC42-C094-4EAC-A614-E859FB5AC9FB}"/>
              </a:ext>
            </a:extLst>
          </p:cNvPr>
          <p:cNvSpPr/>
          <p:nvPr/>
        </p:nvSpPr>
        <p:spPr>
          <a:xfrm>
            <a:off x="9185083" y="2904965"/>
            <a:ext cx="548640" cy="347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E9461753-8416-47E4-A41C-223AC42D3A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160" b="87952" l="17500" r="84630">
                        <a14:foregroundMark x1="28704" y1="25950" x2="28704" y2="25950"/>
                        <a14:foregroundMark x1="28704" y1="25950" x2="28704" y2="25950"/>
                        <a14:foregroundMark x1="28704" y1="25950" x2="28704" y2="25950"/>
                        <a14:foregroundMark x1="49444" y1="88137" x2="49444" y2="88137"/>
                        <a14:foregroundMark x1="84630" y1="68582" x2="84630" y2="68582"/>
                        <a14:foregroundMark x1="82037" y1="32530" x2="82037" y2="32530"/>
                        <a14:foregroundMark x1="61019" y1="38091" x2="61019" y2="38091"/>
                        <a14:foregroundMark x1="20463" y1="30399" x2="20463" y2="30399"/>
                        <a14:foregroundMark x1="54167" y1="43744" x2="54167" y2="43744"/>
                        <a14:foregroundMark x1="45926" y1="16775" x2="45926" y2="16775"/>
                        <a14:foregroundMark x1="27222" y1="72196" x2="27222" y2="72196"/>
                        <a14:foregroundMark x1="55093" y1="82854" x2="55093" y2="82854"/>
                        <a14:foregroundMark x1="63056" y1="78962" x2="63056" y2="78962"/>
                        <a14:foregroundMark x1="78704" y1="67748" x2="78704" y2="67748"/>
                        <a14:foregroundMark x1="80185" y1="65709" x2="80185" y2="65709"/>
                        <a14:foregroundMark x1="79352" y1="41705" x2="79352" y2="40778"/>
                        <a14:foregroundMark x1="70741" y1="23633" x2="70741" y2="23633"/>
                        <a14:foregroundMark x1="70185" y1="23911" x2="70185" y2="23911"/>
                        <a14:foregroundMark x1="70185" y1="23911" x2="70185" y2="23911"/>
                        <a14:foregroundMark x1="63333" y1="22150" x2="63333" y2="22150"/>
                        <a14:foregroundMark x1="63333" y1="22150" x2="63333" y2="22150"/>
                        <a14:foregroundMark x1="62500" y1="21779" x2="62500" y2="21779"/>
                        <a14:foregroundMark x1="57407" y1="18906" x2="57407" y2="18906"/>
                        <a14:foregroundMark x1="57407" y1="18906" x2="57407" y2="18906"/>
                        <a14:foregroundMark x1="53333" y1="15941" x2="51852" y2="15570"/>
                        <a14:foregroundMark x1="50370" y1="15014" x2="50370" y2="15014"/>
                        <a14:foregroundMark x1="50370" y1="15014" x2="50370" y2="15014"/>
                        <a14:foregroundMark x1="47037" y1="13253" x2="47037" y2="13253"/>
                        <a14:foregroundMark x1="17500" y1="36608" x2="17500" y2="36608"/>
                        <a14:foregroundMark x1="17500" y1="36608" x2="17500" y2="36608"/>
                        <a14:foregroundMark x1="37037" y1="62095" x2="37037" y2="62095"/>
                        <a14:backgroundMark x1="64259" y1="42539" x2="64259" y2="42539"/>
                        <a14:backgroundMark x1="20185" y1="43744" x2="20185" y2="43744"/>
                        <a14:backgroundMark x1="27500" y1="25950" x2="27500" y2="25950"/>
                        <a14:backgroundMark x1="26667" y1="59129" x2="26667" y2="59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6981" r="9806" b="8150"/>
          <a:stretch/>
        </p:blipFill>
        <p:spPr>
          <a:xfrm>
            <a:off x="11443483" y="6134100"/>
            <a:ext cx="487384" cy="52601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7CCA8F-97A5-4552-B63D-A09C70D45F07}"/>
              </a:ext>
            </a:extLst>
          </p:cNvPr>
          <p:cNvCxnSpPr>
            <a:cxnSpLocks/>
          </p:cNvCxnSpPr>
          <p:nvPr/>
        </p:nvCxnSpPr>
        <p:spPr>
          <a:xfrm>
            <a:off x="12003113" y="6097682"/>
            <a:ext cx="0" cy="5988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73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38EC-9961-4FA2-A1C7-9A3F9EF28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Many countries are changing to opt-out!</a:t>
            </a:r>
            <a:endParaRPr lang="en-MY" dirty="0">
              <a:latin typeface="Arial Rounded MT Bold" panose="020F07040305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EFDBEA-6155-4647-860C-7CE38716C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Arial Rounded MT Bold" panose="020F07040305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BE7906-09BE-4974-9656-DDD175B757F7}"/>
              </a:ext>
            </a:extLst>
          </p:cNvPr>
          <p:cNvCxnSpPr/>
          <p:nvPr/>
        </p:nvCxnSpPr>
        <p:spPr>
          <a:xfrm>
            <a:off x="838200" y="1693628"/>
            <a:ext cx="10515600" cy="0"/>
          </a:xfrm>
          <a:prstGeom prst="line">
            <a:avLst/>
          </a:prstGeom>
          <a:ln w="5715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Fig. 3: Bar Chart of Cadaveric Donation Rates in 2014. Dark bars represent presumed consent countries and light bars represent informed consent countries. Data drawn from (Shepherd et al. 2014).">
            <a:extLst>
              <a:ext uri="{FF2B5EF4-FFF2-40B4-BE49-F238E27FC236}">
                <a16:creationId xmlns:a16="http://schemas.microsoft.com/office/drawing/2014/main" id="{7930F7D0-B346-48A7-99EB-BDC469404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t="1792" r="1574" b="5284"/>
          <a:stretch/>
        </p:blipFill>
        <p:spPr bwMode="auto">
          <a:xfrm>
            <a:off x="1884459" y="3013543"/>
            <a:ext cx="7911548" cy="35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641A8896-33B1-4667-AF89-BD09580ED4BE}"/>
              </a:ext>
            </a:extLst>
          </p:cNvPr>
          <p:cNvSpPr/>
          <p:nvPr/>
        </p:nvSpPr>
        <p:spPr>
          <a:xfrm rot="16200000">
            <a:off x="5237982" y="3146785"/>
            <a:ext cx="1423283" cy="711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BF9FF79-2D4F-4CB9-8918-73090FD2728F}"/>
              </a:ext>
            </a:extLst>
          </p:cNvPr>
          <p:cNvSpPr/>
          <p:nvPr/>
        </p:nvSpPr>
        <p:spPr>
          <a:xfrm rot="16200000">
            <a:off x="6432002" y="3513870"/>
            <a:ext cx="1423283" cy="711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955CBE9-5F58-474F-8AB7-84A6A1BE1E6E}"/>
              </a:ext>
            </a:extLst>
          </p:cNvPr>
          <p:cNvSpPr/>
          <p:nvPr/>
        </p:nvSpPr>
        <p:spPr>
          <a:xfrm rot="16200000">
            <a:off x="7936065" y="3735182"/>
            <a:ext cx="1423283" cy="711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76A6243-D393-45FD-A338-E72995F925C1}"/>
              </a:ext>
            </a:extLst>
          </p:cNvPr>
          <p:cNvSpPr/>
          <p:nvPr/>
        </p:nvSpPr>
        <p:spPr>
          <a:xfrm rot="16200000">
            <a:off x="8769106" y="3967095"/>
            <a:ext cx="1423283" cy="711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D3DEFE-EF18-41B5-AC2B-214942209473}"/>
              </a:ext>
            </a:extLst>
          </p:cNvPr>
          <p:cNvSpPr txBox="1"/>
          <p:nvPr/>
        </p:nvSpPr>
        <p:spPr>
          <a:xfrm>
            <a:off x="6631388" y="2507218"/>
            <a:ext cx="1304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Rounded MT Bold" panose="020F0704030504030204" pitchFamily="34" charset="0"/>
              </a:rPr>
              <a:t>Bill passed 2018</a:t>
            </a:r>
            <a:endParaRPr lang="en-MY" sz="1600" dirty="0">
              <a:latin typeface="Arial Rounded MT Bold" panose="020F07040305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7418A8-8DC8-4D45-96FD-EA83D6EE2931}"/>
              </a:ext>
            </a:extLst>
          </p:cNvPr>
          <p:cNvSpPr txBox="1"/>
          <p:nvPr/>
        </p:nvSpPr>
        <p:spPr>
          <a:xfrm>
            <a:off x="5327374" y="2236284"/>
            <a:ext cx="1304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Rounded MT Bold" panose="020F0704030504030204" pitchFamily="34" charset="0"/>
              </a:rPr>
              <a:t>Bill passed 2019</a:t>
            </a:r>
            <a:endParaRPr lang="en-MY" sz="1600" dirty="0">
              <a:latin typeface="Arial Rounded MT Bold" panose="020F07040305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DFB219-B911-4FA1-B53C-03C0FB73FD14}"/>
              </a:ext>
            </a:extLst>
          </p:cNvPr>
          <p:cNvSpPr txBox="1"/>
          <p:nvPr/>
        </p:nvSpPr>
        <p:spPr>
          <a:xfrm>
            <a:off x="6748007" y="1996958"/>
            <a:ext cx="1304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2020</a:t>
            </a:r>
            <a:endParaRPr lang="en-MY" sz="2000" dirty="0">
              <a:latin typeface="Arial Rounded MT Bold" panose="020F07040305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69024C-74CD-49A1-AE19-E3D7E8B9ADAE}"/>
              </a:ext>
            </a:extLst>
          </p:cNvPr>
          <p:cNvSpPr txBox="1"/>
          <p:nvPr/>
        </p:nvSpPr>
        <p:spPr>
          <a:xfrm>
            <a:off x="5327374" y="1900345"/>
            <a:ext cx="1304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2020</a:t>
            </a:r>
            <a:endParaRPr lang="en-MY" sz="2000" dirty="0">
              <a:latin typeface="Arial Rounded MT Bold" panose="020F07040305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A75BB3-0FF0-4A99-BE21-0015CF672DE8}"/>
              </a:ext>
            </a:extLst>
          </p:cNvPr>
          <p:cNvSpPr/>
          <p:nvPr/>
        </p:nvSpPr>
        <p:spPr>
          <a:xfrm>
            <a:off x="9749420" y="5709035"/>
            <a:ext cx="174181" cy="916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08C30B-10C5-42BE-9AC7-221AE2A9364B}"/>
              </a:ext>
            </a:extLst>
          </p:cNvPr>
          <p:cNvSpPr txBox="1"/>
          <p:nvPr/>
        </p:nvSpPr>
        <p:spPr>
          <a:xfrm rot="19093324">
            <a:off x="9102989" y="5854316"/>
            <a:ext cx="1152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Malaysia</a:t>
            </a:r>
            <a:endParaRPr lang="en-MY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3D608A6-EA25-46D6-B6CF-A2671D5B0D20}"/>
              </a:ext>
            </a:extLst>
          </p:cNvPr>
          <p:cNvSpPr/>
          <p:nvPr/>
        </p:nvSpPr>
        <p:spPr>
          <a:xfrm rot="16200000">
            <a:off x="8023662" y="3510945"/>
            <a:ext cx="3578089" cy="75138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0EB8CA95-E207-4705-893D-C0389F99BE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160" b="87952" l="17500" r="84630">
                        <a14:foregroundMark x1="28704" y1="25950" x2="28704" y2="25950"/>
                        <a14:foregroundMark x1="28704" y1="25950" x2="28704" y2="25950"/>
                        <a14:foregroundMark x1="28704" y1="25950" x2="28704" y2="25950"/>
                        <a14:foregroundMark x1="49444" y1="88137" x2="49444" y2="88137"/>
                        <a14:foregroundMark x1="84630" y1="68582" x2="84630" y2="68582"/>
                        <a14:foregroundMark x1="82037" y1="32530" x2="82037" y2="32530"/>
                        <a14:foregroundMark x1="61019" y1="38091" x2="61019" y2="38091"/>
                        <a14:foregroundMark x1="20463" y1="30399" x2="20463" y2="30399"/>
                        <a14:foregroundMark x1="54167" y1="43744" x2="54167" y2="43744"/>
                        <a14:foregroundMark x1="45926" y1="16775" x2="45926" y2="16775"/>
                        <a14:foregroundMark x1="27222" y1="72196" x2="27222" y2="72196"/>
                        <a14:foregroundMark x1="55093" y1="82854" x2="55093" y2="82854"/>
                        <a14:foregroundMark x1="63056" y1="78962" x2="63056" y2="78962"/>
                        <a14:foregroundMark x1="78704" y1="67748" x2="78704" y2="67748"/>
                        <a14:foregroundMark x1="80185" y1="65709" x2="80185" y2="65709"/>
                        <a14:foregroundMark x1="79352" y1="41705" x2="79352" y2="40778"/>
                        <a14:foregroundMark x1="70741" y1="23633" x2="70741" y2="23633"/>
                        <a14:foregroundMark x1="70185" y1="23911" x2="70185" y2="23911"/>
                        <a14:foregroundMark x1="70185" y1="23911" x2="70185" y2="23911"/>
                        <a14:foregroundMark x1="63333" y1="22150" x2="63333" y2="22150"/>
                        <a14:foregroundMark x1="63333" y1="22150" x2="63333" y2="22150"/>
                        <a14:foregroundMark x1="62500" y1="21779" x2="62500" y2="21779"/>
                        <a14:foregroundMark x1="57407" y1="18906" x2="57407" y2="18906"/>
                        <a14:foregroundMark x1="57407" y1="18906" x2="57407" y2="18906"/>
                        <a14:foregroundMark x1="53333" y1="15941" x2="51852" y2="15570"/>
                        <a14:foregroundMark x1="50370" y1="15014" x2="50370" y2="15014"/>
                        <a14:foregroundMark x1="50370" y1="15014" x2="50370" y2="15014"/>
                        <a14:foregroundMark x1="47037" y1="13253" x2="47037" y2="13253"/>
                        <a14:foregroundMark x1="17500" y1="36608" x2="17500" y2="36608"/>
                        <a14:foregroundMark x1="17500" y1="36608" x2="17500" y2="36608"/>
                        <a14:foregroundMark x1="37037" y1="62095" x2="37037" y2="62095"/>
                        <a14:backgroundMark x1="64259" y1="42539" x2="64259" y2="42539"/>
                        <a14:backgroundMark x1="20185" y1="43744" x2="20185" y2="43744"/>
                        <a14:backgroundMark x1="27500" y1="25950" x2="27500" y2="25950"/>
                        <a14:backgroundMark x1="26667" y1="59129" x2="26667" y2="59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6981" r="9806" b="8150"/>
          <a:stretch/>
        </p:blipFill>
        <p:spPr>
          <a:xfrm>
            <a:off x="11443483" y="6134100"/>
            <a:ext cx="487384" cy="52601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0C0D27-E723-484F-905C-AECDE14D262E}"/>
              </a:ext>
            </a:extLst>
          </p:cNvPr>
          <p:cNvCxnSpPr>
            <a:cxnSpLocks/>
          </p:cNvCxnSpPr>
          <p:nvPr/>
        </p:nvCxnSpPr>
        <p:spPr>
          <a:xfrm>
            <a:off x="12003113" y="6097682"/>
            <a:ext cx="0" cy="5988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03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  <p:bldP spid="6" grpId="0"/>
      <p:bldP spid="14" grpId="0"/>
      <p:bldP spid="15" grpId="0"/>
      <p:bldP spid="16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38EC-9961-4FA2-A1C7-9A3F9EF28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UK still plan for opt-out!</a:t>
            </a:r>
            <a:endParaRPr lang="en-MY" dirty="0">
              <a:latin typeface="Arial Rounded MT Bold" panose="020F07040305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EFDBEA-6155-4647-860C-7CE38716C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Hoping to save at least 700 lives!</a:t>
            </a:r>
          </a:p>
          <a:p>
            <a:r>
              <a:rPr lang="en-US" sz="2400" dirty="0" err="1">
                <a:latin typeface="Arial Rounded MT Bold" panose="020F0704030504030204" pitchFamily="34" charset="0"/>
              </a:rPr>
              <a:t>Eventhough</a:t>
            </a:r>
            <a:r>
              <a:rPr lang="en-US" sz="2400" dirty="0">
                <a:latin typeface="Arial Rounded MT Bold" panose="020F0704030504030204" pitchFamily="34" charset="0"/>
              </a:rPr>
              <a:t> they are up to their necks with transplant!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So much to lose and may backfire!</a:t>
            </a:r>
          </a:p>
          <a:p>
            <a:r>
              <a:rPr lang="en-US" sz="24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INDIRECTLY INCREASING AWARENESS &amp; EDUCATING RATHER THAN FORCING ORGANS  </a:t>
            </a:r>
          </a:p>
          <a:p>
            <a:pPr marL="0" indent="0">
              <a:buNone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BE7906-09BE-4974-9656-DDD175B757F7}"/>
              </a:ext>
            </a:extLst>
          </p:cNvPr>
          <p:cNvCxnSpPr/>
          <p:nvPr/>
        </p:nvCxnSpPr>
        <p:spPr>
          <a:xfrm>
            <a:off x="838200" y="1693628"/>
            <a:ext cx="10515600" cy="0"/>
          </a:xfrm>
          <a:prstGeom prst="line">
            <a:avLst/>
          </a:prstGeom>
          <a:ln w="5715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2D050512-E9BB-41AC-A0FE-2E9479AB24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5" t="17147" r="37441" b="23227"/>
          <a:stretch/>
        </p:blipFill>
        <p:spPr>
          <a:xfrm>
            <a:off x="3484537" y="4769315"/>
            <a:ext cx="7886700" cy="199389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BAA49D-F5C3-496E-BE05-3FB69DB982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15" r="36735" b="66071"/>
          <a:stretch/>
        </p:blipFill>
        <p:spPr>
          <a:xfrm>
            <a:off x="4346017" y="3851974"/>
            <a:ext cx="6773616" cy="914400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807E7F2C-F61D-4820-9B59-A33E17CFD6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160" b="87952" l="17500" r="84630">
                        <a14:foregroundMark x1="28704" y1="25950" x2="28704" y2="25950"/>
                        <a14:foregroundMark x1="28704" y1="25950" x2="28704" y2="25950"/>
                        <a14:foregroundMark x1="28704" y1="25950" x2="28704" y2="25950"/>
                        <a14:foregroundMark x1="49444" y1="88137" x2="49444" y2="88137"/>
                        <a14:foregroundMark x1="84630" y1="68582" x2="84630" y2="68582"/>
                        <a14:foregroundMark x1="82037" y1="32530" x2="82037" y2="32530"/>
                        <a14:foregroundMark x1="61019" y1="38091" x2="61019" y2="38091"/>
                        <a14:foregroundMark x1="20463" y1="30399" x2="20463" y2="30399"/>
                        <a14:foregroundMark x1="54167" y1="43744" x2="54167" y2="43744"/>
                        <a14:foregroundMark x1="45926" y1="16775" x2="45926" y2="16775"/>
                        <a14:foregroundMark x1="27222" y1="72196" x2="27222" y2="72196"/>
                        <a14:foregroundMark x1="55093" y1="82854" x2="55093" y2="82854"/>
                        <a14:foregroundMark x1="63056" y1="78962" x2="63056" y2="78962"/>
                        <a14:foregroundMark x1="78704" y1="67748" x2="78704" y2="67748"/>
                        <a14:foregroundMark x1="80185" y1="65709" x2="80185" y2="65709"/>
                        <a14:foregroundMark x1="79352" y1="41705" x2="79352" y2="40778"/>
                        <a14:foregroundMark x1="70741" y1="23633" x2="70741" y2="23633"/>
                        <a14:foregroundMark x1="70185" y1="23911" x2="70185" y2="23911"/>
                        <a14:foregroundMark x1="70185" y1="23911" x2="70185" y2="23911"/>
                        <a14:foregroundMark x1="63333" y1="22150" x2="63333" y2="22150"/>
                        <a14:foregroundMark x1="63333" y1="22150" x2="63333" y2="22150"/>
                        <a14:foregroundMark x1="62500" y1="21779" x2="62500" y2="21779"/>
                        <a14:foregroundMark x1="57407" y1="18906" x2="57407" y2="18906"/>
                        <a14:foregroundMark x1="57407" y1="18906" x2="57407" y2="18906"/>
                        <a14:foregroundMark x1="53333" y1="15941" x2="51852" y2="15570"/>
                        <a14:foregroundMark x1="50370" y1="15014" x2="50370" y2="15014"/>
                        <a14:foregroundMark x1="50370" y1="15014" x2="50370" y2="15014"/>
                        <a14:foregroundMark x1="47037" y1="13253" x2="47037" y2="13253"/>
                        <a14:foregroundMark x1="17500" y1="36608" x2="17500" y2="36608"/>
                        <a14:foregroundMark x1="17500" y1="36608" x2="17500" y2="36608"/>
                        <a14:foregroundMark x1="37037" y1="62095" x2="37037" y2="62095"/>
                        <a14:backgroundMark x1="64259" y1="42539" x2="64259" y2="42539"/>
                        <a14:backgroundMark x1="20185" y1="43744" x2="20185" y2="43744"/>
                        <a14:backgroundMark x1="27500" y1="25950" x2="27500" y2="25950"/>
                        <a14:backgroundMark x1="26667" y1="59129" x2="26667" y2="59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6981" r="9806" b="8150"/>
          <a:stretch/>
        </p:blipFill>
        <p:spPr>
          <a:xfrm>
            <a:off x="11443483" y="6134100"/>
            <a:ext cx="487384" cy="52601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039629-D3AD-4F2B-BB15-8BB643509203}"/>
              </a:ext>
            </a:extLst>
          </p:cNvPr>
          <p:cNvCxnSpPr>
            <a:cxnSpLocks/>
          </p:cNvCxnSpPr>
          <p:nvPr/>
        </p:nvCxnSpPr>
        <p:spPr>
          <a:xfrm>
            <a:off x="12003113" y="6097682"/>
            <a:ext cx="0" cy="5988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024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38EC-9961-4FA2-A1C7-9A3F9EF28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Negative effect? Backfire? Backlash?</a:t>
            </a:r>
            <a:endParaRPr lang="en-MY" dirty="0">
              <a:latin typeface="Arial Rounded MT Bold" panose="020F07040305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EFDBEA-6155-4647-860C-7CE38716C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The number of cadaveric transplant January 2019 till today – </a:t>
            </a:r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2 </a:t>
            </a:r>
            <a:r>
              <a:rPr lang="en-US" dirty="0">
                <a:latin typeface="Arial Rounded MT Bold" panose="020F0704030504030204" pitchFamily="34" charset="0"/>
              </a:rPr>
              <a:t>cases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WHAT DO WE HAVE TO LOSE?????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BE7906-09BE-4974-9656-DDD175B757F7}"/>
              </a:ext>
            </a:extLst>
          </p:cNvPr>
          <p:cNvCxnSpPr/>
          <p:nvPr/>
        </p:nvCxnSpPr>
        <p:spPr>
          <a:xfrm>
            <a:off x="838200" y="1693628"/>
            <a:ext cx="10515600" cy="0"/>
          </a:xfrm>
          <a:prstGeom prst="line">
            <a:avLst/>
          </a:prstGeom>
          <a:ln w="5715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surgeons crying">
            <a:extLst>
              <a:ext uri="{FF2B5EF4-FFF2-40B4-BE49-F238E27FC236}">
                <a16:creationId xmlns:a16="http://schemas.microsoft.com/office/drawing/2014/main" id="{E1E8A0E0-8BF8-415B-AF28-AACE3CD20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3187788"/>
            <a:ext cx="6381750" cy="349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5CD5329-C318-4153-A779-EAFE48D5DC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160" b="87952" l="17500" r="84630">
                        <a14:foregroundMark x1="28704" y1="25950" x2="28704" y2="25950"/>
                        <a14:foregroundMark x1="28704" y1="25950" x2="28704" y2="25950"/>
                        <a14:foregroundMark x1="28704" y1="25950" x2="28704" y2="25950"/>
                        <a14:foregroundMark x1="49444" y1="88137" x2="49444" y2="88137"/>
                        <a14:foregroundMark x1="84630" y1="68582" x2="84630" y2="68582"/>
                        <a14:foregroundMark x1="82037" y1="32530" x2="82037" y2="32530"/>
                        <a14:foregroundMark x1="61019" y1="38091" x2="61019" y2="38091"/>
                        <a14:foregroundMark x1="20463" y1="30399" x2="20463" y2="30399"/>
                        <a14:foregroundMark x1="54167" y1="43744" x2="54167" y2="43744"/>
                        <a14:foregroundMark x1="45926" y1="16775" x2="45926" y2="16775"/>
                        <a14:foregroundMark x1="27222" y1="72196" x2="27222" y2="72196"/>
                        <a14:foregroundMark x1="55093" y1="82854" x2="55093" y2="82854"/>
                        <a14:foregroundMark x1="63056" y1="78962" x2="63056" y2="78962"/>
                        <a14:foregroundMark x1="78704" y1="67748" x2="78704" y2="67748"/>
                        <a14:foregroundMark x1="80185" y1="65709" x2="80185" y2="65709"/>
                        <a14:foregroundMark x1="79352" y1="41705" x2="79352" y2="40778"/>
                        <a14:foregroundMark x1="70741" y1="23633" x2="70741" y2="23633"/>
                        <a14:foregroundMark x1="70185" y1="23911" x2="70185" y2="23911"/>
                        <a14:foregroundMark x1="70185" y1="23911" x2="70185" y2="23911"/>
                        <a14:foregroundMark x1="63333" y1="22150" x2="63333" y2="22150"/>
                        <a14:foregroundMark x1="63333" y1="22150" x2="63333" y2="22150"/>
                        <a14:foregroundMark x1="62500" y1="21779" x2="62500" y2="21779"/>
                        <a14:foregroundMark x1="57407" y1="18906" x2="57407" y2="18906"/>
                        <a14:foregroundMark x1="57407" y1="18906" x2="57407" y2="18906"/>
                        <a14:foregroundMark x1="53333" y1="15941" x2="51852" y2="15570"/>
                        <a14:foregroundMark x1="50370" y1="15014" x2="50370" y2="15014"/>
                        <a14:foregroundMark x1="50370" y1="15014" x2="50370" y2="15014"/>
                        <a14:foregroundMark x1="47037" y1="13253" x2="47037" y2="13253"/>
                        <a14:foregroundMark x1="17500" y1="36608" x2="17500" y2="36608"/>
                        <a14:foregroundMark x1="17500" y1="36608" x2="17500" y2="36608"/>
                        <a14:foregroundMark x1="37037" y1="62095" x2="37037" y2="62095"/>
                        <a14:backgroundMark x1="64259" y1="42539" x2="64259" y2="42539"/>
                        <a14:backgroundMark x1="20185" y1="43744" x2="20185" y2="43744"/>
                        <a14:backgroundMark x1="27500" y1="25950" x2="27500" y2="25950"/>
                        <a14:backgroundMark x1="26667" y1="59129" x2="26667" y2="59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6981" r="9806" b="8150"/>
          <a:stretch/>
        </p:blipFill>
        <p:spPr>
          <a:xfrm>
            <a:off x="11443483" y="6134100"/>
            <a:ext cx="487384" cy="52601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A1BA63-324E-4F81-B911-D28D03AEC7DC}"/>
              </a:ext>
            </a:extLst>
          </p:cNvPr>
          <p:cNvCxnSpPr>
            <a:cxnSpLocks/>
          </p:cNvCxnSpPr>
          <p:nvPr/>
        </p:nvCxnSpPr>
        <p:spPr>
          <a:xfrm>
            <a:off x="12003113" y="6097682"/>
            <a:ext cx="0" cy="5988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207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38EC-9961-4FA2-A1C7-9A3F9EF28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Special cases – Brazil and France – HARD OPT OUT</a:t>
            </a:r>
            <a:endParaRPr lang="en-MY" dirty="0">
              <a:latin typeface="Arial Rounded MT Bold" panose="020F07040305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EFDBEA-6155-4647-860C-7CE38716C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 Rounded MT Bold" panose="020F0704030504030204" pitchFamily="34" charset="0"/>
              </a:rPr>
              <a:t>Brazil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The public were not well informed – brain dead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Most Brazilians poor, illiterate – no ID and couldn’t opt out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High levels of mistrust towards the medical profession! </a:t>
            </a:r>
          </a:p>
          <a:p>
            <a:pPr marL="0" indent="0">
              <a:buNone/>
            </a:pPr>
            <a:endParaRPr lang="en-US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 Rounded MT Bold" panose="020F0704030504030204" pitchFamily="34" charset="0"/>
              </a:rPr>
              <a:t>France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Negative publicity after corneas were taken from 19 year old without family’s consent</a:t>
            </a:r>
          </a:p>
          <a:p>
            <a:pPr marL="0" indent="0">
              <a:buNone/>
            </a:pPr>
            <a:endParaRPr lang="en-US" dirty="0">
              <a:latin typeface="Arial Rounded MT Bold" panose="020F0704030504030204" pitchFamily="34" charset="0"/>
            </a:endParaRPr>
          </a:p>
          <a:p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WE LEARN AND AVOID THIS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BE7906-09BE-4974-9656-DDD175B757F7}"/>
              </a:ext>
            </a:extLst>
          </p:cNvPr>
          <p:cNvCxnSpPr/>
          <p:nvPr/>
        </p:nvCxnSpPr>
        <p:spPr>
          <a:xfrm>
            <a:off x="838200" y="1693628"/>
            <a:ext cx="10515600" cy="0"/>
          </a:xfrm>
          <a:prstGeom prst="line">
            <a:avLst/>
          </a:prstGeom>
          <a:ln w="5715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DEED973-5CF6-4F29-9FEA-B253A6926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60" b="87952" l="17500" r="84630">
                        <a14:foregroundMark x1="28704" y1="25950" x2="28704" y2="25950"/>
                        <a14:foregroundMark x1="28704" y1="25950" x2="28704" y2="25950"/>
                        <a14:foregroundMark x1="28704" y1="25950" x2="28704" y2="25950"/>
                        <a14:foregroundMark x1="49444" y1="88137" x2="49444" y2="88137"/>
                        <a14:foregroundMark x1="84630" y1="68582" x2="84630" y2="68582"/>
                        <a14:foregroundMark x1="82037" y1="32530" x2="82037" y2="32530"/>
                        <a14:foregroundMark x1="61019" y1="38091" x2="61019" y2="38091"/>
                        <a14:foregroundMark x1="20463" y1="30399" x2="20463" y2="30399"/>
                        <a14:foregroundMark x1="54167" y1="43744" x2="54167" y2="43744"/>
                        <a14:foregroundMark x1="45926" y1="16775" x2="45926" y2="16775"/>
                        <a14:foregroundMark x1="27222" y1="72196" x2="27222" y2="72196"/>
                        <a14:foregroundMark x1="55093" y1="82854" x2="55093" y2="82854"/>
                        <a14:foregroundMark x1="63056" y1="78962" x2="63056" y2="78962"/>
                        <a14:foregroundMark x1="78704" y1="67748" x2="78704" y2="67748"/>
                        <a14:foregroundMark x1="80185" y1="65709" x2="80185" y2="65709"/>
                        <a14:foregroundMark x1="79352" y1="41705" x2="79352" y2="40778"/>
                        <a14:foregroundMark x1="70741" y1="23633" x2="70741" y2="23633"/>
                        <a14:foregroundMark x1="70185" y1="23911" x2="70185" y2="23911"/>
                        <a14:foregroundMark x1="70185" y1="23911" x2="70185" y2="23911"/>
                        <a14:foregroundMark x1="63333" y1="22150" x2="63333" y2="22150"/>
                        <a14:foregroundMark x1="63333" y1="22150" x2="63333" y2="22150"/>
                        <a14:foregroundMark x1="62500" y1="21779" x2="62500" y2="21779"/>
                        <a14:foregroundMark x1="57407" y1="18906" x2="57407" y2="18906"/>
                        <a14:foregroundMark x1="57407" y1="18906" x2="57407" y2="18906"/>
                        <a14:foregroundMark x1="53333" y1="15941" x2="51852" y2="15570"/>
                        <a14:foregroundMark x1="50370" y1="15014" x2="50370" y2="15014"/>
                        <a14:foregroundMark x1="50370" y1="15014" x2="50370" y2="15014"/>
                        <a14:foregroundMark x1="47037" y1="13253" x2="47037" y2="13253"/>
                        <a14:foregroundMark x1="17500" y1="36608" x2="17500" y2="36608"/>
                        <a14:foregroundMark x1="17500" y1="36608" x2="17500" y2="36608"/>
                        <a14:foregroundMark x1="37037" y1="62095" x2="37037" y2="62095"/>
                        <a14:backgroundMark x1="64259" y1="42539" x2="64259" y2="42539"/>
                        <a14:backgroundMark x1="20185" y1="43744" x2="20185" y2="43744"/>
                        <a14:backgroundMark x1="27500" y1="25950" x2="27500" y2="25950"/>
                        <a14:backgroundMark x1="26667" y1="59129" x2="26667" y2="59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6981" r="9806" b="8150"/>
          <a:stretch/>
        </p:blipFill>
        <p:spPr>
          <a:xfrm>
            <a:off x="11443483" y="6134100"/>
            <a:ext cx="487384" cy="52601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9A01ED-392D-488D-A5F5-62DD8B7FEBA8}"/>
              </a:ext>
            </a:extLst>
          </p:cNvPr>
          <p:cNvCxnSpPr>
            <a:cxnSpLocks/>
          </p:cNvCxnSpPr>
          <p:nvPr/>
        </p:nvCxnSpPr>
        <p:spPr>
          <a:xfrm>
            <a:off x="12003113" y="6097682"/>
            <a:ext cx="0" cy="5988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52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38EC-9961-4FA2-A1C7-9A3F9EF28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Will there be a revolt, outcry!?</a:t>
            </a:r>
            <a:endParaRPr lang="en-MY" dirty="0">
              <a:latin typeface="Arial Rounded MT Bold" panose="020F07040305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EFDBEA-6155-4647-860C-7CE38716C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We implemented black school shoes </a:t>
            </a:r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We implemented smoking ban.</a:t>
            </a:r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</a:t>
            </a:r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We abolished GST and implemented SST. </a:t>
            </a:r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</a:p>
          <a:p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 have local elections every other week </a:t>
            </a:r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</a:p>
          <a:p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 CHANGED GOVERNMENT LIKE A PRO! </a:t>
            </a:r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</a:p>
          <a:p>
            <a:endParaRPr lang="en-US" dirty="0">
              <a:solidFill>
                <a:srgbClr val="00B050"/>
              </a:solidFill>
              <a:latin typeface="Arial Rounded MT Bold" panose="020F07040305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US" dirty="0">
              <a:solidFill>
                <a:srgbClr val="00B050"/>
              </a:solidFill>
              <a:latin typeface="Arial Rounded MT Bold" panose="020F07040305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BE7906-09BE-4974-9656-DDD175B757F7}"/>
              </a:ext>
            </a:extLst>
          </p:cNvPr>
          <p:cNvCxnSpPr/>
          <p:nvPr/>
        </p:nvCxnSpPr>
        <p:spPr>
          <a:xfrm>
            <a:off x="838200" y="1693628"/>
            <a:ext cx="10515600" cy="0"/>
          </a:xfrm>
          <a:prstGeom prst="line">
            <a:avLst/>
          </a:prstGeom>
          <a:ln w="5715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DEED973-5CF6-4F29-9FEA-B253A6926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60" b="87952" l="17500" r="84630">
                        <a14:foregroundMark x1="28704" y1="25950" x2="28704" y2="25950"/>
                        <a14:foregroundMark x1="28704" y1="25950" x2="28704" y2="25950"/>
                        <a14:foregroundMark x1="28704" y1="25950" x2="28704" y2="25950"/>
                        <a14:foregroundMark x1="49444" y1="88137" x2="49444" y2="88137"/>
                        <a14:foregroundMark x1="84630" y1="68582" x2="84630" y2="68582"/>
                        <a14:foregroundMark x1="82037" y1="32530" x2="82037" y2="32530"/>
                        <a14:foregroundMark x1="61019" y1="38091" x2="61019" y2="38091"/>
                        <a14:foregroundMark x1="20463" y1="30399" x2="20463" y2="30399"/>
                        <a14:foregroundMark x1="54167" y1="43744" x2="54167" y2="43744"/>
                        <a14:foregroundMark x1="45926" y1="16775" x2="45926" y2="16775"/>
                        <a14:foregroundMark x1="27222" y1="72196" x2="27222" y2="72196"/>
                        <a14:foregroundMark x1="55093" y1="82854" x2="55093" y2="82854"/>
                        <a14:foregroundMark x1="63056" y1="78962" x2="63056" y2="78962"/>
                        <a14:foregroundMark x1="78704" y1="67748" x2="78704" y2="67748"/>
                        <a14:foregroundMark x1="80185" y1="65709" x2="80185" y2="65709"/>
                        <a14:foregroundMark x1="79352" y1="41705" x2="79352" y2="40778"/>
                        <a14:foregroundMark x1="70741" y1="23633" x2="70741" y2="23633"/>
                        <a14:foregroundMark x1="70185" y1="23911" x2="70185" y2="23911"/>
                        <a14:foregroundMark x1="70185" y1="23911" x2="70185" y2="23911"/>
                        <a14:foregroundMark x1="63333" y1="22150" x2="63333" y2="22150"/>
                        <a14:foregroundMark x1="63333" y1="22150" x2="63333" y2="22150"/>
                        <a14:foregroundMark x1="62500" y1="21779" x2="62500" y2="21779"/>
                        <a14:foregroundMark x1="57407" y1="18906" x2="57407" y2="18906"/>
                        <a14:foregroundMark x1="57407" y1="18906" x2="57407" y2="18906"/>
                        <a14:foregroundMark x1="53333" y1="15941" x2="51852" y2="15570"/>
                        <a14:foregroundMark x1="50370" y1="15014" x2="50370" y2="15014"/>
                        <a14:foregroundMark x1="50370" y1="15014" x2="50370" y2="15014"/>
                        <a14:foregroundMark x1="47037" y1="13253" x2="47037" y2="13253"/>
                        <a14:foregroundMark x1="17500" y1="36608" x2="17500" y2="36608"/>
                        <a14:foregroundMark x1="17500" y1="36608" x2="17500" y2="36608"/>
                        <a14:foregroundMark x1="37037" y1="62095" x2="37037" y2="62095"/>
                        <a14:backgroundMark x1="64259" y1="42539" x2="64259" y2="42539"/>
                        <a14:backgroundMark x1="20185" y1="43744" x2="20185" y2="43744"/>
                        <a14:backgroundMark x1="27500" y1="25950" x2="27500" y2="25950"/>
                        <a14:backgroundMark x1="26667" y1="59129" x2="26667" y2="59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6981" r="9806" b="8150"/>
          <a:stretch/>
        </p:blipFill>
        <p:spPr>
          <a:xfrm>
            <a:off x="11443483" y="6134100"/>
            <a:ext cx="487384" cy="52601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9A01ED-392D-488D-A5F5-62DD8B7FEBA8}"/>
              </a:ext>
            </a:extLst>
          </p:cNvPr>
          <p:cNvCxnSpPr>
            <a:cxnSpLocks/>
          </p:cNvCxnSpPr>
          <p:nvPr/>
        </p:nvCxnSpPr>
        <p:spPr>
          <a:xfrm>
            <a:off x="12003113" y="6097682"/>
            <a:ext cx="0" cy="5988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B7BECC4-F35D-45C3-9193-A9CE633B932D}"/>
              </a:ext>
            </a:extLst>
          </p:cNvPr>
          <p:cNvSpPr txBox="1"/>
          <p:nvPr/>
        </p:nvSpPr>
        <p:spPr>
          <a:xfrm>
            <a:off x="1571625" y="4752975"/>
            <a:ext cx="82010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Arial Rounded MT Bold" panose="020F07040305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MALAYSIANS ARE MORE MATURED THAN WE THINK!!!</a:t>
            </a:r>
          </a:p>
          <a:p>
            <a:pPr algn="ctr"/>
            <a:endParaRPr lang="en-MY" dirty="0"/>
          </a:p>
        </p:txBody>
      </p:sp>
      <p:pic>
        <p:nvPicPr>
          <p:cNvPr id="1026" name="Picture 2" descr="Image result for MALAYSIA FLAG">
            <a:extLst>
              <a:ext uri="{FF2B5EF4-FFF2-40B4-BE49-F238E27FC236}">
                <a16:creationId xmlns:a16="http://schemas.microsoft.com/office/drawing/2014/main" id="{F50FE10D-6970-42A3-A3E2-4714247A5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24" y="2026013"/>
            <a:ext cx="2695575" cy="140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82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38EC-9961-4FA2-A1C7-9A3F9EF28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Its not just about autonomy </a:t>
            </a:r>
            <a:endParaRPr lang="en-MY" dirty="0">
              <a:latin typeface="Arial Rounded MT Bold" panose="020F07040305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BE7906-09BE-4974-9656-DDD175B757F7}"/>
              </a:ext>
            </a:extLst>
          </p:cNvPr>
          <p:cNvCxnSpPr/>
          <p:nvPr/>
        </p:nvCxnSpPr>
        <p:spPr>
          <a:xfrm>
            <a:off x="838200" y="1693628"/>
            <a:ext cx="10515600" cy="0"/>
          </a:xfrm>
          <a:prstGeom prst="line">
            <a:avLst/>
          </a:prstGeom>
          <a:ln w="5715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principles of ethics">
            <a:extLst>
              <a:ext uri="{FF2B5EF4-FFF2-40B4-BE49-F238E27FC236}">
                <a16:creationId xmlns:a16="http://schemas.microsoft.com/office/drawing/2014/main" id="{32EE8572-ED1F-4333-A40C-A83ECAE71F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38334"/>
            <a:ext cx="10515600" cy="444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A5D563-659E-4DD2-85C8-D6138616E51C}"/>
              </a:ext>
            </a:extLst>
          </p:cNvPr>
          <p:cNvSpPr txBox="1"/>
          <p:nvPr/>
        </p:nvSpPr>
        <p:spPr>
          <a:xfrm>
            <a:off x="1609725" y="5747889"/>
            <a:ext cx="2638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Smokers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Anti-vax</a:t>
            </a:r>
            <a:endParaRPr lang="en-MY" sz="3200" dirty="0">
              <a:latin typeface="Arial Rounded MT Bold" panose="020F07040305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2ED51E-5654-4EE0-904D-94888588A525}"/>
              </a:ext>
            </a:extLst>
          </p:cNvPr>
          <p:cNvSpPr txBox="1"/>
          <p:nvPr/>
        </p:nvSpPr>
        <p:spPr>
          <a:xfrm>
            <a:off x="6581775" y="5816163"/>
            <a:ext cx="1952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25 000 waiting for transplant</a:t>
            </a:r>
            <a:endParaRPr lang="en-MY" dirty="0">
              <a:latin typeface="Arial Rounded MT Bold" panose="020F07040305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D34332-145B-42B6-B003-38021BD3F9C5}"/>
              </a:ext>
            </a:extLst>
          </p:cNvPr>
          <p:cNvSpPr txBox="1"/>
          <p:nvPr/>
        </p:nvSpPr>
        <p:spPr>
          <a:xfrm>
            <a:off x="4043362" y="5784872"/>
            <a:ext cx="2538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Increase awareness 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Cost benefit and QALY</a:t>
            </a:r>
            <a:endParaRPr lang="en-MY" dirty="0">
              <a:latin typeface="Arial Rounded MT Bold" panose="020F07040305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223E5F-653A-4762-9AD1-C9CEA0214BF2}"/>
              </a:ext>
            </a:extLst>
          </p:cNvPr>
          <p:cNvSpPr txBox="1"/>
          <p:nvPr/>
        </p:nvSpPr>
        <p:spPr>
          <a:xfrm>
            <a:off x="9015412" y="5822513"/>
            <a:ext cx="2338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Those who want to donate but never had the chance</a:t>
            </a:r>
            <a:endParaRPr lang="en-MY" dirty="0">
              <a:latin typeface="Arial Rounded MT Bold" panose="020F0704030504030204" pitchFamily="34" charset="0"/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8976E088-2790-42C9-ADC9-652CB0AB68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160" b="87952" l="17500" r="84630">
                        <a14:foregroundMark x1="28704" y1="25950" x2="28704" y2="25950"/>
                        <a14:foregroundMark x1="28704" y1="25950" x2="28704" y2="25950"/>
                        <a14:foregroundMark x1="28704" y1="25950" x2="28704" y2="25950"/>
                        <a14:foregroundMark x1="49444" y1="88137" x2="49444" y2="88137"/>
                        <a14:foregroundMark x1="84630" y1="68582" x2="84630" y2="68582"/>
                        <a14:foregroundMark x1="82037" y1="32530" x2="82037" y2="32530"/>
                        <a14:foregroundMark x1="61019" y1="38091" x2="61019" y2="38091"/>
                        <a14:foregroundMark x1="20463" y1="30399" x2="20463" y2="30399"/>
                        <a14:foregroundMark x1="54167" y1="43744" x2="54167" y2="43744"/>
                        <a14:foregroundMark x1="45926" y1="16775" x2="45926" y2="16775"/>
                        <a14:foregroundMark x1="27222" y1="72196" x2="27222" y2="72196"/>
                        <a14:foregroundMark x1="55093" y1="82854" x2="55093" y2="82854"/>
                        <a14:foregroundMark x1="63056" y1="78962" x2="63056" y2="78962"/>
                        <a14:foregroundMark x1="78704" y1="67748" x2="78704" y2="67748"/>
                        <a14:foregroundMark x1="80185" y1="65709" x2="80185" y2="65709"/>
                        <a14:foregroundMark x1="79352" y1="41705" x2="79352" y2="40778"/>
                        <a14:foregroundMark x1="70741" y1="23633" x2="70741" y2="23633"/>
                        <a14:foregroundMark x1="70185" y1="23911" x2="70185" y2="23911"/>
                        <a14:foregroundMark x1="70185" y1="23911" x2="70185" y2="23911"/>
                        <a14:foregroundMark x1="63333" y1="22150" x2="63333" y2="22150"/>
                        <a14:foregroundMark x1="63333" y1="22150" x2="63333" y2="22150"/>
                        <a14:foregroundMark x1="62500" y1="21779" x2="62500" y2="21779"/>
                        <a14:foregroundMark x1="57407" y1="18906" x2="57407" y2="18906"/>
                        <a14:foregroundMark x1="57407" y1="18906" x2="57407" y2="18906"/>
                        <a14:foregroundMark x1="53333" y1="15941" x2="51852" y2="15570"/>
                        <a14:foregroundMark x1="50370" y1="15014" x2="50370" y2="15014"/>
                        <a14:foregroundMark x1="50370" y1="15014" x2="50370" y2="15014"/>
                        <a14:foregroundMark x1="47037" y1="13253" x2="47037" y2="13253"/>
                        <a14:foregroundMark x1="17500" y1="36608" x2="17500" y2="36608"/>
                        <a14:foregroundMark x1="17500" y1="36608" x2="17500" y2="36608"/>
                        <a14:foregroundMark x1="37037" y1="62095" x2="37037" y2="62095"/>
                        <a14:backgroundMark x1="64259" y1="42539" x2="64259" y2="42539"/>
                        <a14:backgroundMark x1="20185" y1="43744" x2="20185" y2="43744"/>
                        <a14:backgroundMark x1="27500" y1="25950" x2="27500" y2="25950"/>
                        <a14:backgroundMark x1="26667" y1="59129" x2="26667" y2="59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6981" r="9806" b="8150"/>
          <a:stretch/>
        </p:blipFill>
        <p:spPr>
          <a:xfrm>
            <a:off x="11443483" y="6134100"/>
            <a:ext cx="487384" cy="52601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9E46AD-4B6D-4C9E-A1D2-F7F255E95CD6}"/>
              </a:ext>
            </a:extLst>
          </p:cNvPr>
          <p:cNvCxnSpPr>
            <a:cxnSpLocks/>
          </p:cNvCxnSpPr>
          <p:nvPr/>
        </p:nvCxnSpPr>
        <p:spPr>
          <a:xfrm>
            <a:off x="12003113" y="6097682"/>
            <a:ext cx="0" cy="5988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930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38EC-9961-4FA2-A1C7-9A3F9EF28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806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A knowledge, attitude &amp; practice survey on cadaveric organ transplantation among pharmacy staff of </a:t>
            </a:r>
            <a:r>
              <a:rPr 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HKL </a:t>
            </a:r>
            <a:r>
              <a:rPr lang="en-US" sz="2800" dirty="0">
                <a:latin typeface="Arial Rounded MT Bold" panose="020F0704030504030204" pitchFamily="34" charset="0"/>
              </a:rPr>
              <a:t>(2019)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EFDBEA-6155-4647-860C-7CE38716C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0908"/>
          </a:xfrm>
        </p:spPr>
        <p:txBody>
          <a:bodyPr>
            <a:norm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Total – 217 respondents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178/217 (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82%</a:t>
            </a:r>
            <a:r>
              <a:rPr lang="en-US" dirty="0">
                <a:latin typeface="Arial Rounded MT Bold" panose="020F0704030504030204" pitchFamily="34" charset="0"/>
              </a:rPr>
              <a:t>) – not pledged as a donor 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99 (55.6%) had never thought of donating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37 (20.7%) did not know how to register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(so why rest 42 did not register?)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55.2% disagree on the implementation of opt-out in Malaysia.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Arial Rounded MT Bold" panose="020F0704030504030204" pitchFamily="34" charset="0"/>
              </a:rPr>
              <a:t>TEST WHETHER WE GET THE SAME RESULTS IN THE CROWD.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BE7906-09BE-4974-9656-DDD175B757F7}"/>
              </a:ext>
            </a:extLst>
          </p:cNvPr>
          <p:cNvCxnSpPr/>
          <p:nvPr/>
        </p:nvCxnSpPr>
        <p:spPr>
          <a:xfrm>
            <a:off x="838200" y="1693628"/>
            <a:ext cx="10515600" cy="0"/>
          </a:xfrm>
          <a:prstGeom prst="line">
            <a:avLst/>
          </a:prstGeom>
          <a:ln w="5715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96A34FC-F4B0-41DA-94EA-7C6747DD21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60" b="87952" l="17500" r="84630">
                        <a14:foregroundMark x1="28704" y1="25950" x2="28704" y2="25950"/>
                        <a14:foregroundMark x1="28704" y1="25950" x2="28704" y2="25950"/>
                        <a14:foregroundMark x1="28704" y1="25950" x2="28704" y2="25950"/>
                        <a14:foregroundMark x1="49444" y1="88137" x2="49444" y2="88137"/>
                        <a14:foregroundMark x1="84630" y1="68582" x2="84630" y2="68582"/>
                        <a14:foregroundMark x1="82037" y1="32530" x2="82037" y2="32530"/>
                        <a14:foregroundMark x1="61019" y1="38091" x2="61019" y2="38091"/>
                        <a14:foregroundMark x1="20463" y1="30399" x2="20463" y2="30399"/>
                        <a14:foregroundMark x1="54167" y1="43744" x2="54167" y2="43744"/>
                        <a14:foregroundMark x1="45926" y1="16775" x2="45926" y2="16775"/>
                        <a14:foregroundMark x1="27222" y1="72196" x2="27222" y2="72196"/>
                        <a14:foregroundMark x1="55093" y1="82854" x2="55093" y2="82854"/>
                        <a14:foregroundMark x1="63056" y1="78962" x2="63056" y2="78962"/>
                        <a14:foregroundMark x1="78704" y1="67748" x2="78704" y2="67748"/>
                        <a14:foregroundMark x1="80185" y1="65709" x2="80185" y2="65709"/>
                        <a14:foregroundMark x1="79352" y1="41705" x2="79352" y2="40778"/>
                        <a14:foregroundMark x1="70741" y1="23633" x2="70741" y2="23633"/>
                        <a14:foregroundMark x1="70185" y1="23911" x2="70185" y2="23911"/>
                        <a14:foregroundMark x1="70185" y1="23911" x2="70185" y2="23911"/>
                        <a14:foregroundMark x1="63333" y1="22150" x2="63333" y2="22150"/>
                        <a14:foregroundMark x1="63333" y1="22150" x2="63333" y2="22150"/>
                        <a14:foregroundMark x1="62500" y1="21779" x2="62500" y2="21779"/>
                        <a14:foregroundMark x1="57407" y1="18906" x2="57407" y2="18906"/>
                        <a14:foregroundMark x1="57407" y1="18906" x2="57407" y2="18906"/>
                        <a14:foregroundMark x1="53333" y1="15941" x2="51852" y2="15570"/>
                        <a14:foregroundMark x1="50370" y1="15014" x2="50370" y2="15014"/>
                        <a14:foregroundMark x1="50370" y1="15014" x2="50370" y2="15014"/>
                        <a14:foregroundMark x1="47037" y1="13253" x2="47037" y2="13253"/>
                        <a14:foregroundMark x1="17500" y1="36608" x2="17500" y2="36608"/>
                        <a14:foregroundMark x1="17500" y1="36608" x2="17500" y2="36608"/>
                        <a14:foregroundMark x1="37037" y1="62095" x2="37037" y2="62095"/>
                        <a14:backgroundMark x1="64259" y1="42539" x2="64259" y2="42539"/>
                        <a14:backgroundMark x1="20185" y1="43744" x2="20185" y2="43744"/>
                        <a14:backgroundMark x1="27500" y1="25950" x2="27500" y2="25950"/>
                        <a14:backgroundMark x1="26667" y1="59129" x2="26667" y2="59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6981" r="9806" b="8150"/>
          <a:stretch/>
        </p:blipFill>
        <p:spPr>
          <a:xfrm>
            <a:off x="11443483" y="6134100"/>
            <a:ext cx="487384" cy="52601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16F0AB-78BA-493F-95D8-6269FF5717CF}"/>
              </a:ext>
            </a:extLst>
          </p:cNvPr>
          <p:cNvCxnSpPr>
            <a:cxnSpLocks/>
          </p:cNvCxnSpPr>
          <p:nvPr/>
        </p:nvCxnSpPr>
        <p:spPr>
          <a:xfrm>
            <a:off x="12003113" y="6097682"/>
            <a:ext cx="0" cy="5988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371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38EC-9961-4FA2-A1C7-9A3F9EF28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Pledging does not mean donation!</a:t>
            </a:r>
            <a:endParaRPr lang="en-MY" dirty="0">
              <a:latin typeface="Arial Rounded MT Bold" panose="020F07040305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BE7906-09BE-4974-9656-DDD175B757F7}"/>
              </a:ext>
            </a:extLst>
          </p:cNvPr>
          <p:cNvCxnSpPr/>
          <p:nvPr/>
        </p:nvCxnSpPr>
        <p:spPr>
          <a:xfrm>
            <a:off x="838200" y="1693628"/>
            <a:ext cx="10515600" cy="0"/>
          </a:xfrm>
          <a:prstGeom prst="line">
            <a:avLst/>
          </a:prstGeom>
          <a:ln w="5715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D3F74-B450-4DA2-A578-0CD362BE4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6" name="Picture 2" descr="Image result for derma organ kaum malaysia">
            <a:extLst>
              <a:ext uri="{FF2B5EF4-FFF2-40B4-BE49-F238E27FC236}">
                <a16:creationId xmlns:a16="http://schemas.microsoft.com/office/drawing/2014/main" id="{910F0987-23BE-4BB4-8C4E-464FE0BC6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53" y="1822684"/>
            <a:ext cx="5567349" cy="482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3.bp.blogspot.com/-iq0uazxwfHk/V1qFOFS0X5I/AAAAAAAAA6Q/8lylmTL8LwAhJs4f3Ik8YDmrXJxOUdqXQCLcB/s1600/Screen%2BShot%2B2016-06-10%2Bat%2B5.06.42%2BPM.png">
            <a:extLst>
              <a:ext uri="{FF2B5EF4-FFF2-40B4-BE49-F238E27FC236}">
                <a16:creationId xmlns:a16="http://schemas.microsoft.com/office/drawing/2014/main" id="{94920564-D699-49C1-843E-433462AE3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137" y="1825626"/>
            <a:ext cx="6003236" cy="482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F96FA3-9069-41BE-96D8-88D232F504EF}"/>
              </a:ext>
            </a:extLst>
          </p:cNvPr>
          <p:cNvSpPr txBox="1"/>
          <p:nvPr/>
        </p:nvSpPr>
        <p:spPr>
          <a:xfrm>
            <a:off x="8917366" y="4001294"/>
            <a:ext cx="3045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Pledgers ≠ Donors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Not because Chinese die more</a:t>
            </a:r>
          </a:p>
          <a:p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530DBE-8DEA-41E0-BF33-932FE6483192}"/>
              </a:ext>
            </a:extLst>
          </p:cNvPr>
          <p:cNvSpPr txBox="1"/>
          <p:nvPr/>
        </p:nvSpPr>
        <p:spPr>
          <a:xfrm>
            <a:off x="8917366" y="4828453"/>
            <a:ext cx="3045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Malays ?opt-in doesn’t work (don’t blame religion or culture)</a:t>
            </a:r>
          </a:p>
          <a:p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F4D760-EACC-4DF4-AF7B-7ACC5E8F0535}"/>
              </a:ext>
            </a:extLst>
          </p:cNvPr>
          <p:cNvSpPr txBox="1"/>
          <p:nvPr/>
        </p:nvSpPr>
        <p:spPr>
          <a:xfrm>
            <a:off x="3022514" y="6071209"/>
            <a:ext cx="566737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Most organs that are donated were all initiated by the intensivists/</a:t>
            </a:r>
            <a:r>
              <a:rPr lang="en-US" dirty="0" err="1">
                <a:latin typeface="Arial Rounded MT Bold" panose="020F0704030504030204" pitchFamily="34" charset="0"/>
              </a:rPr>
              <a:t>anaesthetists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i.e</a:t>
            </a:r>
            <a:r>
              <a:rPr lang="en-US" dirty="0">
                <a:latin typeface="Arial Rounded MT Bold" panose="020F0704030504030204" pitchFamily="34" charset="0"/>
              </a:rPr>
              <a:t> (non pledgers)</a:t>
            </a:r>
            <a:endParaRPr lang="en-MY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46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38EC-9961-4FA2-A1C7-9A3F9EF28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Outline</a:t>
            </a:r>
            <a:endParaRPr lang="en-MY" dirty="0">
              <a:latin typeface="Arial Rounded MT Bold" panose="020F07040305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EFDBEA-6155-4647-860C-7CE38716C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Convince you that there is a transplant crises.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Define opt out and why it’s a good move.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BE7906-09BE-4974-9656-DDD175B757F7}"/>
              </a:ext>
            </a:extLst>
          </p:cNvPr>
          <p:cNvCxnSpPr/>
          <p:nvPr/>
        </p:nvCxnSpPr>
        <p:spPr>
          <a:xfrm>
            <a:off x="838200" y="1693628"/>
            <a:ext cx="10515600" cy="0"/>
          </a:xfrm>
          <a:prstGeom prst="line">
            <a:avLst/>
          </a:prstGeom>
          <a:ln w="5715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D36F986-3672-42D2-931A-45DA674694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60" b="87952" l="17500" r="84630">
                        <a14:foregroundMark x1="28704" y1="25950" x2="28704" y2="25950"/>
                        <a14:foregroundMark x1="28704" y1="25950" x2="28704" y2="25950"/>
                        <a14:foregroundMark x1="28704" y1="25950" x2="28704" y2="25950"/>
                        <a14:foregroundMark x1="49444" y1="88137" x2="49444" y2="88137"/>
                        <a14:foregroundMark x1="84630" y1="68582" x2="84630" y2="68582"/>
                        <a14:foregroundMark x1="82037" y1="32530" x2="82037" y2="32530"/>
                        <a14:foregroundMark x1="61019" y1="38091" x2="61019" y2="38091"/>
                        <a14:foregroundMark x1="20463" y1="30399" x2="20463" y2="30399"/>
                        <a14:foregroundMark x1="54167" y1="43744" x2="54167" y2="43744"/>
                        <a14:foregroundMark x1="45926" y1="16775" x2="45926" y2="16775"/>
                        <a14:foregroundMark x1="27222" y1="72196" x2="27222" y2="72196"/>
                        <a14:foregroundMark x1="55093" y1="82854" x2="55093" y2="82854"/>
                        <a14:foregroundMark x1="63056" y1="78962" x2="63056" y2="78962"/>
                        <a14:foregroundMark x1="78704" y1="67748" x2="78704" y2="67748"/>
                        <a14:foregroundMark x1="80185" y1="65709" x2="80185" y2="65709"/>
                        <a14:foregroundMark x1="79352" y1="41705" x2="79352" y2="40778"/>
                        <a14:foregroundMark x1="70741" y1="23633" x2="70741" y2="23633"/>
                        <a14:foregroundMark x1="70185" y1="23911" x2="70185" y2="23911"/>
                        <a14:foregroundMark x1="70185" y1="23911" x2="70185" y2="23911"/>
                        <a14:foregroundMark x1="63333" y1="22150" x2="63333" y2="22150"/>
                        <a14:foregroundMark x1="63333" y1="22150" x2="63333" y2="22150"/>
                        <a14:foregroundMark x1="62500" y1="21779" x2="62500" y2="21779"/>
                        <a14:foregroundMark x1="57407" y1="18906" x2="57407" y2="18906"/>
                        <a14:foregroundMark x1="57407" y1="18906" x2="57407" y2="18906"/>
                        <a14:foregroundMark x1="53333" y1="15941" x2="51852" y2="15570"/>
                        <a14:foregroundMark x1="50370" y1="15014" x2="50370" y2="15014"/>
                        <a14:foregroundMark x1="50370" y1="15014" x2="50370" y2="15014"/>
                        <a14:foregroundMark x1="47037" y1="13253" x2="47037" y2="13253"/>
                        <a14:foregroundMark x1="17500" y1="36608" x2="17500" y2="36608"/>
                        <a14:foregroundMark x1="17500" y1="36608" x2="17500" y2="36608"/>
                        <a14:foregroundMark x1="37037" y1="62095" x2="37037" y2="62095"/>
                        <a14:backgroundMark x1="64259" y1="42539" x2="64259" y2="42539"/>
                        <a14:backgroundMark x1="20185" y1="43744" x2="20185" y2="43744"/>
                        <a14:backgroundMark x1="27500" y1="25950" x2="27500" y2="25950"/>
                        <a14:backgroundMark x1="26667" y1="59129" x2="26667" y2="59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6981" r="9806" b="8150"/>
          <a:stretch/>
        </p:blipFill>
        <p:spPr>
          <a:xfrm>
            <a:off x="11443483" y="6134100"/>
            <a:ext cx="487384" cy="52601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2BDAC3-93FE-4277-B799-BC348A0D1D88}"/>
              </a:ext>
            </a:extLst>
          </p:cNvPr>
          <p:cNvCxnSpPr>
            <a:cxnSpLocks/>
          </p:cNvCxnSpPr>
          <p:nvPr/>
        </p:nvCxnSpPr>
        <p:spPr>
          <a:xfrm>
            <a:off x="12003113" y="6097682"/>
            <a:ext cx="0" cy="5988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244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38EC-9961-4FA2-A1C7-9A3F9EF28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80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If a person wanted to pledge – how?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EFDBEA-6155-4647-860C-7CE38716C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dermaorgan.gov.my –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DOWN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Go to NTRC Wisma Sejarah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Wait for derma organ booth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BE7906-09BE-4974-9656-DDD175B757F7}"/>
              </a:ext>
            </a:extLst>
          </p:cNvPr>
          <p:cNvCxnSpPr/>
          <p:nvPr/>
        </p:nvCxnSpPr>
        <p:spPr>
          <a:xfrm>
            <a:off x="838200" y="1693628"/>
            <a:ext cx="10515600" cy="0"/>
          </a:xfrm>
          <a:prstGeom prst="line">
            <a:avLst/>
          </a:prstGeom>
          <a:ln w="5715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23E212D2-37B7-47C9-B341-18EA081F0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579" y="2284199"/>
            <a:ext cx="4987221" cy="373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0FA24A9A-73C8-4583-ACEF-56D4870FAA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96" r="26482" b="6458"/>
          <a:stretch/>
        </p:blipFill>
        <p:spPr>
          <a:xfrm>
            <a:off x="1380420" y="3659285"/>
            <a:ext cx="4210756" cy="2517678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F39C0178-816E-4773-9ED8-6CE3B0B9E7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160" b="87952" l="17500" r="84630">
                        <a14:foregroundMark x1="28704" y1="25950" x2="28704" y2="25950"/>
                        <a14:foregroundMark x1="28704" y1="25950" x2="28704" y2="25950"/>
                        <a14:foregroundMark x1="28704" y1="25950" x2="28704" y2="25950"/>
                        <a14:foregroundMark x1="49444" y1="88137" x2="49444" y2="88137"/>
                        <a14:foregroundMark x1="84630" y1="68582" x2="84630" y2="68582"/>
                        <a14:foregroundMark x1="82037" y1="32530" x2="82037" y2="32530"/>
                        <a14:foregroundMark x1="61019" y1="38091" x2="61019" y2="38091"/>
                        <a14:foregroundMark x1="20463" y1="30399" x2="20463" y2="30399"/>
                        <a14:foregroundMark x1="54167" y1="43744" x2="54167" y2="43744"/>
                        <a14:foregroundMark x1="45926" y1="16775" x2="45926" y2="16775"/>
                        <a14:foregroundMark x1="27222" y1="72196" x2="27222" y2="72196"/>
                        <a14:foregroundMark x1="55093" y1="82854" x2="55093" y2="82854"/>
                        <a14:foregroundMark x1="63056" y1="78962" x2="63056" y2="78962"/>
                        <a14:foregroundMark x1="78704" y1="67748" x2="78704" y2="67748"/>
                        <a14:foregroundMark x1="80185" y1="65709" x2="80185" y2="65709"/>
                        <a14:foregroundMark x1="79352" y1="41705" x2="79352" y2="40778"/>
                        <a14:foregroundMark x1="70741" y1="23633" x2="70741" y2="23633"/>
                        <a14:foregroundMark x1="70185" y1="23911" x2="70185" y2="23911"/>
                        <a14:foregroundMark x1="70185" y1="23911" x2="70185" y2="23911"/>
                        <a14:foregroundMark x1="63333" y1="22150" x2="63333" y2="22150"/>
                        <a14:foregroundMark x1="63333" y1="22150" x2="63333" y2="22150"/>
                        <a14:foregroundMark x1="62500" y1="21779" x2="62500" y2="21779"/>
                        <a14:foregroundMark x1="57407" y1="18906" x2="57407" y2="18906"/>
                        <a14:foregroundMark x1="57407" y1="18906" x2="57407" y2="18906"/>
                        <a14:foregroundMark x1="53333" y1="15941" x2="51852" y2="15570"/>
                        <a14:foregroundMark x1="50370" y1="15014" x2="50370" y2="15014"/>
                        <a14:foregroundMark x1="50370" y1="15014" x2="50370" y2="15014"/>
                        <a14:foregroundMark x1="47037" y1="13253" x2="47037" y2="13253"/>
                        <a14:foregroundMark x1="17500" y1="36608" x2="17500" y2="36608"/>
                        <a14:foregroundMark x1="17500" y1="36608" x2="17500" y2="36608"/>
                        <a14:foregroundMark x1="37037" y1="62095" x2="37037" y2="62095"/>
                        <a14:backgroundMark x1="64259" y1="42539" x2="64259" y2="42539"/>
                        <a14:backgroundMark x1="20185" y1="43744" x2="20185" y2="43744"/>
                        <a14:backgroundMark x1="27500" y1="25950" x2="27500" y2="25950"/>
                        <a14:backgroundMark x1="26667" y1="59129" x2="26667" y2="59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6981" r="9806" b="8150"/>
          <a:stretch/>
        </p:blipFill>
        <p:spPr>
          <a:xfrm>
            <a:off x="11443483" y="6134100"/>
            <a:ext cx="487384" cy="52601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27F09B-276A-4ED0-9D26-3A47E2B974C9}"/>
              </a:ext>
            </a:extLst>
          </p:cNvPr>
          <p:cNvCxnSpPr>
            <a:cxnSpLocks/>
          </p:cNvCxnSpPr>
          <p:nvPr/>
        </p:nvCxnSpPr>
        <p:spPr>
          <a:xfrm>
            <a:off x="12003113" y="6097682"/>
            <a:ext cx="0" cy="5988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0639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38EC-9961-4FA2-A1C7-9A3F9EF28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Malaysia Model Muslim Transplant Country</a:t>
            </a:r>
            <a:endParaRPr lang="en-MY" dirty="0">
              <a:latin typeface="Arial Rounded MT Bold" panose="020F07040305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EFDBEA-6155-4647-860C-7CE38716C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Reputations – Turkey and Malaysia always </a:t>
            </a:r>
            <a:r>
              <a:rPr lang="en-US" dirty="0" err="1">
                <a:latin typeface="Arial Rounded MT Bold" panose="020F0704030504030204" pitchFamily="34" charset="0"/>
              </a:rPr>
              <a:t>mentionedto</a:t>
            </a:r>
            <a:r>
              <a:rPr lang="en-US" dirty="0">
                <a:latin typeface="Arial Rounded MT Bold" panose="020F0704030504030204" pitchFamily="34" charset="0"/>
              </a:rPr>
              <a:t> be leaders amongst Muslim nations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Can be a leader in cadaveric transplant if its successful!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BE7906-09BE-4974-9656-DDD175B757F7}"/>
              </a:ext>
            </a:extLst>
          </p:cNvPr>
          <p:cNvCxnSpPr/>
          <p:nvPr/>
        </p:nvCxnSpPr>
        <p:spPr>
          <a:xfrm>
            <a:off x="838200" y="1693628"/>
            <a:ext cx="10515600" cy="0"/>
          </a:xfrm>
          <a:prstGeom prst="line">
            <a:avLst/>
          </a:prstGeom>
          <a:ln w="5715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1F581D74-B198-43F5-AD0C-28256C00D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3575518"/>
            <a:ext cx="5543550" cy="284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E48C7688-28DD-4D9E-8A3D-3487A8A886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160" b="87952" l="17500" r="84630">
                        <a14:foregroundMark x1="28704" y1="25950" x2="28704" y2="25950"/>
                        <a14:foregroundMark x1="28704" y1="25950" x2="28704" y2="25950"/>
                        <a14:foregroundMark x1="28704" y1="25950" x2="28704" y2="25950"/>
                        <a14:foregroundMark x1="49444" y1="88137" x2="49444" y2="88137"/>
                        <a14:foregroundMark x1="84630" y1="68582" x2="84630" y2="68582"/>
                        <a14:foregroundMark x1="82037" y1="32530" x2="82037" y2="32530"/>
                        <a14:foregroundMark x1="61019" y1="38091" x2="61019" y2="38091"/>
                        <a14:foregroundMark x1="20463" y1="30399" x2="20463" y2="30399"/>
                        <a14:foregroundMark x1="54167" y1="43744" x2="54167" y2="43744"/>
                        <a14:foregroundMark x1="45926" y1="16775" x2="45926" y2="16775"/>
                        <a14:foregroundMark x1="27222" y1="72196" x2="27222" y2="72196"/>
                        <a14:foregroundMark x1="55093" y1="82854" x2="55093" y2="82854"/>
                        <a14:foregroundMark x1="63056" y1="78962" x2="63056" y2="78962"/>
                        <a14:foregroundMark x1="78704" y1="67748" x2="78704" y2="67748"/>
                        <a14:foregroundMark x1="80185" y1="65709" x2="80185" y2="65709"/>
                        <a14:foregroundMark x1="79352" y1="41705" x2="79352" y2="40778"/>
                        <a14:foregroundMark x1="70741" y1="23633" x2="70741" y2="23633"/>
                        <a14:foregroundMark x1="70185" y1="23911" x2="70185" y2="23911"/>
                        <a14:foregroundMark x1="70185" y1="23911" x2="70185" y2="23911"/>
                        <a14:foregroundMark x1="63333" y1="22150" x2="63333" y2="22150"/>
                        <a14:foregroundMark x1="63333" y1="22150" x2="63333" y2="22150"/>
                        <a14:foregroundMark x1="62500" y1="21779" x2="62500" y2="21779"/>
                        <a14:foregroundMark x1="57407" y1="18906" x2="57407" y2="18906"/>
                        <a14:foregroundMark x1="57407" y1="18906" x2="57407" y2="18906"/>
                        <a14:foregroundMark x1="53333" y1="15941" x2="51852" y2="15570"/>
                        <a14:foregroundMark x1="50370" y1="15014" x2="50370" y2="15014"/>
                        <a14:foregroundMark x1="50370" y1="15014" x2="50370" y2="15014"/>
                        <a14:foregroundMark x1="47037" y1="13253" x2="47037" y2="13253"/>
                        <a14:foregroundMark x1="17500" y1="36608" x2="17500" y2="36608"/>
                        <a14:foregroundMark x1="17500" y1="36608" x2="17500" y2="36608"/>
                        <a14:foregroundMark x1="37037" y1="62095" x2="37037" y2="62095"/>
                        <a14:backgroundMark x1="64259" y1="42539" x2="64259" y2="42539"/>
                        <a14:backgroundMark x1="20185" y1="43744" x2="20185" y2="43744"/>
                        <a14:backgroundMark x1="27500" y1="25950" x2="27500" y2="25950"/>
                        <a14:backgroundMark x1="26667" y1="59129" x2="26667" y2="59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6981" r="9806" b="8150"/>
          <a:stretch/>
        </p:blipFill>
        <p:spPr>
          <a:xfrm>
            <a:off x="11443483" y="6134100"/>
            <a:ext cx="487384" cy="52601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55BDF9-9A56-41DD-94E9-AF473FA57DB1}"/>
              </a:ext>
            </a:extLst>
          </p:cNvPr>
          <p:cNvCxnSpPr>
            <a:cxnSpLocks/>
          </p:cNvCxnSpPr>
          <p:nvPr/>
        </p:nvCxnSpPr>
        <p:spPr>
          <a:xfrm>
            <a:off x="12003113" y="6097682"/>
            <a:ext cx="0" cy="5988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1547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38EC-9961-4FA2-A1C7-9A3F9EF28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Implementing a successful opt-out</a:t>
            </a:r>
            <a:endParaRPr lang="en-MY" dirty="0">
              <a:latin typeface="Arial Rounded MT Bold" panose="020F07040305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BE7906-09BE-4974-9656-DDD175B757F7}"/>
              </a:ext>
            </a:extLst>
          </p:cNvPr>
          <p:cNvCxnSpPr/>
          <p:nvPr/>
        </p:nvCxnSpPr>
        <p:spPr>
          <a:xfrm>
            <a:off x="838200" y="1693628"/>
            <a:ext cx="10515600" cy="0"/>
          </a:xfrm>
          <a:prstGeom prst="line">
            <a:avLst/>
          </a:prstGeom>
          <a:ln w="5715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48124251-F038-4707-9269-14B2CA4324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9"/>
          <a:stretch/>
        </p:blipFill>
        <p:spPr bwMode="auto">
          <a:xfrm>
            <a:off x="671937" y="1942799"/>
            <a:ext cx="10596137" cy="429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3B9D4DE-7FF8-4A09-88CC-FA3343A21C1F}"/>
              </a:ext>
            </a:extLst>
          </p:cNvPr>
          <p:cNvSpPr/>
          <p:nvPr/>
        </p:nvSpPr>
        <p:spPr>
          <a:xfrm>
            <a:off x="504825" y="1790703"/>
            <a:ext cx="3943350" cy="4702170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94A3A4-369B-43A3-827D-7A26C3C6625C}"/>
              </a:ext>
            </a:extLst>
          </p:cNvPr>
          <p:cNvSpPr txBox="1"/>
          <p:nvPr/>
        </p:nvSpPr>
        <p:spPr>
          <a:xfrm>
            <a:off x="4615287" y="1690688"/>
            <a:ext cx="7281438" cy="50167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Define the change and justification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Clear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Must be able to perform transplant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Educate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Campaign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Increase awareness, public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Gain support and 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Transparent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Weed out /counter the trolls</a:t>
            </a:r>
          </a:p>
        </p:txBody>
      </p:sp>
    </p:spTree>
    <p:extLst>
      <p:ext uri="{BB962C8B-B14F-4D97-AF65-F5344CB8AC3E}">
        <p14:creationId xmlns:p14="http://schemas.microsoft.com/office/powerpoint/2010/main" val="426851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38EC-9961-4FA2-A1C7-9A3F9EF28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Campaigning</a:t>
            </a:r>
            <a:endParaRPr lang="en-MY" dirty="0"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D0393-DF03-40F6-B4D2-9478726E8E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4400" b="0" dirty="0">
                <a:solidFill>
                  <a:srgbClr val="FF0000"/>
                </a:solidFill>
                <a:latin typeface="Arial Black" panose="020B0A04020102020204" pitchFamily="34" charset="0"/>
              </a:rPr>
              <a:t>Anti opt-out</a:t>
            </a:r>
            <a:endParaRPr lang="en-MY" sz="4400" b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EFDBEA-6155-4647-860C-7CE38716C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517540"/>
            <a:ext cx="5157787" cy="3684588"/>
          </a:xfrm>
        </p:spPr>
        <p:txBody>
          <a:bodyPr>
            <a:normAutofit fontScale="92500"/>
          </a:bodyPr>
          <a:lstStyle/>
          <a:p>
            <a:r>
              <a:rPr lang="en-US" sz="3300" dirty="0">
                <a:solidFill>
                  <a:srgbClr val="FF0000"/>
                </a:solidFill>
                <a:latin typeface="Arial Black" panose="020B0A04020102020204" pitchFamily="34" charset="0"/>
              </a:rPr>
              <a:t>Taking organs without consent!</a:t>
            </a:r>
          </a:p>
          <a:p>
            <a:r>
              <a:rPr lang="en-US" sz="3300" dirty="0">
                <a:solidFill>
                  <a:srgbClr val="FF0000"/>
                </a:solidFill>
                <a:latin typeface="Arial Black" panose="020B0A04020102020204" pitchFamily="34" charset="0"/>
              </a:rPr>
              <a:t>The organs are the property of the state!</a:t>
            </a:r>
          </a:p>
          <a:p>
            <a:r>
              <a:rPr lang="en-US" sz="3300" dirty="0">
                <a:solidFill>
                  <a:srgbClr val="FF0000"/>
                </a:solidFill>
                <a:latin typeface="Arial Black" panose="020B0A04020102020204" pitchFamily="34" charset="0"/>
              </a:rPr>
              <a:t>You have no choice!</a:t>
            </a:r>
          </a:p>
          <a:p>
            <a:r>
              <a:rPr lang="en-US" sz="3300" dirty="0">
                <a:solidFill>
                  <a:srgbClr val="FF0000"/>
                </a:solidFill>
                <a:latin typeface="Arial Black" panose="020B0A04020102020204" pitchFamily="34" charset="0"/>
              </a:rPr>
              <a:t>Its against our will!</a:t>
            </a: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F4E6A-17FA-4BEA-A3BB-09BF28AD35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Pro opt-out</a:t>
            </a:r>
            <a:endParaRPr lang="en-MY" sz="36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79BA4C-0889-4E07-89C8-2D4BDF17300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</a:rPr>
              <a:t>We presume that you are happy to donate your organs</a:t>
            </a:r>
          </a:p>
          <a:p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</a:rPr>
              <a:t>Those who have not refused to donate is considered a donor.</a:t>
            </a:r>
          </a:p>
          <a:p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</a:rPr>
              <a:t>You have the rights to refuse.</a:t>
            </a:r>
          </a:p>
          <a:p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</a:rPr>
              <a:t>You will not be treated differently if you opt-out</a:t>
            </a:r>
            <a:endParaRPr lang="en-MY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endParaRPr lang="en-MY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BE7906-09BE-4974-9656-DDD175B757F7}"/>
              </a:ext>
            </a:extLst>
          </p:cNvPr>
          <p:cNvCxnSpPr/>
          <p:nvPr/>
        </p:nvCxnSpPr>
        <p:spPr>
          <a:xfrm>
            <a:off x="838200" y="1693628"/>
            <a:ext cx="10515600" cy="0"/>
          </a:xfrm>
          <a:prstGeom prst="line">
            <a:avLst/>
          </a:prstGeom>
          <a:ln w="5715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B748AE3C-3E8C-4032-9EAC-6BD1F1B406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60" b="87952" l="17500" r="84630">
                        <a14:foregroundMark x1="28704" y1="25950" x2="28704" y2="25950"/>
                        <a14:foregroundMark x1="28704" y1="25950" x2="28704" y2="25950"/>
                        <a14:foregroundMark x1="28704" y1="25950" x2="28704" y2="25950"/>
                        <a14:foregroundMark x1="49444" y1="88137" x2="49444" y2="88137"/>
                        <a14:foregroundMark x1="84630" y1="68582" x2="84630" y2="68582"/>
                        <a14:foregroundMark x1="82037" y1="32530" x2="82037" y2="32530"/>
                        <a14:foregroundMark x1="61019" y1="38091" x2="61019" y2="38091"/>
                        <a14:foregroundMark x1="20463" y1="30399" x2="20463" y2="30399"/>
                        <a14:foregroundMark x1="54167" y1="43744" x2="54167" y2="43744"/>
                        <a14:foregroundMark x1="45926" y1="16775" x2="45926" y2="16775"/>
                        <a14:foregroundMark x1="27222" y1="72196" x2="27222" y2="72196"/>
                        <a14:foregroundMark x1="55093" y1="82854" x2="55093" y2="82854"/>
                        <a14:foregroundMark x1="63056" y1="78962" x2="63056" y2="78962"/>
                        <a14:foregroundMark x1="78704" y1="67748" x2="78704" y2="67748"/>
                        <a14:foregroundMark x1="80185" y1="65709" x2="80185" y2="65709"/>
                        <a14:foregroundMark x1="79352" y1="41705" x2="79352" y2="40778"/>
                        <a14:foregroundMark x1="70741" y1="23633" x2="70741" y2="23633"/>
                        <a14:foregroundMark x1="70185" y1="23911" x2="70185" y2="23911"/>
                        <a14:foregroundMark x1="70185" y1="23911" x2="70185" y2="23911"/>
                        <a14:foregroundMark x1="63333" y1="22150" x2="63333" y2="22150"/>
                        <a14:foregroundMark x1="63333" y1="22150" x2="63333" y2="22150"/>
                        <a14:foregroundMark x1="62500" y1="21779" x2="62500" y2="21779"/>
                        <a14:foregroundMark x1="57407" y1="18906" x2="57407" y2="18906"/>
                        <a14:foregroundMark x1="57407" y1="18906" x2="57407" y2="18906"/>
                        <a14:foregroundMark x1="53333" y1="15941" x2="51852" y2="15570"/>
                        <a14:foregroundMark x1="50370" y1="15014" x2="50370" y2="15014"/>
                        <a14:foregroundMark x1="50370" y1="15014" x2="50370" y2="15014"/>
                        <a14:foregroundMark x1="47037" y1="13253" x2="47037" y2="13253"/>
                        <a14:foregroundMark x1="17500" y1="36608" x2="17500" y2="36608"/>
                        <a14:foregroundMark x1="17500" y1="36608" x2="17500" y2="36608"/>
                        <a14:foregroundMark x1="37037" y1="62095" x2="37037" y2="62095"/>
                        <a14:backgroundMark x1="64259" y1="42539" x2="64259" y2="42539"/>
                        <a14:backgroundMark x1="20185" y1="43744" x2="20185" y2="43744"/>
                        <a14:backgroundMark x1="27500" y1="25950" x2="27500" y2="25950"/>
                        <a14:backgroundMark x1="26667" y1="59129" x2="26667" y2="59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6981" r="9806" b="8150"/>
          <a:stretch/>
        </p:blipFill>
        <p:spPr>
          <a:xfrm>
            <a:off x="11443483" y="6134100"/>
            <a:ext cx="487384" cy="52601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672381F-B269-43EA-8FF1-5955E872001E}"/>
              </a:ext>
            </a:extLst>
          </p:cNvPr>
          <p:cNvCxnSpPr>
            <a:cxnSpLocks/>
          </p:cNvCxnSpPr>
          <p:nvPr/>
        </p:nvCxnSpPr>
        <p:spPr>
          <a:xfrm>
            <a:off x="12003113" y="6097682"/>
            <a:ext cx="0" cy="5988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46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38EC-9961-4FA2-A1C7-9A3F9EF28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To those opting out</a:t>
            </a:r>
            <a:endParaRPr lang="en-MY" dirty="0">
              <a:latin typeface="Arial Rounded MT Bold" panose="020F07040305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EFDBEA-6155-4647-860C-7CE38716C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9130"/>
            <a:ext cx="10515600" cy="4351338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Effective measures should be in place to enable those who do not wish to donate to record their decision and to ensure that this decision is respected.</a:t>
            </a:r>
            <a:endParaRPr lang="en-MY" dirty="0">
              <a:latin typeface="Arial Rounded MT Bold" panose="020F07040305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BE7906-09BE-4974-9656-DDD175B757F7}"/>
              </a:ext>
            </a:extLst>
          </p:cNvPr>
          <p:cNvCxnSpPr/>
          <p:nvPr/>
        </p:nvCxnSpPr>
        <p:spPr>
          <a:xfrm>
            <a:off x="838200" y="1693628"/>
            <a:ext cx="10515600" cy="0"/>
          </a:xfrm>
          <a:prstGeom prst="line">
            <a:avLst/>
          </a:prstGeom>
          <a:ln w="5715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4F6BC4C9-8B88-496F-AC69-95E7EAD96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60" b="87952" l="17500" r="84630">
                        <a14:foregroundMark x1="28704" y1="25950" x2="28704" y2="25950"/>
                        <a14:foregroundMark x1="28704" y1="25950" x2="28704" y2="25950"/>
                        <a14:foregroundMark x1="28704" y1="25950" x2="28704" y2="25950"/>
                        <a14:foregroundMark x1="49444" y1="88137" x2="49444" y2="88137"/>
                        <a14:foregroundMark x1="84630" y1="68582" x2="84630" y2="68582"/>
                        <a14:foregroundMark x1="82037" y1="32530" x2="82037" y2="32530"/>
                        <a14:foregroundMark x1="61019" y1="38091" x2="61019" y2="38091"/>
                        <a14:foregroundMark x1="20463" y1="30399" x2="20463" y2="30399"/>
                        <a14:foregroundMark x1="54167" y1="43744" x2="54167" y2="43744"/>
                        <a14:foregroundMark x1="45926" y1="16775" x2="45926" y2="16775"/>
                        <a14:foregroundMark x1="27222" y1="72196" x2="27222" y2="72196"/>
                        <a14:foregroundMark x1="55093" y1="82854" x2="55093" y2="82854"/>
                        <a14:foregroundMark x1="63056" y1="78962" x2="63056" y2="78962"/>
                        <a14:foregroundMark x1="78704" y1="67748" x2="78704" y2="67748"/>
                        <a14:foregroundMark x1="80185" y1="65709" x2="80185" y2="65709"/>
                        <a14:foregroundMark x1="79352" y1="41705" x2="79352" y2="40778"/>
                        <a14:foregroundMark x1="70741" y1="23633" x2="70741" y2="23633"/>
                        <a14:foregroundMark x1="70185" y1="23911" x2="70185" y2="23911"/>
                        <a14:foregroundMark x1="70185" y1="23911" x2="70185" y2="23911"/>
                        <a14:foregroundMark x1="63333" y1="22150" x2="63333" y2="22150"/>
                        <a14:foregroundMark x1="63333" y1="22150" x2="63333" y2="22150"/>
                        <a14:foregroundMark x1="62500" y1="21779" x2="62500" y2="21779"/>
                        <a14:foregroundMark x1="57407" y1="18906" x2="57407" y2="18906"/>
                        <a14:foregroundMark x1="57407" y1="18906" x2="57407" y2="18906"/>
                        <a14:foregroundMark x1="53333" y1="15941" x2="51852" y2="15570"/>
                        <a14:foregroundMark x1="50370" y1="15014" x2="50370" y2="15014"/>
                        <a14:foregroundMark x1="50370" y1="15014" x2="50370" y2="15014"/>
                        <a14:foregroundMark x1="47037" y1="13253" x2="47037" y2="13253"/>
                        <a14:foregroundMark x1="17500" y1="36608" x2="17500" y2="36608"/>
                        <a14:foregroundMark x1="17500" y1="36608" x2="17500" y2="36608"/>
                        <a14:foregroundMark x1="37037" y1="62095" x2="37037" y2="62095"/>
                        <a14:backgroundMark x1="64259" y1="42539" x2="64259" y2="42539"/>
                        <a14:backgroundMark x1="20185" y1="43744" x2="20185" y2="43744"/>
                        <a14:backgroundMark x1="27500" y1="25950" x2="27500" y2="25950"/>
                        <a14:backgroundMark x1="26667" y1="59129" x2="26667" y2="59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6981" r="9806" b="8150"/>
          <a:stretch/>
        </p:blipFill>
        <p:spPr>
          <a:xfrm>
            <a:off x="11443483" y="6134100"/>
            <a:ext cx="487384" cy="52601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DB3C6F0-080B-4A81-840C-B069906D685B}"/>
              </a:ext>
            </a:extLst>
          </p:cNvPr>
          <p:cNvCxnSpPr>
            <a:cxnSpLocks/>
          </p:cNvCxnSpPr>
          <p:nvPr/>
        </p:nvCxnSpPr>
        <p:spPr>
          <a:xfrm>
            <a:off x="12003113" y="6097682"/>
            <a:ext cx="0" cy="5988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7770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38EC-9961-4FA2-A1C7-9A3F9EF28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Thank you </a:t>
            </a:r>
            <a:r>
              <a:rPr lang="en-US" dirty="0" err="1">
                <a:latin typeface="Arial Rounded MT Bold" panose="020F0704030504030204" pitchFamily="34" charset="0"/>
              </a:rPr>
              <a:t>Fadhlina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endParaRPr lang="en-MY" dirty="0">
              <a:latin typeface="Arial Rounded MT Bold" panose="020F07040305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EFDBEA-6155-4647-860C-7CE38716C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rial Rounded MT Bold" panose="020F0704030504030204" pitchFamily="34" charset="0"/>
              </a:rPr>
              <a:t>Honour</a:t>
            </a:r>
            <a:r>
              <a:rPr lang="en-US" dirty="0">
                <a:latin typeface="Arial Rounded MT Bold" panose="020F0704030504030204" pitchFamily="34" charset="0"/>
              </a:rPr>
              <a:t> to debate with the “Diamond” @ “Debate Queen”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However this an opportunity to present opt out to: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MST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NTRC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MSN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Nephrologists – young and old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EVERYONE in this hall!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We are responsible for the fate of transplant</a:t>
            </a:r>
          </a:p>
          <a:p>
            <a:pPr marL="0" indent="0">
              <a:buNone/>
            </a:pPr>
            <a:r>
              <a:rPr lang="en-US" dirty="0">
                <a:latin typeface="Arial Rounded MT Bold" panose="020F0704030504030204" pitchFamily="34" charset="0"/>
              </a:rPr>
              <a:t>  - </a:t>
            </a:r>
            <a:r>
              <a:rPr lang="en-US" dirty="0" err="1">
                <a:latin typeface="Arial Rounded MT Bold" panose="020F0704030504030204" pitchFamily="34" charset="0"/>
              </a:rPr>
              <a:t>gotto</a:t>
            </a:r>
            <a:r>
              <a:rPr lang="en-US" dirty="0">
                <a:latin typeface="Arial Rounded MT Bold" panose="020F0704030504030204" pitchFamily="34" charset="0"/>
              </a:rPr>
              <a:t> be brave to change. </a:t>
            </a:r>
          </a:p>
          <a:p>
            <a:pPr marL="0" indent="0">
              <a:buNone/>
            </a:pPr>
            <a:endParaRPr lang="en-US" dirty="0">
              <a:latin typeface="Arial Rounded MT Bold" panose="020F0704030504030204" pitchFamily="34" charset="0"/>
            </a:endParaRP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BE7906-09BE-4974-9656-DDD175B757F7}"/>
              </a:ext>
            </a:extLst>
          </p:cNvPr>
          <p:cNvCxnSpPr/>
          <p:nvPr/>
        </p:nvCxnSpPr>
        <p:spPr>
          <a:xfrm>
            <a:off x="838200" y="1693628"/>
            <a:ext cx="10515600" cy="0"/>
          </a:xfrm>
          <a:prstGeom prst="line">
            <a:avLst/>
          </a:prstGeom>
          <a:ln w="5715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may contain: 2 people, including Fadh Zakaria, people smiling, people standing">
            <a:extLst>
              <a:ext uri="{FF2B5EF4-FFF2-40B4-BE49-F238E27FC236}">
                <a16:creationId xmlns:a16="http://schemas.microsoft.com/office/drawing/2014/main" id="{54E1B1CD-EDA9-4B52-B56C-FC9A7A5F4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406" y="3133726"/>
            <a:ext cx="2429077" cy="33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1D4D405-0FFA-4EFF-BB7F-342DAD9159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160" b="87952" l="17500" r="84630">
                        <a14:foregroundMark x1="28704" y1="25950" x2="28704" y2="25950"/>
                        <a14:foregroundMark x1="28704" y1="25950" x2="28704" y2="25950"/>
                        <a14:foregroundMark x1="28704" y1="25950" x2="28704" y2="25950"/>
                        <a14:foregroundMark x1="49444" y1="88137" x2="49444" y2="88137"/>
                        <a14:foregroundMark x1="84630" y1="68582" x2="84630" y2="68582"/>
                        <a14:foregroundMark x1="82037" y1="32530" x2="82037" y2="32530"/>
                        <a14:foregroundMark x1="61019" y1="38091" x2="61019" y2="38091"/>
                        <a14:foregroundMark x1="20463" y1="30399" x2="20463" y2="30399"/>
                        <a14:foregroundMark x1="54167" y1="43744" x2="54167" y2="43744"/>
                        <a14:foregroundMark x1="45926" y1="16775" x2="45926" y2="16775"/>
                        <a14:foregroundMark x1="27222" y1="72196" x2="27222" y2="72196"/>
                        <a14:foregroundMark x1="55093" y1="82854" x2="55093" y2="82854"/>
                        <a14:foregroundMark x1="63056" y1="78962" x2="63056" y2="78962"/>
                        <a14:foregroundMark x1="78704" y1="67748" x2="78704" y2="67748"/>
                        <a14:foregroundMark x1="80185" y1="65709" x2="80185" y2="65709"/>
                        <a14:foregroundMark x1="79352" y1="41705" x2="79352" y2="40778"/>
                        <a14:foregroundMark x1="70741" y1="23633" x2="70741" y2="23633"/>
                        <a14:foregroundMark x1="70185" y1="23911" x2="70185" y2="23911"/>
                        <a14:foregroundMark x1="70185" y1="23911" x2="70185" y2="23911"/>
                        <a14:foregroundMark x1="63333" y1="22150" x2="63333" y2="22150"/>
                        <a14:foregroundMark x1="63333" y1="22150" x2="63333" y2="22150"/>
                        <a14:foregroundMark x1="62500" y1="21779" x2="62500" y2="21779"/>
                        <a14:foregroundMark x1="57407" y1="18906" x2="57407" y2="18906"/>
                        <a14:foregroundMark x1="57407" y1="18906" x2="57407" y2="18906"/>
                        <a14:foregroundMark x1="53333" y1="15941" x2="51852" y2="15570"/>
                        <a14:foregroundMark x1="50370" y1="15014" x2="50370" y2="15014"/>
                        <a14:foregroundMark x1="50370" y1="15014" x2="50370" y2="15014"/>
                        <a14:foregroundMark x1="47037" y1="13253" x2="47037" y2="13253"/>
                        <a14:foregroundMark x1="17500" y1="36608" x2="17500" y2="36608"/>
                        <a14:foregroundMark x1="17500" y1="36608" x2="17500" y2="36608"/>
                        <a14:foregroundMark x1="37037" y1="62095" x2="37037" y2="62095"/>
                        <a14:backgroundMark x1="64259" y1="42539" x2="64259" y2="42539"/>
                        <a14:backgroundMark x1="20185" y1="43744" x2="20185" y2="43744"/>
                        <a14:backgroundMark x1="27500" y1="25950" x2="27500" y2="25950"/>
                        <a14:backgroundMark x1="26667" y1="59129" x2="26667" y2="59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6981" r="9806" b="8150"/>
          <a:stretch/>
        </p:blipFill>
        <p:spPr>
          <a:xfrm>
            <a:off x="11443483" y="6134100"/>
            <a:ext cx="487384" cy="52601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6E6741-56F2-417F-92C3-D561DEB2886A}"/>
              </a:ext>
            </a:extLst>
          </p:cNvPr>
          <p:cNvCxnSpPr>
            <a:cxnSpLocks/>
          </p:cNvCxnSpPr>
          <p:nvPr/>
        </p:nvCxnSpPr>
        <p:spPr>
          <a:xfrm>
            <a:off x="12003113" y="6097682"/>
            <a:ext cx="0" cy="5988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9039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38EC-9961-4FA2-A1C7-9A3F9EF28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Conclusions – Transplant Crossroads</a:t>
            </a:r>
            <a:endParaRPr lang="en-MY" dirty="0">
              <a:latin typeface="Arial Rounded MT Bold" panose="020F07040305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EFDBEA-6155-4647-860C-7CE38716C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090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Transplant is in a crises and lots of people are dying waiting for an organ.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After 44 years we need to act.</a:t>
            </a:r>
          </a:p>
          <a:p>
            <a:r>
              <a:rPr lang="en-US" dirty="0" err="1">
                <a:latin typeface="Arial Rounded MT Bold" panose="020F0704030504030204" pitchFamily="34" charset="0"/>
              </a:rPr>
              <a:t>Opt</a:t>
            </a:r>
            <a:r>
              <a:rPr lang="en-US" dirty="0">
                <a:latin typeface="Arial Rounded MT Bold" panose="020F0704030504030204" pitchFamily="34" charset="0"/>
              </a:rPr>
              <a:t> out is a presumed consent and does not mean forcing everyone to give the organs.</a:t>
            </a:r>
          </a:p>
          <a:p>
            <a:r>
              <a:rPr lang="en-US" dirty="0" err="1">
                <a:latin typeface="Arial Rounded MT Bold" panose="020F0704030504030204" pitchFamily="34" charset="0"/>
              </a:rPr>
              <a:t>Opt</a:t>
            </a:r>
            <a:r>
              <a:rPr lang="en-US" dirty="0">
                <a:latin typeface="Arial Rounded MT Bold" panose="020F0704030504030204" pitchFamily="34" charset="0"/>
              </a:rPr>
              <a:t> out is a good option to increase our cadaveric rate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Transplant momentum is positive currently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Arial Rounded MT Bold" panose="020F0704030504030204" pitchFamily="34" charset="0"/>
              </a:rPr>
              <a:t>#</a:t>
            </a:r>
            <a:r>
              <a:rPr lang="en-US" sz="2200" dirty="0" err="1">
                <a:latin typeface="Arial Rounded MT Bold" panose="020F0704030504030204" pitchFamily="34" charset="0"/>
              </a:rPr>
              <a:t>MSTdebate</a:t>
            </a:r>
            <a:endParaRPr lang="en-US" sz="22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Arial Rounded MT Bold" panose="020F0704030504030204" pitchFamily="34" charset="0"/>
              </a:rPr>
              <a:t>#</a:t>
            </a:r>
            <a:r>
              <a:rPr lang="en-US" sz="2200" dirty="0" err="1">
                <a:latin typeface="Arial Rounded MT Bold" panose="020F0704030504030204" pitchFamily="34" charset="0"/>
              </a:rPr>
              <a:t>diamondvslonewolf</a:t>
            </a:r>
            <a:endParaRPr lang="en-US" sz="22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Arial Rounded MT Bold" panose="020F0704030504030204" pitchFamily="34" charset="0"/>
              </a:rPr>
              <a:t>#</a:t>
            </a:r>
            <a:r>
              <a:rPr lang="en-US" sz="2200" dirty="0" err="1">
                <a:latin typeface="Arial Rounded MT Bold" panose="020F0704030504030204" pitchFamily="34" charset="0"/>
              </a:rPr>
              <a:t>nephroupmvsrenaluitm</a:t>
            </a:r>
            <a:endParaRPr lang="en-US" sz="2200" dirty="0">
              <a:latin typeface="Arial Rounded MT Bold" panose="020F0704030504030204" pitchFamily="34" charset="0"/>
            </a:endParaRPr>
          </a:p>
          <a:p>
            <a:endParaRPr lang="en-US" dirty="0">
              <a:latin typeface="Arial Rounded MT Bold" panose="020F0704030504030204" pitchFamily="34" charset="0"/>
            </a:endParaRP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BE7906-09BE-4974-9656-DDD175B757F7}"/>
              </a:ext>
            </a:extLst>
          </p:cNvPr>
          <p:cNvCxnSpPr/>
          <p:nvPr/>
        </p:nvCxnSpPr>
        <p:spPr>
          <a:xfrm>
            <a:off x="838200" y="1693628"/>
            <a:ext cx="10515600" cy="0"/>
          </a:xfrm>
          <a:prstGeom prst="line">
            <a:avLst/>
          </a:prstGeom>
          <a:ln w="5715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B1C294CE-4E17-4F91-9C28-55D397B5F2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60" b="87952" l="17500" r="84630">
                        <a14:foregroundMark x1="28704" y1="25950" x2="28704" y2="25950"/>
                        <a14:foregroundMark x1="28704" y1="25950" x2="28704" y2="25950"/>
                        <a14:foregroundMark x1="28704" y1="25950" x2="28704" y2="25950"/>
                        <a14:foregroundMark x1="49444" y1="88137" x2="49444" y2="88137"/>
                        <a14:foregroundMark x1="84630" y1="68582" x2="84630" y2="68582"/>
                        <a14:foregroundMark x1="82037" y1="32530" x2="82037" y2="32530"/>
                        <a14:foregroundMark x1="61019" y1="38091" x2="61019" y2="38091"/>
                        <a14:foregroundMark x1="20463" y1="30399" x2="20463" y2="30399"/>
                        <a14:foregroundMark x1="54167" y1="43744" x2="54167" y2="43744"/>
                        <a14:foregroundMark x1="45926" y1="16775" x2="45926" y2="16775"/>
                        <a14:foregroundMark x1="27222" y1="72196" x2="27222" y2="72196"/>
                        <a14:foregroundMark x1="55093" y1="82854" x2="55093" y2="82854"/>
                        <a14:foregroundMark x1="63056" y1="78962" x2="63056" y2="78962"/>
                        <a14:foregroundMark x1="78704" y1="67748" x2="78704" y2="67748"/>
                        <a14:foregroundMark x1="80185" y1="65709" x2="80185" y2="65709"/>
                        <a14:foregroundMark x1="79352" y1="41705" x2="79352" y2="40778"/>
                        <a14:foregroundMark x1="70741" y1="23633" x2="70741" y2="23633"/>
                        <a14:foregroundMark x1="70185" y1="23911" x2="70185" y2="23911"/>
                        <a14:foregroundMark x1="70185" y1="23911" x2="70185" y2="23911"/>
                        <a14:foregroundMark x1="63333" y1="22150" x2="63333" y2="22150"/>
                        <a14:foregroundMark x1="63333" y1="22150" x2="63333" y2="22150"/>
                        <a14:foregroundMark x1="62500" y1="21779" x2="62500" y2="21779"/>
                        <a14:foregroundMark x1="57407" y1="18906" x2="57407" y2="18906"/>
                        <a14:foregroundMark x1="57407" y1="18906" x2="57407" y2="18906"/>
                        <a14:foregroundMark x1="53333" y1="15941" x2="51852" y2="15570"/>
                        <a14:foregroundMark x1="50370" y1="15014" x2="50370" y2="15014"/>
                        <a14:foregroundMark x1="50370" y1="15014" x2="50370" y2="15014"/>
                        <a14:foregroundMark x1="47037" y1="13253" x2="47037" y2="13253"/>
                        <a14:foregroundMark x1="17500" y1="36608" x2="17500" y2="36608"/>
                        <a14:foregroundMark x1="17500" y1="36608" x2="17500" y2="36608"/>
                        <a14:foregroundMark x1="37037" y1="62095" x2="37037" y2="62095"/>
                        <a14:backgroundMark x1="64259" y1="42539" x2="64259" y2="42539"/>
                        <a14:backgroundMark x1="20185" y1="43744" x2="20185" y2="43744"/>
                        <a14:backgroundMark x1="27500" y1="25950" x2="27500" y2="25950"/>
                        <a14:backgroundMark x1="26667" y1="59129" x2="26667" y2="59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6981" r="9806" b="8150"/>
          <a:stretch/>
        </p:blipFill>
        <p:spPr>
          <a:xfrm>
            <a:off x="11443483" y="6134100"/>
            <a:ext cx="487384" cy="52601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07B122-B57E-47A7-960B-D9074DA93024}"/>
              </a:ext>
            </a:extLst>
          </p:cNvPr>
          <p:cNvCxnSpPr>
            <a:cxnSpLocks/>
          </p:cNvCxnSpPr>
          <p:nvPr/>
        </p:nvCxnSpPr>
        <p:spPr>
          <a:xfrm>
            <a:off x="12003113" y="6097682"/>
            <a:ext cx="0" cy="5988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1149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b instagram twitter logo">
            <a:extLst>
              <a:ext uri="{FF2B5EF4-FFF2-40B4-BE49-F238E27FC236}">
                <a16:creationId xmlns:a16="http://schemas.microsoft.com/office/drawing/2014/main" id="{750D13FF-E355-4289-8827-5193FA447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6" y="5943389"/>
            <a:ext cx="2164080" cy="67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971D8F1-FDDC-407A-92D8-73F93B2A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55" y="32896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Thank you!</a:t>
            </a:r>
            <a:endParaRPr lang="en-MY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28C1AA-351D-4091-93FA-2D3C3903C391}"/>
              </a:ext>
            </a:extLst>
          </p:cNvPr>
          <p:cNvCxnSpPr/>
          <p:nvPr/>
        </p:nvCxnSpPr>
        <p:spPr>
          <a:xfrm>
            <a:off x="655955" y="1666875"/>
            <a:ext cx="10515600" cy="0"/>
          </a:xfrm>
          <a:prstGeom prst="line">
            <a:avLst/>
          </a:prstGeom>
          <a:ln w="76200">
            <a:solidFill>
              <a:srgbClr val="E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807FB4ED-BD38-4433-BA47-7783411735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47" y="1171195"/>
            <a:ext cx="962106" cy="89255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318471-5371-4AE9-98ED-7E0E3CF685D0}"/>
              </a:ext>
            </a:extLst>
          </p:cNvPr>
          <p:cNvCxnSpPr>
            <a:cxnSpLocks/>
          </p:cNvCxnSpPr>
          <p:nvPr/>
        </p:nvCxnSpPr>
        <p:spPr>
          <a:xfrm>
            <a:off x="1319253" y="1642174"/>
            <a:ext cx="9852302" cy="247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Related image">
            <a:extLst>
              <a:ext uri="{FF2B5EF4-FFF2-40B4-BE49-F238E27FC236}">
                <a16:creationId xmlns:a16="http://schemas.microsoft.com/office/drawing/2014/main" id="{77ED938C-0CCD-4B0E-86FD-EADD7A6D2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4927662"/>
            <a:ext cx="730249" cy="73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google map icon">
            <a:extLst>
              <a:ext uri="{FF2B5EF4-FFF2-40B4-BE49-F238E27FC236}">
                <a16:creationId xmlns:a16="http://schemas.microsoft.com/office/drawing/2014/main" id="{DA9AAFF0-A8E5-4FC1-822E-2D9F40F14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02" y="4927662"/>
            <a:ext cx="730248" cy="73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D63157-2423-4918-9C2E-4D1989933D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" t="11576" r="7219"/>
          <a:stretch/>
        </p:blipFill>
        <p:spPr>
          <a:xfrm>
            <a:off x="3038475" y="2046552"/>
            <a:ext cx="6248400" cy="2764896"/>
          </a:xfrm>
          <a:prstGeom prst="rect">
            <a:avLst/>
          </a:prstGeom>
        </p:spPr>
      </p:pic>
      <p:pic>
        <p:nvPicPr>
          <p:cNvPr id="19" name="Picture 6" descr="Image result for grab icon">
            <a:extLst>
              <a:ext uri="{FF2B5EF4-FFF2-40B4-BE49-F238E27FC236}">
                <a16:creationId xmlns:a16="http://schemas.microsoft.com/office/drawing/2014/main" id="{7571071B-5E02-466A-81A7-7DC9DE037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03" y="4927662"/>
            <a:ext cx="730248" cy="73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BE55AF-F4D6-4FB9-A8D2-6EE580381DCC}"/>
              </a:ext>
            </a:extLst>
          </p:cNvPr>
          <p:cNvSpPr txBox="1"/>
          <p:nvPr/>
        </p:nvSpPr>
        <p:spPr>
          <a:xfrm>
            <a:off x="3776662" y="5596597"/>
            <a:ext cx="532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Slides available at https://renaluitm.com</a:t>
            </a:r>
            <a:endParaRPr lang="en-MY" dirty="0">
              <a:latin typeface="Arial Rounded MT Bold" panose="020F0704030504030204" pitchFamily="34" charset="0"/>
            </a:endParaRPr>
          </a:p>
        </p:txBody>
      </p:sp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97B838F4-AEC6-490E-8325-CF1D9305D4B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160" b="87952" l="17500" r="84630">
                        <a14:foregroundMark x1="28704" y1="25950" x2="28704" y2="25950"/>
                        <a14:foregroundMark x1="28704" y1="25950" x2="28704" y2="25950"/>
                        <a14:foregroundMark x1="28704" y1="25950" x2="28704" y2="25950"/>
                        <a14:foregroundMark x1="49444" y1="88137" x2="49444" y2="88137"/>
                        <a14:foregroundMark x1="84630" y1="68582" x2="84630" y2="68582"/>
                        <a14:foregroundMark x1="82037" y1="32530" x2="82037" y2="32530"/>
                        <a14:foregroundMark x1="61019" y1="38091" x2="61019" y2="38091"/>
                        <a14:foregroundMark x1="20463" y1="30399" x2="20463" y2="30399"/>
                        <a14:foregroundMark x1="54167" y1="43744" x2="54167" y2="43744"/>
                        <a14:foregroundMark x1="45926" y1="16775" x2="45926" y2="16775"/>
                        <a14:foregroundMark x1="27222" y1="72196" x2="27222" y2="72196"/>
                        <a14:foregroundMark x1="55093" y1="82854" x2="55093" y2="82854"/>
                        <a14:foregroundMark x1="63056" y1="78962" x2="63056" y2="78962"/>
                        <a14:foregroundMark x1="78704" y1="67748" x2="78704" y2="67748"/>
                        <a14:foregroundMark x1="80185" y1="65709" x2="80185" y2="65709"/>
                        <a14:foregroundMark x1="79352" y1="41705" x2="79352" y2="40778"/>
                        <a14:foregroundMark x1="70741" y1="23633" x2="70741" y2="23633"/>
                        <a14:foregroundMark x1="70185" y1="23911" x2="70185" y2="23911"/>
                        <a14:foregroundMark x1="70185" y1="23911" x2="70185" y2="23911"/>
                        <a14:foregroundMark x1="63333" y1="22150" x2="63333" y2="22150"/>
                        <a14:foregroundMark x1="63333" y1="22150" x2="63333" y2="22150"/>
                        <a14:foregroundMark x1="62500" y1="21779" x2="62500" y2="21779"/>
                        <a14:foregroundMark x1="57407" y1="18906" x2="57407" y2="18906"/>
                        <a14:foregroundMark x1="57407" y1="18906" x2="57407" y2="18906"/>
                        <a14:foregroundMark x1="53333" y1="15941" x2="51852" y2="15570"/>
                        <a14:foregroundMark x1="50370" y1="15014" x2="50370" y2="15014"/>
                        <a14:foregroundMark x1="50370" y1="15014" x2="50370" y2="15014"/>
                        <a14:foregroundMark x1="47037" y1="13253" x2="47037" y2="13253"/>
                        <a14:foregroundMark x1="17500" y1="36608" x2="17500" y2="36608"/>
                        <a14:foregroundMark x1="17500" y1="36608" x2="17500" y2="36608"/>
                        <a14:foregroundMark x1="37037" y1="62095" x2="37037" y2="62095"/>
                        <a14:backgroundMark x1="64259" y1="42539" x2="64259" y2="42539"/>
                        <a14:backgroundMark x1="20185" y1="43744" x2="20185" y2="43744"/>
                        <a14:backgroundMark x1="27500" y1="25950" x2="27500" y2="25950"/>
                        <a14:backgroundMark x1="26667" y1="59129" x2="26667" y2="59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6981" r="9806" b="8150"/>
          <a:stretch/>
        </p:blipFill>
        <p:spPr>
          <a:xfrm>
            <a:off x="11443483" y="6134100"/>
            <a:ext cx="487384" cy="52601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11DFFA-DFA2-4D48-AB70-8F9115698255}"/>
              </a:ext>
            </a:extLst>
          </p:cNvPr>
          <p:cNvCxnSpPr>
            <a:cxnSpLocks/>
          </p:cNvCxnSpPr>
          <p:nvPr/>
        </p:nvCxnSpPr>
        <p:spPr>
          <a:xfrm>
            <a:off x="12003113" y="6097682"/>
            <a:ext cx="0" cy="5988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339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38EC-9961-4FA2-A1C7-9A3F9EF28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Arial Rounded MT Bold" panose="020F0704030504030204" pitchFamily="34" charset="0"/>
              </a:rPr>
              <a:t>Adakah</a:t>
            </a:r>
            <a:r>
              <a:rPr lang="en-US" dirty="0">
                <a:latin typeface="Arial Rounded MT Bold" panose="020F0704030504030204" pitchFamily="34" charset="0"/>
              </a:rPr>
              <a:t> Malaysia </a:t>
            </a:r>
            <a:r>
              <a:rPr lang="en-US" dirty="0" err="1">
                <a:latin typeface="Arial Rounded MT Bold" panose="020F0704030504030204" pitchFamily="34" charset="0"/>
              </a:rPr>
              <a:t>Bersedia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Untuk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Sistem</a:t>
            </a:r>
            <a:r>
              <a:rPr lang="en-US" dirty="0">
                <a:latin typeface="Arial Rounded MT Bold" panose="020F0704030504030204" pitchFamily="34" charset="0"/>
              </a:rPr>
              <a:t> “OPT OUT”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EFDBEA-6155-4647-860C-7CE38716C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>
                <a:latin typeface="Arial Rounded MT Bold" panose="020F0704030504030204" pitchFamily="34" charset="0"/>
              </a:rPr>
              <a:t>           </a:t>
            </a:r>
          </a:p>
          <a:p>
            <a:pPr marL="0" indent="0">
              <a:buNone/>
            </a:pPr>
            <a:r>
              <a:rPr lang="en-US" sz="3600" dirty="0">
                <a:latin typeface="Arial Rounded MT Bold" panose="020F0704030504030204" pitchFamily="34" charset="0"/>
              </a:rPr>
              <a:t>          </a:t>
            </a:r>
            <a:r>
              <a:rPr lang="en-US" sz="3600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Untuk</a:t>
            </a:r>
            <a:r>
              <a:rPr lang="en-US" sz="36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Menjadi</a:t>
            </a:r>
            <a:r>
              <a:rPr lang="en-US" sz="36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Penderma</a:t>
            </a:r>
            <a:r>
              <a:rPr lang="en-US" sz="36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Organ (Cadaveric)</a:t>
            </a:r>
          </a:p>
          <a:p>
            <a:pPr marL="0" indent="0">
              <a:buNone/>
            </a:pPr>
            <a:endParaRPr lang="en-US" sz="36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OPT IN </a:t>
            </a:r>
            <a:r>
              <a:rPr lang="en-US" sz="3600" dirty="0">
                <a:latin typeface="Arial Rounded MT Bold" panose="020F0704030504030204" pitchFamily="34" charset="0"/>
              </a:rPr>
              <a:t>– Register/</a:t>
            </a:r>
            <a:r>
              <a:rPr lang="en-US" sz="3600" dirty="0" err="1">
                <a:latin typeface="Arial Rounded MT Bold" panose="020F0704030504030204" pitchFamily="34" charset="0"/>
              </a:rPr>
              <a:t>berikrar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untuk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menjadi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penderma</a:t>
            </a:r>
            <a:endParaRPr lang="en-US" sz="36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Arial Rounded MT Bold" panose="020F0704030504030204" pitchFamily="34" charset="0"/>
              </a:rPr>
              <a:t>                                      </a:t>
            </a:r>
          </a:p>
          <a:p>
            <a:pPr marL="0" indent="0">
              <a:buNone/>
            </a:pPr>
            <a:r>
              <a:rPr lang="en-US" sz="3600" dirty="0">
                <a:latin typeface="Arial Rounded MT Bold" panose="020F0704030504030204" pitchFamily="34" charset="0"/>
              </a:rPr>
              <a:t>                                           </a:t>
            </a:r>
            <a:r>
              <a:rPr lang="en-US" sz="3600" dirty="0" err="1">
                <a:latin typeface="Arial Rounded MT Bold" panose="020F0704030504030204" pitchFamily="34" charset="0"/>
              </a:rPr>
              <a:t>atau</a:t>
            </a:r>
            <a:endParaRPr lang="en-US" sz="36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OPT OUT </a:t>
            </a:r>
            <a:r>
              <a:rPr lang="en-US" sz="3600" dirty="0">
                <a:latin typeface="Arial Rounded MT Bold" panose="020F0704030504030204" pitchFamily="34" charset="0"/>
              </a:rPr>
              <a:t>– </a:t>
            </a:r>
            <a:r>
              <a:rPr lang="en-US" sz="3600" dirty="0" err="1">
                <a:latin typeface="Arial Rounded MT Bold" panose="020F0704030504030204" pitchFamily="34" charset="0"/>
              </a:rPr>
              <a:t>Semua</a:t>
            </a:r>
            <a:r>
              <a:rPr lang="en-US" sz="3600" dirty="0">
                <a:latin typeface="Arial Rounded MT Bold" panose="020F0704030504030204" pitchFamily="34" charset="0"/>
              </a:rPr>
              <a:t> orang </a:t>
            </a:r>
            <a:r>
              <a:rPr lang="en-US" sz="36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DIANGGAP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Penderma</a:t>
            </a:r>
            <a:r>
              <a:rPr lang="en-US" sz="3600" dirty="0">
                <a:latin typeface="Arial Rounded MT Bold" panose="020F0704030504030204" pitchFamily="34" charset="0"/>
              </a:rPr>
              <a:t> – </a:t>
            </a:r>
            <a:r>
              <a:rPr lang="en-US" sz="3600" dirty="0" err="1">
                <a:latin typeface="Arial Rounded MT Bold" panose="020F0704030504030204" pitchFamily="34" charset="0"/>
              </a:rPr>
              <a:t>Kalau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Tak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Nak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Kena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Cakap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BE7906-09BE-4974-9656-DDD175B757F7}"/>
              </a:ext>
            </a:extLst>
          </p:cNvPr>
          <p:cNvCxnSpPr/>
          <p:nvPr/>
        </p:nvCxnSpPr>
        <p:spPr>
          <a:xfrm>
            <a:off x="838200" y="1693628"/>
            <a:ext cx="10515600" cy="0"/>
          </a:xfrm>
          <a:prstGeom prst="line">
            <a:avLst/>
          </a:prstGeom>
          <a:ln w="5715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D36F986-3672-42D2-931A-45DA674694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60" b="87952" l="17500" r="84630">
                        <a14:foregroundMark x1="28704" y1="25950" x2="28704" y2="25950"/>
                        <a14:foregroundMark x1="28704" y1="25950" x2="28704" y2="25950"/>
                        <a14:foregroundMark x1="28704" y1="25950" x2="28704" y2="25950"/>
                        <a14:foregroundMark x1="49444" y1="88137" x2="49444" y2="88137"/>
                        <a14:foregroundMark x1="84630" y1="68582" x2="84630" y2="68582"/>
                        <a14:foregroundMark x1="82037" y1="32530" x2="82037" y2="32530"/>
                        <a14:foregroundMark x1="61019" y1="38091" x2="61019" y2="38091"/>
                        <a14:foregroundMark x1="20463" y1="30399" x2="20463" y2="30399"/>
                        <a14:foregroundMark x1="54167" y1="43744" x2="54167" y2="43744"/>
                        <a14:foregroundMark x1="45926" y1="16775" x2="45926" y2="16775"/>
                        <a14:foregroundMark x1="27222" y1="72196" x2="27222" y2="72196"/>
                        <a14:foregroundMark x1="55093" y1="82854" x2="55093" y2="82854"/>
                        <a14:foregroundMark x1="63056" y1="78962" x2="63056" y2="78962"/>
                        <a14:foregroundMark x1="78704" y1="67748" x2="78704" y2="67748"/>
                        <a14:foregroundMark x1="80185" y1="65709" x2="80185" y2="65709"/>
                        <a14:foregroundMark x1="79352" y1="41705" x2="79352" y2="40778"/>
                        <a14:foregroundMark x1="70741" y1="23633" x2="70741" y2="23633"/>
                        <a14:foregroundMark x1="70185" y1="23911" x2="70185" y2="23911"/>
                        <a14:foregroundMark x1="70185" y1="23911" x2="70185" y2="23911"/>
                        <a14:foregroundMark x1="63333" y1="22150" x2="63333" y2="22150"/>
                        <a14:foregroundMark x1="63333" y1="22150" x2="63333" y2="22150"/>
                        <a14:foregroundMark x1="62500" y1="21779" x2="62500" y2="21779"/>
                        <a14:foregroundMark x1="57407" y1="18906" x2="57407" y2="18906"/>
                        <a14:foregroundMark x1="57407" y1="18906" x2="57407" y2="18906"/>
                        <a14:foregroundMark x1="53333" y1="15941" x2="51852" y2="15570"/>
                        <a14:foregroundMark x1="50370" y1="15014" x2="50370" y2="15014"/>
                        <a14:foregroundMark x1="50370" y1="15014" x2="50370" y2="15014"/>
                        <a14:foregroundMark x1="47037" y1="13253" x2="47037" y2="13253"/>
                        <a14:foregroundMark x1="17500" y1="36608" x2="17500" y2="36608"/>
                        <a14:foregroundMark x1="17500" y1="36608" x2="17500" y2="36608"/>
                        <a14:foregroundMark x1="37037" y1="62095" x2="37037" y2="62095"/>
                        <a14:backgroundMark x1="64259" y1="42539" x2="64259" y2="42539"/>
                        <a14:backgroundMark x1="20185" y1="43744" x2="20185" y2="43744"/>
                        <a14:backgroundMark x1="27500" y1="25950" x2="27500" y2="25950"/>
                        <a14:backgroundMark x1="26667" y1="59129" x2="26667" y2="59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6981" r="9806" b="8150"/>
          <a:stretch/>
        </p:blipFill>
        <p:spPr>
          <a:xfrm>
            <a:off x="11443483" y="6134100"/>
            <a:ext cx="487384" cy="52601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2BDAC3-93FE-4277-B799-BC348A0D1D88}"/>
              </a:ext>
            </a:extLst>
          </p:cNvPr>
          <p:cNvCxnSpPr>
            <a:cxnSpLocks/>
          </p:cNvCxnSpPr>
          <p:nvPr/>
        </p:nvCxnSpPr>
        <p:spPr>
          <a:xfrm>
            <a:off x="12003113" y="6097682"/>
            <a:ext cx="0" cy="5988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353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EFDBEA-6155-4647-860C-7CE38716C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802489"/>
            <a:ext cx="109721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0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30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30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000" dirty="0">
                <a:latin typeface="Arial Rounded MT Bold" panose="020F0704030504030204" pitchFamily="34" charset="0"/>
              </a:rPr>
              <a:t> </a:t>
            </a:r>
            <a:r>
              <a:rPr lang="en-US" sz="3000" b="1" dirty="0">
                <a:latin typeface="Arial Rounded MT Bold" panose="020F0704030504030204" pitchFamily="34" charset="0"/>
              </a:rPr>
              <a:t>OPT OUT </a:t>
            </a:r>
            <a:r>
              <a:rPr lang="en-US" sz="3200" b="1" dirty="0">
                <a:latin typeface="Arial Rounded MT Bold" panose="020F0704030504030204" pitchFamily="34" charset="0"/>
              </a:rPr>
              <a:t>=  taking your organs without your consent.</a:t>
            </a:r>
          </a:p>
          <a:p>
            <a:pPr marL="0" indent="0">
              <a:buNone/>
            </a:pPr>
            <a:endParaRPr lang="en-MY" sz="3000" dirty="0">
              <a:latin typeface="Arial Rounded MT Bold" panose="020F07040305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BE7906-09BE-4974-9656-DDD175B757F7}"/>
              </a:ext>
            </a:extLst>
          </p:cNvPr>
          <p:cNvCxnSpPr/>
          <p:nvPr/>
        </p:nvCxnSpPr>
        <p:spPr>
          <a:xfrm>
            <a:off x="838200" y="1693628"/>
            <a:ext cx="10515600" cy="0"/>
          </a:xfrm>
          <a:prstGeom prst="line">
            <a:avLst/>
          </a:prstGeom>
          <a:ln w="5715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6A2E2644-0715-406A-8FB3-6D6B3390F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87" b="99832" l="9857" r="98387">
                        <a14:foregroundMark x1="32796" y1="94622" x2="32796" y2="94622"/>
                        <a14:foregroundMark x1="30108" y1="99832" x2="30108" y2="99832"/>
                        <a14:foregroundMark x1="93548" y1="15462" x2="93548" y2="15462"/>
                        <a14:foregroundMark x1="87993" y1="6387" x2="87993" y2="6387"/>
                        <a14:foregroundMark x1="98387" y1="15126" x2="98387" y2="151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595313"/>
            <a:ext cx="5314950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D89111BB-FFE1-4CD8-B8FD-D0E5F2C77D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160" b="87952" l="17500" r="84630">
                        <a14:foregroundMark x1="28704" y1="25950" x2="28704" y2="25950"/>
                        <a14:foregroundMark x1="28704" y1="25950" x2="28704" y2="25950"/>
                        <a14:foregroundMark x1="28704" y1="25950" x2="28704" y2="25950"/>
                        <a14:foregroundMark x1="49444" y1="88137" x2="49444" y2="88137"/>
                        <a14:foregroundMark x1="84630" y1="68582" x2="84630" y2="68582"/>
                        <a14:foregroundMark x1="82037" y1="32530" x2="82037" y2="32530"/>
                        <a14:foregroundMark x1="61019" y1="38091" x2="61019" y2="38091"/>
                        <a14:foregroundMark x1="20463" y1="30399" x2="20463" y2="30399"/>
                        <a14:foregroundMark x1="54167" y1="43744" x2="54167" y2="43744"/>
                        <a14:foregroundMark x1="45926" y1="16775" x2="45926" y2="16775"/>
                        <a14:foregroundMark x1="27222" y1="72196" x2="27222" y2="72196"/>
                        <a14:foregroundMark x1="55093" y1="82854" x2="55093" y2="82854"/>
                        <a14:foregroundMark x1="63056" y1="78962" x2="63056" y2="78962"/>
                        <a14:foregroundMark x1="78704" y1="67748" x2="78704" y2="67748"/>
                        <a14:foregroundMark x1="80185" y1="65709" x2="80185" y2="65709"/>
                        <a14:foregroundMark x1="79352" y1="41705" x2="79352" y2="40778"/>
                        <a14:foregroundMark x1="70741" y1="23633" x2="70741" y2="23633"/>
                        <a14:foregroundMark x1="70185" y1="23911" x2="70185" y2="23911"/>
                        <a14:foregroundMark x1="70185" y1="23911" x2="70185" y2="23911"/>
                        <a14:foregroundMark x1="63333" y1="22150" x2="63333" y2="22150"/>
                        <a14:foregroundMark x1="63333" y1="22150" x2="63333" y2="22150"/>
                        <a14:foregroundMark x1="62500" y1="21779" x2="62500" y2="21779"/>
                        <a14:foregroundMark x1="57407" y1="18906" x2="57407" y2="18906"/>
                        <a14:foregroundMark x1="57407" y1="18906" x2="57407" y2="18906"/>
                        <a14:foregroundMark x1="53333" y1="15941" x2="51852" y2="15570"/>
                        <a14:foregroundMark x1="50370" y1="15014" x2="50370" y2="15014"/>
                        <a14:foregroundMark x1="50370" y1="15014" x2="50370" y2="15014"/>
                        <a14:foregroundMark x1="47037" y1="13253" x2="47037" y2="13253"/>
                        <a14:foregroundMark x1="17500" y1="36608" x2="17500" y2="36608"/>
                        <a14:foregroundMark x1="17500" y1="36608" x2="17500" y2="36608"/>
                        <a14:foregroundMark x1="37037" y1="62095" x2="37037" y2="62095"/>
                        <a14:backgroundMark x1="64259" y1="42539" x2="64259" y2="42539"/>
                        <a14:backgroundMark x1="20185" y1="43744" x2="20185" y2="43744"/>
                        <a14:backgroundMark x1="27500" y1="25950" x2="27500" y2="25950"/>
                        <a14:backgroundMark x1="26667" y1="59129" x2="26667" y2="59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6981" r="9806" b="8150"/>
          <a:stretch/>
        </p:blipFill>
        <p:spPr>
          <a:xfrm>
            <a:off x="11443483" y="6134100"/>
            <a:ext cx="487384" cy="52601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3177D2-CB0D-499D-916C-E3229A398D9C}"/>
              </a:ext>
            </a:extLst>
          </p:cNvPr>
          <p:cNvCxnSpPr>
            <a:cxnSpLocks/>
          </p:cNvCxnSpPr>
          <p:nvPr/>
        </p:nvCxnSpPr>
        <p:spPr>
          <a:xfrm>
            <a:off x="12003113" y="6097682"/>
            <a:ext cx="0" cy="5988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0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38EC-9961-4FA2-A1C7-9A3F9EF28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Why are we debating opt out?</a:t>
            </a:r>
            <a:endParaRPr lang="en-MY" dirty="0">
              <a:latin typeface="Arial Rounded MT Bold" panose="020F07040305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EFDBEA-6155-4647-860C-7CE38716C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 Rounded MT Bold" panose="020F0704030504030204" pitchFamily="34" charset="0"/>
              </a:rPr>
              <a:t>Objective of opt out is to </a:t>
            </a:r>
            <a:r>
              <a:rPr lang="en-US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increase cadaveric donation</a:t>
            </a:r>
            <a:r>
              <a:rPr lang="en-US" sz="3600" dirty="0">
                <a:latin typeface="Arial Rounded MT Bold" panose="020F0704030504030204" pitchFamily="34" charset="0"/>
              </a:rPr>
              <a:t>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BE7906-09BE-4974-9656-DDD175B757F7}"/>
              </a:ext>
            </a:extLst>
          </p:cNvPr>
          <p:cNvCxnSpPr/>
          <p:nvPr/>
        </p:nvCxnSpPr>
        <p:spPr>
          <a:xfrm>
            <a:off x="838200" y="1693628"/>
            <a:ext cx="10515600" cy="0"/>
          </a:xfrm>
          <a:prstGeom prst="line">
            <a:avLst/>
          </a:prstGeom>
          <a:ln w="5715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D36F986-3672-42D2-931A-45DA674694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60" b="87952" l="17500" r="84630">
                        <a14:foregroundMark x1="28704" y1="25950" x2="28704" y2="25950"/>
                        <a14:foregroundMark x1="28704" y1="25950" x2="28704" y2="25950"/>
                        <a14:foregroundMark x1="28704" y1="25950" x2="28704" y2="25950"/>
                        <a14:foregroundMark x1="49444" y1="88137" x2="49444" y2="88137"/>
                        <a14:foregroundMark x1="84630" y1="68582" x2="84630" y2="68582"/>
                        <a14:foregroundMark x1="82037" y1="32530" x2="82037" y2="32530"/>
                        <a14:foregroundMark x1="61019" y1="38091" x2="61019" y2="38091"/>
                        <a14:foregroundMark x1="20463" y1="30399" x2="20463" y2="30399"/>
                        <a14:foregroundMark x1="54167" y1="43744" x2="54167" y2="43744"/>
                        <a14:foregroundMark x1="45926" y1="16775" x2="45926" y2="16775"/>
                        <a14:foregroundMark x1="27222" y1="72196" x2="27222" y2="72196"/>
                        <a14:foregroundMark x1="55093" y1="82854" x2="55093" y2="82854"/>
                        <a14:foregroundMark x1="63056" y1="78962" x2="63056" y2="78962"/>
                        <a14:foregroundMark x1="78704" y1="67748" x2="78704" y2="67748"/>
                        <a14:foregroundMark x1="80185" y1="65709" x2="80185" y2="65709"/>
                        <a14:foregroundMark x1="79352" y1="41705" x2="79352" y2="40778"/>
                        <a14:foregroundMark x1="70741" y1="23633" x2="70741" y2="23633"/>
                        <a14:foregroundMark x1="70185" y1="23911" x2="70185" y2="23911"/>
                        <a14:foregroundMark x1="70185" y1="23911" x2="70185" y2="23911"/>
                        <a14:foregroundMark x1="63333" y1="22150" x2="63333" y2="22150"/>
                        <a14:foregroundMark x1="63333" y1="22150" x2="63333" y2="22150"/>
                        <a14:foregroundMark x1="62500" y1="21779" x2="62500" y2="21779"/>
                        <a14:foregroundMark x1="57407" y1="18906" x2="57407" y2="18906"/>
                        <a14:foregroundMark x1="57407" y1="18906" x2="57407" y2="18906"/>
                        <a14:foregroundMark x1="53333" y1="15941" x2="51852" y2="15570"/>
                        <a14:foregroundMark x1="50370" y1="15014" x2="50370" y2="15014"/>
                        <a14:foregroundMark x1="50370" y1="15014" x2="50370" y2="15014"/>
                        <a14:foregroundMark x1="47037" y1="13253" x2="47037" y2="13253"/>
                        <a14:foregroundMark x1="17500" y1="36608" x2="17500" y2="36608"/>
                        <a14:foregroundMark x1="17500" y1="36608" x2="17500" y2="36608"/>
                        <a14:foregroundMark x1="37037" y1="62095" x2="37037" y2="62095"/>
                        <a14:backgroundMark x1="64259" y1="42539" x2="64259" y2="42539"/>
                        <a14:backgroundMark x1="20185" y1="43744" x2="20185" y2="43744"/>
                        <a14:backgroundMark x1="27500" y1="25950" x2="27500" y2="25950"/>
                        <a14:backgroundMark x1="26667" y1="59129" x2="26667" y2="59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6981" r="9806" b="8150"/>
          <a:stretch/>
        </p:blipFill>
        <p:spPr>
          <a:xfrm>
            <a:off x="11443483" y="6134100"/>
            <a:ext cx="487384" cy="52601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2BDAC3-93FE-4277-B799-BC348A0D1D88}"/>
              </a:ext>
            </a:extLst>
          </p:cNvPr>
          <p:cNvCxnSpPr>
            <a:cxnSpLocks/>
          </p:cNvCxnSpPr>
          <p:nvPr/>
        </p:nvCxnSpPr>
        <p:spPr>
          <a:xfrm>
            <a:off x="12003113" y="6097682"/>
            <a:ext cx="0" cy="5988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38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6509B-DCC6-4CB3-9095-1B1B813C2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38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ESRF in Malaysia (USRDS 2018)</a:t>
            </a:r>
            <a:endParaRPr lang="en-MY" sz="3200" dirty="0">
              <a:latin typeface="Arial Rounded MT Bold" panose="020F07040305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C9D971-6D07-4D80-BD42-F34B313E22E4}"/>
              </a:ext>
            </a:extLst>
          </p:cNvPr>
          <p:cNvCxnSpPr>
            <a:cxnSpLocks/>
          </p:cNvCxnSpPr>
          <p:nvPr/>
        </p:nvCxnSpPr>
        <p:spPr>
          <a:xfrm>
            <a:off x="1076325" y="79533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DC9DB38-2297-4EEE-9A5C-4DD1286E7B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3" y="970464"/>
            <a:ext cx="5584577" cy="57961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ACEE7A-5065-4064-9035-9C535A216E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566" y="1014411"/>
            <a:ext cx="5876433" cy="575216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FD87E2CD-D38C-4020-A152-0C4D395BB3DD}"/>
              </a:ext>
            </a:extLst>
          </p:cNvPr>
          <p:cNvSpPr/>
          <p:nvPr/>
        </p:nvSpPr>
        <p:spPr>
          <a:xfrm>
            <a:off x="740023" y="1562102"/>
            <a:ext cx="336302" cy="266700"/>
          </a:xfrm>
          <a:prstGeom prst="right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B17DFED-796C-4B30-A6FB-E71408D2AFB8}"/>
              </a:ext>
            </a:extLst>
          </p:cNvPr>
          <p:cNvSpPr/>
          <p:nvPr/>
        </p:nvSpPr>
        <p:spPr>
          <a:xfrm>
            <a:off x="6254626" y="995363"/>
            <a:ext cx="336302" cy="266700"/>
          </a:xfrm>
          <a:prstGeom prst="right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002DE8A5-DA23-4C38-8A47-B5F1F0DBFA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160" b="87952" l="17500" r="84630">
                        <a14:foregroundMark x1="28704" y1="25950" x2="28704" y2="25950"/>
                        <a14:foregroundMark x1="28704" y1="25950" x2="28704" y2="25950"/>
                        <a14:foregroundMark x1="28704" y1="25950" x2="28704" y2="25950"/>
                        <a14:foregroundMark x1="49444" y1="88137" x2="49444" y2="88137"/>
                        <a14:foregroundMark x1="84630" y1="68582" x2="84630" y2="68582"/>
                        <a14:foregroundMark x1="82037" y1="32530" x2="82037" y2="32530"/>
                        <a14:foregroundMark x1="61019" y1="38091" x2="61019" y2="38091"/>
                        <a14:foregroundMark x1="20463" y1="30399" x2="20463" y2="30399"/>
                        <a14:foregroundMark x1="54167" y1="43744" x2="54167" y2="43744"/>
                        <a14:foregroundMark x1="45926" y1="16775" x2="45926" y2="16775"/>
                        <a14:foregroundMark x1="27222" y1="72196" x2="27222" y2="72196"/>
                        <a14:foregroundMark x1="55093" y1="82854" x2="55093" y2="82854"/>
                        <a14:foregroundMark x1="63056" y1="78962" x2="63056" y2="78962"/>
                        <a14:foregroundMark x1="78704" y1="67748" x2="78704" y2="67748"/>
                        <a14:foregroundMark x1="80185" y1="65709" x2="80185" y2="65709"/>
                        <a14:foregroundMark x1="79352" y1="41705" x2="79352" y2="40778"/>
                        <a14:foregroundMark x1="70741" y1="23633" x2="70741" y2="23633"/>
                        <a14:foregroundMark x1="70185" y1="23911" x2="70185" y2="23911"/>
                        <a14:foregroundMark x1="70185" y1="23911" x2="70185" y2="23911"/>
                        <a14:foregroundMark x1="63333" y1="22150" x2="63333" y2="22150"/>
                        <a14:foregroundMark x1="63333" y1="22150" x2="63333" y2="22150"/>
                        <a14:foregroundMark x1="62500" y1="21779" x2="62500" y2="21779"/>
                        <a14:foregroundMark x1="57407" y1="18906" x2="57407" y2="18906"/>
                        <a14:foregroundMark x1="57407" y1="18906" x2="57407" y2="18906"/>
                        <a14:foregroundMark x1="53333" y1="15941" x2="51852" y2="15570"/>
                        <a14:foregroundMark x1="50370" y1="15014" x2="50370" y2="15014"/>
                        <a14:foregroundMark x1="50370" y1="15014" x2="50370" y2="15014"/>
                        <a14:foregroundMark x1="47037" y1="13253" x2="47037" y2="13253"/>
                        <a14:foregroundMark x1="17500" y1="36608" x2="17500" y2="36608"/>
                        <a14:foregroundMark x1="17500" y1="36608" x2="17500" y2="36608"/>
                        <a14:foregroundMark x1="37037" y1="62095" x2="37037" y2="62095"/>
                        <a14:backgroundMark x1="64259" y1="42539" x2="64259" y2="42539"/>
                        <a14:backgroundMark x1="20185" y1="43744" x2="20185" y2="43744"/>
                        <a14:backgroundMark x1="27500" y1="25950" x2="27500" y2="25950"/>
                        <a14:backgroundMark x1="26667" y1="59129" x2="26667" y2="59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6981" r="9806" b="8150"/>
          <a:stretch/>
        </p:blipFill>
        <p:spPr>
          <a:xfrm>
            <a:off x="11443483" y="6134100"/>
            <a:ext cx="487384" cy="52601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9F4B6D-481A-4256-9F0A-0CC4400121F0}"/>
              </a:ext>
            </a:extLst>
          </p:cNvPr>
          <p:cNvCxnSpPr>
            <a:cxnSpLocks/>
          </p:cNvCxnSpPr>
          <p:nvPr/>
        </p:nvCxnSpPr>
        <p:spPr>
          <a:xfrm>
            <a:off x="12003113" y="6097682"/>
            <a:ext cx="0" cy="5988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19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311B1-A429-4F9A-A376-627520819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ESRF in Malaysia </a:t>
            </a:r>
            <a:endParaRPr lang="en-MY" dirty="0"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040964-9ED4-4EB9-A57F-F3456311F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0967" y="1953328"/>
            <a:ext cx="9584654" cy="418077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2B30098-0DE5-415E-A7D2-42818891DA28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BD06EAB-D237-4C90-A106-BB9DE3088402}"/>
              </a:ext>
            </a:extLst>
          </p:cNvPr>
          <p:cNvSpPr/>
          <p:nvPr/>
        </p:nvSpPr>
        <p:spPr>
          <a:xfrm>
            <a:off x="838200" y="2888914"/>
            <a:ext cx="10315575" cy="41028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EB9718-D01B-43BB-9E71-FD72BFED8DEF}"/>
              </a:ext>
            </a:extLst>
          </p:cNvPr>
          <p:cNvSpPr/>
          <p:nvPr/>
        </p:nvSpPr>
        <p:spPr>
          <a:xfrm>
            <a:off x="838200" y="4284825"/>
            <a:ext cx="10391775" cy="41028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2CB80E-6185-4A63-9801-68983F41E48C}"/>
              </a:ext>
            </a:extLst>
          </p:cNvPr>
          <p:cNvSpPr/>
          <p:nvPr/>
        </p:nvSpPr>
        <p:spPr>
          <a:xfrm>
            <a:off x="817406" y="3267076"/>
            <a:ext cx="10391775" cy="4102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AAF84726-8971-45D1-A14D-C113FBEA9C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160" b="87952" l="17500" r="84630">
                        <a14:foregroundMark x1="28704" y1="25950" x2="28704" y2="25950"/>
                        <a14:foregroundMark x1="28704" y1="25950" x2="28704" y2="25950"/>
                        <a14:foregroundMark x1="28704" y1="25950" x2="28704" y2="25950"/>
                        <a14:foregroundMark x1="49444" y1="88137" x2="49444" y2="88137"/>
                        <a14:foregroundMark x1="84630" y1="68582" x2="84630" y2="68582"/>
                        <a14:foregroundMark x1="82037" y1="32530" x2="82037" y2="32530"/>
                        <a14:foregroundMark x1="61019" y1="38091" x2="61019" y2="38091"/>
                        <a14:foregroundMark x1="20463" y1="30399" x2="20463" y2="30399"/>
                        <a14:foregroundMark x1="54167" y1="43744" x2="54167" y2="43744"/>
                        <a14:foregroundMark x1="45926" y1="16775" x2="45926" y2="16775"/>
                        <a14:foregroundMark x1="27222" y1="72196" x2="27222" y2="72196"/>
                        <a14:foregroundMark x1="55093" y1="82854" x2="55093" y2="82854"/>
                        <a14:foregroundMark x1="63056" y1="78962" x2="63056" y2="78962"/>
                        <a14:foregroundMark x1="78704" y1="67748" x2="78704" y2="67748"/>
                        <a14:foregroundMark x1="80185" y1="65709" x2="80185" y2="65709"/>
                        <a14:foregroundMark x1="79352" y1="41705" x2="79352" y2="40778"/>
                        <a14:foregroundMark x1="70741" y1="23633" x2="70741" y2="23633"/>
                        <a14:foregroundMark x1="70185" y1="23911" x2="70185" y2="23911"/>
                        <a14:foregroundMark x1="70185" y1="23911" x2="70185" y2="23911"/>
                        <a14:foregroundMark x1="63333" y1="22150" x2="63333" y2="22150"/>
                        <a14:foregroundMark x1="63333" y1="22150" x2="63333" y2="22150"/>
                        <a14:foregroundMark x1="62500" y1="21779" x2="62500" y2="21779"/>
                        <a14:foregroundMark x1="57407" y1="18906" x2="57407" y2="18906"/>
                        <a14:foregroundMark x1="57407" y1="18906" x2="57407" y2="18906"/>
                        <a14:foregroundMark x1="53333" y1="15941" x2="51852" y2="15570"/>
                        <a14:foregroundMark x1="50370" y1="15014" x2="50370" y2="15014"/>
                        <a14:foregroundMark x1="50370" y1="15014" x2="50370" y2="15014"/>
                        <a14:foregroundMark x1="47037" y1="13253" x2="47037" y2="13253"/>
                        <a14:foregroundMark x1="17500" y1="36608" x2="17500" y2="36608"/>
                        <a14:foregroundMark x1="17500" y1="36608" x2="17500" y2="36608"/>
                        <a14:foregroundMark x1="37037" y1="62095" x2="37037" y2="62095"/>
                        <a14:backgroundMark x1="64259" y1="42539" x2="64259" y2="42539"/>
                        <a14:backgroundMark x1="20185" y1="43744" x2="20185" y2="43744"/>
                        <a14:backgroundMark x1="27500" y1="25950" x2="27500" y2="25950"/>
                        <a14:backgroundMark x1="26667" y1="59129" x2="26667" y2="59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6981" r="9806" b="8150"/>
          <a:stretch/>
        </p:blipFill>
        <p:spPr>
          <a:xfrm>
            <a:off x="11443483" y="6134100"/>
            <a:ext cx="487384" cy="52601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A7A3E1-5132-4375-BC28-602C779624A9}"/>
              </a:ext>
            </a:extLst>
          </p:cNvPr>
          <p:cNvCxnSpPr>
            <a:cxnSpLocks/>
          </p:cNvCxnSpPr>
          <p:nvPr/>
        </p:nvCxnSpPr>
        <p:spPr>
          <a:xfrm>
            <a:off x="12003113" y="6097682"/>
            <a:ext cx="0" cy="5988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46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BC58A19-EAA9-4989-865C-359492904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6" y="1300038"/>
            <a:ext cx="11092069" cy="54386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2B3CD3-F80A-40FD-A906-E435B8BA37B2}"/>
              </a:ext>
            </a:extLst>
          </p:cNvPr>
          <p:cNvSpPr txBox="1"/>
          <p:nvPr/>
        </p:nvSpPr>
        <p:spPr>
          <a:xfrm>
            <a:off x="1900362" y="119269"/>
            <a:ext cx="8997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30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Percentage distribution of type of RRT modality used by ESRD patients, by country, in 2016</a:t>
            </a:r>
            <a:endParaRPr lang="en-MY" sz="2800" dirty="0">
              <a:latin typeface="Arial Rounded MT Bold" panose="020F0704030504030204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7EFED57-EC38-4417-AED9-E98D482FE496}"/>
              </a:ext>
            </a:extLst>
          </p:cNvPr>
          <p:cNvSpPr/>
          <p:nvPr/>
        </p:nvSpPr>
        <p:spPr>
          <a:xfrm>
            <a:off x="834887" y="6050943"/>
            <a:ext cx="763325" cy="405516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AFBBB7-EE37-42C2-B25F-B6AB13F9CE46}"/>
              </a:ext>
            </a:extLst>
          </p:cNvPr>
          <p:cNvSpPr txBox="1"/>
          <p:nvPr/>
        </p:nvSpPr>
        <p:spPr>
          <a:xfrm>
            <a:off x="3587363" y="3954446"/>
            <a:ext cx="1296063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transplant</a:t>
            </a:r>
            <a:endParaRPr lang="en-MY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64EF0B-A849-474D-B402-20B4219FB082}"/>
              </a:ext>
            </a:extLst>
          </p:cNvPr>
          <p:cNvSpPr txBox="1"/>
          <p:nvPr/>
        </p:nvSpPr>
        <p:spPr>
          <a:xfrm>
            <a:off x="5887940" y="3954445"/>
            <a:ext cx="1296063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HD</a:t>
            </a:r>
            <a:endParaRPr lang="en-MY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D98C0-9385-4E7A-8542-34F247DBA4F0}"/>
              </a:ext>
            </a:extLst>
          </p:cNvPr>
          <p:cNvSpPr txBox="1"/>
          <p:nvPr/>
        </p:nvSpPr>
        <p:spPr>
          <a:xfrm>
            <a:off x="7946002" y="3954448"/>
            <a:ext cx="1296063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PD</a:t>
            </a:r>
            <a:endParaRPr lang="en-MY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CDE56AF-E4F6-4A20-8AC3-D620FF010E37}"/>
              </a:ext>
            </a:extLst>
          </p:cNvPr>
          <p:cNvSpPr/>
          <p:nvPr/>
        </p:nvSpPr>
        <p:spPr>
          <a:xfrm>
            <a:off x="2266122" y="6162261"/>
            <a:ext cx="445273" cy="14312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04B3414-7100-4FDA-B82D-A8C2EA0049A3}"/>
              </a:ext>
            </a:extLst>
          </p:cNvPr>
          <p:cNvSpPr/>
          <p:nvPr/>
        </p:nvSpPr>
        <p:spPr>
          <a:xfrm>
            <a:off x="3587363" y="3188474"/>
            <a:ext cx="1604839" cy="62020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26D9BE-4569-4710-9A1E-5116F06A1C35}"/>
              </a:ext>
            </a:extLst>
          </p:cNvPr>
          <p:cNvSpPr txBox="1"/>
          <p:nvPr/>
        </p:nvSpPr>
        <p:spPr>
          <a:xfrm>
            <a:off x="3741750" y="3344686"/>
            <a:ext cx="1296063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cadaveric</a:t>
            </a:r>
            <a:endParaRPr lang="en-MY" sz="14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4D37C5-1B69-44A5-805F-77D026768EF0}"/>
              </a:ext>
            </a:extLst>
          </p:cNvPr>
          <p:cNvCxnSpPr/>
          <p:nvPr/>
        </p:nvCxnSpPr>
        <p:spPr>
          <a:xfrm>
            <a:off x="9242065" y="1073376"/>
            <a:ext cx="0" cy="54988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6A0C5DDC-B62D-45AA-A937-A9F9C74697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160" b="87952" l="17500" r="84630">
                        <a14:foregroundMark x1="28704" y1="25950" x2="28704" y2="25950"/>
                        <a14:foregroundMark x1="28704" y1="25950" x2="28704" y2="25950"/>
                        <a14:foregroundMark x1="28704" y1="25950" x2="28704" y2="25950"/>
                        <a14:foregroundMark x1="49444" y1="88137" x2="49444" y2="88137"/>
                        <a14:foregroundMark x1="84630" y1="68582" x2="84630" y2="68582"/>
                        <a14:foregroundMark x1="82037" y1="32530" x2="82037" y2="32530"/>
                        <a14:foregroundMark x1="61019" y1="38091" x2="61019" y2="38091"/>
                        <a14:foregroundMark x1="20463" y1="30399" x2="20463" y2="30399"/>
                        <a14:foregroundMark x1="54167" y1="43744" x2="54167" y2="43744"/>
                        <a14:foregroundMark x1="45926" y1="16775" x2="45926" y2="16775"/>
                        <a14:foregroundMark x1="27222" y1="72196" x2="27222" y2="72196"/>
                        <a14:foregroundMark x1="55093" y1="82854" x2="55093" y2="82854"/>
                        <a14:foregroundMark x1="63056" y1="78962" x2="63056" y2="78962"/>
                        <a14:foregroundMark x1="78704" y1="67748" x2="78704" y2="67748"/>
                        <a14:foregroundMark x1="80185" y1="65709" x2="80185" y2="65709"/>
                        <a14:foregroundMark x1="79352" y1="41705" x2="79352" y2="40778"/>
                        <a14:foregroundMark x1="70741" y1="23633" x2="70741" y2="23633"/>
                        <a14:foregroundMark x1="70185" y1="23911" x2="70185" y2="23911"/>
                        <a14:foregroundMark x1="70185" y1="23911" x2="70185" y2="23911"/>
                        <a14:foregroundMark x1="63333" y1="22150" x2="63333" y2="22150"/>
                        <a14:foregroundMark x1="63333" y1="22150" x2="63333" y2="22150"/>
                        <a14:foregroundMark x1="62500" y1="21779" x2="62500" y2="21779"/>
                        <a14:foregroundMark x1="57407" y1="18906" x2="57407" y2="18906"/>
                        <a14:foregroundMark x1="57407" y1="18906" x2="57407" y2="18906"/>
                        <a14:foregroundMark x1="53333" y1="15941" x2="51852" y2="15570"/>
                        <a14:foregroundMark x1="50370" y1="15014" x2="50370" y2="15014"/>
                        <a14:foregroundMark x1="50370" y1="15014" x2="50370" y2="15014"/>
                        <a14:foregroundMark x1="47037" y1="13253" x2="47037" y2="13253"/>
                        <a14:foregroundMark x1="17500" y1="36608" x2="17500" y2="36608"/>
                        <a14:foregroundMark x1="17500" y1="36608" x2="17500" y2="36608"/>
                        <a14:foregroundMark x1="37037" y1="62095" x2="37037" y2="62095"/>
                        <a14:backgroundMark x1="64259" y1="42539" x2="64259" y2="42539"/>
                        <a14:backgroundMark x1="20185" y1="43744" x2="20185" y2="43744"/>
                        <a14:backgroundMark x1="27500" y1="25950" x2="27500" y2="25950"/>
                        <a14:backgroundMark x1="26667" y1="59129" x2="26667" y2="59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6981" r="9806" b="8150"/>
          <a:stretch/>
        </p:blipFill>
        <p:spPr>
          <a:xfrm>
            <a:off x="11443483" y="6134100"/>
            <a:ext cx="487384" cy="52601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6A6A7-7B6F-4D8C-9F24-71D86A72F44B}"/>
              </a:ext>
            </a:extLst>
          </p:cNvPr>
          <p:cNvCxnSpPr>
            <a:cxnSpLocks/>
          </p:cNvCxnSpPr>
          <p:nvPr/>
        </p:nvCxnSpPr>
        <p:spPr>
          <a:xfrm>
            <a:off x="12003113" y="6097682"/>
            <a:ext cx="0" cy="5988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74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2375</TotalTime>
  <Words>1202</Words>
  <Application>Microsoft Office PowerPoint</Application>
  <PresentationFormat>Widescreen</PresentationFormat>
  <Paragraphs>187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Arial Black</vt:lpstr>
      <vt:lpstr>Arial Rounded MT Bold</vt:lpstr>
      <vt:lpstr>Calibri</vt:lpstr>
      <vt:lpstr>Calibri Light</vt:lpstr>
      <vt:lpstr>Times New Roman</vt:lpstr>
      <vt:lpstr>Office Theme</vt:lpstr>
      <vt:lpstr>MST Debate Opt out – Is Malaysia Ready?</vt:lpstr>
      <vt:lpstr>Is Malaysia Ready?</vt:lpstr>
      <vt:lpstr>Outline</vt:lpstr>
      <vt:lpstr>Adakah Malaysia Bersedia Untuk Sistem “OPT OUT”</vt:lpstr>
      <vt:lpstr>PowerPoint Presentation</vt:lpstr>
      <vt:lpstr>Why are we debating opt out?</vt:lpstr>
      <vt:lpstr>ESRF in Malaysia (USRDS 2018)</vt:lpstr>
      <vt:lpstr>ESRF in Malaysia </vt:lpstr>
      <vt:lpstr>PowerPoint Presentation</vt:lpstr>
      <vt:lpstr>PowerPoint Presentation</vt:lpstr>
      <vt:lpstr>Transplant decline in Malaysia </vt:lpstr>
      <vt:lpstr>25,000 patients are waiting for a transplant </vt:lpstr>
      <vt:lpstr>#1</vt:lpstr>
      <vt:lpstr>PowerPoint Presentation</vt:lpstr>
      <vt:lpstr>New Strategies</vt:lpstr>
      <vt:lpstr>Don’t just think about the kidneys!</vt:lpstr>
      <vt:lpstr>Definition of OPT OUT</vt:lpstr>
      <vt:lpstr>Pros of Opt-out</vt:lpstr>
      <vt:lpstr>“Spain says a successful cadaveric programme has nothing to do with opt-out”..</vt:lpstr>
      <vt:lpstr>Opt in and Opt out countries</vt:lpstr>
      <vt:lpstr>Don’t compare Durians with Oranges! </vt:lpstr>
      <vt:lpstr>Many countries are changing to opt-out!</vt:lpstr>
      <vt:lpstr>UK still plan for opt-out!</vt:lpstr>
      <vt:lpstr>Negative effect? Backfire? Backlash?</vt:lpstr>
      <vt:lpstr>Special cases – Brazil and France – HARD OPT OUT</vt:lpstr>
      <vt:lpstr>Will there be a revolt, outcry!?</vt:lpstr>
      <vt:lpstr>Its not just about autonomy </vt:lpstr>
      <vt:lpstr>A knowledge, attitude &amp; practice survey on cadaveric organ transplantation among pharmacy staff of HKL (2019)</vt:lpstr>
      <vt:lpstr>Pledging does not mean donation!</vt:lpstr>
      <vt:lpstr>If a person wanted to pledge – how?</vt:lpstr>
      <vt:lpstr>Malaysia Model Muslim Transplant Country</vt:lpstr>
      <vt:lpstr>Implementing a successful opt-out</vt:lpstr>
      <vt:lpstr>Campaigning</vt:lpstr>
      <vt:lpstr>To those opting out</vt:lpstr>
      <vt:lpstr>Thank you Fadhlina </vt:lpstr>
      <vt:lpstr>Conclusions – Transplant Crossroads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Debate</dc:title>
  <dc:creator>Iqbal Hafidz</dc:creator>
  <cp:lastModifiedBy>Iqbal Hafidz</cp:lastModifiedBy>
  <cp:revision>133</cp:revision>
  <dcterms:created xsi:type="dcterms:W3CDTF">2019-04-03T16:40:22Z</dcterms:created>
  <dcterms:modified xsi:type="dcterms:W3CDTF">2019-04-27T00:48:10Z</dcterms:modified>
</cp:coreProperties>
</file>