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4"/>
  </p:notesMasterIdLst>
  <p:sldIdLst>
    <p:sldId id="256" r:id="rId2"/>
    <p:sldId id="280" r:id="rId3"/>
    <p:sldId id="283" r:id="rId4"/>
    <p:sldId id="290" r:id="rId5"/>
    <p:sldId id="295" r:id="rId6"/>
    <p:sldId id="288" r:id="rId7"/>
    <p:sldId id="294" r:id="rId8"/>
    <p:sldId id="291" r:id="rId9"/>
    <p:sldId id="292" r:id="rId10"/>
    <p:sldId id="297" r:id="rId11"/>
    <p:sldId id="296" r:id="rId12"/>
    <p:sldId id="282" r:id="rId13"/>
    <p:sldId id="293" r:id="rId14"/>
    <p:sldId id="289" r:id="rId15"/>
    <p:sldId id="285" r:id="rId16"/>
    <p:sldId id="302" r:id="rId17"/>
    <p:sldId id="287" r:id="rId18"/>
    <p:sldId id="286" r:id="rId19"/>
    <p:sldId id="299" r:id="rId20"/>
    <p:sldId id="300" r:id="rId21"/>
    <p:sldId id="298" r:id="rId22"/>
    <p:sldId id="3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E2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CBDE5-458F-48B4-BBE9-F64F4296AF84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49AF-11D9-4045-ABED-9AF39EECB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9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49AF-11D9-4045-ABED-9AF39EECB0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7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Apply this to other nephro-surgical based services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49AF-11D9-4045-ABED-9AF39EECB0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4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3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0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0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0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6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4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6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BD4D-6CD0-41C7-A80B-91FF0D5547E3}" type="datetimeFigureOut">
              <a:rPr lang="en-GB" smtClean="0"/>
              <a:t>17/02/2019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48D3-D901-4AAB-A5E7-81F4B793A0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37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15105"/>
            <a:ext cx="9144000" cy="23876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Bahnschrift SemiLight" panose="020B0502040204020203" pitchFamily="34" charset="0"/>
              </a:rPr>
              <a:t>Debate: Obese ESRD Patients: HD or PD first?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284" y="3602038"/>
            <a:ext cx="9666515" cy="1655762"/>
          </a:xfrm>
          <a:solidFill>
            <a:srgbClr val="0070C0"/>
          </a:solidFill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Dr Muhammad Iqbal Abdul Hafidz</a:t>
            </a:r>
          </a:p>
          <a:p>
            <a:r>
              <a:rPr lang="en-GB" dirty="0">
                <a:solidFill>
                  <a:schemeClr val="bg1"/>
                </a:solidFill>
                <a:latin typeface="Bahnschrift SemiLight" panose="020B0502040204020203" pitchFamily="34" charset="0"/>
              </a:rPr>
              <a:t>Consultant Nephrologist, PPUiTM Sg Buloh.</a:t>
            </a:r>
          </a:p>
          <a:p>
            <a:r>
              <a:rPr lang="en-GB" dirty="0">
                <a:solidFill>
                  <a:srgbClr val="FFC000"/>
                </a:solidFill>
                <a:latin typeface="Bahnschrift SemiLight" panose="020B0502040204020203" pitchFamily="34" charset="0"/>
              </a:rPr>
              <a:t>34</a:t>
            </a:r>
            <a:r>
              <a:rPr lang="en-GB" baseline="30000" dirty="0">
                <a:solidFill>
                  <a:srgbClr val="FFC000"/>
                </a:solidFill>
                <a:latin typeface="Bahnschrift SemiLight" panose="020B0502040204020203" pitchFamily="34" charset="0"/>
              </a:rPr>
              <a:t>th</a:t>
            </a:r>
            <a:r>
              <a:rPr lang="en-GB" dirty="0">
                <a:solidFill>
                  <a:srgbClr val="FFC000"/>
                </a:solidFill>
                <a:latin typeface="Bahnschrift SemiLight" panose="020B0502040204020203" pitchFamily="34" charset="0"/>
              </a:rPr>
              <a:t> Annual Congress MSN, Penang 2018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689" y1="35165" x2="44689" y2="35165"/>
                        <a14:foregroundMark x1="52381" y1="44689" x2="52381" y2="4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38" y="5451381"/>
            <a:ext cx="1059543" cy="1059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15105"/>
            <a:ext cx="1524000" cy="2387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043189" cy="25704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326525"/>
            <a:ext cx="489397" cy="1587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UiTM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Important until you feel you are better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Now simultaneous and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Light" panose="020B0502040204020203" pitchFamily="34" charset="0"/>
              </a:rPr>
              <a:t>Other nephro-surgical 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</a:rPr>
              <a:t>Kidney transplantation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Renal biopsy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49251" y="5241701"/>
            <a:ext cx="835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Bahnschrift SemiBold" panose="020B0502040204020203" pitchFamily="34" charset="0"/>
              </a:rPr>
              <a:t>CAREFUL SELECTION OF PATIENTS!</a:t>
            </a:r>
          </a:p>
        </p:txBody>
      </p:sp>
    </p:spTree>
    <p:extLst>
      <p:ext uri="{BB962C8B-B14F-4D97-AF65-F5344CB8AC3E}">
        <p14:creationId xmlns:p14="http://schemas.microsoft.com/office/powerpoint/2010/main" val="10275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Promoting PD</a:t>
            </a:r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 in Private?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765"/>
            <a:ext cx="10515600" cy="4351338"/>
          </a:xfrm>
        </p:spPr>
        <p:txBody>
          <a:bodyPr/>
          <a:lstStyle/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45 PD centres – only 7 are private (3% of total patients</a:t>
            </a:r>
            <a:r>
              <a:rPr lang="en-GB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PD practice in private -  “high stake” treatment</a:t>
            </a:r>
          </a:p>
          <a:p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Approach – start of with non-complicated cases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258" y="1433912"/>
            <a:ext cx="11458518" cy="125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07" y="2816839"/>
            <a:ext cx="4570929" cy="2350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129" y="3018835"/>
            <a:ext cx="6106064" cy="19463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1589" y="6360772"/>
            <a:ext cx="9755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  <a:latin typeface="Minion W08 Bold"/>
              </a:rPr>
              <a:t>1. Dialysis Provision and Implications of Health Economics on Peritoneal Dialysis Utilization: A Review from a Malaysian Perspective. </a:t>
            </a:r>
            <a:r>
              <a:rPr lang="en-GB" sz="1100" dirty="0" err="1">
                <a:solidFill>
                  <a:srgbClr val="000000"/>
                </a:solidFill>
                <a:latin typeface="Minion W08 Bold"/>
              </a:rPr>
              <a:t>Manaf</a:t>
            </a:r>
            <a:r>
              <a:rPr lang="en-GB" sz="1100" dirty="0">
                <a:solidFill>
                  <a:srgbClr val="000000"/>
                </a:solidFill>
                <a:latin typeface="Minion W08 Bold"/>
              </a:rPr>
              <a:t> et al. </a:t>
            </a:r>
            <a:r>
              <a:rPr lang="en-GB" sz="1100" dirty="0" err="1">
                <a:solidFill>
                  <a:srgbClr val="000000"/>
                </a:solidFill>
                <a:latin typeface="Minion W08 Bold"/>
              </a:rPr>
              <a:t>Int</a:t>
            </a:r>
            <a:r>
              <a:rPr lang="en-GB" sz="1100" dirty="0">
                <a:solidFill>
                  <a:srgbClr val="000000"/>
                </a:solidFill>
                <a:latin typeface="Minion W08 Bold"/>
              </a:rPr>
              <a:t> Journal of Nephrology. 2017.</a:t>
            </a:r>
            <a:endParaRPr lang="en-GB" sz="1100" b="0" i="0" dirty="0">
              <a:solidFill>
                <a:srgbClr val="000000"/>
              </a:solidFill>
              <a:effectLst/>
              <a:latin typeface="Minion W08 Bold"/>
            </a:endParaRPr>
          </a:p>
        </p:txBody>
      </p:sp>
    </p:spTree>
    <p:extLst>
      <p:ext uri="{BB962C8B-B14F-4D97-AF65-F5344CB8AC3E}">
        <p14:creationId xmlns:p14="http://schemas.microsoft.com/office/powerpoint/2010/main" val="16006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Point #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Important to get catheter insertion correct first time.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Not all centres are well equipped</a:t>
            </a:r>
          </a:p>
          <a:p>
            <a:r>
              <a:rPr lang="en-GB" b="1">
                <a:latin typeface="Bahnschrift SemiLight" panose="020B0502040204020203" pitchFamily="34" charset="0"/>
                <a:cs typeface="Arial" panose="020B0604020202020204" pitchFamily="34" charset="0"/>
              </a:rPr>
              <a:t>MINIMIZE SURGICAL FAILURE</a:t>
            </a:r>
            <a:r>
              <a:rPr lang="en-GB">
                <a:latin typeface="Bahnschrift SemiLight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by choosing right patients.</a:t>
            </a:r>
          </a:p>
          <a:p>
            <a:endParaRPr lang="en-GB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8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Evidence </a:t>
            </a:r>
            <a:r>
              <a:rPr lang="en-GB" dirty="0">
                <a:solidFill>
                  <a:srgbClr val="FFFF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: PD</a:t>
            </a:r>
            <a:r>
              <a:rPr lang="en-GB" dirty="0">
                <a:solidFill>
                  <a:srgbClr val="FFFF00"/>
                </a:solidFill>
                <a:latin typeface="Bahnschrift SemiLight" panose="020B0502040204020203" pitchFamily="34" charset="0"/>
              </a:rPr>
              <a:t> vs HD in obese ESRF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5" y="2568349"/>
            <a:ext cx="22764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nephrology journ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53" y="2555170"/>
            <a:ext cx="2293446" cy="30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nephrology journals ajk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7" y="253181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nephrology journals nd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92" y="2531570"/>
            <a:ext cx="2391301" cy="30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nephrology journa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45" y="2531570"/>
            <a:ext cx="2390845" cy="30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nephrology journals pd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76" y="2549960"/>
            <a:ext cx="2448544" cy="30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26" y="1944914"/>
            <a:ext cx="10595548" cy="288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400" y="1825624"/>
            <a:ext cx="9758149" cy="4535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501" y="3452884"/>
            <a:ext cx="10372299" cy="272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722" y="3872198"/>
            <a:ext cx="8665504" cy="23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100" y="1800159"/>
            <a:ext cx="10328856" cy="494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43099" y="6360772"/>
            <a:ext cx="9620518" cy="258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49" y="645956"/>
            <a:ext cx="10119266" cy="7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Put yourselves in your own shoes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Obesity in HD v 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Put yourselves in your own shoes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Obesity in HD v 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an obese ESRF..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Should PD be offered as a </a:t>
            </a:r>
            <a:r>
              <a:rPr lang="en-GB" b="1" dirty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FIRST</a:t>
            </a:r>
            <a:r>
              <a:rPr lang="en-GB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modality?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60" y="2870961"/>
            <a:ext cx="2811080" cy="28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Put yourselves in your own shoes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Obesity in HD v PD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#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inanobeseESRFchooseHDfirst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fb twitter instagram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2" y="6092154"/>
            <a:ext cx="765846" cy="7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4048" y="6294035"/>
            <a:ext cx="270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hnschrift 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 us @ Renal Uitm </a:t>
            </a:r>
          </a:p>
        </p:txBody>
      </p:sp>
    </p:spTree>
    <p:extLst>
      <p:ext uri="{BB962C8B-B14F-4D97-AF65-F5344CB8AC3E}">
        <p14:creationId xmlns:p14="http://schemas.microsoft.com/office/powerpoint/2010/main" val="9613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HD first!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10" y="217623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Put yourselves in your </a:t>
            </a:r>
            <a:r>
              <a:rPr lang="en-GB" sz="2400" dirty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own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shoes (not of the PD experts)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2.      </a:t>
            </a:r>
            <a:r>
              <a:rPr lang="en-GB" sz="2400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Evidence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for HD v PD in obese ESRD 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pic>
        <p:nvPicPr>
          <p:cNvPr id="1026" name="Picture 2" descr="Image result for sho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91" y="3603736"/>
            <a:ext cx="2784909" cy="17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63" y="3811701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HD first!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10" y="2176236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Put yourselves in your </a:t>
            </a:r>
            <a:r>
              <a:rPr lang="en-GB" dirty="0">
                <a:solidFill>
                  <a:srgbClr val="FF000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own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shoes (not of the PD experts) – realistic, rational, 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practical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within your own practice.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2.     </a:t>
            </a:r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Evidence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 for HD v PD in obese ESRD patients.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PD – surgical component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Emphasize - Strong surgical component to it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First step to PD 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Tenchkoff catheter –Achilles Heel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Successful PD catheter placement and technique survival are crucial for its success and expansion</a:t>
            </a:r>
            <a:endParaRPr lang="en-GB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Frustrating and demoralizing to </a:t>
            </a:r>
            <a:r>
              <a:rPr lang="en-GB" dirty="0" err="1">
                <a:latin typeface="Bahnschrift SemiLight" panose="020B0502040204020203" pitchFamily="34" charset="0"/>
                <a:cs typeface="Arial" panose="020B0604020202020204" pitchFamily="34" charset="0"/>
              </a:rPr>
              <a:t>patientand</a:t>
            </a:r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 self if fail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Later – revision, tunnel infection, transfer set change</a:t>
            </a:r>
          </a:p>
          <a:p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OBESE PATIENTS – TECHNICALLY DIFFICULT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Methods of catheter placement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75" y="225804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Peritoneoscope 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Saldinger technique (blind v fluoroscopy)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Open/Mini laparotomy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Laparoscopic </a:t>
            </a:r>
          </a:p>
          <a:p>
            <a:pPr marL="514350" indent="-514350">
              <a:buAutoNum type="arabicPeriod"/>
            </a:pPr>
            <a:endParaRPr lang="en-GB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Bahnschrift SemiLight" panose="020B0502040204020203" pitchFamily="34" charset="0"/>
              </a:rPr>
              <a:t>Also consider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Nephrologist vs Surgeons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Surgeons – General v Urologist, Specialist v MOs?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How confident are you?</a:t>
            </a:r>
          </a:p>
          <a:p>
            <a:pPr marL="514350" indent="-514350">
              <a:buAutoNum type="arabicPeriod"/>
            </a:pPr>
            <a:r>
              <a:rPr lang="en-GB" dirty="0">
                <a:latin typeface="Bahnschrift SemiLight" panose="020B0502040204020203" pitchFamily="34" charset="0"/>
              </a:rPr>
              <a:t>Who do you trust?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872209" y="2139729"/>
            <a:ext cx="4447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(best option for visualization)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Complications of PD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049" t="14068" r="46549" b="54556"/>
          <a:stretch/>
        </p:blipFill>
        <p:spPr>
          <a:xfrm>
            <a:off x="838199" y="1501832"/>
            <a:ext cx="9348990" cy="144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129" y="3218057"/>
            <a:ext cx="5589431" cy="3639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7774" y="2076124"/>
            <a:ext cx="31375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ahnschrift SemiLight" panose="020B0502040204020203" pitchFamily="34" charset="0"/>
              </a:rPr>
              <a:t>384 cases</a:t>
            </a:r>
          </a:p>
          <a:p>
            <a:r>
              <a:rPr lang="en-GB" sz="2400" dirty="0">
                <a:latin typeface="Bahnschrift SemiLight" panose="020B0502040204020203" pitchFamily="34" charset="0"/>
              </a:rPr>
              <a:t>open method</a:t>
            </a:r>
          </a:p>
          <a:p>
            <a:r>
              <a:rPr lang="en-GB" sz="2400" b="1" dirty="0">
                <a:latin typeface="Bahnschrift SemiLight" panose="020B0502040204020203" pitchFamily="34" charset="0"/>
              </a:rPr>
              <a:t>22 different surgeons!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910" y="3381967"/>
            <a:ext cx="4549315" cy="24932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1910" y="6176962"/>
            <a:ext cx="321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 Light" panose="020B0502040204020203" pitchFamily="34" charset="0"/>
              </a:rPr>
              <a:t>? resulted in primary failures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137668" y="2885987"/>
            <a:ext cx="594394" cy="3289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51560" y="6059034"/>
            <a:ext cx="3335629" cy="6637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5" y="3106489"/>
            <a:ext cx="6181486" cy="193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7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UiTM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Bahnschrift SemiLight" panose="020B0502040204020203" pitchFamily="34" charset="0"/>
                <a:cs typeface="Arial" panose="020B0604020202020204" pitchFamily="34" charset="0"/>
              </a:rPr>
              <a:t>No PD first or PD priority  policy</a:t>
            </a:r>
          </a:p>
          <a:p>
            <a:r>
              <a:rPr lang="en-GB" sz="2400" dirty="0">
                <a:latin typeface="Bahnschrift SemiLight" panose="020B0502040204020203" pitchFamily="34" charset="0"/>
                <a:cs typeface="Arial" panose="020B0604020202020204" pitchFamily="34" charset="0"/>
              </a:rPr>
              <a:t>PD – should be a patients choice</a:t>
            </a:r>
          </a:p>
          <a:p>
            <a:r>
              <a:rPr lang="en-GB" sz="2400" dirty="0">
                <a:latin typeface="Bahnschrift SemiLight" panose="020B0502040204020203" pitchFamily="34" charset="0"/>
                <a:cs typeface="Arial" panose="020B0604020202020204" pitchFamily="34" charset="0"/>
              </a:rPr>
              <a:t>PD are </a:t>
            </a:r>
            <a:r>
              <a:rPr lang="en-GB" sz="2400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carefully selected </a:t>
            </a:r>
            <a:r>
              <a:rPr lang="en-GB" sz="2400" dirty="0">
                <a:latin typeface="Bahnschrift SemiLight" panose="020B0502040204020203" pitchFamily="34" charset="0"/>
                <a:cs typeface="Arial" panose="020B0604020202020204" pitchFamily="34" charset="0"/>
              </a:rPr>
              <a:t>to get RIGHT results (have referred an obese case to HS for Tenchkoff)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iqbal\Downloads\IMG_20160330_1106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4090"/>
            <a:ext cx="4489214" cy="311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iqbal\Downloads\IMG_20160330_104120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57" y="3494090"/>
            <a:ext cx="4249087" cy="3115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7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UiTM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Open/mini laparotomy 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Surgeons “claims” they can do Tenchkoff (I don’t believe them)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Same two general surgeons and myself 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Surgeons – dissect(median approach)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I insert the Tenchkoff and make sure flow ok, layers are closed, cuff embedded, exit site correct, apply transfer set, dressing </a:t>
            </a:r>
            <a:r>
              <a:rPr lang="en-GB" dirty="0" err="1">
                <a:latin typeface="Bahnschrift SemiLight" panose="020B0502040204020203" pitchFamily="34" charset="0"/>
                <a:cs typeface="Arial" panose="020B0604020202020204" pitchFamily="34" charset="0"/>
              </a:rPr>
              <a:t>approriate</a:t>
            </a:r>
            <a:endParaRPr lang="en-GB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799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In UiTM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Successful!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Only 1 revision of Tenchkoff – functioned ok.</a:t>
            </a:r>
          </a:p>
          <a:p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1 leak (patient had massive ascites) – resolved.</a:t>
            </a:r>
          </a:p>
          <a:p>
            <a:r>
              <a:rPr lang="en-GB" b="1" dirty="0">
                <a:solidFill>
                  <a:srgbClr val="FF0000"/>
                </a:solidFill>
                <a:latin typeface="Bahnschrift SemiLight" panose="020B0502040204020203" pitchFamily="34" charset="0"/>
                <a:cs typeface="Arial" panose="020B0604020202020204" pitchFamily="34" charset="0"/>
              </a:rPr>
              <a:t>NO PRIMARY CATHETER FAILURES </a:t>
            </a:r>
            <a:r>
              <a:rPr lang="en-GB" dirty="0">
                <a:latin typeface="Bahnschrift SemiLight" panose="020B0502040204020203" pitchFamily="34" charset="0"/>
                <a:cs typeface="Arial" panose="020B0604020202020204" pitchFamily="34" charset="0"/>
              </a:rPr>
              <a:t>(failure of catheter within 1 month of insertion)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55" y="5875224"/>
            <a:ext cx="603520" cy="6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20" y="6360772"/>
            <a:ext cx="2189780" cy="497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37564"/>
            <a:ext cx="261256" cy="1207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49251" y="5241701"/>
            <a:ext cx="835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Bahnschrift SemiBold" panose="020B0502040204020203" pitchFamily="34" charset="0"/>
              </a:rPr>
              <a:t>CAREFUL SELECTION OF PATIENTS!</a:t>
            </a:r>
          </a:p>
        </p:txBody>
      </p:sp>
    </p:spTree>
    <p:extLst>
      <p:ext uri="{BB962C8B-B14F-4D97-AF65-F5344CB8AC3E}">
        <p14:creationId xmlns:p14="http://schemas.microsoft.com/office/powerpoint/2010/main" val="30756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557</Words>
  <Application>Microsoft Office PowerPoint</Application>
  <PresentationFormat>Widescreen</PresentationFormat>
  <Paragraphs>95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Bahnschrift Condensed</vt:lpstr>
      <vt:lpstr>Bahnschrift Light</vt:lpstr>
      <vt:lpstr>Bahnschrift SemiBold</vt:lpstr>
      <vt:lpstr>Bahnschrift SemiCondensed</vt:lpstr>
      <vt:lpstr>Bahnschrift SemiLight</vt:lpstr>
      <vt:lpstr>Calibri</vt:lpstr>
      <vt:lpstr>Calibri Light</vt:lpstr>
      <vt:lpstr>Minion W08 Bold</vt:lpstr>
      <vt:lpstr>Office Theme</vt:lpstr>
      <vt:lpstr>Debate: Obese ESRD Patients: HD or PD first?</vt:lpstr>
      <vt:lpstr>In an obese ESRF.. </vt:lpstr>
      <vt:lpstr>HD first!</vt:lpstr>
      <vt:lpstr>PD – surgical component </vt:lpstr>
      <vt:lpstr>Methods of catheter placement</vt:lpstr>
      <vt:lpstr>Complications of PD </vt:lpstr>
      <vt:lpstr>In UiTM</vt:lpstr>
      <vt:lpstr>In UiTM</vt:lpstr>
      <vt:lpstr>In UiTM</vt:lpstr>
      <vt:lpstr>In UiTM</vt:lpstr>
      <vt:lpstr>Other nephro-surgical based services</vt:lpstr>
      <vt:lpstr>Promoting PD in Private?</vt:lpstr>
      <vt:lpstr>Point # 1</vt:lpstr>
      <vt:lpstr>Evidence : PD vs HD in obese ESRF</vt:lpstr>
      <vt:lpstr>PD </vt:lpstr>
      <vt:lpstr>PD </vt:lpstr>
      <vt:lpstr> </vt:lpstr>
      <vt:lpstr>PD </vt:lpstr>
      <vt:lpstr>PD </vt:lpstr>
      <vt:lpstr>PD </vt:lpstr>
      <vt:lpstr>PD </vt:lpstr>
      <vt:lpstr>HD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v HD</dc:title>
  <dc:creator>NOORUL AFIDZA MUHAMMAD</dc:creator>
  <cp:lastModifiedBy>Iqbal Hafidz</cp:lastModifiedBy>
  <cp:revision>109</cp:revision>
  <dcterms:created xsi:type="dcterms:W3CDTF">2018-06-08T22:37:09Z</dcterms:created>
  <dcterms:modified xsi:type="dcterms:W3CDTF">2019-02-17T14:07:40Z</dcterms:modified>
</cp:coreProperties>
</file>