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6.xml" ContentType="application/vnd.openxmlformats-officedocument.presentationml.notesSlide+xml"/>
  <Override PartName="/ppt/tags/tag15.xml" ContentType="application/vnd.openxmlformats-officedocument.presentationml.tags+xml"/>
  <Override PartName="/ppt/notesSlides/notesSlide7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8.xml" ContentType="application/vnd.openxmlformats-officedocument.presentationml.notesSlide+xml"/>
  <Override PartName="/ppt/tags/tag20.xml" ContentType="application/vnd.openxmlformats-officedocument.presentationml.tags+xml"/>
  <Override PartName="/ppt/notesSlides/notesSlide9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6" r:id="rId1"/>
  </p:sldMasterIdLst>
  <p:notesMasterIdLst>
    <p:notesMasterId r:id="rId28"/>
  </p:notesMasterIdLst>
  <p:sldIdLst>
    <p:sldId id="283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82" r:id="rId15"/>
    <p:sldId id="269" r:id="rId16"/>
    <p:sldId id="281" r:id="rId17"/>
    <p:sldId id="280" r:id="rId18"/>
    <p:sldId id="279" r:id="rId19"/>
    <p:sldId id="278" r:id="rId20"/>
    <p:sldId id="277" r:id="rId21"/>
    <p:sldId id="276" r:id="rId22"/>
    <p:sldId id="275" r:id="rId23"/>
    <p:sldId id="274" r:id="rId24"/>
    <p:sldId id="273" r:id="rId25"/>
    <p:sldId id="272" r:id="rId26"/>
    <p:sldId id="271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5354" autoAdjust="0"/>
  </p:normalViewPr>
  <p:slideViewPr>
    <p:cSldViewPr snapToGrid="0">
      <p:cViewPr varScale="1">
        <p:scale>
          <a:sx n="79" d="100"/>
          <a:sy n="79" d="100"/>
        </p:scale>
        <p:origin x="8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7133F6-6E8C-4338-BEA7-39C8F9B4EC5C}" type="datetimeFigureOut">
              <a:rPr lang="en-US" smtClean="0"/>
              <a:t>2/23/2018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D55679-43D7-4A9C-BB47-99B66FC636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273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55679-43D7-4A9C-BB47-99B66FC636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8732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55679-43D7-4A9C-BB47-99B66FC636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0858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55679-43D7-4A9C-BB47-99B66FC636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0658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55679-43D7-4A9C-BB47-99B66FC636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1870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2D8BB9B-6A2D-40E5-A794-E5017E6211E0}" type="datetime1">
              <a:rPr lang="en-US" smtClean="0"/>
              <a:t>2/23/2018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r>
              <a:rPr lang="en-US"/>
              <a:t>BANKS OUTDOOR PRODUCTS 916 949-2530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CEE55CF-E82E-4036-A6AD-C8E1D91319D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9973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98DAD-B115-4A30-AF96-5A8C868F962E}" type="datetime1">
              <a:rPr lang="en-US" smtClean="0"/>
              <a:t>2/23/2018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BANKS OUTDOOR PRODUCTS 916 949-2530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E55CF-E82E-4036-A6AD-C8E1D91319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318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EE103-3AFE-4CC1-B818-84CB52F08CC4}" type="datetime1">
              <a:rPr lang="en-US" smtClean="0"/>
              <a:t>2/23/2018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BANKS OUTDOOR PRODUCTS 916 949-2530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E55CF-E82E-4036-A6AD-C8E1D91319D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3939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6CE35-1F83-49FD-BB6D-1A77C6ABD193}" type="datetime1">
              <a:rPr lang="en-US" smtClean="0"/>
              <a:t>2/23/2018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BANKS OUTDOOR PRODUCTS 916 949-2530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E55CF-E82E-4036-A6AD-C8E1D91319D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213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76411-BCA2-46EB-96DE-3500EF536174}" type="datetime1">
              <a:rPr lang="en-US" smtClean="0"/>
              <a:t>2/23/2018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BANKS OUTDOOR PRODUCTS 916 949-2530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E55CF-E82E-4036-A6AD-C8E1D91319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762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8DAF-173B-428C-AA32-9C3F0E345AEA}" type="datetime1">
              <a:rPr lang="en-US" smtClean="0"/>
              <a:t>2/23/2018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BANKS OUTDOOR PRODUCTS 916 949-2530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E55CF-E82E-4036-A6AD-C8E1D91319D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78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B0740-E90F-4586-A710-265320ED84C6}" type="datetime1">
              <a:rPr lang="en-US" smtClean="0"/>
              <a:t>2/23/2018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BANKS OUTDOOR PRODUCTS 916 949-2530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E55CF-E82E-4036-A6AD-C8E1D91319D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5545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11CBC-9037-4C35-B64E-97BA1F3EF942}" type="datetime1">
              <a:rPr lang="en-US" smtClean="0"/>
              <a:t>2/23/2018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BANKS OUTDOOR PRODUCTS 916 949-2530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E55CF-E82E-4036-A6AD-C8E1D91319D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050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40050-F204-4F17-8975-0512A373BACC}" type="datetime1">
              <a:rPr lang="en-US" smtClean="0"/>
              <a:t>2/23/2018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BANKS OUTDOOR PRODUCTS 916 949-2530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E55CF-E82E-4036-A6AD-C8E1D91319D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5695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23BDF-1A75-440D-8554-0E415E998753}" type="datetime1">
              <a:rPr lang="en-US" smtClean="0"/>
              <a:t>2/23/2018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BANKS OUTDOOR PRODUCTS 916 949-2530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E55CF-E82E-4036-A6AD-C8E1D91319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974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46B9A-99A8-4398-8372-EE21EDD2865D}" type="datetime1">
              <a:rPr lang="en-US" smtClean="0"/>
              <a:t>2/23/2018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BANKS OUTDOOR PRODUCTS 916 949-2530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E55CF-E82E-4036-A6AD-C8E1D91319D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3621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0FF40-DEB7-4B5C-8E8C-0D39FE34220E}" type="datetime1">
              <a:rPr lang="en-US" smtClean="0"/>
              <a:t>2/23/2018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BANKS OUTDOOR PRODUCTS 916 949-2530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E55CF-E82E-4036-A6AD-C8E1D91319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87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4FBEF-6118-4162-B496-531B203556B9}" type="datetime1">
              <a:rPr lang="en-US" smtClean="0"/>
              <a:t>2/23/2018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BANKS OUTDOOR PRODUCTS 916 949-2530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E55CF-E82E-4036-A6AD-C8E1D91319D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2377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E6E46-1AD8-48D2-B3AC-D7BD25AD72F8}" type="datetime1">
              <a:rPr lang="en-US" smtClean="0"/>
              <a:t>2/23/2018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BANKS OUTDOOR PRODUCTS 916 949-2530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E55CF-E82E-4036-A6AD-C8E1D91319D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1200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B26A4-A893-410C-91BE-14B2F12F27ED}" type="datetime1">
              <a:rPr lang="en-US" smtClean="0"/>
              <a:t>2/23/2018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BANKS OUTDOOR PRODUCTS 916 949-2530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E55CF-E82E-4036-A6AD-C8E1D91319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325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371CB-F359-4D7B-8017-A2348507251E}" type="datetime1">
              <a:rPr lang="en-US" smtClean="0"/>
              <a:t>2/23/2018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BANKS OUTDOOR PRODUCTS 916 949-2530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E55CF-E82E-4036-A6AD-C8E1D91319D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7235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80BFC-DF05-409C-BE27-F69AFAF3DAB3}" type="datetime1">
              <a:rPr lang="en-US" smtClean="0"/>
              <a:t>2/23/2018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BANKS OUTDOOR PRODUCTS 916 949-2530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E55CF-E82E-4036-A6AD-C8E1D91319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322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06852D0-5603-4781-8B35-B1602DB63936}" type="datetime1">
              <a:rPr lang="en-US" smtClean="0"/>
              <a:t>2/23/2018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US"/>
              <a:t>BANKS OUTDOOR PRODUCTS 916 949-2530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CEE55CF-E82E-4036-A6AD-C8E1D91319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61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  <p:sldLayoutId id="2147483778" r:id="rId12"/>
    <p:sldLayoutId id="2147483779" r:id="rId13"/>
    <p:sldLayoutId id="2147483780" r:id="rId14"/>
    <p:sldLayoutId id="2147483781" r:id="rId15"/>
    <p:sldLayoutId id="2147483782" r:id="rId16"/>
    <p:sldLayoutId id="2147483783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hyperlink" Target="mailto:dwhouston73@gmail.com,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tags" Target="../tags/tag11.xml"/><Relationship Id="rId6" Type="http://schemas.openxmlformats.org/officeDocument/2006/relationships/image" Target="../media/image23.png"/><Relationship Id="rId5" Type="http://schemas.openxmlformats.org/officeDocument/2006/relationships/image" Target="../media/image22.JPG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5" Type="http://schemas.openxmlformats.org/officeDocument/2006/relationships/audio" Target="../media/audio1.wav"/><Relationship Id="rId4" Type="http://schemas.openxmlformats.org/officeDocument/2006/relationships/image" Target="../media/image2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4" Type="http://schemas.openxmlformats.org/officeDocument/2006/relationships/hyperlink" Target="mailto:dwhouston73@gmail.com,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hyperlink" Target="mailto:dwhouston73@gmail.com,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hyperlink" Target="mailto:dwhouston73@gmail.com,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4" Type="http://schemas.openxmlformats.org/officeDocument/2006/relationships/hyperlink" Target="mailto:banksoutdoorproducts@aol.com?subject=test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banksoutdoorproducts@aol.com?subject=test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tags" Target="../tags/tag24.xml"/><Relationship Id="rId5" Type="http://schemas.openxmlformats.org/officeDocument/2006/relationships/image" Target="../media/image23.png"/><Relationship Id="rId4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4" Type="http://schemas.openxmlformats.org/officeDocument/2006/relationships/audio" Target="../media/audio1.wav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6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hyperlink" Target="mailto:banksoutdoorproducts@aol.com?subject=test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17.JPG"/><Relationship Id="rId4" Type="http://schemas.openxmlformats.org/officeDocument/2006/relationships/hyperlink" Target="mailto:banksoutdoorproducts@aol.com?subject=test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ECFF822-E131-4900-BC01-74B218D184C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012052" y="667626"/>
          <a:ext cx="9392572" cy="43700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1796">
                  <a:extLst>
                    <a:ext uri="{9D8B030D-6E8A-4147-A177-3AD203B41FA5}">
                      <a16:colId xmlns:a16="http://schemas.microsoft.com/office/drawing/2014/main" val="2851554621"/>
                    </a:ext>
                  </a:extLst>
                </a:gridCol>
                <a:gridCol w="1341796">
                  <a:extLst>
                    <a:ext uri="{9D8B030D-6E8A-4147-A177-3AD203B41FA5}">
                      <a16:colId xmlns:a16="http://schemas.microsoft.com/office/drawing/2014/main" val="893178455"/>
                    </a:ext>
                  </a:extLst>
                </a:gridCol>
                <a:gridCol w="1341796">
                  <a:extLst>
                    <a:ext uri="{9D8B030D-6E8A-4147-A177-3AD203B41FA5}">
                      <a16:colId xmlns:a16="http://schemas.microsoft.com/office/drawing/2014/main" val="1208498707"/>
                    </a:ext>
                  </a:extLst>
                </a:gridCol>
                <a:gridCol w="1341796">
                  <a:extLst>
                    <a:ext uri="{9D8B030D-6E8A-4147-A177-3AD203B41FA5}">
                      <a16:colId xmlns:a16="http://schemas.microsoft.com/office/drawing/2014/main" val="2842460155"/>
                    </a:ext>
                  </a:extLst>
                </a:gridCol>
                <a:gridCol w="1341796">
                  <a:extLst>
                    <a:ext uri="{9D8B030D-6E8A-4147-A177-3AD203B41FA5}">
                      <a16:colId xmlns:a16="http://schemas.microsoft.com/office/drawing/2014/main" val="695324120"/>
                    </a:ext>
                  </a:extLst>
                </a:gridCol>
                <a:gridCol w="1341796">
                  <a:extLst>
                    <a:ext uri="{9D8B030D-6E8A-4147-A177-3AD203B41FA5}">
                      <a16:colId xmlns:a16="http://schemas.microsoft.com/office/drawing/2014/main" val="1351075099"/>
                    </a:ext>
                  </a:extLst>
                </a:gridCol>
                <a:gridCol w="1341796">
                  <a:extLst>
                    <a:ext uri="{9D8B030D-6E8A-4147-A177-3AD203B41FA5}">
                      <a16:colId xmlns:a16="http://schemas.microsoft.com/office/drawing/2014/main" val="4282757841"/>
                    </a:ext>
                  </a:extLst>
                </a:gridCol>
              </a:tblGrid>
              <a:tr h="417156">
                <a:tc>
                  <a:txBody>
                    <a:bodyPr/>
                    <a:lstStyle/>
                    <a:p>
                      <a:r>
                        <a:rPr lang="en-US" dirty="0"/>
                        <a:t>Sunday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Monday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Tuesday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Wednesday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Thursday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Friday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Saturday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2389111"/>
                  </a:ext>
                </a:extLst>
              </a:tr>
              <a:tr h="23949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1392831"/>
                  </a:ext>
                </a:extLst>
              </a:tr>
              <a:tr h="11042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8265572"/>
                  </a:ext>
                </a:extLst>
              </a:tr>
              <a:tr h="11042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RUBY SPRINGS LODGE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2874549"/>
                  </a:ext>
                </a:extLst>
              </a:tr>
              <a:tr h="110426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9018510"/>
                  </a:ext>
                </a:extLst>
              </a:tr>
            </a:tbl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933054A-E642-4320-ABDA-DD1B513D5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BANKS OUTDOOR PRODUCTS 916 949-2530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3E3635-F7EC-4792-A363-EDB18F40748E}"/>
              </a:ext>
            </a:extLst>
          </p:cNvPr>
          <p:cNvSpPr txBox="1"/>
          <p:nvPr/>
        </p:nvSpPr>
        <p:spPr>
          <a:xfrm flipH="1">
            <a:off x="2375772" y="1326274"/>
            <a:ext cx="70204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Welcome to Banks Outdoor Products Event Calendar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917026-F3A1-4A60-AA74-A871BC7B4D7A}"/>
              </a:ext>
            </a:extLst>
          </p:cNvPr>
          <p:cNvSpPr txBox="1"/>
          <p:nvPr/>
        </p:nvSpPr>
        <p:spPr>
          <a:xfrm>
            <a:off x="4772487" y="27966"/>
            <a:ext cx="18717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2018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8BBA91-26F8-4022-9F8E-43ACC54325CB}"/>
              </a:ext>
            </a:extLst>
          </p:cNvPr>
          <p:cNvSpPr txBox="1"/>
          <p:nvPr/>
        </p:nvSpPr>
        <p:spPr>
          <a:xfrm>
            <a:off x="1105310" y="2895934"/>
            <a:ext cx="11598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STONE CREEK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8E7C04-12D8-4D4C-8FF6-BD7BA58C14B5}"/>
              </a:ext>
            </a:extLst>
          </p:cNvPr>
          <p:cNvSpPr txBox="1"/>
          <p:nvPr/>
        </p:nvSpPr>
        <p:spPr>
          <a:xfrm>
            <a:off x="2401688" y="2867838"/>
            <a:ext cx="12274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FLY BOY </a:t>
            </a:r>
            <a:r>
              <a:rPr lang="en-US" dirty="0">
                <a:hlinkClick r:id="rId4"/>
              </a:rPr>
              <a:t>ANGLER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A7CE15B-E467-4C04-B14D-F922168288C2}"/>
              </a:ext>
            </a:extLst>
          </p:cNvPr>
          <p:cNvSpPr txBox="1"/>
          <p:nvPr/>
        </p:nvSpPr>
        <p:spPr>
          <a:xfrm>
            <a:off x="4947015" y="2848859"/>
            <a:ext cx="15656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BLACKFOOT RIVER GUIDES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E6BB0F6-72D0-441B-AF7E-ED2F2394896E}"/>
              </a:ext>
            </a:extLst>
          </p:cNvPr>
          <p:cNvSpPr txBox="1"/>
          <p:nvPr/>
        </p:nvSpPr>
        <p:spPr>
          <a:xfrm>
            <a:off x="6334173" y="2848859"/>
            <a:ext cx="1565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LOST RIVER OURFITTERS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C5982AA-2256-45B9-8EE9-4CC4FADD9619}"/>
              </a:ext>
            </a:extLst>
          </p:cNvPr>
          <p:cNvSpPr txBox="1"/>
          <p:nvPr/>
        </p:nvSpPr>
        <p:spPr>
          <a:xfrm flipH="1">
            <a:off x="7850896" y="2848859"/>
            <a:ext cx="10632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GREAT DIVIDE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9AF5260-4AB2-4162-B27E-D40A18F6DA4B}"/>
              </a:ext>
            </a:extLst>
          </p:cNvPr>
          <p:cNvSpPr txBox="1"/>
          <p:nvPr/>
        </p:nvSpPr>
        <p:spPr>
          <a:xfrm flipH="1">
            <a:off x="8996440" y="2867838"/>
            <a:ext cx="15077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WEST FORK MOUNTAIN CRAFTS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01E8FB-EDB6-4684-B109-BE660D8D6081}"/>
              </a:ext>
            </a:extLst>
          </p:cNvPr>
          <p:cNvSpPr txBox="1"/>
          <p:nvPr/>
        </p:nvSpPr>
        <p:spPr>
          <a:xfrm>
            <a:off x="1012052" y="3957763"/>
            <a:ext cx="13411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JACKLIN’S SPORTING GOODS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0571A0-B2A2-4457-B2BF-76C364377898}"/>
              </a:ext>
            </a:extLst>
          </p:cNvPr>
          <p:cNvSpPr txBox="1"/>
          <p:nvPr/>
        </p:nvSpPr>
        <p:spPr>
          <a:xfrm>
            <a:off x="2312350" y="3929667"/>
            <a:ext cx="14960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PATAGONIA RIVER GUIDES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43AB87E-EAC5-4E29-8709-BC6F930D67A0}"/>
              </a:ext>
            </a:extLst>
          </p:cNvPr>
          <p:cNvSpPr txBox="1"/>
          <p:nvPr/>
        </p:nvSpPr>
        <p:spPr>
          <a:xfrm>
            <a:off x="3653473" y="3929667"/>
            <a:ext cx="1496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TIGHTLINE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C676872-CA21-4680-B1E0-00EC12BD9742}"/>
              </a:ext>
            </a:extLst>
          </p:cNvPr>
          <p:cNvSpPr txBox="1"/>
          <p:nvPr/>
        </p:nvSpPr>
        <p:spPr>
          <a:xfrm>
            <a:off x="3549175" y="4418519"/>
            <a:ext cx="1600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BEARTOOTH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C335CD2-E92E-41BD-BA27-C68319FA85AE}"/>
              </a:ext>
            </a:extLst>
          </p:cNvPr>
          <p:cNvSpPr txBox="1"/>
          <p:nvPr/>
        </p:nvSpPr>
        <p:spPr>
          <a:xfrm>
            <a:off x="5256465" y="3864521"/>
            <a:ext cx="8395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RED’S FLY SHOP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B2EF4FC-BD69-4281-A7F7-3348DDF36391}"/>
              </a:ext>
            </a:extLst>
          </p:cNvPr>
          <p:cNvSpPr txBox="1"/>
          <p:nvPr/>
        </p:nvSpPr>
        <p:spPr>
          <a:xfrm>
            <a:off x="3953913" y="5498418"/>
            <a:ext cx="4819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TOP QUALITY HAND TIED FLIES AT THESE FINE RETAILERS AND DISTRIBUTORS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F10BB1C-F176-4ADA-A790-E80738B71E31}"/>
              </a:ext>
            </a:extLst>
          </p:cNvPr>
          <p:cNvSpPr txBox="1"/>
          <p:nvPr/>
        </p:nvSpPr>
        <p:spPr>
          <a:xfrm>
            <a:off x="6562122" y="3864522"/>
            <a:ext cx="960790" cy="923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HOOK –N- HORN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C9D5E56-A91F-46F9-A99F-72057C957847}"/>
              </a:ext>
            </a:extLst>
          </p:cNvPr>
          <p:cNvSpPr txBox="1"/>
          <p:nvPr/>
        </p:nvSpPr>
        <p:spPr>
          <a:xfrm>
            <a:off x="7702377" y="3910688"/>
            <a:ext cx="1600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HENDRIX OUTDOORS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7DC79F1-B77C-48B5-BA17-DFB918897A91}"/>
              </a:ext>
            </a:extLst>
          </p:cNvPr>
          <p:cNvSpPr txBox="1"/>
          <p:nvPr/>
        </p:nvSpPr>
        <p:spPr>
          <a:xfrm>
            <a:off x="9040474" y="3957763"/>
            <a:ext cx="16783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BITTERROOT FLY SHOP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81690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1135">
        <p:fade/>
      </p:transition>
    </mc:Choice>
    <mc:Fallback xmlns="">
      <p:transition spd="med" advTm="11135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7699F-2556-4F9E-93FD-7116E0D66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7" y="365126"/>
            <a:ext cx="10515603" cy="513764"/>
          </a:xfrm>
        </p:spPr>
        <p:txBody>
          <a:bodyPr>
            <a:normAutofit fontScale="90000"/>
          </a:bodyPr>
          <a:lstStyle/>
          <a:p>
            <a:r>
              <a:rPr lang="en-US" dirty="0"/>
              <a:t>SEPTEMBER 2018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17DC3B3-3079-4E1A-AEC9-6750C91A8C1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831555"/>
              </p:ext>
            </p:extLst>
          </p:nvPr>
        </p:nvGraphicFramePr>
        <p:xfrm>
          <a:off x="457199" y="795130"/>
          <a:ext cx="11251093" cy="65746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7299">
                  <a:extLst>
                    <a:ext uri="{9D8B030D-6E8A-4147-A177-3AD203B41FA5}">
                      <a16:colId xmlns:a16="http://schemas.microsoft.com/office/drawing/2014/main" val="1301182403"/>
                    </a:ext>
                  </a:extLst>
                </a:gridCol>
                <a:gridCol w="1607299">
                  <a:extLst>
                    <a:ext uri="{9D8B030D-6E8A-4147-A177-3AD203B41FA5}">
                      <a16:colId xmlns:a16="http://schemas.microsoft.com/office/drawing/2014/main" val="3921381424"/>
                    </a:ext>
                  </a:extLst>
                </a:gridCol>
                <a:gridCol w="1536307">
                  <a:extLst>
                    <a:ext uri="{9D8B030D-6E8A-4147-A177-3AD203B41FA5}">
                      <a16:colId xmlns:a16="http://schemas.microsoft.com/office/drawing/2014/main" val="549048835"/>
                    </a:ext>
                  </a:extLst>
                </a:gridCol>
                <a:gridCol w="1678291">
                  <a:extLst>
                    <a:ext uri="{9D8B030D-6E8A-4147-A177-3AD203B41FA5}">
                      <a16:colId xmlns:a16="http://schemas.microsoft.com/office/drawing/2014/main" val="679760477"/>
                    </a:ext>
                  </a:extLst>
                </a:gridCol>
                <a:gridCol w="1607299">
                  <a:extLst>
                    <a:ext uri="{9D8B030D-6E8A-4147-A177-3AD203B41FA5}">
                      <a16:colId xmlns:a16="http://schemas.microsoft.com/office/drawing/2014/main" val="3006985305"/>
                    </a:ext>
                  </a:extLst>
                </a:gridCol>
                <a:gridCol w="1607299">
                  <a:extLst>
                    <a:ext uri="{9D8B030D-6E8A-4147-A177-3AD203B41FA5}">
                      <a16:colId xmlns:a16="http://schemas.microsoft.com/office/drawing/2014/main" val="2425025525"/>
                    </a:ext>
                  </a:extLst>
                </a:gridCol>
                <a:gridCol w="1607299">
                  <a:extLst>
                    <a:ext uri="{9D8B030D-6E8A-4147-A177-3AD203B41FA5}">
                      <a16:colId xmlns:a16="http://schemas.microsoft.com/office/drawing/2014/main" val="2124238278"/>
                    </a:ext>
                  </a:extLst>
                </a:gridCol>
              </a:tblGrid>
              <a:tr h="378259">
                <a:tc>
                  <a:txBody>
                    <a:bodyPr/>
                    <a:lstStyle/>
                    <a:p>
                      <a:r>
                        <a:rPr lang="en-US" dirty="0"/>
                        <a:t>SUNDAY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MONDAY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TUESDAY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WEDNESDAY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THURSDAY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FRIDAY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SATURDAY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1362729"/>
                  </a:ext>
                </a:extLst>
              </a:tr>
              <a:tr h="906065">
                <a:tc>
                  <a:txBody>
                    <a:bodyPr/>
                    <a:lstStyle/>
                    <a:p>
                      <a:r>
                        <a:rPr lang="en-US" dirty="0"/>
                        <a:t> 8/26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8/27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8/28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8/29                     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8/30               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8/31                  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9/1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5721491"/>
                  </a:ext>
                </a:extLst>
              </a:tr>
              <a:tr h="956402"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 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 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8673455"/>
                  </a:ext>
                </a:extLst>
              </a:tr>
              <a:tr h="1036940"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 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7748104"/>
                  </a:ext>
                </a:extLst>
              </a:tr>
              <a:tr h="966470"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 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7593057"/>
                  </a:ext>
                </a:extLst>
              </a:tr>
              <a:tr h="875862"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 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6207790"/>
                  </a:ext>
                </a:extLst>
              </a:tr>
              <a:tr h="727317"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6420417"/>
                  </a:ext>
                </a:extLst>
              </a:tr>
              <a:tr h="72731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8335402"/>
                  </a:ext>
                </a:extLst>
              </a:tr>
            </a:tbl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A9B8D1-C097-421E-8DAB-A1762B380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800" dirty="0"/>
              <a:t>BANKS OUTDOOR PRODUCTS 916 949-2530</a:t>
            </a:r>
          </a:p>
        </p:txBody>
      </p:sp>
      <p:pic>
        <p:nvPicPr>
          <p:cNvPr id="10" name="Picture 9" descr="A group of people in a field&#10;&#10;Description generated with very high confidence">
            <a:extLst>
              <a:ext uri="{FF2B5EF4-FFF2-40B4-BE49-F238E27FC236}">
                <a16:creationId xmlns:a16="http://schemas.microsoft.com/office/drawing/2014/main" id="{EC8C9BD9-4EA4-4749-B23F-4B91F1A39F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17" y="1175179"/>
            <a:ext cx="11224584" cy="6096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01955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3611">
        <p:fade/>
      </p:transition>
    </mc:Choice>
    <mc:Fallback xmlns="">
      <p:transition spd="med" advTm="2361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7699F-2556-4F9E-93FD-7116E0D66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7" y="365126"/>
            <a:ext cx="10515603" cy="513764"/>
          </a:xfrm>
        </p:spPr>
        <p:txBody>
          <a:bodyPr>
            <a:normAutofit fontScale="90000"/>
          </a:bodyPr>
          <a:lstStyle/>
          <a:p>
            <a:r>
              <a:rPr lang="en-US" dirty="0"/>
              <a:t>OCTOBER2018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17DC3B3-3079-4E1A-AEC9-6750C91A8C1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372192"/>
              </p:ext>
            </p:extLst>
          </p:nvPr>
        </p:nvGraphicFramePr>
        <p:xfrm>
          <a:off x="457200" y="854765"/>
          <a:ext cx="11241153" cy="63244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5879">
                  <a:extLst>
                    <a:ext uri="{9D8B030D-6E8A-4147-A177-3AD203B41FA5}">
                      <a16:colId xmlns:a16="http://schemas.microsoft.com/office/drawing/2014/main" val="1301182403"/>
                    </a:ext>
                  </a:extLst>
                </a:gridCol>
                <a:gridCol w="1605879">
                  <a:extLst>
                    <a:ext uri="{9D8B030D-6E8A-4147-A177-3AD203B41FA5}">
                      <a16:colId xmlns:a16="http://schemas.microsoft.com/office/drawing/2014/main" val="3921381424"/>
                    </a:ext>
                  </a:extLst>
                </a:gridCol>
                <a:gridCol w="1515646">
                  <a:extLst>
                    <a:ext uri="{9D8B030D-6E8A-4147-A177-3AD203B41FA5}">
                      <a16:colId xmlns:a16="http://schemas.microsoft.com/office/drawing/2014/main" val="549048835"/>
                    </a:ext>
                  </a:extLst>
                </a:gridCol>
                <a:gridCol w="1696112">
                  <a:extLst>
                    <a:ext uri="{9D8B030D-6E8A-4147-A177-3AD203B41FA5}">
                      <a16:colId xmlns:a16="http://schemas.microsoft.com/office/drawing/2014/main" val="679760477"/>
                    </a:ext>
                  </a:extLst>
                </a:gridCol>
                <a:gridCol w="1605879">
                  <a:extLst>
                    <a:ext uri="{9D8B030D-6E8A-4147-A177-3AD203B41FA5}">
                      <a16:colId xmlns:a16="http://schemas.microsoft.com/office/drawing/2014/main" val="3006985305"/>
                    </a:ext>
                  </a:extLst>
                </a:gridCol>
                <a:gridCol w="1605879">
                  <a:extLst>
                    <a:ext uri="{9D8B030D-6E8A-4147-A177-3AD203B41FA5}">
                      <a16:colId xmlns:a16="http://schemas.microsoft.com/office/drawing/2014/main" val="2425025525"/>
                    </a:ext>
                  </a:extLst>
                </a:gridCol>
                <a:gridCol w="1605879">
                  <a:extLst>
                    <a:ext uri="{9D8B030D-6E8A-4147-A177-3AD203B41FA5}">
                      <a16:colId xmlns:a16="http://schemas.microsoft.com/office/drawing/2014/main" val="2124238278"/>
                    </a:ext>
                  </a:extLst>
                </a:gridCol>
              </a:tblGrid>
              <a:tr h="377687">
                <a:tc>
                  <a:txBody>
                    <a:bodyPr/>
                    <a:lstStyle/>
                    <a:p>
                      <a:r>
                        <a:rPr lang="en-US" dirty="0"/>
                        <a:t>SUNDAY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MONDAY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TUESDAY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WEDNESDAY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THURSDAY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FRIDAY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SATURDAY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1362729"/>
                  </a:ext>
                </a:extLst>
              </a:tr>
              <a:tr h="815009">
                <a:tc>
                  <a:txBody>
                    <a:bodyPr/>
                    <a:lstStyle/>
                    <a:p>
                      <a:r>
                        <a:rPr lang="en-US" dirty="0"/>
                        <a:t> 9/30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10/1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  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 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 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  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5721491"/>
                  </a:ext>
                </a:extLst>
              </a:tr>
              <a:tr h="824948"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  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  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 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8673455"/>
                  </a:ext>
                </a:extLst>
              </a:tr>
              <a:tr h="944217"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 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7748104"/>
                  </a:ext>
                </a:extLst>
              </a:tr>
              <a:tr h="964096"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 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7593057"/>
                  </a:ext>
                </a:extLst>
              </a:tr>
              <a:tr h="1013791"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 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6207790"/>
                  </a:ext>
                </a:extLst>
              </a:tr>
              <a:tr h="69232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6420417"/>
                  </a:ext>
                </a:extLst>
              </a:tr>
              <a:tr h="69232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8335402"/>
                  </a:ext>
                </a:extLst>
              </a:tr>
            </a:tbl>
          </a:graphicData>
        </a:graphic>
      </p:graphicFrame>
      <p:pic>
        <p:nvPicPr>
          <p:cNvPr id="5" name="Picture 4" descr="A person standing next to a river&#10;&#10;Description generated with very high confidence">
            <a:extLst>
              <a:ext uri="{FF2B5EF4-FFF2-40B4-BE49-F238E27FC236}">
                <a16:creationId xmlns:a16="http://schemas.microsoft.com/office/drawing/2014/main" id="{B708D539-7459-4500-B8A2-A6EF7700F2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665" y="1204118"/>
            <a:ext cx="6836697" cy="5257801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41395F-EEA0-49F6-8D68-C5C907A77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800" dirty="0"/>
              <a:t>BANKS OUTDOOR PRODUCTS 916 949-2530</a:t>
            </a: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DF9FC6A6-CA1E-4C78-BB02-50B19BE5AA2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36027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3550">
        <p:fade/>
      </p:transition>
    </mc:Choice>
    <mc:Fallback xmlns="">
      <p:transition spd="med" advTm="1355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7699F-2556-4F9E-93FD-7116E0D66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7" y="365126"/>
            <a:ext cx="10515603" cy="513764"/>
          </a:xfrm>
        </p:spPr>
        <p:txBody>
          <a:bodyPr>
            <a:normAutofit fontScale="90000"/>
          </a:bodyPr>
          <a:lstStyle/>
          <a:p>
            <a:r>
              <a:rPr lang="en-US" dirty="0"/>
              <a:t>NOVEMBER 2018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17DC3B3-3079-4E1A-AEC9-6750C91A8C1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6283063"/>
              </p:ext>
            </p:extLst>
          </p:nvPr>
        </p:nvGraphicFramePr>
        <p:xfrm>
          <a:off x="460511" y="878890"/>
          <a:ext cx="11270973" cy="69402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5579">
                  <a:extLst>
                    <a:ext uri="{9D8B030D-6E8A-4147-A177-3AD203B41FA5}">
                      <a16:colId xmlns:a16="http://schemas.microsoft.com/office/drawing/2014/main" val="1301182403"/>
                    </a:ext>
                  </a:extLst>
                </a:gridCol>
                <a:gridCol w="1675579">
                  <a:extLst>
                    <a:ext uri="{9D8B030D-6E8A-4147-A177-3AD203B41FA5}">
                      <a16:colId xmlns:a16="http://schemas.microsoft.com/office/drawing/2014/main" val="3921381424"/>
                    </a:ext>
                  </a:extLst>
                </a:gridCol>
                <a:gridCol w="1663620">
                  <a:extLst>
                    <a:ext uri="{9D8B030D-6E8A-4147-A177-3AD203B41FA5}">
                      <a16:colId xmlns:a16="http://schemas.microsoft.com/office/drawing/2014/main" val="549048835"/>
                    </a:ext>
                  </a:extLst>
                </a:gridCol>
                <a:gridCol w="1687539">
                  <a:extLst>
                    <a:ext uri="{9D8B030D-6E8A-4147-A177-3AD203B41FA5}">
                      <a16:colId xmlns:a16="http://schemas.microsoft.com/office/drawing/2014/main" val="679760477"/>
                    </a:ext>
                  </a:extLst>
                </a:gridCol>
                <a:gridCol w="1675579">
                  <a:extLst>
                    <a:ext uri="{9D8B030D-6E8A-4147-A177-3AD203B41FA5}">
                      <a16:colId xmlns:a16="http://schemas.microsoft.com/office/drawing/2014/main" val="3006985305"/>
                    </a:ext>
                  </a:extLst>
                </a:gridCol>
                <a:gridCol w="1481722">
                  <a:extLst>
                    <a:ext uri="{9D8B030D-6E8A-4147-A177-3AD203B41FA5}">
                      <a16:colId xmlns:a16="http://schemas.microsoft.com/office/drawing/2014/main" val="2425025525"/>
                    </a:ext>
                  </a:extLst>
                </a:gridCol>
                <a:gridCol w="1411355">
                  <a:extLst>
                    <a:ext uri="{9D8B030D-6E8A-4147-A177-3AD203B41FA5}">
                      <a16:colId xmlns:a16="http://schemas.microsoft.com/office/drawing/2014/main" val="2124238278"/>
                    </a:ext>
                  </a:extLst>
                </a:gridCol>
              </a:tblGrid>
              <a:tr h="176186">
                <a:tc>
                  <a:txBody>
                    <a:bodyPr/>
                    <a:lstStyle/>
                    <a:p>
                      <a:r>
                        <a:rPr lang="en-US" dirty="0"/>
                        <a:t>SUNDAY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MONDAY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TUESDAY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WEDNESDAY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THURSDAY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FRIDAY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SATURDAY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1362729"/>
                  </a:ext>
                </a:extLst>
              </a:tr>
              <a:tr h="902303">
                <a:tc>
                  <a:txBody>
                    <a:bodyPr/>
                    <a:lstStyle/>
                    <a:p>
                      <a:r>
                        <a:rPr lang="en-US" dirty="0"/>
                        <a:t>10/28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10/29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10/30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10/31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11/1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5721491"/>
                  </a:ext>
                </a:extLst>
              </a:tr>
              <a:tr h="956269"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  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  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  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   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   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8673455"/>
                  </a:ext>
                </a:extLst>
              </a:tr>
              <a:tr h="976616"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 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 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 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 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 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7748104"/>
                  </a:ext>
                </a:extLst>
              </a:tr>
              <a:tr h="1037653"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 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 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 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 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 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7593057"/>
                  </a:ext>
                </a:extLst>
              </a:tr>
              <a:tr h="1261461"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 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 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 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 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 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6207790"/>
                  </a:ext>
                </a:extLst>
              </a:tr>
              <a:tr h="7200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6420417"/>
                  </a:ext>
                </a:extLst>
              </a:tr>
              <a:tr h="7200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8335402"/>
                  </a:ext>
                </a:extLst>
              </a:tr>
            </a:tbl>
          </a:graphicData>
        </a:graphic>
      </p:graphicFrame>
      <p:pic>
        <p:nvPicPr>
          <p:cNvPr id="5" name="Picture 4" descr="A person holding a fish&#10;&#10;Description generated with high confidence">
            <a:extLst>
              <a:ext uri="{FF2B5EF4-FFF2-40B4-BE49-F238E27FC236}">
                <a16:creationId xmlns:a16="http://schemas.microsoft.com/office/drawing/2014/main" id="{002BD711-71C6-452C-AF18-410BF779B5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129" y="1236200"/>
            <a:ext cx="9720470" cy="62255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E45B97-136E-4F48-9657-13F27E8BA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800" dirty="0"/>
              <a:t>BANKS OUTDOOR PRODUCTS 916 949-2530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41354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81">
        <p:fade/>
        <p:sndAc>
          <p:stSnd>
            <p:snd r:embed="rId3" name="wind.wav"/>
          </p:stSnd>
        </p:sndAc>
      </p:transition>
    </mc:Choice>
    <mc:Fallback xmlns="">
      <p:transition spd="med" advTm="10081">
        <p:fade/>
        <p:sndAc>
          <p:stSnd>
            <p:snd r:embed="rId5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7699F-2556-4F9E-93FD-7116E0D66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7" y="347370"/>
            <a:ext cx="10515603" cy="513764"/>
          </a:xfrm>
        </p:spPr>
        <p:txBody>
          <a:bodyPr>
            <a:normAutofit fontScale="90000"/>
          </a:bodyPr>
          <a:lstStyle/>
          <a:p>
            <a:r>
              <a:rPr lang="en-US" dirty="0"/>
              <a:t>DECEMBER 2018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17DC3B3-3079-4E1A-AEC9-6750C91A8C1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2630003"/>
              </p:ext>
            </p:extLst>
          </p:nvPr>
        </p:nvGraphicFramePr>
        <p:xfrm>
          <a:off x="437322" y="861134"/>
          <a:ext cx="11270973" cy="48063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0139">
                  <a:extLst>
                    <a:ext uri="{9D8B030D-6E8A-4147-A177-3AD203B41FA5}">
                      <a16:colId xmlns:a16="http://schemas.microsoft.com/office/drawing/2014/main" val="1301182403"/>
                    </a:ext>
                  </a:extLst>
                </a:gridCol>
                <a:gridCol w="1610139">
                  <a:extLst>
                    <a:ext uri="{9D8B030D-6E8A-4147-A177-3AD203B41FA5}">
                      <a16:colId xmlns:a16="http://schemas.microsoft.com/office/drawing/2014/main" val="3921381424"/>
                    </a:ext>
                  </a:extLst>
                </a:gridCol>
                <a:gridCol w="1480930">
                  <a:extLst>
                    <a:ext uri="{9D8B030D-6E8A-4147-A177-3AD203B41FA5}">
                      <a16:colId xmlns:a16="http://schemas.microsoft.com/office/drawing/2014/main" val="549048835"/>
                    </a:ext>
                  </a:extLst>
                </a:gridCol>
                <a:gridCol w="1739348">
                  <a:extLst>
                    <a:ext uri="{9D8B030D-6E8A-4147-A177-3AD203B41FA5}">
                      <a16:colId xmlns:a16="http://schemas.microsoft.com/office/drawing/2014/main" val="679760477"/>
                    </a:ext>
                  </a:extLst>
                </a:gridCol>
                <a:gridCol w="1610139">
                  <a:extLst>
                    <a:ext uri="{9D8B030D-6E8A-4147-A177-3AD203B41FA5}">
                      <a16:colId xmlns:a16="http://schemas.microsoft.com/office/drawing/2014/main" val="3006985305"/>
                    </a:ext>
                  </a:extLst>
                </a:gridCol>
                <a:gridCol w="1610139">
                  <a:extLst>
                    <a:ext uri="{9D8B030D-6E8A-4147-A177-3AD203B41FA5}">
                      <a16:colId xmlns:a16="http://schemas.microsoft.com/office/drawing/2014/main" val="2425025525"/>
                    </a:ext>
                  </a:extLst>
                </a:gridCol>
                <a:gridCol w="1610139">
                  <a:extLst>
                    <a:ext uri="{9D8B030D-6E8A-4147-A177-3AD203B41FA5}">
                      <a16:colId xmlns:a16="http://schemas.microsoft.com/office/drawing/2014/main" val="2124238278"/>
                    </a:ext>
                  </a:extLst>
                </a:gridCol>
              </a:tblGrid>
              <a:tr h="411075">
                <a:tc>
                  <a:txBody>
                    <a:bodyPr/>
                    <a:lstStyle/>
                    <a:p>
                      <a:r>
                        <a:rPr lang="en-US" dirty="0"/>
                        <a:t>SUNDAY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MONDAY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TUESDAY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WEDNESDAY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THURSDAY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FRIDAY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SATURDAY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1362729"/>
                  </a:ext>
                </a:extLst>
              </a:tr>
              <a:tr h="732546">
                <a:tc>
                  <a:txBody>
                    <a:bodyPr/>
                    <a:lstStyle/>
                    <a:p>
                      <a:r>
                        <a:rPr lang="en-US" dirty="0"/>
                        <a:t>11/25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11/26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11/27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11/28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11/29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11/30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12/1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6420417"/>
                  </a:ext>
                </a:extLst>
              </a:tr>
              <a:tr h="732546"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 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 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   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 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  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  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8335402"/>
                  </a:ext>
                </a:extLst>
              </a:tr>
              <a:tr h="732546"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  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  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0314908"/>
                  </a:ext>
                </a:extLst>
              </a:tr>
              <a:tr h="732546"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  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7857682"/>
                  </a:ext>
                </a:extLst>
              </a:tr>
              <a:tr h="732546"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  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1576011"/>
                  </a:ext>
                </a:extLst>
              </a:tr>
              <a:tr h="732546"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7451252"/>
                  </a:ext>
                </a:extLst>
              </a:tr>
            </a:tbl>
          </a:graphicData>
        </a:graphic>
      </p:graphicFrame>
      <p:pic>
        <p:nvPicPr>
          <p:cNvPr id="5" name="Picture 4" descr="A couple of people that are standing in the grass&#10;&#10;Description generated with high confidence">
            <a:extLst>
              <a:ext uri="{FF2B5EF4-FFF2-40B4-BE49-F238E27FC236}">
                <a16:creationId xmlns:a16="http://schemas.microsoft.com/office/drawing/2014/main" id="{5867660D-57BB-4AB7-90D2-042AB83758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295" y="1247914"/>
            <a:ext cx="8475405" cy="4933335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6144D1-E525-44B4-82E8-FBFE362F3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800" dirty="0"/>
              <a:t>BANKS OUTDOOR PRODUCTS 916 949-2530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98005B-5E81-461D-BA29-3F34023829A8}"/>
              </a:ext>
            </a:extLst>
          </p:cNvPr>
          <p:cNvSpPr txBox="1"/>
          <p:nvPr/>
        </p:nvSpPr>
        <p:spPr>
          <a:xfrm>
            <a:off x="4456670" y="6573795"/>
            <a:ext cx="5058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THANK YOU FOR YOUR BUSINESS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25647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1711">
        <p:fade/>
      </p:transition>
    </mc:Choice>
    <mc:Fallback xmlns="">
      <p:transition spd="med" advTm="1171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ECFF822-E131-4900-BC01-74B218D184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8205035"/>
              </p:ext>
            </p:extLst>
          </p:nvPr>
        </p:nvGraphicFramePr>
        <p:xfrm>
          <a:off x="1012052" y="667626"/>
          <a:ext cx="9392572" cy="43700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1796">
                  <a:extLst>
                    <a:ext uri="{9D8B030D-6E8A-4147-A177-3AD203B41FA5}">
                      <a16:colId xmlns:a16="http://schemas.microsoft.com/office/drawing/2014/main" val="2851554621"/>
                    </a:ext>
                  </a:extLst>
                </a:gridCol>
                <a:gridCol w="1341796">
                  <a:extLst>
                    <a:ext uri="{9D8B030D-6E8A-4147-A177-3AD203B41FA5}">
                      <a16:colId xmlns:a16="http://schemas.microsoft.com/office/drawing/2014/main" val="893178455"/>
                    </a:ext>
                  </a:extLst>
                </a:gridCol>
                <a:gridCol w="1341796">
                  <a:extLst>
                    <a:ext uri="{9D8B030D-6E8A-4147-A177-3AD203B41FA5}">
                      <a16:colId xmlns:a16="http://schemas.microsoft.com/office/drawing/2014/main" val="1208498707"/>
                    </a:ext>
                  </a:extLst>
                </a:gridCol>
                <a:gridCol w="1341796">
                  <a:extLst>
                    <a:ext uri="{9D8B030D-6E8A-4147-A177-3AD203B41FA5}">
                      <a16:colId xmlns:a16="http://schemas.microsoft.com/office/drawing/2014/main" val="2842460155"/>
                    </a:ext>
                  </a:extLst>
                </a:gridCol>
                <a:gridCol w="1341796">
                  <a:extLst>
                    <a:ext uri="{9D8B030D-6E8A-4147-A177-3AD203B41FA5}">
                      <a16:colId xmlns:a16="http://schemas.microsoft.com/office/drawing/2014/main" val="695324120"/>
                    </a:ext>
                  </a:extLst>
                </a:gridCol>
                <a:gridCol w="1341796">
                  <a:extLst>
                    <a:ext uri="{9D8B030D-6E8A-4147-A177-3AD203B41FA5}">
                      <a16:colId xmlns:a16="http://schemas.microsoft.com/office/drawing/2014/main" val="1351075099"/>
                    </a:ext>
                  </a:extLst>
                </a:gridCol>
                <a:gridCol w="1341796">
                  <a:extLst>
                    <a:ext uri="{9D8B030D-6E8A-4147-A177-3AD203B41FA5}">
                      <a16:colId xmlns:a16="http://schemas.microsoft.com/office/drawing/2014/main" val="4282757841"/>
                    </a:ext>
                  </a:extLst>
                </a:gridCol>
              </a:tblGrid>
              <a:tr h="417156">
                <a:tc>
                  <a:txBody>
                    <a:bodyPr/>
                    <a:lstStyle/>
                    <a:p>
                      <a:r>
                        <a:rPr lang="en-US" dirty="0"/>
                        <a:t>Sunday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Monday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Tuesday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Wednesday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Thursday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Friday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Saturday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2389111"/>
                  </a:ext>
                </a:extLst>
              </a:tr>
              <a:tr h="23949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1392831"/>
                  </a:ext>
                </a:extLst>
              </a:tr>
              <a:tr h="11042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8265572"/>
                  </a:ext>
                </a:extLst>
              </a:tr>
              <a:tr h="11042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RUBY SPRINGS LODGE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2874549"/>
                  </a:ext>
                </a:extLst>
              </a:tr>
              <a:tr h="110426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9018510"/>
                  </a:ext>
                </a:extLst>
              </a:tr>
            </a:tbl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933054A-E642-4320-ABDA-DD1B513D5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BANKS OUTDOOR PRODUCTS 916 949-2530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3E3635-F7EC-4792-A363-EDB18F40748E}"/>
              </a:ext>
            </a:extLst>
          </p:cNvPr>
          <p:cNvSpPr txBox="1"/>
          <p:nvPr/>
        </p:nvSpPr>
        <p:spPr>
          <a:xfrm flipH="1">
            <a:off x="2375772" y="1326274"/>
            <a:ext cx="70204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Welcome to Banks Outdoor Products Event Calendar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917026-F3A1-4A60-AA74-A871BC7B4D7A}"/>
              </a:ext>
            </a:extLst>
          </p:cNvPr>
          <p:cNvSpPr txBox="1"/>
          <p:nvPr/>
        </p:nvSpPr>
        <p:spPr>
          <a:xfrm>
            <a:off x="4772487" y="27966"/>
            <a:ext cx="18717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2019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8BBA91-26F8-4022-9F8E-43ACC54325CB}"/>
              </a:ext>
            </a:extLst>
          </p:cNvPr>
          <p:cNvSpPr txBox="1"/>
          <p:nvPr/>
        </p:nvSpPr>
        <p:spPr>
          <a:xfrm>
            <a:off x="1105310" y="2895934"/>
            <a:ext cx="11598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STONE CREEK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8E7C04-12D8-4D4C-8FF6-BD7BA58C14B5}"/>
              </a:ext>
            </a:extLst>
          </p:cNvPr>
          <p:cNvSpPr txBox="1"/>
          <p:nvPr/>
        </p:nvSpPr>
        <p:spPr>
          <a:xfrm>
            <a:off x="2401688" y="2867838"/>
            <a:ext cx="12274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FLY BOY </a:t>
            </a:r>
            <a:r>
              <a:rPr lang="en-US" dirty="0">
                <a:hlinkClick r:id="rId4"/>
              </a:rPr>
              <a:t>ANGLER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A7CE15B-E467-4C04-B14D-F922168288C2}"/>
              </a:ext>
            </a:extLst>
          </p:cNvPr>
          <p:cNvSpPr txBox="1"/>
          <p:nvPr/>
        </p:nvSpPr>
        <p:spPr>
          <a:xfrm>
            <a:off x="4947015" y="2848859"/>
            <a:ext cx="15656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BLACKFOOT RIVER GUIDES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E6BB0F6-72D0-441B-AF7E-ED2F2394896E}"/>
              </a:ext>
            </a:extLst>
          </p:cNvPr>
          <p:cNvSpPr txBox="1"/>
          <p:nvPr/>
        </p:nvSpPr>
        <p:spPr>
          <a:xfrm>
            <a:off x="6334173" y="2848859"/>
            <a:ext cx="1565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LOST RIVER OURFITTERS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C5982AA-2256-45B9-8EE9-4CC4FADD9619}"/>
              </a:ext>
            </a:extLst>
          </p:cNvPr>
          <p:cNvSpPr txBox="1"/>
          <p:nvPr/>
        </p:nvSpPr>
        <p:spPr>
          <a:xfrm flipH="1">
            <a:off x="7850896" y="2848859"/>
            <a:ext cx="10632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GREAT DIVIDE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9AF5260-4AB2-4162-B27E-D40A18F6DA4B}"/>
              </a:ext>
            </a:extLst>
          </p:cNvPr>
          <p:cNvSpPr txBox="1"/>
          <p:nvPr/>
        </p:nvSpPr>
        <p:spPr>
          <a:xfrm flipH="1">
            <a:off x="8996440" y="2867838"/>
            <a:ext cx="15077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WEST FORK MOUNTAIN CRAFTS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01E8FB-EDB6-4684-B109-BE660D8D6081}"/>
              </a:ext>
            </a:extLst>
          </p:cNvPr>
          <p:cNvSpPr txBox="1"/>
          <p:nvPr/>
        </p:nvSpPr>
        <p:spPr>
          <a:xfrm>
            <a:off x="1012052" y="3957763"/>
            <a:ext cx="13411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JACKLIN’S SPORTING GOODS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0571A0-B2A2-4457-B2BF-76C364377898}"/>
              </a:ext>
            </a:extLst>
          </p:cNvPr>
          <p:cNvSpPr txBox="1"/>
          <p:nvPr/>
        </p:nvSpPr>
        <p:spPr>
          <a:xfrm>
            <a:off x="2312350" y="3929667"/>
            <a:ext cx="14960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PATAGONIA RIVER GUIDES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43AB87E-EAC5-4E29-8709-BC6F930D67A0}"/>
              </a:ext>
            </a:extLst>
          </p:cNvPr>
          <p:cNvSpPr txBox="1"/>
          <p:nvPr/>
        </p:nvSpPr>
        <p:spPr>
          <a:xfrm>
            <a:off x="3653473" y="3929667"/>
            <a:ext cx="1496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TIGHTLINE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C676872-CA21-4680-B1E0-00EC12BD9742}"/>
              </a:ext>
            </a:extLst>
          </p:cNvPr>
          <p:cNvSpPr txBox="1"/>
          <p:nvPr/>
        </p:nvSpPr>
        <p:spPr>
          <a:xfrm>
            <a:off x="3549175" y="4418519"/>
            <a:ext cx="1600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BEARTOOTH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C335CD2-E92E-41BD-BA27-C68319FA85AE}"/>
              </a:ext>
            </a:extLst>
          </p:cNvPr>
          <p:cNvSpPr txBox="1"/>
          <p:nvPr/>
        </p:nvSpPr>
        <p:spPr>
          <a:xfrm>
            <a:off x="5256465" y="3864521"/>
            <a:ext cx="8395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RED’S FLY SHOP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B2EF4FC-BD69-4281-A7F7-3348DDF36391}"/>
              </a:ext>
            </a:extLst>
          </p:cNvPr>
          <p:cNvSpPr txBox="1"/>
          <p:nvPr/>
        </p:nvSpPr>
        <p:spPr>
          <a:xfrm>
            <a:off x="3953913" y="5498418"/>
            <a:ext cx="4819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TOP QUALITY HAND TIED FLIES AT THESE FINE RETAILERS AND DISTRIBUTORS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F10BB1C-F176-4ADA-A790-E80738B71E31}"/>
              </a:ext>
            </a:extLst>
          </p:cNvPr>
          <p:cNvSpPr txBox="1"/>
          <p:nvPr/>
        </p:nvSpPr>
        <p:spPr>
          <a:xfrm>
            <a:off x="6562122" y="3864522"/>
            <a:ext cx="960790" cy="923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HOOK –N- HORN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C9D5E56-A91F-46F9-A99F-72057C957847}"/>
              </a:ext>
            </a:extLst>
          </p:cNvPr>
          <p:cNvSpPr txBox="1"/>
          <p:nvPr/>
        </p:nvSpPr>
        <p:spPr>
          <a:xfrm>
            <a:off x="7702377" y="3910688"/>
            <a:ext cx="1600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HENDRIX OUTDOORS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7DC79F1-B77C-48B5-BA17-DFB918897A91}"/>
              </a:ext>
            </a:extLst>
          </p:cNvPr>
          <p:cNvSpPr txBox="1"/>
          <p:nvPr/>
        </p:nvSpPr>
        <p:spPr>
          <a:xfrm>
            <a:off x="9040474" y="3957763"/>
            <a:ext cx="16783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BITTERROOT FLY SHOP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80175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1135">
        <p:fade/>
      </p:transition>
    </mc:Choice>
    <mc:Fallback xmlns="">
      <p:transition spd="med" advTm="11135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7699F-2556-4F9E-93FD-7116E0D66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347370"/>
            <a:ext cx="10515603" cy="513764"/>
          </a:xfrm>
        </p:spPr>
        <p:txBody>
          <a:bodyPr>
            <a:normAutofit fontScale="90000"/>
          </a:bodyPr>
          <a:lstStyle/>
          <a:p>
            <a:r>
              <a:rPr lang="en-US" dirty="0"/>
              <a:t>JANUARY 2019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17DC3B3-3079-4E1A-AEC9-6750C91A8C1B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412877" y="861134"/>
          <a:ext cx="11217962" cy="76340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2566">
                  <a:extLst>
                    <a:ext uri="{9D8B030D-6E8A-4147-A177-3AD203B41FA5}">
                      <a16:colId xmlns:a16="http://schemas.microsoft.com/office/drawing/2014/main" val="1301182403"/>
                    </a:ext>
                  </a:extLst>
                </a:gridCol>
                <a:gridCol w="1602566">
                  <a:extLst>
                    <a:ext uri="{9D8B030D-6E8A-4147-A177-3AD203B41FA5}">
                      <a16:colId xmlns:a16="http://schemas.microsoft.com/office/drawing/2014/main" val="3921381424"/>
                    </a:ext>
                  </a:extLst>
                </a:gridCol>
                <a:gridCol w="1496078">
                  <a:extLst>
                    <a:ext uri="{9D8B030D-6E8A-4147-A177-3AD203B41FA5}">
                      <a16:colId xmlns:a16="http://schemas.microsoft.com/office/drawing/2014/main" val="549048835"/>
                    </a:ext>
                  </a:extLst>
                </a:gridCol>
                <a:gridCol w="1709054">
                  <a:extLst>
                    <a:ext uri="{9D8B030D-6E8A-4147-A177-3AD203B41FA5}">
                      <a16:colId xmlns:a16="http://schemas.microsoft.com/office/drawing/2014/main" val="679760477"/>
                    </a:ext>
                  </a:extLst>
                </a:gridCol>
                <a:gridCol w="1602566">
                  <a:extLst>
                    <a:ext uri="{9D8B030D-6E8A-4147-A177-3AD203B41FA5}">
                      <a16:colId xmlns:a16="http://schemas.microsoft.com/office/drawing/2014/main" val="3006985305"/>
                    </a:ext>
                  </a:extLst>
                </a:gridCol>
                <a:gridCol w="1602566">
                  <a:extLst>
                    <a:ext uri="{9D8B030D-6E8A-4147-A177-3AD203B41FA5}">
                      <a16:colId xmlns:a16="http://schemas.microsoft.com/office/drawing/2014/main" val="2425025525"/>
                    </a:ext>
                  </a:extLst>
                </a:gridCol>
                <a:gridCol w="1602566">
                  <a:extLst>
                    <a:ext uri="{9D8B030D-6E8A-4147-A177-3AD203B41FA5}">
                      <a16:colId xmlns:a16="http://schemas.microsoft.com/office/drawing/2014/main" val="2124238278"/>
                    </a:ext>
                  </a:extLst>
                </a:gridCol>
              </a:tblGrid>
              <a:tr h="492243">
                <a:tc>
                  <a:txBody>
                    <a:bodyPr/>
                    <a:lstStyle/>
                    <a:p>
                      <a:r>
                        <a:rPr lang="en-US" dirty="0"/>
                        <a:t>SUNDAY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MONDAY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TUESDAY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WEDNESDAY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THURSDAY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FRIDAY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SATURDAY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1362729"/>
                  </a:ext>
                </a:extLst>
              </a:tr>
              <a:tr h="1078889"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31 </a:t>
                      </a:r>
                      <a:r>
                        <a:rPr lang="en-US" dirty="0">
                          <a:hlinkClick r:id="rId4"/>
                        </a:rPr>
                        <a:t>mailto:dwhouston73@gmail.com, </a:t>
                      </a:r>
                      <a:r>
                        <a:rPr lang="en-US" dirty="0"/>
                        <a:t>       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 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 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5721491"/>
                  </a:ext>
                </a:extLst>
              </a:tr>
              <a:tr h="1081270"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 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   9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8673455"/>
                  </a:ext>
                </a:extLst>
              </a:tr>
              <a:tr h="1071439"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 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7748104"/>
                  </a:ext>
                </a:extLst>
              </a:tr>
              <a:tr h="1022291"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 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7593057"/>
                  </a:ext>
                </a:extLst>
              </a:tr>
              <a:tr h="1120588"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 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6207790"/>
                  </a:ext>
                </a:extLst>
              </a:tr>
              <a:tr h="82874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6420417"/>
                  </a:ext>
                </a:extLst>
              </a:tr>
              <a:tr h="82874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8335402"/>
                  </a:ext>
                </a:extLst>
              </a:tr>
            </a:tbl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9402ED-524F-4F77-9239-C3BCBD98A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800"/>
              <a:t>BANKS OUTDOOR PRODUCTS 916 949-2530</a:t>
            </a:r>
            <a:endParaRPr lang="en-US" sz="1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76247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2349">
        <p:fade/>
      </p:transition>
    </mc:Choice>
    <mc:Fallback xmlns="">
      <p:transition spd="med" advTm="12349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7699F-2556-4F9E-93FD-7116E0D66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7" y="365126"/>
            <a:ext cx="10515603" cy="513764"/>
          </a:xfrm>
        </p:spPr>
        <p:txBody>
          <a:bodyPr>
            <a:normAutofit fontScale="90000"/>
          </a:bodyPr>
          <a:lstStyle/>
          <a:p>
            <a:r>
              <a:rPr lang="en-US" dirty="0"/>
              <a:t>FEBRUARY 2019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17DC3B3-3079-4E1A-AEC9-6750C91A8C1B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487017" y="878890"/>
          <a:ext cx="11191460" cy="59791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8780">
                  <a:extLst>
                    <a:ext uri="{9D8B030D-6E8A-4147-A177-3AD203B41FA5}">
                      <a16:colId xmlns:a16="http://schemas.microsoft.com/office/drawing/2014/main" val="1301182403"/>
                    </a:ext>
                  </a:extLst>
                </a:gridCol>
                <a:gridCol w="1598780">
                  <a:extLst>
                    <a:ext uri="{9D8B030D-6E8A-4147-A177-3AD203B41FA5}">
                      <a16:colId xmlns:a16="http://schemas.microsoft.com/office/drawing/2014/main" val="3921381424"/>
                    </a:ext>
                  </a:extLst>
                </a:gridCol>
                <a:gridCol w="1523527">
                  <a:extLst>
                    <a:ext uri="{9D8B030D-6E8A-4147-A177-3AD203B41FA5}">
                      <a16:colId xmlns:a16="http://schemas.microsoft.com/office/drawing/2014/main" val="549048835"/>
                    </a:ext>
                  </a:extLst>
                </a:gridCol>
                <a:gridCol w="1674033">
                  <a:extLst>
                    <a:ext uri="{9D8B030D-6E8A-4147-A177-3AD203B41FA5}">
                      <a16:colId xmlns:a16="http://schemas.microsoft.com/office/drawing/2014/main" val="679760477"/>
                    </a:ext>
                  </a:extLst>
                </a:gridCol>
                <a:gridCol w="1598780">
                  <a:extLst>
                    <a:ext uri="{9D8B030D-6E8A-4147-A177-3AD203B41FA5}">
                      <a16:colId xmlns:a16="http://schemas.microsoft.com/office/drawing/2014/main" val="3006985305"/>
                    </a:ext>
                  </a:extLst>
                </a:gridCol>
                <a:gridCol w="1598780">
                  <a:extLst>
                    <a:ext uri="{9D8B030D-6E8A-4147-A177-3AD203B41FA5}">
                      <a16:colId xmlns:a16="http://schemas.microsoft.com/office/drawing/2014/main" val="2425025525"/>
                    </a:ext>
                  </a:extLst>
                </a:gridCol>
                <a:gridCol w="1598780">
                  <a:extLst>
                    <a:ext uri="{9D8B030D-6E8A-4147-A177-3AD203B41FA5}">
                      <a16:colId xmlns:a16="http://schemas.microsoft.com/office/drawing/2014/main" val="2124238278"/>
                    </a:ext>
                  </a:extLst>
                </a:gridCol>
              </a:tblGrid>
              <a:tr h="423788">
                <a:tc>
                  <a:txBody>
                    <a:bodyPr/>
                    <a:lstStyle/>
                    <a:p>
                      <a:r>
                        <a:rPr lang="en-US" dirty="0"/>
                        <a:t>SUNDAY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MONDAY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TUESDAY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WEDNESDAY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THURSDAY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FRIDAY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SATURDAY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1362729"/>
                  </a:ext>
                </a:extLst>
              </a:tr>
              <a:tr h="793617">
                <a:tc>
                  <a:txBody>
                    <a:bodyPr/>
                    <a:lstStyle/>
                    <a:p>
                      <a:r>
                        <a:rPr lang="en-US" dirty="0"/>
                        <a:t>                    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 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5721491"/>
                  </a:ext>
                </a:extLst>
              </a:tr>
              <a:tr h="793617"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5         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  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 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 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 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8673455"/>
                  </a:ext>
                </a:extLst>
              </a:tr>
              <a:tr h="793617">
                <a:tc>
                  <a:txBody>
                    <a:bodyPr/>
                    <a:lstStyle/>
                    <a:p>
                      <a:r>
                        <a:rPr lang="en-US" dirty="0"/>
                        <a:t>                    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 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15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7748104"/>
                  </a:ext>
                </a:extLst>
              </a:tr>
              <a:tr h="793617">
                <a:tc>
                  <a:txBody>
                    <a:bodyPr/>
                    <a:lstStyle/>
                    <a:p>
                      <a:r>
                        <a:rPr lang="en-US" dirty="0"/>
                        <a:t>                    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 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7593057"/>
                  </a:ext>
                </a:extLst>
              </a:tr>
              <a:tr h="793617">
                <a:tc>
                  <a:txBody>
                    <a:bodyPr/>
                    <a:lstStyle/>
                    <a:p>
                      <a:r>
                        <a:rPr lang="en-US" dirty="0"/>
                        <a:t>                    24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 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6207790"/>
                  </a:ext>
                </a:extLst>
              </a:tr>
              <a:tr h="79361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6420417"/>
                  </a:ext>
                </a:extLst>
              </a:tr>
              <a:tr h="79361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8335402"/>
                  </a:ext>
                </a:extLst>
              </a:tr>
            </a:tbl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946C12-4AFF-482D-9085-452AB0BF5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800"/>
              <a:t>BANKS OUTDOOR PRODUCTS 916 949-2530</a:t>
            </a:r>
            <a:endParaRPr lang="en-US" sz="9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97813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4549">
        <p:fade/>
      </p:transition>
    </mc:Choice>
    <mc:Fallback xmlns="">
      <p:transition spd="med" advTm="14549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7699F-2556-4F9E-93FD-7116E0D66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7" y="365126"/>
            <a:ext cx="10515603" cy="513764"/>
          </a:xfrm>
        </p:spPr>
        <p:txBody>
          <a:bodyPr>
            <a:normAutofit fontScale="90000"/>
          </a:bodyPr>
          <a:lstStyle/>
          <a:p>
            <a:r>
              <a:rPr lang="en-US" dirty="0"/>
              <a:t>MARCH 2019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17DC3B3-3079-4E1A-AEC9-6750C91A8C1B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467139" y="834887"/>
          <a:ext cx="11241160" cy="57766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5880">
                  <a:extLst>
                    <a:ext uri="{9D8B030D-6E8A-4147-A177-3AD203B41FA5}">
                      <a16:colId xmlns:a16="http://schemas.microsoft.com/office/drawing/2014/main" val="1301182403"/>
                    </a:ext>
                  </a:extLst>
                </a:gridCol>
                <a:gridCol w="1605880">
                  <a:extLst>
                    <a:ext uri="{9D8B030D-6E8A-4147-A177-3AD203B41FA5}">
                      <a16:colId xmlns:a16="http://schemas.microsoft.com/office/drawing/2014/main" val="3921381424"/>
                    </a:ext>
                  </a:extLst>
                </a:gridCol>
                <a:gridCol w="1509327">
                  <a:extLst>
                    <a:ext uri="{9D8B030D-6E8A-4147-A177-3AD203B41FA5}">
                      <a16:colId xmlns:a16="http://schemas.microsoft.com/office/drawing/2014/main" val="549048835"/>
                    </a:ext>
                  </a:extLst>
                </a:gridCol>
                <a:gridCol w="1702433">
                  <a:extLst>
                    <a:ext uri="{9D8B030D-6E8A-4147-A177-3AD203B41FA5}">
                      <a16:colId xmlns:a16="http://schemas.microsoft.com/office/drawing/2014/main" val="679760477"/>
                    </a:ext>
                  </a:extLst>
                </a:gridCol>
                <a:gridCol w="1605880">
                  <a:extLst>
                    <a:ext uri="{9D8B030D-6E8A-4147-A177-3AD203B41FA5}">
                      <a16:colId xmlns:a16="http://schemas.microsoft.com/office/drawing/2014/main" val="3006985305"/>
                    </a:ext>
                  </a:extLst>
                </a:gridCol>
                <a:gridCol w="1605880">
                  <a:extLst>
                    <a:ext uri="{9D8B030D-6E8A-4147-A177-3AD203B41FA5}">
                      <a16:colId xmlns:a16="http://schemas.microsoft.com/office/drawing/2014/main" val="2425025525"/>
                    </a:ext>
                  </a:extLst>
                </a:gridCol>
                <a:gridCol w="1605880">
                  <a:extLst>
                    <a:ext uri="{9D8B030D-6E8A-4147-A177-3AD203B41FA5}">
                      <a16:colId xmlns:a16="http://schemas.microsoft.com/office/drawing/2014/main" val="2124238278"/>
                    </a:ext>
                  </a:extLst>
                </a:gridCol>
              </a:tblGrid>
              <a:tr h="417443">
                <a:tc>
                  <a:txBody>
                    <a:bodyPr/>
                    <a:lstStyle/>
                    <a:p>
                      <a:r>
                        <a:rPr lang="en-US" dirty="0"/>
                        <a:t>SUNDAY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MONDAY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TUESDAY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WEDNESDAY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THURSDAY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FRIDAY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SATURDAY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1362729"/>
                  </a:ext>
                </a:extLst>
              </a:tr>
              <a:tr h="765606"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 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 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 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5721491"/>
                  </a:ext>
                </a:extLst>
              </a:tr>
              <a:tr h="765606"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 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 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5                  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   6  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  7    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  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  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8673455"/>
                  </a:ext>
                </a:extLst>
              </a:tr>
              <a:tr h="765606"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 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7748104"/>
                  </a:ext>
                </a:extLst>
              </a:tr>
              <a:tr h="765606"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 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7593057"/>
                  </a:ext>
                </a:extLst>
              </a:tr>
              <a:tr h="765606"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 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6207790"/>
                  </a:ext>
                </a:extLst>
              </a:tr>
              <a:tr h="765606"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6420417"/>
                  </a:ext>
                </a:extLst>
              </a:tr>
              <a:tr h="76560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8335402"/>
                  </a:ext>
                </a:extLst>
              </a:tr>
            </a:tbl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452A68-B761-4E26-B1B4-33CC3D8E6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BANKS OUTDOOR PRODUCTS 916 949-2530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68549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2478">
        <p:fade/>
      </p:transition>
    </mc:Choice>
    <mc:Fallback xmlns="">
      <p:transition spd="med" advTm="12478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7699F-2556-4F9E-93FD-7116E0D66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7" y="365126"/>
            <a:ext cx="10515603" cy="513764"/>
          </a:xfrm>
        </p:spPr>
        <p:txBody>
          <a:bodyPr>
            <a:normAutofit fontScale="90000"/>
          </a:bodyPr>
          <a:lstStyle/>
          <a:p>
            <a:r>
              <a:rPr lang="en-US" dirty="0"/>
              <a:t>APRIL2019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17DC3B3-3079-4E1A-AEC9-6750C91A8C1B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496958" y="795916"/>
          <a:ext cx="11201400" cy="60620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>
                  <a:extLst>
                    <a:ext uri="{9D8B030D-6E8A-4147-A177-3AD203B41FA5}">
                      <a16:colId xmlns:a16="http://schemas.microsoft.com/office/drawing/2014/main" val="1301182403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3921381424"/>
                    </a:ext>
                  </a:extLst>
                </a:gridCol>
                <a:gridCol w="1520685">
                  <a:extLst>
                    <a:ext uri="{9D8B030D-6E8A-4147-A177-3AD203B41FA5}">
                      <a16:colId xmlns:a16="http://schemas.microsoft.com/office/drawing/2014/main" val="549048835"/>
                    </a:ext>
                  </a:extLst>
                </a:gridCol>
                <a:gridCol w="1679715">
                  <a:extLst>
                    <a:ext uri="{9D8B030D-6E8A-4147-A177-3AD203B41FA5}">
                      <a16:colId xmlns:a16="http://schemas.microsoft.com/office/drawing/2014/main" val="679760477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3006985305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425025525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124238278"/>
                    </a:ext>
                  </a:extLst>
                </a:gridCol>
              </a:tblGrid>
              <a:tr h="366204">
                <a:tc>
                  <a:txBody>
                    <a:bodyPr/>
                    <a:lstStyle/>
                    <a:p>
                      <a:r>
                        <a:rPr lang="en-US" dirty="0"/>
                        <a:t>SUNDAY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MONDAY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TUESDAY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WEDNESDAY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THURSDAY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FRIDAY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SATURDAY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1362729"/>
                  </a:ext>
                </a:extLst>
              </a:tr>
              <a:tr h="834887"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  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 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5721491"/>
                  </a:ext>
                </a:extLst>
              </a:tr>
              <a:tr h="834887"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 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 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 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8673455"/>
                  </a:ext>
                </a:extLst>
              </a:tr>
              <a:tr h="884583"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 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7748104"/>
                  </a:ext>
                </a:extLst>
              </a:tr>
              <a:tr h="924339"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 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7593057"/>
                  </a:ext>
                </a:extLst>
              </a:tr>
              <a:tr h="739061"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6207790"/>
                  </a:ext>
                </a:extLst>
              </a:tr>
              <a:tr h="73906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6420417"/>
                  </a:ext>
                </a:extLst>
              </a:tr>
              <a:tr h="73906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8335402"/>
                  </a:ext>
                </a:extLst>
              </a:tr>
            </a:tbl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057076-3BDA-4CF2-9AB9-85989A920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800" dirty="0"/>
              <a:t>BANKS OUTDOOR PRODUCTS 916 949-2530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8047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4815">
        <p:fade/>
      </p:transition>
    </mc:Choice>
    <mc:Fallback xmlns="">
      <p:transition spd="med" advTm="14815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7699F-2556-4F9E-93FD-7116E0D66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7" y="365126"/>
            <a:ext cx="10515603" cy="513764"/>
          </a:xfrm>
        </p:spPr>
        <p:txBody>
          <a:bodyPr>
            <a:normAutofit fontScale="90000"/>
          </a:bodyPr>
          <a:lstStyle/>
          <a:p>
            <a:r>
              <a:rPr lang="en-US" dirty="0"/>
              <a:t>MAY 2019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17DC3B3-3079-4E1A-AEC9-6750C91A8C1B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506893" y="840309"/>
          <a:ext cx="11178209" cy="58291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6887">
                  <a:extLst>
                    <a:ext uri="{9D8B030D-6E8A-4147-A177-3AD203B41FA5}">
                      <a16:colId xmlns:a16="http://schemas.microsoft.com/office/drawing/2014/main" val="1301182403"/>
                    </a:ext>
                  </a:extLst>
                </a:gridCol>
                <a:gridCol w="1596887">
                  <a:extLst>
                    <a:ext uri="{9D8B030D-6E8A-4147-A177-3AD203B41FA5}">
                      <a16:colId xmlns:a16="http://schemas.microsoft.com/office/drawing/2014/main" val="3921381424"/>
                    </a:ext>
                  </a:extLst>
                </a:gridCol>
                <a:gridCol w="1507434">
                  <a:extLst>
                    <a:ext uri="{9D8B030D-6E8A-4147-A177-3AD203B41FA5}">
                      <a16:colId xmlns:a16="http://schemas.microsoft.com/office/drawing/2014/main" val="549048835"/>
                    </a:ext>
                  </a:extLst>
                </a:gridCol>
                <a:gridCol w="1686340">
                  <a:extLst>
                    <a:ext uri="{9D8B030D-6E8A-4147-A177-3AD203B41FA5}">
                      <a16:colId xmlns:a16="http://schemas.microsoft.com/office/drawing/2014/main" val="679760477"/>
                    </a:ext>
                  </a:extLst>
                </a:gridCol>
                <a:gridCol w="1596887">
                  <a:extLst>
                    <a:ext uri="{9D8B030D-6E8A-4147-A177-3AD203B41FA5}">
                      <a16:colId xmlns:a16="http://schemas.microsoft.com/office/drawing/2014/main" val="3006985305"/>
                    </a:ext>
                  </a:extLst>
                </a:gridCol>
                <a:gridCol w="1596887">
                  <a:extLst>
                    <a:ext uri="{9D8B030D-6E8A-4147-A177-3AD203B41FA5}">
                      <a16:colId xmlns:a16="http://schemas.microsoft.com/office/drawing/2014/main" val="2425025525"/>
                    </a:ext>
                  </a:extLst>
                </a:gridCol>
                <a:gridCol w="1596887">
                  <a:extLst>
                    <a:ext uri="{9D8B030D-6E8A-4147-A177-3AD203B41FA5}">
                      <a16:colId xmlns:a16="http://schemas.microsoft.com/office/drawing/2014/main" val="2124238278"/>
                    </a:ext>
                  </a:extLst>
                </a:gridCol>
              </a:tblGrid>
              <a:tr h="373636">
                <a:tc>
                  <a:txBody>
                    <a:bodyPr/>
                    <a:lstStyle/>
                    <a:p>
                      <a:r>
                        <a:rPr lang="en-US" dirty="0"/>
                        <a:t>SUNDAY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MONDAY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TUESDAY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WEDNESDAY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THURSDAY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FRIDAY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SATURDAY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1362729"/>
                  </a:ext>
                </a:extLst>
              </a:tr>
              <a:tr h="779357">
                <a:tc>
                  <a:txBody>
                    <a:bodyPr/>
                    <a:lstStyle/>
                    <a:p>
                      <a:r>
                        <a:rPr lang="en-US" dirty="0"/>
                        <a:t>                    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  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5721491"/>
                  </a:ext>
                </a:extLst>
              </a:tr>
              <a:tr h="779357"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   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 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8673455"/>
                  </a:ext>
                </a:extLst>
              </a:tr>
              <a:tr h="779357">
                <a:tc>
                  <a:txBody>
                    <a:bodyPr/>
                    <a:lstStyle/>
                    <a:p>
                      <a:r>
                        <a:rPr lang="en-US" dirty="0"/>
                        <a:t>                    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 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7748104"/>
                  </a:ext>
                </a:extLst>
              </a:tr>
              <a:tr h="779357">
                <a:tc>
                  <a:txBody>
                    <a:bodyPr/>
                    <a:lstStyle/>
                    <a:p>
                      <a:r>
                        <a:rPr lang="en-US" dirty="0"/>
                        <a:t>                    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 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23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7593057"/>
                  </a:ext>
                </a:extLst>
              </a:tr>
              <a:tr h="779357">
                <a:tc>
                  <a:txBody>
                    <a:bodyPr/>
                    <a:lstStyle/>
                    <a:p>
                      <a:r>
                        <a:rPr lang="en-US" dirty="0"/>
                        <a:t>                    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 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6207790"/>
                  </a:ext>
                </a:extLst>
              </a:tr>
              <a:tr h="77935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6420417"/>
                  </a:ext>
                </a:extLst>
              </a:tr>
              <a:tr h="77935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8335402"/>
                  </a:ext>
                </a:extLst>
              </a:tr>
            </a:tbl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D6A639-E672-4B26-B15F-1853EFC84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800" dirty="0"/>
              <a:t>BANKS OUTDOOR PRODUCTS 916 949-2530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05257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2902">
        <p:fade/>
      </p:transition>
    </mc:Choice>
    <mc:Fallback xmlns="">
      <p:transition spd="med" advTm="12902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7699F-2556-4F9E-93FD-7116E0D66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347370"/>
            <a:ext cx="10515603" cy="513764"/>
          </a:xfrm>
        </p:spPr>
        <p:txBody>
          <a:bodyPr>
            <a:normAutofit fontScale="90000"/>
          </a:bodyPr>
          <a:lstStyle/>
          <a:p>
            <a:r>
              <a:rPr lang="en-US" dirty="0"/>
              <a:t>JANUARY 2018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17DC3B3-3079-4E1A-AEC9-6750C91A8C1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9413903"/>
              </p:ext>
            </p:extLst>
          </p:nvPr>
        </p:nvGraphicFramePr>
        <p:xfrm>
          <a:off x="487018" y="857295"/>
          <a:ext cx="11217962" cy="76340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2566">
                  <a:extLst>
                    <a:ext uri="{9D8B030D-6E8A-4147-A177-3AD203B41FA5}">
                      <a16:colId xmlns:a16="http://schemas.microsoft.com/office/drawing/2014/main" val="1301182403"/>
                    </a:ext>
                  </a:extLst>
                </a:gridCol>
                <a:gridCol w="1602566">
                  <a:extLst>
                    <a:ext uri="{9D8B030D-6E8A-4147-A177-3AD203B41FA5}">
                      <a16:colId xmlns:a16="http://schemas.microsoft.com/office/drawing/2014/main" val="3921381424"/>
                    </a:ext>
                  </a:extLst>
                </a:gridCol>
                <a:gridCol w="1496078">
                  <a:extLst>
                    <a:ext uri="{9D8B030D-6E8A-4147-A177-3AD203B41FA5}">
                      <a16:colId xmlns:a16="http://schemas.microsoft.com/office/drawing/2014/main" val="549048835"/>
                    </a:ext>
                  </a:extLst>
                </a:gridCol>
                <a:gridCol w="1709054">
                  <a:extLst>
                    <a:ext uri="{9D8B030D-6E8A-4147-A177-3AD203B41FA5}">
                      <a16:colId xmlns:a16="http://schemas.microsoft.com/office/drawing/2014/main" val="679760477"/>
                    </a:ext>
                  </a:extLst>
                </a:gridCol>
                <a:gridCol w="1602566">
                  <a:extLst>
                    <a:ext uri="{9D8B030D-6E8A-4147-A177-3AD203B41FA5}">
                      <a16:colId xmlns:a16="http://schemas.microsoft.com/office/drawing/2014/main" val="3006985305"/>
                    </a:ext>
                  </a:extLst>
                </a:gridCol>
                <a:gridCol w="1602566">
                  <a:extLst>
                    <a:ext uri="{9D8B030D-6E8A-4147-A177-3AD203B41FA5}">
                      <a16:colId xmlns:a16="http://schemas.microsoft.com/office/drawing/2014/main" val="2425025525"/>
                    </a:ext>
                  </a:extLst>
                </a:gridCol>
                <a:gridCol w="1602566">
                  <a:extLst>
                    <a:ext uri="{9D8B030D-6E8A-4147-A177-3AD203B41FA5}">
                      <a16:colId xmlns:a16="http://schemas.microsoft.com/office/drawing/2014/main" val="2124238278"/>
                    </a:ext>
                  </a:extLst>
                </a:gridCol>
              </a:tblGrid>
              <a:tr h="492243">
                <a:tc>
                  <a:txBody>
                    <a:bodyPr/>
                    <a:lstStyle/>
                    <a:p>
                      <a:r>
                        <a:rPr lang="en-US" dirty="0"/>
                        <a:t>SUNDAY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MONDAY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TUESDAY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WEDNESDAY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sng" dirty="0"/>
                        <a:t>THURSDAY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FRIDAY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SATURDAY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1362729"/>
                  </a:ext>
                </a:extLst>
              </a:tr>
              <a:tr h="1078889">
                <a:tc>
                  <a:txBody>
                    <a:bodyPr/>
                    <a:lstStyle/>
                    <a:p>
                      <a:r>
                        <a:rPr lang="en-US" dirty="0"/>
                        <a:t>12/31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1/1 </a:t>
                      </a:r>
                      <a:r>
                        <a:rPr lang="en-US" dirty="0">
                          <a:hlinkClick r:id="rId4"/>
                        </a:rPr>
                        <a:t>mailto:dwhouston73@gmail.com, </a:t>
                      </a:r>
                      <a:r>
                        <a:rPr lang="en-US" dirty="0"/>
                        <a:t>       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   3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 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5721491"/>
                  </a:ext>
                </a:extLst>
              </a:tr>
              <a:tr h="1081270"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 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 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 10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8673455"/>
                  </a:ext>
                </a:extLst>
              </a:tr>
              <a:tr h="1071439"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 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7748104"/>
                  </a:ext>
                </a:extLst>
              </a:tr>
              <a:tr h="1022291"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 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7593057"/>
                  </a:ext>
                </a:extLst>
              </a:tr>
              <a:tr h="1120588"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 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6207790"/>
                  </a:ext>
                </a:extLst>
              </a:tr>
              <a:tr h="82874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6420417"/>
                  </a:ext>
                </a:extLst>
              </a:tr>
              <a:tr h="82874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8335402"/>
                  </a:ext>
                </a:extLst>
              </a:tr>
            </a:tbl>
          </a:graphicData>
        </a:graphic>
      </p:graphicFrame>
      <p:pic>
        <p:nvPicPr>
          <p:cNvPr id="5" name="Picture 4" descr="A tree next to a body of water&#10;&#10;Description generated with very high confidence">
            <a:extLst>
              <a:ext uri="{FF2B5EF4-FFF2-40B4-BE49-F238E27FC236}">
                <a16:creationId xmlns:a16="http://schemas.microsoft.com/office/drawing/2014/main" id="{67D6A64C-DC9E-41EB-9356-326D77DA21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18" y="1243636"/>
            <a:ext cx="5744274" cy="5763834"/>
          </a:xfrm>
          <a:prstGeom prst="rect">
            <a:avLst/>
          </a:prstGeom>
        </p:spPr>
      </p:pic>
      <p:pic>
        <p:nvPicPr>
          <p:cNvPr id="7" name="Picture 6" descr="A body of water surrounded by trees&#10;&#10;Description generated with very high confidence">
            <a:extLst>
              <a:ext uri="{FF2B5EF4-FFF2-40B4-BE49-F238E27FC236}">
                <a16:creationId xmlns:a16="http://schemas.microsoft.com/office/drawing/2014/main" id="{7659219D-47B8-4EDA-8972-05E16816DD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8767" y="1243635"/>
            <a:ext cx="5606213" cy="5763835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9402ED-524F-4F77-9239-C3BCBD98A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800"/>
              <a:t>BANKS OUTDOOR PRODUCTS 916 949-2530</a:t>
            </a:r>
            <a:endParaRPr lang="en-US" sz="1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8823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2001">
        <p:fade/>
      </p:transition>
    </mc:Choice>
    <mc:Fallback xmlns="">
      <p:transition spd="med" advTm="1200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7699F-2556-4F9E-93FD-7116E0D66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7" y="365126"/>
            <a:ext cx="10515603" cy="513764"/>
          </a:xfrm>
        </p:spPr>
        <p:txBody>
          <a:bodyPr>
            <a:normAutofit fontScale="90000"/>
          </a:bodyPr>
          <a:lstStyle/>
          <a:p>
            <a:r>
              <a:rPr lang="en-US" dirty="0"/>
              <a:t>JUNE 2019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17DC3B3-3079-4E1A-AEC9-6750C91A8C1B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474784" y="878890"/>
          <a:ext cx="11193755" cy="6617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9108">
                  <a:extLst>
                    <a:ext uri="{9D8B030D-6E8A-4147-A177-3AD203B41FA5}">
                      <a16:colId xmlns:a16="http://schemas.microsoft.com/office/drawing/2014/main" val="1301182403"/>
                    </a:ext>
                  </a:extLst>
                </a:gridCol>
                <a:gridCol w="1599108">
                  <a:extLst>
                    <a:ext uri="{9D8B030D-6E8A-4147-A177-3AD203B41FA5}">
                      <a16:colId xmlns:a16="http://schemas.microsoft.com/office/drawing/2014/main" val="3921381424"/>
                    </a:ext>
                  </a:extLst>
                </a:gridCol>
                <a:gridCol w="1473475">
                  <a:extLst>
                    <a:ext uri="{9D8B030D-6E8A-4147-A177-3AD203B41FA5}">
                      <a16:colId xmlns:a16="http://schemas.microsoft.com/office/drawing/2014/main" val="549048835"/>
                    </a:ext>
                  </a:extLst>
                </a:gridCol>
                <a:gridCol w="1724740">
                  <a:extLst>
                    <a:ext uri="{9D8B030D-6E8A-4147-A177-3AD203B41FA5}">
                      <a16:colId xmlns:a16="http://schemas.microsoft.com/office/drawing/2014/main" val="679760477"/>
                    </a:ext>
                  </a:extLst>
                </a:gridCol>
                <a:gridCol w="1599108">
                  <a:extLst>
                    <a:ext uri="{9D8B030D-6E8A-4147-A177-3AD203B41FA5}">
                      <a16:colId xmlns:a16="http://schemas.microsoft.com/office/drawing/2014/main" val="3006985305"/>
                    </a:ext>
                  </a:extLst>
                </a:gridCol>
                <a:gridCol w="1599108">
                  <a:extLst>
                    <a:ext uri="{9D8B030D-6E8A-4147-A177-3AD203B41FA5}">
                      <a16:colId xmlns:a16="http://schemas.microsoft.com/office/drawing/2014/main" val="2425025525"/>
                    </a:ext>
                  </a:extLst>
                </a:gridCol>
                <a:gridCol w="1599108">
                  <a:extLst>
                    <a:ext uri="{9D8B030D-6E8A-4147-A177-3AD203B41FA5}">
                      <a16:colId xmlns:a16="http://schemas.microsoft.com/office/drawing/2014/main" val="2124238278"/>
                    </a:ext>
                  </a:extLst>
                </a:gridCol>
              </a:tblGrid>
              <a:tr h="448748">
                <a:tc>
                  <a:txBody>
                    <a:bodyPr/>
                    <a:lstStyle/>
                    <a:p>
                      <a:r>
                        <a:rPr lang="en-US" dirty="0"/>
                        <a:t>SUNDAY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MONDAY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TUESDAY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WEDNESDAY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THURSDAY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FRIDAY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SATURDAY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1362729"/>
                  </a:ext>
                </a:extLst>
              </a:tr>
              <a:tr h="784286"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  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30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5721491"/>
                  </a:ext>
                </a:extLst>
              </a:tr>
              <a:tr h="784286"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 3             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   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 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 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8673455"/>
                  </a:ext>
                </a:extLst>
              </a:tr>
              <a:tr h="784286"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 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  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7748104"/>
                  </a:ext>
                </a:extLst>
              </a:tr>
              <a:tr h="784286"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  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7593057"/>
                  </a:ext>
                </a:extLst>
              </a:tr>
              <a:tr h="784286"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  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6207790"/>
                  </a:ext>
                </a:extLst>
              </a:tr>
              <a:tr h="784286">
                <a:tc>
                  <a:txBody>
                    <a:bodyPr/>
                    <a:lstStyle/>
                    <a:p>
                      <a:r>
                        <a:rPr lang="en-US" dirty="0"/>
                        <a:t>                    30  </a:t>
                      </a:r>
                      <a:r>
                        <a:rPr lang="en-US" dirty="0">
                          <a:hlinkClick r:id="rId4"/>
                        </a:rPr>
                        <a:t>mailto:banksoutdoorproducts@aol.com?subject=test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6420417"/>
                  </a:ext>
                </a:extLst>
              </a:tr>
              <a:tr h="78428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8335402"/>
                  </a:ext>
                </a:extLst>
              </a:tr>
            </a:tbl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980C6C-A844-4652-AACF-7201C1732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800" dirty="0"/>
              <a:t>BANKS OUTDOOR PRODUCTS 916 949-2530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632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3311">
        <p:fade/>
      </p:transition>
    </mc:Choice>
    <mc:Fallback xmlns="">
      <p:transition spd="med" advTm="13311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7699F-2556-4F9E-93FD-7116E0D66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7" y="365126"/>
            <a:ext cx="10515603" cy="513764"/>
          </a:xfrm>
        </p:spPr>
        <p:txBody>
          <a:bodyPr>
            <a:normAutofit fontScale="90000"/>
          </a:bodyPr>
          <a:lstStyle/>
          <a:p>
            <a:r>
              <a:rPr lang="en-US" dirty="0"/>
              <a:t>JULY 2019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17DC3B3-3079-4E1A-AEC9-6750C91A8C1B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487016" y="904461"/>
          <a:ext cx="11211340" cy="77991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1620">
                  <a:extLst>
                    <a:ext uri="{9D8B030D-6E8A-4147-A177-3AD203B41FA5}">
                      <a16:colId xmlns:a16="http://schemas.microsoft.com/office/drawing/2014/main" val="1301182403"/>
                    </a:ext>
                  </a:extLst>
                </a:gridCol>
                <a:gridCol w="1601620">
                  <a:extLst>
                    <a:ext uri="{9D8B030D-6E8A-4147-A177-3AD203B41FA5}">
                      <a16:colId xmlns:a16="http://schemas.microsoft.com/office/drawing/2014/main" val="3921381424"/>
                    </a:ext>
                  </a:extLst>
                </a:gridCol>
                <a:gridCol w="1497970">
                  <a:extLst>
                    <a:ext uri="{9D8B030D-6E8A-4147-A177-3AD203B41FA5}">
                      <a16:colId xmlns:a16="http://schemas.microsoft.com/office/drawing/2014/main" val="549048835"/>
                    </a:ext>
                  </a:extLst>
                </a:gridCol>
                <a:gridCol w="1705270">
                  <a:extLst>
                    <a:ext uri="{9D8B030D-6E8A-4147-A177-3AD203B41FA5}">
                      <a16:colId xmlns:a16="http://schemas.microsoft.com/office/drawing/2014/main" val="679760477"/>
                    </a:ext>
                  </a:extLst>
                </a:gridCol>
                <a:gridCol w="1601620">
                  <a:extLst>
                    <a:ext uri="{9D8B030D-6E8A-4147-A177-3AD203B41FA5}">
                      <a16:colId xmlns:a16="http://schemas.microsoft.com/office/drawing/2014/main" val="3006985305"/>
                    </a:ext>
                  </a:extLst>
                </a:gridCol>
                <a:gridCol w="1601620">
                  <a:extLst>
                    <a:ext uri="{9D8B030D-6E8A-4147-A177-3AD203B41FA5}">
                      <a16:colId xmlns:a16="http://schemas.microsoft.com/office/drawing/2014/main" val="2425025525"/>
                    </a:ext>
                  </a:extLst>
                </a:gridCol>
                <a:gridCol w="1601620">
                  <a:extLst>
                    <a:ext uri="{9D8B030D-6E8A-4147-A177-3AD203B41FA5}">
                      <a16:colId xmlns:a16="http://schemas.microsoft.com/office/drawing/2014/main" val="2124238278"/>
                    </a:ext>
                  </a:extLst>
                </a:gridCol>
              </a:tblGrid>
              <a:tr h="427382">
                <a:tc>
                  <a:txBody>
                    <a:bodyPr/>
                    <a:lstStyle/>
                    <a:p>
                      <a:r>
                        <a:rPr lang="en-US" dirty="0"/>
                        <a:t>SUNDAY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MONDAY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TUESDAY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WEDNESDAY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THURSDAY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FRIDAY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SATURDAY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1362729"/>
                  </a:ext>
                </a:extLst>
              </a:tr>
              <a:tr h="851208">
                <a:tc>
                  <a:txBody>
                    <a:bodyPr/>
                    <a:lstStyle/>
                    <a:p>
                      <a:r>
                        <a:rPr lang="en-US" dirty="0"/>
                        <a:t>             </a:t>
                      </a:r>
                      <a:r>
                        <a:rPr lang="en-US" dirty="0">
                          <a:hlinkClick r:id="rId3"/>
                        </a:rPr>
                        <a:t>mailto:banksoutdoorproducts@aol.com?subject=test</a:t>
                      </a:r>
                      <a:r>
                        <a:rPr lang="en-US" dirty="0"/>
                        <a:t>        30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  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 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5721491"/>
                  </a:ext>
                </a:extLst>
              </a:tr>
              <a:tr h="824948"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 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 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 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8673455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SAMPLE    16 EVENT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 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7748104"/>
                  </a:ext>
                </a:extLst>
              </a:tr>
              <a:tr h="974035"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 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7593057"/>
                  </a:ext>
                </a:extLst>
              </a:tr>
              <a:tr h="969737"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29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                   30</a:t>
                      </a:r>
                      <a:br>
                        <a:rPr lang="en-US" dirty="0"/>
                      </a:br>
                      <a:r>
                        <a:rPr lang="en-US" dirty="0"/>
                        <a:t>BIG SAMPLE EVENT EXTRA 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 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6207790"/>
                  </a:ext>
                </a:extLst>
              </a:tr>
              <a:tr h="7289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6420417"/>
                  </a:ext>
                </a:extLst>
              </a:tr>
              <a:tr h="7289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8335402"/>
                  </a:ext>
                </a:extLst>
              </a:tr>
            </a:tbl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77B532-A01B-4EC5-8BAE-59EBB20CB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800" dirty="0"/>
              <a:t>BANKS OUTDOOR PRODUCTS 916 949-2530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46094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1565">
        <p:fade/>
      </p:transition>
    </mc:Choice>
    <mc:Fallback xmlns="">
      <p:transition spd="med" advTm="11565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7699F-2556-4F9E-93FD-7116E0D66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7" y="365126"/>
            <a:ext cx="10515603" cy="513764"/>
          </a:xfrm>
        </p:spPr>
        <p:txBody>
          <a:bodyPr>
            <a:normAutofit fontScale="90000"/>
          </a:bodyPr>
          <a:lstStyle/>
          <a:p>
            <a:r>
              <a:rPr lang="en-US" dirty="0"/>
              <a:t>AUGUST 2019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17DC3B3-3079-4E1A-AEC9-6750C91A8C1B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477077" y="878890"/>
          <a:ext cx="11237849" cy="67556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5407">
                  <a:extLst>
                    <a:ext uri="{9D8B030D-6E8A-4147-A177-3AD203B41FA5}">
                      <a16:colId xmlns:a16="http://schemas.microsoft.com/office/drawing/2014/main" val="1301182403"/>
                    </a:ext>
                  </a:extLst>
                </a:gridCol>
                <a:gridCol w="1605407">
                  <a:extLst>
                    <a:ext uri="{9D8B030D-6E8A-4147-A177-3AD203B41FA5}">
                      <a16:colId xmlns:a16="http://schemas.microsoft.com/office/drawing/2014/main" val="3921381424"/>
                    </a:ext>
                  </a:extLst>
                </a:gridCol>
                <a:gridCol w="1500335">
                  <a:extLst>
                    <a:ext uri="{9D8B030D-6E8A-4147-A177-3AD203B41FA5}">
                      <a16:colId xmlns:a16="http://schemas.microsoft.com/office/drawing/2014/main" val="549048835"/>
                    </a:ext>
                  </a:extLst>
                </a:gridCol>
                <a:gridCol w="1710479">
                  <a:extLst>
                    <a:ext uri="{9D8B030D-6E8A-4147-A177-3AD203B41FA5}">
                      <a16:colId xmlns:a16="http://schemas.microsoft.com/office/drawing/2014/main" val="679760477"/>
                    </a:ext>
                  </a:extLst>
                </a:gridCol>
                <a:gridCol w="1605407">
                  <a:extLst>
                    <a:ext uri="{9D8B030D-6E8A-4147-A177-3AD203B41FA5}">
                      <a16:colId xmlns:a16="http://schemas.microsoft.com/office/drawing/2014/main" val="3006985305"/>
                    </a:ext>
                  </a:extLst>
                </a:gridCol>
                <a:gridCol w="1605407">
                  <a:extLst>
                    <a:ext uri="{9D8B030D-6E8A-4147-A177-3AD203B41FA5}">
                      <a16:colId xmlns:a16="http://schemas.microsoft.com/office/drawing/2014/main" val="2425025525"/>
                    </a:ext>
                  </a:extLst>
                </a:gridCol>
                <a:gridCol w="1605407">
                  <a:extLst>
                    <a:ext uri="{9D8B030D-6E8A-4147-A177-3AD203B41FA5}">
                      <a16:colId xmlns:a16="http://schemas.microsoft.com/office/drawing/2014/main" val="2124238278"/>
                    </a:ext>
                  </a:extLst>
                </a:gridCol>
              </a:tblGrid>
              <a:tr h="401141">
                <a:tc>
                  <a:txBody>
                    <a:bodyPr/>
                    <a:lstStyle/>
                    <a:p>
                      <a:r>
                        <a:rPr lang="en-US" dirty="0"/>
                        <a:t>SUNDAY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MONDAY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TUESDAY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WEDNESDAY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THURSDAY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FRIDAY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SATURDAY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1362729"/>
                  </a:ext>
                </a:extLst>
              </a:tr>
              <a:tr h="834887"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 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 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 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 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5721491"/>
                  </a:ext>
                </a:extLst>
              </a:tr>
              <a:tr h="924339"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 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 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  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  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 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8673455"/>
                  </a:ext>
                </a:extLst>
              </a:tr>
              <a:tr h="1043608"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 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7748104"/>
                  </a:ext>
                </a:extLst>
              </a:tr>
              <a:tr h="1023731"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 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7593057"/>
                  </a:ext>
                </a:extLst>
              </a:tr>
              <a:tr h="1123122"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 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6207790"/>
                  </a:ext>
                </a:extLst>
              </a:tr>
              <a:tr h="7023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6420417"/>
                  </a:ext>
                </a:extLst>
              </a:tr>
              <a:tr h="7023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8335402"/>
                  </a:ext>
                </a:extLst>
              </a:tr>
            </a:tbl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199240-7C32-4245-8DB6-AF0027F03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800" dirty="0"/>
              <a:t>BANKS OUTDOOR PRODUCTS 916 949-2530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24662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7353">
        <p:fade/>
      </p:transition>
    </mc:Choice>
    <mc:Fallback xmlns="">
      <p:transition spd="med" advTm="17353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7699F-2556-4F9E-93FD-7116E0D66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7" y="365126"/>
            <a:ext cx="10515603" cy="513764"/>
          </a:xfrm>
        </p:spPr>
        <p:txBody>
          <a:bodyPr>
            <a:normAutofit fontScale="90000"/>
          </a:bodyPr>
          <a:lstStyle/>
          <a:p>
            <a:r>
              <a:rPr lang="en-US" dirty="0"/>
              <a:t>SEPTEMBER 2019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17DC3B3-3079-4E1A-AEC9-6750C91A8C1B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457199" y="795130"/>
          <a:ext cx="11251093" cy="65746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7299">
                  <a:extLst>
                    <a:ext uri="{9D8B030D-6E8A-4147-A177-3AD203B41FA5}">
                      <a16:colId xmlns:a16="http://schemas.microsoft.com/office/drawing/2014/main" val="1301182403"/>
                    </a:ext>
                  </a:extLst>
                </a:gridCol>
                <a:gridCol w="1607299">
                  <a:extLst>
                    <a:ext uri="{9D8B030D-6E8A-4147-A177-3AD203B41FA5}">
                      <a16:colId xmlns:a16="http://schemas.microsoft.com/office/drawing/2014/main" val="3921381424"/>
                    </a:ext>
                  </a:extLst>
                </a:gridCol>
                <a:gridCol w="1536307">
                  <a:extLst>
                    <a:ext uri="{9D8B030D-6E8A-4147-A177-3AD203B41FA5}">
                      <a16:colId xmlns:a16="http://schemas.microsoft.com/office/drawing/2014/main" val="549048835"/>
                    </a:ext>
                  </a:extLst>
                </a:gridCol>
                <a:gridCol w="1678291">
                  <a:extLst>
                    <a:ext uri="{9D8B030D-6E8A-4147-A177-3AD203B41FA5}">
                      <a16:colId xmlns:a16="http://schemas.microsoft.com/office/drawing/2014/main" val="679760477"/>
                    </a:ext>
                  </a:extLst>
                </a:gridCol>
                <a:gridCol w="1607299">
                  <a:extLst>
                    <a:ext uri="{9D8B030D-6E8A-4147-A177-3AD203B41FA5}">
                      <a16:colId xmlns:a16="http://schemas.microsoft.com/office/drawing/2014/main" val="3006985305"/>
                    </a:ext>
                  </a:extLst>
                </a:gridCol>
                <a:gridCol w="1607299">
                  <a:extLst>
                    <a:ext uri="{9D8B030D-6E8A-4147-A177-3AD203B41FA5}">
                      <a16:colId xmlns:a16="http://schemas.microsoft.com/office/drawing/2014/main" val="2425025525"/>
                    </a:ext>
                  </a:extLst>
                </a:gridCol>
                <a:gridCol w="1607299">
                  <a:extLst>
                    <a:ext uri="{9D8B030D-6E8A-4147-A177-3AD203B41FA5}">
                      <a16:colId xmlns:a16="http://schemas.microsoft.com/office/drawing/2014/main" val="2124238278"/>
                    </a:ext>
                  </a:extLst>
                </a:gridCol>
              </a:tblGrid>
              <a:tr h="378259">
                <a:tc>
                  <a:txBody>
                    <a:bodyPr/>
                    <a:lstStyle/>
                    <a:p>
                      <a:r>
                        <a:rPr lang="en-US" dirty="0"/>
                        <a:t>SUNDAY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MONDAY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TUESDAY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WEDNESDAY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THURSDAY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FRIDAY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SATURDAY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1362729"/>
                  </a:ext>
                </a:extLst>
              </a:tr>
              <a:tr h="906065"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 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  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 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 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  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5721491"/>
                  </a:ext>
                </a:extLst>
              </a:tr>
              <a:tr h="956402"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  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  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 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8673455"/>
                  </a:ext>
                </a:extLst>
              </a:tr>
              <a:tr h="1036940"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 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7748104"/>
                  </a:ext>
                </a:extLst>
              </a:tr>
              <a:tr h="966470"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 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7593057"/>
                  </a:ext>
                </a:extLst>
              </a:tr>
              <a:tr h="875862"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6207790"/>
                  </a:ext>
                </a:extLst>
              </a:tr>
              <a:tr h="72731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6420417"/>
                  </a:ext>
                </a:extLst>
              </a:tr>
              <a:tr h="72731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8335402"/>
                  </a:ext>
                </a:extLst>
              </a:tr>
            </a:tbl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A9B8D1-C097-421E-8DAB-A1762B380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800" dirty="0"/>
              <a:t>BANKS OUTDOOR PRODUCTS 916 949-2530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19220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879">
        <p:fade/>
      </p:transition>
    </mc:Choice>
    <mc:Fallback xmlns="">
      <p:transition spd="med" advTm="6879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7699F-2556-4F9E-93FD-7116E0D66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7" y="365126"/>
            <a:ext cx="10515603" cy="513764"/>
          </a:xfrm>
        </p:spPr>
        <p:txBody>
          <a:bodyPr>
            <a:normAutofit fontScale="90000"/>
          </a:bodyPr>
          <a:lstStyle/>
          <a:p>
            <a:r>
              <a:rPr lang="en-US" dirty="0"/>
              <a:t>OCTOBER2019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17DC3B3-3079-4E1A-AEC9-6750C91A8C1B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854765"/>
          <a:ext cx="11241153" cy="63244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5879">
                  <a:extLst>
                    <a:ext uri="{9D8B030D-6E8A-4147-A177-3AD203B41FA5}">
                      <a16:colId xmlns:a16="http://schemas.microsoft.com/office/drawing/2014/main" val="1301182403"/>
                    </a:ext>
                  </a:extLst>
                </a:gridCol>
                <a:gridCol w="1605879">
                  <a:extLst>
                    <a:ext uri="{9D8B030D-6E8A-4147-A177-3AD203B41FA5}">
                      <a16:colId xmlns:a16="http://schemas.microsoft.com/office/drawing/2014/main" val="3921381424"/>
                    </a:ext>
                  </a:extLst>
                </a:gridCol>
                <a:gridCol w="1515646">
                  <a:extLst>
                    <a:ext uri="{9D8B030D-6E8A-4147-A177-3AD203B41FA5}">
                      <a16:colId xmlns:a16="http://schemas.microsoft.com/office/drawing/2014/main" val="549048835"/>
                    </a:ext>
                  </a:extLst>
                </a:gridCol>
                <a:gridCol w="1696112">
                  <a:extLst>
                    <a:ext uri="{9D8B030D-6E8A-4147-A177-3AD203B41FA5}">
                      <a16:colId xmlns:a16="http://schemas.microsoft.com/office/drawing/2014/main" val="679760477"/>
                    </a:ext>
                  </a:extLst>
                </a:gridCol>
                <a:gridCol w="1605879">
                  <a:extLst>
                    <a:ext uri="{9D8B030D-6E8A-4147-A177-3AD203B41FA5}">
                      <a16:colId xmlns:a16="http://schemas.microsoft.com/office/drawing/2014/main" val="3006985305"/>
                    </a:ext>
                  </a:extLst>
                </a:gridCol>
                <a:gridCol w="1605879">
                  <a:extLst>
                    <a:ext uri="{9D8B030D-6E8A-4147-A177-3AD203B41FA5}">
                      <a16:colId xmlns:a16="http://schemas.microsoft.com/office/drawing/2014/main" val="2425025525"/>
                    </a:ext>
                  </a:extLst>
                </a:gridCol>
                <a:gridCol w="1605879">
                  <a:extLst>
                    <a:ext uri="{9D8B030D-6E8A-4147-A177-3AD203B41FA5}">
                      <a16:colId xmlns:a16="http://schemas.microsoft.com/office/drawing/2014/main" val="2124238278"/>
                    </a:ext>
                  </a:extLst>
                </a:gridCol>
              </a:tblGrid>
              <a:tr h="377687">
                <a:tc>
                  <a:txBody>
                    <a:bodyPr/>
                    <a:lstStyle/>
                    <a:p>
                      <a:r>
                        <a:rPr lang="en-US" dirty="0"/>
                        <a:t>SUNDAY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MONDAY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TUESDAY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WEDNESDAY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THURSDAY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FRIDAY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SATURDAY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1362729"/>
                  </a:ext>
                </a:extLst>
              </a:tr>
              <a:tr h="815009">
                <a:tc>
                  <a:txBody>
                    <a:bodyPr/>
                    <a:lstStyle/>
                    <a:p>
                      <a:r>
                        <a:rPr lang="en-US" dirty="0"/>
                        <a:t>                    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  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 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 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  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5721491"/>
                  </a:ext>
                </a:extLst>
              </a:tr>
              <a:tr h="824948"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 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  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   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8673455"/>
                  </a:ext>
                </a:extLst>
              </a:tr>
              <a:tr h="944217"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 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7748104"/>
                  </a:ext>
                </a:extLst>
              </a:tr>
              <a:tr h="964096"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 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7593057"/>
                  </a:ext>
                </a:extLst>
              </a:tr>
              <a:tr h="1013791"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 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6207790"/>
                  </a:ext>
                </a:extLst>
              </a:tr>
              <a:tr h="69232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6420417"/>
                  </a:ext>
                </a:extLst>
              </a:tr>
              <a:tr h="69232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8335402"/>
                  </a:ext>
                </a:extLst>
              </a:tr>
            </a:tbl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41395F-EEA0-49F6-8D68-C5C907A77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800" dirty="0"/>
              <a:t>BANKS OUTDOOR PRODUCTS 916 949-2530</a:t>
            </a: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DF9FC6A6-CA1E-4C78-BB02-50B19BE5AA2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2598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4831">
        <p:fade/>
      </p:transition>
    </mc:Choice>
    <mc:Fallback xmlns="">
      <p:transition spd="med" advTm="1483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7699F-2556-4F9E-93FD-7116E0D66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7" y="365126"/>
            <a:ext cx="10515603" cy="513764"/>
          </a:xfrm>
        </p:spPr>
        <p:txBody>
          <a:bodyPr>
            <a:normAutofit fontScale="90000"/>
          </a:bodyPr>
          <a:lstStyle/>
          <a:p>
            <a:r>
              <a:rPr lang="en-US" dirty="0"/>
              <a:t>NOVEMBER 2019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17DC3B3-3079-4E1A-AEC9-6750C91A8C1B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460511" y="878890"/>
          <a:ext cx="11270973" cy="69402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5579">
                  <a:extLst>
                    <a:ext uri="{9D8B030D-6E8A-4147-A177-3AD203B41FA5}">
                      <a16:colId xmlns:a16="http://schemas.microsoft.com/office/drawing/2014/main" val="1301182403"/>
                    </a:ext>
                  </a:extLst>
                </a:gridCol>
                <a:gridCol w="1675579">
                  <a:extLst>
                    <a:ext uri="{9D8B030D-6E8A-4147-A177-3AD203B41FA5}">
                      <a16:colId xmlns:a16="http://schemas.microsoft.com/office/drawing/2014/main" val="3921381424"/>
                    </a:ext>
                  </a:extLst>
                </a:gridCol>
                <a:gridCol w="1663620">
                  <a:extLst>
                    <a:ext uri="{9D8B030D-6E8A-4147-A177-3AD203B41FA5}">
                      <a16:colId xmlns:a16="http://schemas.microsoft.com/office/drawing/2014/main" val="549048835"/>
                    </a:ext>
                  </a:extLst>
                </a:gridCol>
                <a:gridCol w="1687539">
                  <a:extLst>
                    <a:ext uri="{9D8B030D-6E8A-4147-A177-3AD203B41FA5}">
                      <a16:colId xmlns:a16="http://schemas.microsoft.com/office/drawing/2014/main" val="679760477"/>
                    </a:ext>
                  </a:extLst>
                </a:gridCol>
                <a:gridCol w="1675579">
                  <a:extLst>
                    <a:ext uri="{9D8B030D-6E8A-4147-A177-3AD203B41FA5}">
                      <a16:colId xmlns:a16="http://schemas.microsoft.com/office/drawing/2014/main" val="3006985305"/>
                    </a:ext>
                  </a:extLst>
                </a:gridCol>
                <a:gridCol w="1481722">
                  <a:extLst>
                    <a:ext uri="{9D8B030D-6E8A-4147-A177-3AD203B41FA5}">
                      <a16:colId xmlns:a16="http://schemas.microsoft.com/office/drawing/2014/main" val="2425025525"/>
                    </a:ext>
                  </a:extLst>
                </a:gridCol>
                <a:gridCol w="1411355">
                  <a:extLst>
                    <a:ext uri="{9D8B030D-6E8A-4147-A177-3AD203B41FA5}">
                      <a16:colId xmlns:a16="http://schemas.microsoft.com/office/drawing/2014/main" val="2124238278"/>
                    </a:ext>
                  </a:extLst>
                </a:gridCol>
              </a:tblGrid>
              <a:tr h="176186">
                <a:tc>
                  <a:txBody>
                    <a:bodyPr/>
                    <a:lstStyle/>
                    <a:p>
                      <a:r>
                        <a:rPr lang="en-US" dirty="0"/>
                        <a:t>SUNDAY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MONDAY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TUESDAY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WEDNESDAY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THURSDAY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FRIDAY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SATURDAY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1362729"/>
                  </a:ext>
                </a:extLst>
              </a:tr>
              <a:tr h="902303"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 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 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 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 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 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5721491"/>
                  </a:ext>
                </a:extLst>
              </a:tr>
              <a:tr h="956269"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  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  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  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  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   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8673455"/>
                  </a:ext>
                </a:extLst>
              </a:tr>
              <a:tr h="976616"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 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 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 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 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 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7748104"/>
                  </a:ext>
                </a:extLst>
              </a:tr>
              <a:tr h="1037653"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 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 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 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 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 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7593057"/>
                  </a:ext>
                </a:extLst>
              </a:tr>
              <a:tr h="1261461"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 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 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 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 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 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6207790"/>
                  </a:ext>
                </a:extLst>
              </a:tr>
              <a:tr h="7200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6420417"/>
                  </a:ext>
                </a:extLst>
              </a:tr>
              <a:tr h="7200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8335402"/>
                  </a:ext>
                </a:extLst>
              </a:tr>
            </a:tbl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E45B97-136E-4F48-9657-13F27E8BA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800" dirty="0"/>
              <a:t>BANKS OUTDOOR PRODUCTS 916 949-2530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13563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1221">
        <p:fade/>
        <p:sndAc>
          <p:stSnd>
            <p:snd r:embed="rId3" name="wind.wav"/>
          </p:stSnd>
        </p:sndAc>
      </p:transition>
    </mc:Choice>
    <mc:Fallback xmlns="">
      <p:transition spd="med" advTm="11221">
        <p:fade/>
        <p:sndAc>
          <p:stSnd>
            <p:snd r:embed="rId4" name="wind.wav"/>
          </p:stSnd>
        </p:sndAc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7699F-2556-4F9E-93FD-7116E0D66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7" y="347370"/>
            <a:ext cx="10515603" cy="513764"/>
          </a:xfrm>
        </p:spPr>
        <p:txBody>
          <a:bodyPr>
            <a:normAutofit fontScale="90000"/>
          </a:bodyPr>
          <a:lstStyle/>
          <a:p>
            <a:r>
              <a:rPr lang="en-US" dirty="0"/>
              <a:t>DECEMBER 2019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17DC3B3-3079-4E1A-AEC9-6750C91A8C1B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437322" y="861134"/>
          <a:ext cx="11270973" cy="71223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0139">
                  <a:extLst>
                    <a:ext uri="{9D8B030D-6E8A-4147-A177-3AD203B41FA5}">
                      <a16:colId xmlns:a16="http://schemas.microsoft.com/office/drawing/2014/main" val="1301182403"/>
                    </a:ext>
                  </a:extLst>
                </a:gridCol>
                <a:gridCol w="1610139">
                  <a:extLst>
                    <a:ext uri="{9D8B030D-6E8A-4147-A177-3AD203B41FA5}">
                      <a16:colId xmlns:a16="http://schemas.microsoft.com/office/drawing/2014/main" val="3921381424"/>
                    </a:ext>
                  </a:extLst>
                </a:gridCol>
                <a:gridCol w="1480930">
                  <a:extLst>
                    <a:ext uri="{9D8B030D-6E8A-4147-A177-3AD203B41FA5}">
                      <a16:colId xmlns:a16="http://schemas.microsoft.com/office/drawing/2014/main" val="549048835"/>
                    </a:ext>
                  </a:extLst>
                </a:gridCol>
                <a:gridCol w="1739348">
                  <a:extLst>
                    <a:ext uri="{9D8B030D-6E8A-4147-A177-3AD203B41FA5}">
                      <a16:colId xmlns:a16="http://schemas.microsoft.com/office/drawing/2014/main" val="679760477"/>
                    </a:ext>
                  </a:extLst>
                </a:gridCol>
                <a:gridCol w="1610139">
                  <a:extLst>
                    <a:ext uri="{9D8B030D-6E8A-4147-A177-3AD203B41FA5}">
                      <a16:colId xmlns:a16="http://schemas.microsoft.com/office/drawing/2014/main" val="3006985305"/>
                    </a:ext>
                  </a:extLst>
                </a:gridCol>
                <a:gridCol w="1610139">
                  <a:extLst>
                    <a:ext uri="{9D8B030D-6E8A-4147-A177-3AD203B41FA5}">
                      <a16:colId xmlns:a16="http://schemas.microsoft.com/office/drawing/2014/main" val="2425025525"/>
                    </a:ext>
                  </a:extLst>
                </a:gridCol>
                <a:gridCol w="1610139">
                  <a:extLst>
                    <a:ext uri="{9D8B030D-6E8A-4147-A177-3AD203B41FA5}">
                      <a16:colId xmlns:a16="http://schemas.microsoft.com/office/drawing/2014/main" val="2124238278"/>
                    </a:ext>
                  </a:extLst>
                </a:gridCol>
              </a:tblGrid>
              <a:tr h="411075">
                <a:tc>
                  <a:txBody>
                    <a:bodyPr/>
                    <a:lstStyle/>
                    <a:p>
                      <a:r>
                        <a:rPr lang="en-US" dirty="0"/>
                        <a:t>SUNDAY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MONDAY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TUESDAY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WEDNESDAY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THURSDAY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FRIDAY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SATURDAY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1362729"/>
                  </a:ext>
                </a:extLst>
              </a:tr>
              <a:tr h="992210"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 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 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   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 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 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  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5721491"/>
                  </a:ext>
                </a:extLst>
              </a:tr>
              <a:tr h="993913"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  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  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  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8673455"/>
                  </a:ext>
                </a:extLst>
              </a:tr>
              <a:tr h="1073426"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  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7748104"/>
                  </a:ext>
                </a:extLst>
              </a:tr>
              <a:tr h="974035">
                <a:tc>
                  <a:txBody>
                    <a:bodyPr/>
                    <a:lstStyle/>
                    <a:p>
                      <a:r>
                        <a:rPr lang="en-US" dirty="0"/>
                        <a:t>                    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  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7593057"/>
                  </a:ext>
                </a:extLst>
              </a:tr>
              <a:tr h="1212574"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6207790"/>
                  </a:ext>
                </a:extLst>
              </a:tr>
              <a:tr h="73254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6420417"/>
                  </a:ext>
                </a:extLst>
              </a:tr>
              <a:tr h="73254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8335402"/>
                  </a:ext>
                </a:extLst>
              </a:tr>
            </a:tbl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6144D1-E525-44B4-82E8-FBFE362F3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800" dirty="0"/>
              <a:t>BANKS OUTDOOR PRODUCTS 916 949-2530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98005B-5E81-461D-BA29-3F34023829A8}"/>
              </a:ext>
            </a:extLst>
          </p:cNvPr>
          <p:cNvSpPr txBox="1"/>
          <p:nvPr/>
        </p:nvSpPr>
        <p:spPr>
          <a:xfrm>
            <a:off x="4456670" y="6573795"/>
            <a:ext cx="5058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THANK YOU FOR YOUR BUSINESS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35557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2548">
        <p:fade/>
      </p:transition>
    </mc:Choice>
    <mc:Fallback xmlns="">
      <p:transition spd="med" advTm="12548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7699F-2556-4F9E-93FD-7116E0D66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7" y="365126"/>
            <a:ext cx="10515603" cy="513764"/>
          </a:xfrm>
        </p:spPr>
        <p:txBody>
          <a:bodyPr>
            <a:normAutofit fontScale="90000"/>
          </a:bodyPr>
          <a:lstStyle/>
          <a:p>
            <a:r>
              <a:rPr lang="en-US" dirty="0"/>
              <a:t>FEBRUARY 2018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17DC3B3-3079-4E1A-AEC9-6750C91A8C1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9443104"/>
              </p:ext>
            </p:extLst>
          </p:nvPr>
        </p:nvGraphicFramePr>
        <p:xfrm>
          <a:off x="487017" y="878890"/>
          <a:ext cx="11191460" cy="59791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8780">
                  <a:extLst>
                    <a:ext uri="{9D8B030D-6E8A-4147-A177-3AD203B41FA5}">
                      <a16:colId xmlns:a16="http://schemas.microsoft.com/office/drawing/2014/main" val="1301182403"/>
                    </a:ext>
                  </a:extLst>
                </a:gridCol>
                <a:gridCol w="1598780">
                  <a:extLst>
                    <a:ext uri="{9D8B030D-6E8A-4147-A177-3AD203B41FA5}">
                      <a16:colId xmlns:a16="http://schemas.microsoft.com/office/drawing/2014/main" val="3921381424"/>
                    </a:ext>
                  </a:extLst>
                </a:gridCol>
                <a:gridCol w="1523527">
                  <a:extLst>
                    <a:ext uri="{9D8B030D-6E8A-4147-A177-3AD203B41FA5}">
                      <a16:colId xmlns:a16="http://schemas.microsoft.com/office/drawing/2014/main" val="549048835"/>
                    </a:ext>
                  </a:extLst>
                </a:gridCol>
                <a:gridCol w="1674033">
                  <a:extLst>
                    <a:ext uri="{9D8B030D-6E8A-4147-A177-3AD203B41FA5}">
                      <a16:colId xmlns:a16="http://schemas.microsoft.com/office/drawing/2014/main" val="679760477"/>
                    </a:ext>
                  </a:extLst>
                </a:gridCol>
                <a:gridCol w="1598780">
                  <a:extLst>
                    <a:ext uri="{9D8B030D-6E8A-4147-A177-3AD203B41FA5}">
                      <a16:colId xmlns:a16="http://schemas.microsoft.com/office/drawing/2014/main" val="3006985305"/>
                    </a:ext>
                  </a:extLst>
                </a:gridCol>
                <a:gridCol w="1598780">
                  <a:extLst>
                    <a:ext uri="{9D8B030D-6E8A-4147-A177-3AD203B41FA5}">
                      <a16:colId xmlns:a16="http://schemas.microsoft.com/office/drawing/2014/main" val="2425025525"/>
                    </a:ext>
                  </a:extLst>
                </a:gridCol>
                <a:gridCol w="1598780">
                  <a:extLst>
                    <a:ext uri="{9D8B030D-6E8A-4147-A177-3AD203B41FA5}">
                      <a16:colId xmlns:a16="http://schemas.microsoft.com/office/drawing/2014/main" val="2124238278"/>
                    </a:ext>
                  </a:extLst>
                </a:gridCol>
              </a:tblGrid>
              <a:tr h="423788">
                <a:tc>
                  <a:txBody>
                    <a:bodyPr/>
                    <a:lstStyle/>
                    <a:p>
                      <a:r>
                        <a:rPr lang="en-US" dirty="0"/>
                        <a:t>SUNDAY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MONDAY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TUESDAY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WEDNESDAY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THURSDAY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FRIDAY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SATURDAY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1362729"/>
                  </a:ext>
                </a:extLst>
              </a:tr>
              <a:tr h="793617">
                <a:tc>
                  <a:txBody>
                    <a:bodyPr/>
                    <a:lstStyle/>
                    <a:p>
                      <a:r>
                        <a:rPr lang="en-US" dirty="0"/>
                        <a:t>1/28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1/29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1/30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1/31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2/1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5721491"/>
                  </a:ext>
                </a:extLst>
              </a:tr>
              <a:tr h="793617"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6         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   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 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 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8673455"/>
                  </a:ext>
                </a:extLst>
              </a:tr>
              <a:tr h="793617">
                <a:tc>
                  <a:txBody>
                    <a:bodyPr/>
                    <a:lstStyle/>
                    <a:p>
                      <a:r>
                        <a:rPr lang="en-US" dirty="0"/>
                        <a:t>                    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 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16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7748104"/>
                  </a:ext>
                </a:extLst>
              </a:tr>
              <a:tr h="793617">
                <a:tc>
                  <a:txBody>
                    <a:bodyPr/>
                    <a:lstStyle/>
                    <a:p>
                      <a:r>
                        <a:rPr lang="en-US" dirty="0"/>
                        <a:t>                    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 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7593057"/>
                  </a:ext>
                </a:extLst>
              </a:tr>
              <a:tr h="793617">
                <a:tc>
                  <a:txBody>
                    <a:bodyPr/>
                    <a:lstStyle/>
                    <a:p>
                      <a:r>
                        <a:rPr lang="en-US" dirty="0"/>
                        <a:t>                    25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 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6207790"/>
                  </a:ext>
                </a:extLst>
              </a:tr>
              <a:tr h="79361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6420417"/>
                  </a:ext>
                </a:extLst>
              </a:tr>
              <a:tr h="79361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8335402"/>
                  </a:ext>
                </a:extLst>
              </a:tr>
            </a:tbl>
          </a:graphicData>
        </a:graphic>
      </p:graphicFrame>
      <p:pic>
        <p:nvPicPr>
          <p:cNvPr id="5" name="Picture 4" descr="A group of people standing on a lush green field&#10;&#10;Description generated with high confidence">
            <a:extLst>
              <a:ext uri="{FF2B5EF4-FFF2-40B4-BE49-F238E27FC236}">
                <a16:creationId xmlns:a16="http://schemas.microsoft.com/office/drawing/2014/main" id="{61A43D18-AA7E-4ADA-943C-7E8B50357E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23" y="1243914"/>
            <a:ext cx="11191460" cy="5614086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946C12-4AFF-482D-9085-452AB0BF5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800"/>
              <a:t>BANKS OUTDOOR PRODUCTS 916 949-2530</a:t>
            </a:r>
            <a:endParaRPr lang="en-US" sz="9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7876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952">
        <p:fade/>
      </p:transition>
    </mc:Choice>
    <mc:Fallback xmlns="">
      <p:transition spd="med" advTm="1595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7699F-2556-4F9E-93FD-7116E0D66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7" y="365126"/>
            <a:ext cx="10515603" cy="513764"/>
          </a:xfrm>
        </p:spPr>
        <p:txBody>
          <a:bodyPr>
            <a:normAutofit fontScale="90000"/>
          </a:bodyPr>
          <a:lstStyle/>
          <a:p>
            <a:r>
              <a:rPr lang="en-US" dirty="0"/>
              <a:t>MARCH 2018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17DC3B3-3079-4E1A-AEC9-6750C91A8C1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3086462"/>
              </p:ext>
            </p:extLst>
          </p:nvPr>
        </p:nvGraphicFramePr>
        <p:xfrm>
          <a:off x="467139" y="834887"/>
          <a:ext cx="11241160" cy="57766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5880">
                  <a:extLst>
                    <a:ext uri="{9D8B030D-6E8A-4147-A177-3AD203B41FA5}">
                      <a16:colId xmlns:a16="http://schemas.microsoft.com/office/drawing/2014/main" val="1301182403"/>
                    </a:ext>
                  </a:extLst>
                </a:gridCol>
                <a:gridCol w="1605880">
                  <a:extLst>
                    <a:ext uri="{9D8B030D-6E8A-4147-A177-3AD203B41FA5}">
                      <a16:colId xmlns:a16="http://schemas.microsoft.com/office/drawing/2014/main" val="3921381424"/>
                    </a:ext>
                  </a:extLst>
                </a:gridCol>
                <a:gridCol w="1509327">
                  <a:extLst>
                    <a:ext uri="{9D8B030D-6E8A-4147-A177-3AD203B41FA5}">
                      <a16:colId xmlns:a16="http://schemas.microsoft.com/office/drawing/2014/main" val="549048835"/>
                    </a:ext>
                  </a:extLst>
                </a:gridCol>
                <a:gridCol w="1702433">
                  <a:extLst>
                    <a:ext uri="{9D8B030D-6E8A-4147-A177-3AD203B41FA5}">
                      <a16:colId xmlns:a16="http://schemas.microsoft.com/office/drawing/2014/main" val="679760477"/>
                    </a:ext>
                  </a:extLst>
                </a:gridCol>
                <a:gridCol w="1605880">
                  <a:extLst>
                    <a:ext uri="{9D8B030D-6E8A-4147-A177-3AD203B41FA5}">
                      <a16:colId xmlns:a16="http://schemas.microsoft.com/office/drawing/2014/main" val="3006985305"/>
                    </a:ext>
                  </a:extLst>
                </a:gridCol>
                <a:gridCol w="1605880">
                  <a:extLst>
                    <a:ext uri="{9D8B030D-6E8A-4147-A177-3AD203B41FA5}">
                      <a16:colId xmlns:a16="http://schemas.microsoft.com/office/drawing/2014/main" val="2425025525"/>
                    </a:ext>
                  </a:extLst>
                </a:gridCol>
                <a:gridCol w="1605880">
                  <a:extLst>
                    <a:ext uri="{9D8B030D-6E8A-4147-A177-3AD203B41FA5}">
                      <a16:colId xmlns:a16="http://schemas.microsoft.com/office/drawing/2014/main" val="2124238278"/>
                    </a:ext>
                  </a:extLst>
                </a:gridCol>
              </a:tblGrid>
              <a:tr h="417443">
                <a:tc>
                  <a:txBody>
                    <a:bodyPr/>
                    <a:lstStyle/>
                    <a:p>
                      <a:r>
                        <a:rPr lang="en-US" dirty="0"/>
                        <a:t>SUNDAY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MONDAY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TUESDAY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WEDNESDAY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THURSDAY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FRIDAY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SATURDAY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1362729"/>
                  </a:ext>
                </a:extLst>
              </a:tr>
              <a:tr h="765606">
                <a:tc>
                  <a:txBody>
                    <a:bodyPr/>
                    <a:lstStyle/>
                    <a:p>
                      <a:r>
                        <a:rPr lang="en-US" dirty="0"/>
                        <a:t>2/25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2/26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2/27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2/28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3/1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 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 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5721491"/>
                  </a:ext>
                </a:extLst>
              </a:tr>
              <a:tr h="765606"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 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 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6                 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   7  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  8    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  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8673455"/>
                  </a:ext>
                </a:extLst>
              </a:tr>
              <a:tr h="765606"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 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7748104"/>
                  </a:ext>
                </a:extLst>
              </a:tr>
              <a:tr h="765606"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 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7593057"/>
                  </a:ext>
                </a:extLst>
              </a:tr>
              <a:tr h="765606"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 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6207790"/>
                  </a:ext>
                </a:extLst>
              </a:tr>
              <a:tr h="765606"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6420417"/>
                  </a:ext>
                </a:extLst>
              </a:tr>
              <a:tr h="76560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8335402"/>
                  </a:ext>
                </a:extLst>
              </a:tr>
            </a:tbl>
          </a:graphicData>
        </a:graphic>
      </p:graphicFrame>
      <p:pic>
        <p:nvPicPr>
          <p:cNvPr id="5" name="Picture 4" descr="A herd of cattle standing on top of a grass covered field&#10;&#10;Description generated with very high confidence">
            <a:extLst>
              <a:ext uri="{FF2B5EF4-FFF2-40B4-BE49-F238E27FC236}">
                <a16:creationId xmlns:a16="http://schemas.microsoft.com/office/drawing/2014/main" id="{94C50DD8-F6DB-454E-B1DD-5823B86B88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77" y="1236511"/>
            <a:ext cx="11257722" cy="5392994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452A68-B761-4E26-B1B4-33CC3D8E6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BANKS OUTDOOR PRODUCTS 916 949-2530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27027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3055">
        <p:fade/>
      </p:transition>
    </mc:Choice>
    <mc:Fallback xmlns="">
      <p:transition spd="med" advTm="1305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7699F-2556-4F9E-93FD-7116E0D66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7" y="365126"/>
            <a:ext cx="10515603" cy="513764"/>
          </a:xfrm>
        </p:spPr>
        <p:txBody>
          <a:bodyPr>
            <a:normAutofit fontScale="90000"/>
          </a:bodyPr>
          <a:lstStyle/>
          <a:p>
            <a:r>
              <a:rPr lang="en-US" dirty="0"/>
              <a:t>APRIL 2018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17DC3B3-3079-4E1A-AEC9-6750C91A8C1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7102020"/>
              </p:ext>
            </p:extLst>
          </p:nvPr>
        </p:nvGraphicFramePr>
        <p:xfrm>
          <a:off x="495298" y="795917"/>
          <a:ext cx="11201400" cy="60620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>
                  <a:extLst>
                    <a:ext uri="{9D8B030D-6E8A-4147-A177-3AD203B41FA5}">
                      <a16:colId xmlns:a16="http://schemas.microsoft.com/office/drawing/2014/main" val="1301182403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3921381424"/>
                    </a:ext>
                  </a:extLst>
                </a:gridCol>
                <a:gridCol w="1520685">
                  <a:extLst>
                    <a:ext uri="{9D8B030D-6E8A-4147-A177-3AD203B41FA5}">
                      <a16:colId xmlns:a16="http://schemas.microsoft.com/office/drawing/2014/main" val="549048835"/>
                    </a:ext>
                  </a:extLst>
                </a:gridCol>
                <a:gridCol w="1679715">
                  <a:extLst>
                    <a:ext uri="{9D8B030D-6E8A-4147-A177-3AD203B41FA5}">
                      <a16:colId xmlns:a16="http://schemas.microsoft.com/office/drawing/2014/main" val="679760477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3006985305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425025525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124238278"/>
                    </a:ext>
                  </a:extLst>
                </a:gridCol>
              </a:tblGrid>
              <a:tr h="366204">
                <a:tc>
                  <a:txBody>
                    <a:bodyPr/>
                    <a:lstStyle/>
                    <a:p>
                      <a:r>
                        <a:rPr lang="en-US" dirty="0"/>
                        <a:t>SUNDAY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MONDAY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TUESDAY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WEDNESDAY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THURSDAY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FRIDAY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SATURDAY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1362729"/>
                  </a:ext>
                </a:extLst>
              </a:tr>
              <a:tr h="834887">
                <a:tc>
                  <a:txBody>
                    <a:bodyPr/>
                    <a:lstStyle/>
                    <a:p>
                      <a:r>
                        <a:rPr lang="en-US" dirty="0"/>
                        <a:t>                   4/1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  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 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5721491"/>
                  </a:ext>
                </a:extLst>
              </a:tr>
              <a:tr h="834887"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 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 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 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8673455"/>
                  </a:ext>
                </a:extLst>
              </a:tr>
              <a:tr h="884583"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 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7748104"/>
                  </a:ext>
                </a:extLst>
              </a:tr>
              <a:tr h="924339"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 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7593057"/>
                  </a:ext>
                </a:extLst>
              </a:tr>
              <a:tr h="739061"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6207790"/>
                  </a:ext>
                </a:extLst>
              </a:tr>
              <a:tr h="73906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6420417"/>
                  </a:ext>
                </a:extLst>
              </a:tr>
              <a:tr h="73906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8335402"/>
                  </a:ext>
                </a:extLst>
              </a:tr>
            </a:tbl>
          </a:graphicData>
        </a:graphic>
      </p:graphicFrame>
      <p:pic>
        <p:nvPicPr>
          <p:cNvPr id="5" name="Picture 4" descr="A person sitting on the grass&#10;&#10;Description generated with very high confidence">
            <a:extLst>
              <a:ext uri="{FF2B5EF4-FFF2-40B4-BE49-F238E27FC236}">
                <a16:creationId xmlns:a16="http://schemas.microsoft.com/office/drawing/2014/main" id="{95F2226A-8767-42F2-BD32-ADFF738A0B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98" y="1148577"/>
            <a:ext cx="11201400" cy="5767689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057076-3BDA-4CF2-9AB9-85989A920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800" dirty="0"/>
              <a:t>BANKS OUTDOOR PRODUCTS 916 949-2530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69932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1952">
        <p:fade/>
      </p:transition>
    </mc:Choice>
    <mc:Fallback xmlns="">
      <p:transition spd="med" advTm="1195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7699F-2556-4F9E-93FD-7116E0D66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7" y="365126"/>
            <a:ext cx="10515603" cy="513764"/>
          </a:xfrm>
        </p:spPr>
        <p:txBody>
          <a:bodyPr>
            <a:normAutofit fontScale="90000"/>
          </a:bodyPr>
          <a:lstStyle/>
          <a:p>
            <a:r>
              <a:rPr lang="en-US" dirty="0"/>
              <a:t>MAY 2018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17DC3B3-3079-4E1A-AEC9-6750C91A8C1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2902878"/>
              </p:ext>
            </p:extLst>
          </p:nvPr>
        </p:nvGraphicFramePr>
        <p:xfrm>
          <a:off x="506893" y="840309"/>
          <a:ext cx="11178209" cy="58291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6887">
                  <a:extLst>
                    <a:ext uri="{9D8B030D-6E8A-4147-A177-3AD203B41FA5}">
                      <a16:colId xmlns:a16="http://schemas.microsoft.com/office/drawing/2014/main" val="1301182403"/>
                    </a:ext>
                  </a:extLst>
                </a:gridCol>
                <a:gridCol w="1596887">
                  <a:extLst>
                    <a:ext uri="{9D8B030D-6E8A-4147-A177-3AD203B41FA5}">
                      <a16:colId xmlns:a16="http://schemas.microsoft.com/office/drawing/2014/main" val="3921381424"/>
                    </a:ext>
                  </a:extLst>
                </a:gridCol>
                <a:gridCol w="1507434">
                  <a:extLst>
                    <a:ext uri="{9D8B030D-6E8A-4147-A177-3AD203B41FA5}">
                      <a16:colId xmlns:a16="http://schemas.microsoft.com/office/drawing/2014/main" val="549048835"/>
                    </a:ext>
                  </a:extLst>
                </a:gridCol>
                <a:gridCol w="1686340">
                  <a:extLst>
                    <a:ext uri="{9D8B030D-6E8A-4147-A177-3AD203B41FA5}">
                      <a16:colId xmlns:a16="http://schemas.microsoft.com/office/drawing/2014/main" val="679760477"/>
                    </a:ext>
                  </a:extLst>
                </a:gridCol>
                <a:gridCol w="1596887">
                  <a:extLst>
                    <a:ext uri="{9D8B030D-6E8A-4147-A177-3AD203B41FA5}">
                      <a16:colId xmlns:a16="http://schemas.microsoft.com/office/drawing/2014/main" val="3006985305"/>
                    </a:ext>
                  </a:extLst>
                </a:gridCol>
                <a:gridCol w="1596887">
                  <a:extLst>
                    <a:ext uri="{9D8B030D-6E8A-4147-A177-3AD203B41FA5}">
                      <a16:colId xmlns:a16="http://schemas.microsoft.com/office/drawing/2014/main" val="2425025525"/>
                    </a:ext>
                  </a:extLst>
                </a:gridCol>
                <a:gridCol w="1596887">
                  <a:extLst>
                    <a:ext uri="{9D8B030D-6E8A-4147-A177-3AD203B41FA5}">
                      <a16:colId xmlns:a16="http://schemas.microsoft.com/office/drawing/2014/main" val="2124238278"/>
                    </a:ext>
                  </a:extLst>
                </a:gridCol>
              </a:tblGrid>
              <a:tr h="373636">
                <a:tc>
                  <a:txBody>
                    <a:bodyPr/>
                    <a:lstStyle/>
                    <a:p>
                      <a:r>
                        <a:rPr lang="en-US" dirty="0"/>
                        <a:t>SUNDAY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MONDAY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TUESDAY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WEDNESDAY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THURSDAY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FRIDAY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SATURDAY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1362729"/>
                  </a:ext>
                </a:extLst>
              </a:tr>
              <a:tr h="779357">
                <a:tc>
                  <a:txBody>
                    <a:bodyPr/>
                    <a:lstStyle/>
                    <a:p>
                      <a:r>
                        <a:rPr lang="en-US" dirty="0"/>
                        <a:t>4/29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4/30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5/1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  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 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5721491"/>
                  </a:ext>
                </a:extLst>
              </a:tr>
              <a:tr h="779357"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 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   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8673455"/>
                  </a:ext>
                </a:extLst>
              </a:tr>
              <a:tr h="779357">
                <a:tc>
                  <a:txBody>
                    <a:bodyPr/>
                    <a:lstStyle/>
                    <a:p>
                      <a:r>
                        <a:rPr lang="en-US" dirty="0"/>
                        <a:t>                    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 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7748104"/>
                  </a:ext>
                </a:extLst>
              </a:tr>
              <a:tr h="779357">
                <a:tc>
                  <a:txBody>
                    <a:bodyPr/>
                    <a:lstStyle/>
                    <a:p>
                      <a:r>
                        <a:rPr lang="en-US" dirty="0"/>
                        <a:t>                    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 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24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7593057"/>
                  </a:ext>
                </a:extLst>
              </a:tr>
              <a:tr h="779357">
                <a:tc>
                  <a:txBody>
                    <a:bodyPr/>
                    <a:lstStyle/>
                    <a:p>
                      <a:r>
                        <a:rPr lang="en-US" dirty="0"/>
                        <a:t>                    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 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6207790"/>
                  </a:ext>
                </a:extLst>
              </a:tr>
              <a:tr h="77935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6420417"/>
                  </a:ext>
                </a:extLst>
              </a:tr>
              <a:tr h="77935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8335402"/>
                  </a:ext>
                </a:extLst>
              </a:tr>
            </a:tbl>
          </a:graphicData>
        </a:graphic>
      </p:graphicFrame>
      <p:pic>
        <p:nvPicPr>
          <p:cNvPr id="5" name="Picture 4" descr="A river running through a forest&#10;&#10;Description generated with very high confidence">
            <a:extLst>
              <a:ext uri="{FF2B5EF4-FFF2-40B4-BE49-F238E27FC236}">
                <a16:creationId xmlns:a16="http://schemas.microsoft.com/office/drawing/2014/main" id="{150FC94D-F56F-427C-83C4-41CC582986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92" y="1165226"/>
            <a:ext cx="5291389" cy="4382729"/>
          </a:xfrm>
          <a:prstGeom prst="rect">
            <a:avLst/>
          </a:prstGeom>
        </p:spPr>
      </p:pic>
      <p:pic>
        <p:nvPicPr>
          <p:cNvPr id="7" name="Picture 6" descr="A tree in a forest&#10;&#10;Description generated with very high confidence">
            <a:extLst>
              <a:ext uri="{FF2B5EF4-FFF2-40B4-BE49-F238E27FC236}">
                <a16:creationId xmlns:a16="http://schemas.microsoft.com/office/drawing/2014/main" id="{115B9CC9-C135-48AF-8E54-A070B24F62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282" y="1165227"/>
            <a:ext cx="5886819" cy="4382729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D6A639-E672-4B26-B15F-1853EFC84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800" dirty="0"/>
              <a:t>BANKS OUTDOOR PRODUCTS 916 949-2530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12584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2562">
        <p:fade/>
      </p:transition>
    </mc:Choice>
    <mc:Fallback xmlns="">
      <p:transition spd="med" advTm="1256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7699F-2556-4F9E-93FD-7116E0D66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7" y="365126"/>
            <a:ext cx="10515603" cy="513764"/>
          </a:xfrm>
        </p:spPr>
        <p:txBody>
          <a:bodyPr>
            <a:normAutofit fontScale="90000"/>
          </a:bodyPr>
          <a:lstStyle/>
          <a:p>
            <a:r>
              <a:rPr lang="en-US" dirty="0"/>
              <a:t>JUNE 2018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17DC3B3-3079-4E1A-AEC9-6750C91A8C1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1205176"/>
              </p:ext>
            </p:extLst>
          </p:nvPr>
        </p:nvGraphicFramePr>
        <p:xfrm>
          <a:off x="474784" y="878890"/>
          <a:ext cx="11193755" cy="6617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9108">
                  <a:extLst>
                    <a:ext uri="{9D8B030D-6E8A-4147-A177-3AD203B41FA5}">
                      <a16:colId xmlns:a16="http://schemas.microsoft.com/office/drawing/2014/main" val="1301182403"/>
                    </a:ext>
                  </a:extLst>
                </a:gridCol>
                <a:gridCol w="1599108">
                  <a:extLst>
                    <a:ext uri="{9D8B030D-6E8A-4147-A177-3AD203B41FA5}">
                      <a16:colId xmlns:a16="http://schemas.microsoft.com/office/drawing/2014/main" val="3921381424"/>
                    </a:ext>
                  </a:extLst>
                </a:gridCol>
                <a:gridCol w="1473475">
                  <a:extLst>
                    <a:ext uri="{9D8B030D-6E8A-4147-A177-3AD203B41FA5}">
                      <a16:colId xmlns:a16="http://schemas.microsoft.com/office/drawing/2014/main" val="549048835"/>
                    </a:ext>
                  </a:extLst>
                </a:gridCol>
                <a:gridCol w="1724740">
                  <a:extLst>
                    <a:ext uri="{9D8B030D-6E8A-4147-A177-3AD203B41FA5}">
                      <a16:colId xmlns:a16="http://schemas.microsoft.com/office/drawing/2014/main" val="679760477"/>
                    </a:ext>
                  </a:extLst>
                </a:gridCol>
                <a:gridCol w="1599108">
                  <a:extLst>
                    <a:ext uri="{9D8B030D-6E8A-4147-A177-3AD203B41FA5}">
                      <a16:colId xmlns:a16="http://schemas.microsoft.com/office/drawing/2014/main" val="3006985305"/>
                    </a:ext>
                  </a:extLst>
                </a:gridCol>
                <a:gridCol w="1599108">
                  <a:extLst>
                    <a:ext uri="{9D8B030D-6E8A-4147-A177-3AD203B41FA5}">
                      <a16:colId xmlns:a16="http://schemas.microsoft.com/office/drawing/2014/main" val="2425025525"/>
                    </a:ext>
                  </a:extLst>
                </a:gridCol>
                <a:gridCol w="1599108">
                  <a:extLst>
                    <a:ext uri="{9D8B030D-6E8A-4147-A177-3AD203B41FA5}">
                      <a16:colId xmlns:a16="http://schemas.microsoft.com/office/drawing/2014/main" val="2124238278"/>
                    </a:ext>
                  </a:extLst>
                </a:gridCol>
              </a:tblGrid>
              <a:tr h="448748">
                <a:tc>
                  <a:txBody>
                    <a:bodyPr/>
                    <a:lstStyle/>
                    <a:p>
                      <a:r>
                        <a:rPr lang="en-US" dirty="0"/>
                        <a:t>SUNDAY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MONDAY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TUESDAY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WEDNESDAY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THURSDAY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FRIDAY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SATURDAY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1362729"/>
                  </a:ext>
                </a:extLst>
              </a:tr>
              <a:tr h="784286">
                <a:tc>
                  <a:txBody>
                    <a:bodyPr/>
                    <a:lstStyle/>
                    <a:p>
                      <a:r>
                        <a:rPr lang="en-US" dirty="0"/>
                        <a:t>                 5/27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5/28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5/29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5/30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5/31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6/1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5721491"/>
                  </a:ext>
                </a:extLst>
              </a:tr>
              <a:tr h="784286"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 4             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   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 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 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 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8673455"/>
                  </a:ext>
                </a:extLst>
              </a:tr>
              <a:tr h="784286"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  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7748104"/>
                  </a:ext>
                </a:extLst>
              </a:tr>
              <a:tr h="784286"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  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7593057"/>
                  </a:ext>
                </a:extLst>
              </a:tr>
              <a:tr h="784286"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  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6207790"/>
                  </a:ext>
                </a:extLst>
              </a:tr>
              <a:tr h="784286"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 </a:t>
                      </a:r>
                      <a:r>
                        <a:rPr lang="en-US" dirty="0">
                          <a:hlinkClick r:id="rId4"/>
                        </a:rPr>
                        <a:t>mailto:banksoutdoorproducts@aol.com?subject=test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6420417"/>
                  </a:ext>
                </a:extLst>
              </a:tr>
              <a:tr h="78428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8335402"/>
                  </a:ext>
                </a:extLst>
              </a:tr>
            </a:tbl>
          </a:graphicData>
        </a:graphic>
      </p:graphicFrame>
      <p:pic>
        <p:nvPicPr>
          <p:cNvPr id="7" name="Picture 6" descr="A person standing next to a body of water&#10;&#10;Description generated with very high confidence">
            <a:extLst>
              <a:ext uri="{FF2B5EF4-FFF2-40B4-BE49-F238E27FC236}">
                <a16:creationId xmlns:a16="http://schemas.microsoft.com/office/drawing/2014/main" id="{25032878-A16F-42AD-B06E-9EE3EF39FE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61" y="1266523"/>
            <a:ext cx="5006388" cy="3554548"/>
          </a:xfrm>
          <a:prstGeom prst="rect">
            <a:avLst/>
          </a:prstGeom>
        </p:spPr>
      </p:pic>
      <p:pic>
        <p:nvPicPr>
          <p:cNvPr id="11" name="Picture 10" descr="A person that is standing in the grass&#10;&#10;Description generated with very high confidence">
            <a:extLst>
              <a:ext uri="{FF2B5EF4-FFF2-40B4-BE49-F238E27FC236}">
                <a16:creationId xmlns:a16="http://schemas.microsoft.com/office/drawing/2014/main" id="{6D67A2C6-4502-4CF4-8257-3FDC456412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638" y="1266523"/>
            <a:ext cx="6296457" cy="599626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980C6C-A844-4652-AACF-7201C1732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800" dirty="0"/>
              <a:t>BANKS OUTDOOR PRODUCTS 916 949-2530</a:t>
            </a:r>
          </a:p>
        </p:txBody>
      </p:sp>
      <p:pic>
        <p:nvPicPr>
          <p:cNvPr id="6" name="Picture 5" descr="A picture containing plant&#10;&#10;Description generated with high confidence">
            <a:extLst>
              <a:ext uri="{FF2B5EF4-FFF2-40B4-BE49-F238E27FC236}">
                <a16:creationId xmlns:a16="http://schemas.microsoft.com/office/drawing/2014/main" id="{049D217C-2A04-459B-A32C-9FAB878BFD0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91185" y="3027965"/>
            <a:ext cx="2910698" cy="5143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36166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4586">
        <p:fade/>
      </p:transition>
    </mc:Choice>
    <mc:Fallback xmlns="">
      <p:transition spd="med" advTm="1458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7699F-2556-4F9E-93FD-7116E0D66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7" y="365126"/>
            <a:ext cx="10515603" cy="513764"/>
          </a:xfrm>
        </p:spPr>
        <p:txBody>
          <a:bodyPr>
            <a:normAutofit fontScale="90000"/>
          </a:bodyPr>
          <a:lstStyle/>
          <a:p>
            <a:r>
              <a:rPr lang="en-US" dirty="0"/>
              <a:t>JULY 2018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17DC3B3-3079-4E1A-AEC9-6750C91A8C1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9917337"/>
              </p:ext>
            </p:extLst>
          </p:nvPr>
        </p:nvGraphicFramePr>
        <p:xfrm>
          <a:off x="487016" y="904461"/>
          <a:ext cx="11211340" cy="77991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1620">
                  <a:extLst>
                    <a:ext uri="{9D8B030D-6E8A-4147-A177-3AD203B41FA5}">
                      <a16:colId xmlns:a16="http://schemas.microsoft.com/office/drawing/2014/main" val="1301182403"/>
                    </a:ext>
                  </a:extLst>
                </a:gridCol>
                <a:gridCol w="1601620">
                  <a:extLst>
                    <a:ext uri="{9D8B030D-6E8A-4147-A177-3AD203B41FA5}">
                      <a16:colId xmlns:a16="http://schemas.microsoft.com/office/drawing/2014/main" val="3921381424"/>
                    </a:ext>
                  </a:extLst>
                </a:gridCol>
                <a:gridCol w="1497970">
                  <a:extLst>
                    <a:ext uri="{9D8B030D-6E8A-4147-A177-3AD203B41FA5}">
                      <a16:colId xmlns:a16="http://schemas.microsoft.com/office/drawing/2014/main" val="549048835"/>
                    </a:ext>
                  </a:extLst>
                </a:gridCol>
                <a:gridCol w="1705270">
                  <a:extLst>
                    <a:ext uri="{9D8B030D-6E8A-4147-A177-3AD203B41FA5}">
                      <a16:colId xmlns:a16="http://schemas.microsoft.com/office/drawing/2014/main" val="679760477"/>
                    </a:ext>
                  </a:extLst>
                </a:gridCol>
                <a:gridCol w="1601620">
                  <a:extLst>
                    <a:ext uri="{9D8B030D-6E8A-4147-A177-3AD203B41FA5}">
                      <a16:colId xmlns:a16="http://schemas.microsoft.com/office/drawing/2014/main" val="3006985305"/>
                    </a:ext>
                  </a:extLst>
                </a:gridCol>
                <a:gridCol w="1601620">
                  <a:extLst>
                    <a:ext uri="{9D8B030D-6E8A-4147-A177-3AD203B41FA5}">
                      <a16:colId xmlns:a16="http://schemas.microsoft.com/office/drawing/2014/main" val="2425025525"/>
                    </a:ext>
                  </a:extLst>
                </a:gridCol>
                <a:gridCol w="1601620">
                  <a:extLst>
                    <a:ext uri="{9D8B030D-6E8A-4147-A177-3AD203B41FA5}">
                      <a16:colId xmlns:a16="http://schemas.microsoft.com/office/drawing/2014/main" val="2124238278"/>
                    </a:ext>
                  </a:extLst>
                </a:gridCol>
              </a:tblGrid>
              <a:tr h="427382">
                <a:tc>
                  <a:txBody>
                    <a:bodyPr/>
                    <a:lstStyle/>
                    <a:p>
                      <a:r>
                        <a:rPr lang="en-US" dirty="0"/>
                        <a:t>SUNDAY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MONDAY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TUESDAY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WEDNESDAY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THURSDAY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FRIDAY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SATURDAY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1362729"/>
                  </a:ext>
                </a:extLst>
              </a:tr>
              <a:tr h="851208"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 1  </a:t>
                      </a:r>
                      <a:r>
                        <a:rPr lang="en-US" dirty="0">
                          <a:hlinkClick r:id="rId4"/>
                        </a:rPr>
                        <a:t>mailto:banksoutdoorproducts@aol.com?subject=test</a:t>
                      </a:r>
                      <a:r>
                        <a:rPr lang="en-US" dirty="0"/>
          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  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 67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5721491"/>
                  </a:ext>
                </a:extLst>
              </a:tr>
              <a:tr h="824948"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 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 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 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8673455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SAMPLE    17 EVENT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 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7748104"/>
                  </a:ext>
                </a:extLst>
              </a:tr>
              <a:tr h="974035"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 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7593057"/>
                  </a:ext>
                </a:extLst>
              </a:tr>
              <a:tr h="969737"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30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                   31</a:t>
                      </a:r>
                      <a:br>
                        <a:rPr lang="en-US" dirty="0"/>
                      </a:br>
                      <a:r>
                        <a:rPr lang="en-US" dirty="0"/>
                        <a:t>BIG SAMPLE EVENT EXTRA 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6207790"/>
                  </a:ext>
                </a:extLst>
              </a:tr>
              <a:tr h="7289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6420417"/>
                  </a:ext>
                </a:extLst>
              </a:tr>
              <a:tr h="7289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8335402"/>
                  </a:ext>
                </a:extLst>
              </a:tr>
            </a:tbl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77B532-A01B-4EC5-8BAE-59EBB20CB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800" dirty="0"/>
              <a:t>BANKS OUTDOOR PRODUCTS 916 949-2530</a:t>
            </a:r>
          </a:p>
        </p:txBody>
      </p:sp>
      <p:pic>
        <p:nvPicPr>
          <p:cNvPr id="7" name="Picture 6" descr="A river running through a forest&#10;&#10;Description generated with very high confidence">
            <a:extLst>
              <a:ext uri="{FF2B5EF4-FFF2-40B4-BE49-F238E27FC236}">
                <a16:creationId xmlns:a16="http://schemas.microsoft.com/office/drawing/2014/main" id="{60E47B1C-1321-4CEB-87A9-C66CD288E0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16" y="1301578"/>
            <a:ext cx="11204712" cy="633673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11278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231">
        <p:fade/>
      </p:transition>
    </mc:Choice>
    <mc:Fallback xmlns="">
      <p:transition spd="med" advTm="6231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7699F-2556-4F9E-93FD-7116E0D66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7" y="365126"/>
            <a:ext cx="10515603" cy="513764"/>
          </a:xfrm>
        </p:spPr>
        <p:txBody>
          <a:bodyPr>
            <a:normAutofit fontScale="90000"/>
          </a:bodyPr>
          <a:lstStyle/>
          <a:p>
            <a:r>
              <a:rPr lang="en-US" dirty="0"/>
              <a:t>AUGUST 2018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17DC3B3-3079-4E1A-AEC9-6750C91A8C1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2424806"/>
              </p:ext>
            </p:extLst>
          </p:nvPr>
        </p:nvGraphicFramePr>
        <p:xfrm>
          <a:off x="477077" y="878890"/>
          <a:ext cx="11237849" cy="67556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5407">
                  <a:extLst>
                    <a:ext uri="{9D8B030D-6E8A-4147-A177-3AD203B41FA5}">
                      <a16:colId xmlns:a16="http://schemas.microsoft.com/office/drawing/2014/main" val="1301182403"/>
                    </a:ext>
                  </a:extLst>
                </a:gridCol>
                <a:gridCol w="1605407">
                  <a:extLst>
                    <a:ext uri="{9D8B030D-6E8A-4147-A177-3AD203B41FA5}">
                      <a16:colId xmlns:a16="http://schemas.microsoft.com/office/drawing/2014/main" val="3921381424"/>
                    </a:ext>
                  </a:extLst>
                </a:gridCol>
                <a:gridCol w="1500335">
                  <a:extLst>
                    <a:ext uri="{9D8B030D-6E8A-4147-A177-3AD203B41FA5}">
                      <a16:colId xmlns:a16="http://schemas.microsoft.com/office/drawing/2014/main" val="549048835"/>
                    </a:ext>
                  </a:extLst>
                </a:gridCol>
                <a:gridCol w="1710479">
                  <a:extLst>
                    <a:ext uri="{9D8B030D-6E8A-4147-A177-3AD203B41FA5}">
                      <a16:colId xmlns:a16="http://schemas.microsoft.com/office/drawing/2014/main" val="679760477"/>
                    </a:ext>
                  </a:extLst>
                </a:gridCol>
                <a:gridCol w="1605407">
                  <a:extLst>
                    <a:ext uri="{9D8B030D-6E8A-4147-A177-3AD203B41FA5}">
                      <a16:colId xmlns:a16="http://schemas.microsoft.com/office/drawing/2014/main" val="3006985305"/>
                    </a:ext>
                  </a:extLst>
                </a:gridCol>
                <a:gridCol w="1605407">
                  <a:extLst>
                    <a:ext uri="{9D8B030D-6E8A-4147-A177-3AD203B41FA5}">
                      <a16:colId xmlns:a16="http://schemas.microsoft.com/office/drawing/2014/main" val="2425025525"/>
                    </a:ext>
                  </a:extLst>
                </a:gridCol>
                <a:gridCol w="1605407">
                  <a:extLst>
                    <a:ext uri="{9D8B030D-6E8A-4147-A177-3AD203B41FA5}">
                      <a16:colId xmlns:a16="http://schemas.microsoft.com/office/drawing/2014/main" val="2124238278"/>
                    </a:ext>
                  </a:extLst>
                </a:gridCol>
              </a:tblGrid>
              <a:tr h="401141">
                <a:tc>
                  <a:txBody>
                    <a:bodyPr/>
                    <a:lstStyle/>
                    <a:p>
                      <a:r>
                        <a:rPr lang="en-US" dirty="0"/>
                        <a:t>SUNDAY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MONDAY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TUESDAY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WEDNESDAY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THURSDAY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FRIDAY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SATURDAY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1362729"/>
                  </a:ext>
                </a:extLst>
              </a:tr>
              <a:tr h="834887">
                <a:tc>
                  <a:txBody>
                    <a:bodyPr/>
                    <a:lstStyle/>
                    <a:p>
                      <a:r>
                        <a:rPr lang="en-US" dirty="0"/>
                        <a:t>7/29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7/30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7/31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8/1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 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 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 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5721491"/>
                  </a:ext>
                </a:extLst>
              </a:tr>
              <a:tr h="924339"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 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 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   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  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8673455"/>
                  </a:ext>
                </a:extLst>
              </a:tr>
              <a:tr h="1043608"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 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7748104"/>
                  </a:ext>
                </a:extLst>
              </a:tr>
              <a:tr h="1023731"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 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7593057"/>
                  </a:ext>
                </a:extLst>
              </a:tr>
              <a:tr h="1123122"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 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6207790"/>
                  </a:ext>
                </a:extLst>
              </a:tr>
              <a:tr h="7023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6420417"/>
                  </a:ext>
                </a:extLst>
              </a:tr>
              <a:tr h="7023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8335402"/>
                  </a:ext>
                </a:extLst>
              </a:tr>
            </a:tbl>
          </a:graphicData>
        </a:graphic>
      </p:graphicFrame>
      <p:pic>
        <p:nvPicPr>
          <p:cNvPr id="5" name="Picture 4" descr="A fox walking through a forest&#10;&#10;Description generated with very high confidence">
            <a:extLst>
              <a:ext uri="{FF2B5EF4-FFF2-40B4-BE49-F238E27FC236}">
                <a16:creationId xmlns:a16="http://schemas.microsoft.com/office/drawing/2014/main" id="{65F1BDD6-767A-46FA-A3BA-F7F315E36D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5877" y="1249966"/>
            <a:ext cx="4829046" cy="3824758"/>
          </a:xfrm>
          <a:prstGeom prst="rect">
            <a:avLst/>
          </a:prstGeom>
        </p:spPr>
      </p:pic>
      <p:pic>
        <p:nvPicPr>
          <p:cNvPr id="7" name="Picture 6" descr="A fox sitting in the grass&#10;&#10;Description generated with very high confidence">
            <a:extLst>
              <a:ext uri="{FF2B5EF4-FFF2-40B4-BE49-F238E27FC236}">
                <a16:creationId xmlns:a16="http://schemas.microsoft.com/office/drawing/2014/main" id="{1E7B7753-B43F-43C6-AAF8-90075E8B9D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9088" y="1249966"/>
            <a:ext cx="5651312" cy="3839818"/>
          </a:xfrm>
          <a:prstGeom prst="rect">
            <a:avLst/>
          </a:prstGeom>
        </p:spPr>
      </p:pic>
      <p:pic>
        <p:nvPicPr>
          <p:cNvPr id="9" name="Picture 8" descr="A deer standing next to a forest&#10;&#10;Description generated with very high confidence">
            <a:extLst>
              <a:ext uri="{FF2B5EF4-FFF2-40B4-BE49-F238E27FC236}">
                <a16:creationId xmlns:a16="http://schemas.microsoft.com/office/drawing/2014/main" id="{100B381F-5BF2-4DDB-87C4-A90C55DA79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74" y="1230732"/>
            <a:ext cx="5009326" cy="3839818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199240-7C32-4245-8DB6-AF0027F03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800" dirty="0"/>
              <a:t>BANKS OUTDOOR PRODUCTS 916 949-2530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94528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4248">
        <p:fade/>
      </p:transition>
    </mc:Choice>
    <mc:Fallback xmlns="">
      <p:transition spd="med" advTm="1424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9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9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2069</TotalTime>
  <Words>2133</Words>
  <Application>Microsoft Office PowerPoint</Application>
  <PresentationFormat>Widescreen</PresentationFormat>
  <Paragraphs>1083</Paragraphs>
  <Slides>26</Slides>
  <Notes>9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Garamond</vt:lpstr>
      <vt:lpstr>Organic</vt:lpstr>
      <vt:lpstr>PowerPoint Presentation</vt:lpstr>
      <vt:lpstr>JANUARY 2018</vt:lpstr>
      <vt:lpstr>FEBRUARY 2018</vt:lpstr>
      <vt:lpstr>MARCH 2018</vt:lpstr>
      <vt:lpstr>APRIL 2018</vt:lpstr>
      <vt:lpstr>MAY 2018</vt:lpstr>
      <vt:lpstr>JUNE 2018</vt:lpstr>
      <vt:lpstr>JULY 2018</vt:lpstr>
      <vt:lpstr>AUGUST 2018</vt:lpstr>
      <vt:lpstr>SEPTEMBER 2018</vt:lpstr>
      <vt:lpstr>OCTOBER2018</vt:lpstr>
      <vt:lpstr>NOVEMBER 2018</vt:lpstr>
      <vt:lpstr>DECEMBER 2018</vt:lpstr>
      <vt:lpstr>PowerPoint Presentation</vt:lpstr>
      <vt:lpstr>JANUARY 2019</vt:lpstr>
      <vt:lpstr>FEBRUARY 2019</vt:lpstr>
      <vt:lpstr>MARCH 2019</vt:lpstr>
      <vt:lpstr>APRIL2019</vt:lpstr>
      <vt:lpstr>MAY 2019</vt:lpstr>
      <vt:lpstr>JUNE 2019</vt:lpstr>
      <vt:lpstr>JULY 2019</vt:lpstr>
      <vt:lpstr>AUGUST 2019</vt:lpstr>
      <vt:lpstr>SEPTEMBER 2019</vt:lpstr>
      <vt:lpstr>OCTOBER2019</vt:lpstr>
      <vt:lpstr>NOVEMBER 2019</vt:lpstr>
      <vt:lpstr>DECEMBER 2019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banksoutdoorproducts@aol.com</dc:creator>
  <cp:lastModifiedBy>banksoutdoorproducts@aol.com</cp:lastModifiedBy>
  <cp:revision>98</cp:revision>
  <dcterms:created xsi:type="dcterms:W3CDTF">2018-02-20T20:03:41Z</dcterms:created>
  <dcterms:modified xsi:type="dcterms:W3CDTF">2018-02-24T01:23:07Z</dcterms:modified>
</cp:coreProperties>
</file>