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5"/>
  </p:sldMasterIdLst>
  <p:notesMasterIdLst>
    <p:notesMasterId r:id="rId19"/>
  </p:notesMasterIdLst>
  <p:handoutMasterIdLst>
    <p:handoutMasterId r:id="rId20"/>
  </p:handoutMasterIdLst>
  <p:sldIdLst>
    <p:sldId id="968" r:id="rId6"/>
    <p:sldId id="957" r:id="rId7"/>
    <p:sldId id="991" r:id="rId8"/>
    <p:sldId id="990" r:id="rId9"/>
    <p:sldId id="988" r:id="rId10"/>
    <p:sldId id="987" r:id="rId11"/>
    <p:sldId id="992" r:id="rId12"/>
    <p:sldId id="989" r:id="rId13"/>
    <p:sldId id="993" r:id="rId14"/>
    <p:sldId id="1318" r:id="rId15"/>
    <p:sldId id="1319" r:id="rId16"/>
    <p:sldId id="994" r:id="rId17"/>
    <p:sldId id="1320" r:id="rId18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100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  <a:srgbClr val="A6093D"/>
    <a:srgbClr val="00558C"/>
    <a:srgbClr val="DDE5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4744" autoAdjust="0"/>
  </p:normalViewPr>
  <p:slideViewPr>
    <p:cSldViewPr snapToGrid="0" snapToObjects="1">
      <p:cViewPr varScale="1">
        <p:scale>
          <a:sx n="70" d="100"/>
          <a:sy n="70" d="100"/>
        </p:scale>
        <p:origin x="1090" y="58"/>
      </p:cViewPr>
      <p:guideLst>
        <p:guide pos="3840"/>
        <p:guide orient="horz" pos="1008"/>
      </p:guideLst>
    </p:cSldViewPr>
  </p:slideViewPr>
  <p:outlineViewPr>
    <p:cViewPr>
      <p:scale>
        <a:sx n="33" d="100"/>
        <a:sy n="33" d="100"/>
      </p:scale>
      <p:origin x="0" y="-1236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-6024"/>
    </p:cViewPr>
  </p:sorterViewPr>
  <p:notesViewPr>
    <p:cSldViewPr snapToGrid="0" snapToObjects="1">
      <p:cViewPr varScale="1">
        <p:scale>
          <a:sx n="84" d="100"/>
          <a:sy n="84" d="100"/>
        </p:scale>
        <p:origin x="387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255EC1-1A69-4BB4-A0EB-3CF60897FFB7}" type="datetime1">
              <a:rPr lang="en-US" smtClean="0"/>
              <a:t>2/15/2023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24EC57-FFEB-4BD0-BB08-C5FB4C6841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01939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34AA1D-7AEF-4603-A441-820C3FD324AF}" type="datetime1">
              <a:rPr lang="en-US" smtClean="0"/>
              <a:t>2/15/2023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5AAF1C-DBB9-4D98-9918-6E6DD8B4DE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069753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286747BE-4CD0-4263-93C8-13C7CA33F7AB}" type="datetime1">
              <a:rPr lang="en-US" smtClean="0"/>
              <a:t>2/15/2023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5AAF1C-DBB9-4D98-9918-6E6DD8B4DE4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7691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68450" y="0"/>
            <a:ext cx="4905375" cy="2759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14489" y="2819058"/>
            <a:ext cx="6694311" cy="7679609"/>
          </a:xfrm>
        </p:spPr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44A499-01F3-473C-B75A-485B017676A6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2/15/2023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5AAF1C-DBB9-4D98-9918-6E6DD8B4DE4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00325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68450" y="0"/>
            <a:ext cx="4905375" cy="2759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14489" y="2819058"/>
            <a:ext cx="6694311" cy="7679609"/>
          </a:xfrm>
        </p:spPr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1940CC-2B68-4311-81B1-00A7E99C0E3F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2/15/2023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5AAF1C-DBB9-4D98-9918-6E6DD8B4DE4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32963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68450" y="0"/>
            <a:ext cx="4905375" cy="2759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14489" y="2819058"/>
            <a:ext cx="6694311" cy="7679609"/>
          </a:xfrm>
        </p:spPr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1940CC-2B68-4311-81B1-00A7E99C0E3F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2/15/2023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5AAF1C-DBB9-4D98-9918-6E6DD8B4DE4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79415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68450" y="0"/>
            <a:ext cx="4905375" cy="2759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14489" y="2819058"/>
            <a:ext cx="6694311" cy="7679609"/>
          </a:xfrm>
        </p:spPr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1940CC-2B68-4311-81B1-00A7E99C0E3F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2/15/2023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5AAF1C-DBB9-4D98-9918-6E6DD8B4DE4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62980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68450" y="0"/>
            <a:ext cx="4905375" cy="2759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14489" y="2819058"/>
            <a:ext cx="6694311" cy="7679609"/>
          </a:xfrm>
        </p:spPr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1940CC-2B68-4311-81B1-00A7E99C0E3F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2/15/2023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5AAF1C-DBB9-4D98-9918-6E6DD8B4DE4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2135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687775"/>
            <a:ext cx="10363200" cy="1470025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309946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558C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2000" cy="1717288"/>
          </a:xfrm>
          <a:prstGeom prst="rect">
            <a:avLst/>
          </a:prstGeom>
          <a:solidFill>
            <a:srgbClr val="0055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1813930"/>
            <a:ext cx="12192000" cy="0"/>
          </a:xfrm>
          <a:prstGeom prst="line">
            <a:avLst/>
          </a:prstGeom>
          <a:ln w="44450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664" y="391764"/>
            <a:ext cx="6450672" cy="1045008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473371"/>
            <a:ext cx="1354667" cy="248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aseline="0">
                <a:solidFill>
                  <a:srgbClr val="00558C"/>
                </a:solidFill>
              </a:defRPr>
            </a:lvl1pPr>
          </a:lstStyle>
          <a:p>
            <a:fld id="{7F43FEF2-B096-4A4E-93A0-462F22E5C938}" type="datetime1">
              <a:rPr lang="en-US" smtClean="0"/>
              <a:t>2/15/2023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12725" y="6422571"/>
            <a:ext cx="9472991" cy="29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00558C"/>
                </a:solidFill>
              </a:defRPr>
            </a:lvl1pPr>
          </a:lstStyle>
          <a:p>
            <a:r>
              <a:rPr lang="en-US" dirty="0"/>
              <a:t>Copyright © 2023 Appraisal Institute. All rights reserved. Published in the United States of America. No part of this publication may be reproduced, stored in a retrieval system, or transmitted in any form or by any means, electronic, mechanical, photocopy, recording or otherwise, without the prior written consent of the publisher.</a:t>
            </a:r>
          </a:p>
        </p:txBody>
      </p:sp>
    </p:spTree>
    <p:extLst>
      <p:ext uri="{BB962C8B-B14F-4D97-AF65-F5344CB8AC3E}">
        <p14:creationId xmlns:p14="http://schemas.microsoft.com/office/powerpoint/2010/main" val="1058531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545943"/>
            <a:ext cx="957943" cy="1755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0DB8E8-CA60-4DFD-8D7C-05D8CA6B7B3C}" type="datetime1">
              <a:rPr lang="en-US" smtClean="0"/>
              <a:t>2/15/2023</a:t>
            </a:fld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08305" y="6545943"/>
            <a:ext cx="774095" cy="1755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318AF-736B-CB4F-963F-86BF1A39F4D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12725" y="6429829"/>
            <a:ext cx="9472991" cy="2916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Copyright © 2023 Appraisal Institute. All rights reserved. Published in the United States of America. No part of this publication may be reproduced, stored in a retrieval system, or transmitted in any form or by any means, electronic, mechanical, photocopy, recording or otherwise, without the prior written consent of the publisher.</a:t>
            </a:r>
          </a:p>
        </p:txBody>
      </p:sp>
    </p:spTree>
    <p:extLst>
      <p:ext uri="{BB962C8B-B14F-4D97-AF65-F5344CB8AC3E}">
        <p14:creationId xmlns:p14="http://schemas.microsoft.com/office/powerpoint/2010/main" val="58461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1219200" y="2057401"/>
            <a:ext cx="9753600" cy="3200400"/>
          </a:xfrm>
          <a:prstGeom prst="rect">
            <a:avLst/>
          </a:prstGeom>
          <a:solidFill>
            <a:srgbClr val="FFFFFF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09599" y="1211717"/>
            <a:ext cx="10972799" cy="381000"/>
          </a:xfrm>
        </p:spPr>
        <p:txBody>
          <a:bodyPr>
            <a:noAutofit/>
          </a:bodyPr>
          <a:lstStyle>
            <a:lvl1pPr algn="ctr">
              <a:defRPr sz="2000" baseline="0"/>
            </a:lvl1pPr>
          </a:lstStyle>
          <a:p>
            <a:pPr lvl="0"/>
            <a:r>
              <a:rPr lang="en-US" dirty="0"/>
              <a:t>Add Graphic Title Here</a:t>
            </a:r>
          </a:p>
        </p:txBody>
      </p:sp>
      <p:sp>
        <p:nvSpPr>
          <p:cNvPr id="9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609600" y="1680824"/>
            <a:ext cx="10972797" cy="4342832"/>
          </a:xfrm>
          <a:ln>
            <a:noFill/>
          </a:ln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609598" y="6111763"/>
            <a:ext cx="10972799" cy="346075"/>
          </a:xfrm>
        </p:spPr>
        <p:txBody>
          <a:bodyPr>
            <a:normAutofit/>
          </a:bodyPr>
          <a:lstStyle>
            <a:lvl1pPr>
              <a:defRPr sz="1200" i="1" baseline="0">
                <a:latin typeface="+mn-lt"/>
              </a:defRPr>
            </a:lvl1pPr>
          </a:lstStyle>
          <a:p>
            <a:pPr lvl="0"/>
            <a:r>
              <a:rPr lang="en-US" dirty="0"/>
              <a:t>*Add Footnote Here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545943"/>
            <a:ext cx="957943" cy="1755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125DC7-F065-4D48-9C88-258348C86547}" type="datetime1">
              <a:rPr lang="en-US" smtClean="0"/>
              <a:t>2/15/2023</a:t>
            </a:fld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08305" y="6545943"/>
            <a:ext cx="774095" cy="1755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318AF-736B-CB4F-963F-86BF1A39F4D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12725" y="6457837"/>
            <a:ext cx="9472991" cy="263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Copyright © 2023 Appraisal Institute. All rights reserved. Published in the United States of America. No part of this publication may be reproduced, stored in a retrieval system, or transmitted in any form or by any means, electronic, mechanical, photocopy, recording or otherwise, without the prior written consent of the publisher.</a:t>
            </a:r>
          </a:p>
        </p:txBody>
      </p:sp>
    </p:spTree>
    <p:extLst>
      <p:ext uri="{BB962C8B-B14F-4D97-AF65-F5344CB8AC3E}">
        <p14:creationId xmlns:p14="http://schemas.microsoft.com/office/powerpoint/2010/main" val="2091859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609598" y="1175593"/>
            <a:ext cx="10972799" cy="358775"/>
          </a:xfrm>
        </p:spPr>
        <p:txBody>
          <a:bodyPr>
            <a:noAutofit/>
          </a:bodyPr>
          <a:lstStyle>
            <a:lvl1pPr algn="ctr">
              <a:defRPr sz="2000"/>
            </a:lvl1pPr>
          </a:lstStyle>
          <a:p>
            <a:pPr lvl="0"/>
            <a:r>
              <a:rPr lang="en-US" dirty="0"/>
              <a:t>Insert Table Title Here</a:t>
            </a:r>
          </a:p>
        </p:txBody>
      </p:sp>
      <p:sp>
        <p:nvSpPr>
          <p:cNvPr id="7" name="Table Placeholder 12"/>
          <p:cNvSpPr>
            <a:spLocks noGrp="1"/>
          </p:cNvSpPr>
          <p:nvPr>
            <p:ph type="tbl" sz="quarter" idx="14"/>
          </p:nvPr>
        </p:nvSpPr>
        <p:spPr>
          <a:xfrm>
            <a:off x="1219200" y="2057400"/>
            <a:ext cx="9753600" cy="32004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add table</a:t>
            </a:r>
          </a:p>
        </p:txBody>
      </p:sp>
      <p:sp>
        <p:nvSpPr>
          <p:cNvPr id="8" name="Table Placeholder 14"/>
          <p:cNvSpPr>
            <a:spLocks noGrp="1"/>
          </p:cNvSpPr>
          <p:nvPr>
            <p:ph type="tbl" sz="quarter" idx="15"/>
          </p:nvPr>
        </p:nvSpPr>
        <p:spPr>
          <a:xfrm>
            <a:off x="609599" y="1620318"/>
            <a:ext cx="10972797" cy="4214425"/>
          </a:xfrm>
          <a:solidFill>
            <a:srgbClr val="FFFFFF"/>
          </a:solidFill>
          <a:ln>
            <a:noFill/>
          </a:ln>
        </p:spPr>
        <p:txBody>
          <a:bodyPr/>
          <a:lstStyle/>
          <a:p>
            <a:r>
              <a:rPr lang="en-US" dirty="0"/>
              <a:t>Click icon to add table</a:t>
            </a:r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609599" y="6113918"/>
            <a:ext cx="10972799" cy="346075"/>
          </a:xfrm>
        </p:spPr>
        <p:txBody>
          <a:bodyPr>
            <a:normAutofit/>
          </a:bodyPr>
          <a:lstStyle>
            <a:lvl1pPr>
              <a:defRPr sz="1200" i="1" baseline="0"/>
            </a:lvl1pPr>
          </a:lstStyle>
          <a:p>
            <a:pPr lvl="0"/>
            <a:r>
              <a:rPr lang="en-US" dirty="0"/>
              <a:t>*Add Footnote Here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545943"/>
            <a:ext cx="957943" cy="1755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961A8-3BA0-4D3B-AEF7-2F2CBBBF510E}" type="datetime1">
              <a:rPr lang="en-US" smtClean="0"/>
              <a:t>2/15/2023</a:t>
            </a:fld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08305" y="6545943"/>
            <a:ext cx="774095" cy="1755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318AF-736B-CB4F-963F-86BF1A39F4D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12725" y="6459992"/>
            <a:ext cx="9472991" cy="261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Copyright © 2023 Appraisal Institute. All rights reserved. Published in the United States of America. No part of this publication may be reproduced, stored in a retrieval system, or transmitted in any form or by any means, electronic, mechanical, photocopy, recording or otherwise, without the prior written consent of the publisher.</a:t>
            </a:r>
          </a:p>
        </p:txBody>
      </p:sp>
    </p:spTree>
    <p:extLst>
      <p:ext uri="{BB962C8B-B14F-4D97-AF65-F5344CB8AC3E}">
        <p14:creationId xmlns:p14="http://schemas.microsoft.com/office/powerpoint/2010/main" val="2332877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82914"/>
            <a:ext cx="5384800" cy="5254172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82914"/>
            <a:ext cx="5384800" cy="5254172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545943"/>
            <a:ext cx="957943" cy="1755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3D0BA1-5950-410D-B83B-88FDD7141421}" type="datetime1">
              <a:rPr lang="en-US" smtClean="0"/>
              <a:t>2/15/2023</a:t>
            </a:fld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08305" y="6545943"/>
            <a:ext cx="774095" cy="1755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318AF-736B-CB4F-963F-86BF1A39F4D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12725" y="6437086"/>
            <a:ext cx="9472991" cy="2843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Copyright © 2023 Appraisal Institute. All rights reserved. Published in the United States of America. No part of this publication may be reproduced, stored in a retrieval system, or transmitted in any form or by any means, electronic, mechanical, photocopy, recording or otherwise, without the prior written consent of the publisher.</a:t>
            </a:r>
          </a:p>
        </p:txBody>
      </p:sp>
    </p:spTree>
    <p:extLst>
      <p:ext uri="{BB962C8B-B14F-4D97-AF65-F5344CB8AC3E}">
        <p14:creationId xmlns:p14="http://schemas.microsoft.com/office/powerpoint/2010/main" val="1424239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" y="3699465"/>
            <a:ext cx="12191999" cy="885802"/>
          </a:xfrm>
        </p:spPr>
        <p:txBody>
          <a:bodyPr>
            <a:normAutofit/>
          </a:bodyPr>
          <a:lstStyle>
            <a:lvl1pPr algn="ctr">
              <a:defRPr sz="4800" baseline="0">
                <a:solidFill>
                  <a:srgbClr val="00558C"/>
                </a:solidFill>
              </a:defRPr>
            </a:lvl1pPr>
          </a:lstStyle>
          <a:p>
            <a:r>
              <a:rPr lang="en-US"/>
              <a:t>Thank You (type closing text here)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12192000" cy="1717288"/>
          </a:xfrm>
          <a:prstGeom prst="rect">
            <a:avLst/>
          </a:prstGeom>
          <a:solidFill>
            <a:srgbClr val="0055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0" y="1813930"/>
            <a:ext cx="12192000" cy="0"/>
          </a:xfrm>
          <a:prstGeom prst="line">
            <a:avLst/>
          </a:prstGeom>
          <a:ln w="44450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664" y="391764"/>
            <a:ext cx="6450672" cy="1045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272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5293" y="6267078"/>
            <a:ext cx="911939" cy="365125"/>
          </a:xfrm>
        </p:spPr>
        <p:txBody>
          <a:bodyPr/>
          <a:lstStyle/>
          <a:p>
            <a:fld id="{C1704D2B-9EE8-4650-BC1B-2E32A9A52D42}" type="datetime1">
              <a:rPr lang="en-US" smtClean="0"/>
              <a:t>2/15/2023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7334" y="6287398"/>
            <a:ext cx="6297612" cy="365125"/>
          </a:xfrm>
        </p:spPr>
        <p:txBody>
          <a:bodyPr/>
          <a:lstStyle/>
          <a:p>
            <a:r>
              <a:rPr lang="it-IT"/>
              <a:t>Missouri Realtors Conference – 9/20/2022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72996" y="6267078"/>
            <a:ext cx="68333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E157DAC-22D4-4A93-82BC-9CE9CC97DE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455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23592"/>
            <a:ext cx="10972800" cy="51327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545943"/>
            <a:ext cx="957943" cy="1755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73F1F9-A1AF-40C3-B1CC-005D21FAF29A}" type="datetime1">
              <a:rPr lang="en-US" smtClean="0"/>
              <a:t>2/15/2023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12725" y="6422571"/>
            <a:ext cx="9472991" cy="29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Copyright © 2023 Appraisal Institute. All rights reserved. Published in the United States of America. No part of this publication may be reproduced, stored in a retrieval system, or transmitted in any form or by any means, electronic, mechanical, photocopy, recording or otherwise, without the prior written consent of the publisher.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08305" y="6545943"/>
            <a:ext cx="774095" cy="1755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318AF-736B-CB4F-963F-86BF1A39F4D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-37170"/>
            <a:ext cx="12192000" cy="113768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A6093D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0370" y="57259"/>
            <a:ext cx="949796" cy="85364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125534"/>
            <a:ext cx="10055921" cy="88580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2" y="1033976"/>
            <a:ext cx="12192001" cy="0"/>
          </a:xfrm>
          <a:prstGeom prst="line">
            <a:avLst/>
          </a:prstGeom>
          <a:ln w="38100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4141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4" r:id="rId3"/>
    <p:sldLayoutId id="2147483673" r:id="rId4"/>
    <p:sldLayoutId id="2147483680" r:id="rId5"/>
    <p:sldLayoutId id="2147483681" r:id="rId6"/>
    <p:sldLayoutId id="2147483682" r:id="rId7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282575" indent="-282575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rgbClr val="000000"/>
          </a:solidFill>
          <a:latin typeface="+mn-lt"/>
          <a:ea typeface="+mn-ea"/>
          <a:cs typeface="+mn-cs"/>
        </a:defRPr>
      </a:lvl1pPr>
      <a:lvl2pPr marL="512763" indent="-230188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rgbClr val="000000"/>
          </a:solidFill>
          <a:latin typeface="+mn-lt"/>
          <a:ea typeface="+mn-ea"/>
          <a:cs typeface="+mn-cs"/>
        </a:defRPr>
      </a:lvl2pPr>
      <a:lvl3pPr marL="742950" indent="-230188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rgbClr val="000000"/>
          </a:solidFill>
          <a:latin typeface="+mn-lt"/>
          <a:ea typeface="+mn-ea"/>
          <a:cs typeface="+mn-cs"/>
        </a:defRPr>
      </a:lvl3pPr>
      <a:lvl4pPr marL="973138" indent="-230188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rgbClr val="000000"/>
          </a:solidFill>
          <a:latin typeface="+mn-lt"/>
          <a:ea typeface="+mn-ea"/>
          <a:cs typeface="+mn-cs"/>
        </a:defRPr>
      </a:lvl4pPr>
      <a:lvl5pPr marL="1196975" indent="-223838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133600" y="2129607"/>
            <a:ext cx="7772400" cy="3954526"/>
          </a:xfrm>
        </p:spPr>
        <p:txBody>
          <a:bodyPr anchor="ctr">
            <a:normAutofit fontScale="90000"/>
          </a:bodyPr>
          <a:lstStyle/>
          <a:p>
            <a:r>
              <a:rPr lang="en-US" dirty="0"/>
              <a:t>FHFA – UAD Dataset</a:t>
            </a:r>
            <a:br>
              <a:rPr lang="en-US" dirty="0"/>
            </a:br>
            <a:r>
              <a:rPr lang="en-US" dirty="0"/>
              <a:t>St. Louis Perspective</a:t>
            </a:r>
            <a:br>
              <a:rPr lang="en-US" dirty="0"/>
            </a:br>
            <a:br>
              <a:rPr lang="en-US" sz="3300" dirty="0"/>
            </a:br>
            <a:r>
              <a:rPr lang="en-US" sz="3300" dirty="0"/>
              <a:t>Doug Potts, MAI, AI-GRS</a:t>
            </a:r>
            <a:br>
              <a:rPr lang="en-US" sz="3300" dirty="0"/>
            </a:br>
            <a:r>
              <a:rPr lang="en-US" sz="3300" dirty="0"/>
              <a:t>Delta Real Estate Analytics, LLC</a:t>
            </a:r>
            <a:br>
              <a:rPr lang="en-US" sz="3300" dirty="0"/>
            </a:br>
            <a:br>
              <a:rPr lang="en-US" sz="3300" dirty="0"/>
            </a:br>
            <a:br>
              <a:rPr lang="en-US" sz="2200" dirty="0"/>
            </a:br>
            <a:r>
              <a:rPr lang="en-US" sz="2200" dirty="0"/>
              <a:t>January 10, 2023</a:t>
            </a:r>
            <a:br>
              <a:rPr lang="en-US" sz="2200" dirty="0"/>
            </a:br>
            <a:r>
              <a:rPr lang="en-US" sz="2200" dirty="0"/>
              <a:t>AI - GoToWebinar</a:t>
            </a:r>
            <a:endParaRPr lang="en-US" sz="33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22217" y="6348549"/>
            <a:ext cx="11547566" cy="4678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Copyright © 2023 Appraisal Institute. All rights reserved. Published in the United States of America. No part of this publication may be reproduced, stored in a retrieval system, or transmitted in any form or by any means, electronic, mechanical, photocopy, recording or otherwise, without the prior written consent of the publisher.</a:t>
            </a:r>
          </a:p>
        </p:txBody>
      </p:sp>
    </p:spTree>
    <p:extLst>
      <p:ext uri="{BB962C8B-B14F-4D97-AF65-F5344CB8AC3E}">
        <p14:creationId xmlns:p14="http://schemas.microsoft.com/office/powerpoint/2010/main" val="42761409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56FCE-9DC6-F068-86CF-4954BCE64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05477"/>
            <a:ext cx="8596668" cy="698976"/>
          </a:xfrm>
        </p:spPr>
        <p:txBody>
          <a:bodyPr/>
          <a:lstStyle/>
          <a:p>
            <a:r>
              <a:rPr lang="en-US" dirty="0"/>
              <a:t>Traditional Comparability Triangle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E823F4-CE88-7B08-8D3D-DCFD298EA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57DAC-22D4-4A93-82BC-9CE9CC97DE9D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54ABE2E-D83D-4B9C-5AA2-20AC7C59BD36}"/>
              </a:ext>
            </a:extLst>
          </p:cNvPr>
          <p:cNvSpPr/>
          <p:nvPr/>
        </p:nvSpPr>
        <p:spPr>
          <a:xfrm>
            <a:off x="4577242" y="2113398"/>
            <a:ext cx="1213794" cy="40011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FFFF0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dirty="0">
                <a:ln w="13462">
                  <a:noFill/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</a:rPr>
              <a:t>Location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A8627E-AAC1-FF34-F11F-71AC3FF9A0EE}"/>
              </a:ext>
            </a:extLst>
          </p:cNvPr>
          <p:cNvSpPr/>
          <p:nvPr/>
        </p:nvSpPr>
        <p:spPr>
          <a:xfrm>
            <a:off x="1777003" y="5685208"/>
            <a:ext cx="1225784" cy="40011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FFFF0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dirty="0">
                <a:ln w="13462">
                  <a:noFill/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</a:rPr>
              <a:t>Features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0263444-153D-85FE-FB62-98FE461F675D}"/>
              </a:ext>
            </a:extLst>
          </p:cNvPr>
          <p:cNvSpPr/>
          <p:nvPr/>
        </p:nvSpPr>
        <p:spPr>
          <a:xfrm>
            <a:off x="7369047" y="5685208"/>
            <a:ext cx="1019830" cy="40011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FFFF0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dirty="0">
                <a:ln w="13462">
                  <a:noFill/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</a:rPr>
              <a:t>Recent</a:t>
            </a:r>
            <a:endParaRPr lang="en-US" sz="2000" b="1" cap="none" spc="0" dirty="0">
              <a:ln w="13462">
                <a:noFill/>
                <a:prstDash val="solid"/>
              </a:ln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0614384-A705-B6A1-5736-0DADB27B4D07}"/>
              </a:ext>
            </a:extLst>
          </p:cNvPr>
          <p:cNvGrpSpPr/>
          <p:nvPr/>
        </p:nvGrpSpPr>
        <p:grpSpPr>
          <a:xfrm>
            <a:off x="3014217" y="2581572"/>
            <a:ext cx="4343400" cy="3505200"/>
            <a:chOff x="3014217" y="2581572"/>
            <a:chExt cx="4343400" cy="3505200"/>
          </a:xfrm>
        </p:grpSpPr>
        <p:sp>
          <p:nvSpPr>
            <p:cNvPr id="7" name="Isosceles Triangle 6">
              <a:extLst>
                <a:ext uri="{FF2B5EF4-FFF2-40B4-BE49-F238E27FC236}">
                  <a16:creationId xmlns:a16="http://schemas.microsoft.com/office/drawing/2014/main" id="{19E6AE2F-B818-2A38-080D-EDA02E4956BA}"/>
                </a:ext>
              </a:extLst>
            </p:cNvPr>
            <p:cNvSpPr/>
            <p:nvPr/>
          </p:nvSpPr>
          <p:spPr>
            <a:xfrm>
              <a:off x="3014217" y="2581572"/>
              <a:ext cx="4343400" cy="3505200"/>
            </a:xfrm>
            <a:prstGeom prst="triangl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F634597-D0A6-8BD1-CB76-1C3CC28DD9E4}"/>
                </a:ext>
              </a:extLst>
            </p:cNvPr>
            <p:cNvSpPr/>
            <p:nvPr/>
          </p:nvSpPr>
          <p:spPr>
            <a:xfrm>
              <a:off x="4146035" y="4349095"/>
              <a:ext cx="2076209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b="1" cap="none" spc="0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Subject</a:t>
              </a:r>
              <a:br>
                <a:rPr lang="en-US" sz="3600" b="1" cap="none" spc="0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</a:br>
              <a:r>
                <a:rPr lang="en-US" sz="3600" b="1" cap="none" spc="0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Property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A79A653F-92FA-3E8A-6027-ECB3BE9AEC6A}"/>
              </a:ext>
            </a:extLst>
          </p:cNvPr>
          <p:cNvSpPr txBox="1"/>
          <p:nvPr/>
        </p:nvSpPr>
        <p:spPr>
          <a:xfrm>
            <a:off x="7276711" y="1574789"/>
            <a:ext cx="4343400" cy="147732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119063" lvl="1"/>
            <a:r>
              <a:rPr lang="en-US" b="1" dirty="0"/>
              <a:t>Traditional Subject Property Method</a:t>
            </a:r>
          </a:p>
          <a:p>
            <a:pPr marL="404813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11111"/>
                </a:solidFill>
                <a:latin typeface="Roboto" panose="02000000000000000000" pitchFamily="2" charset="0"/>
              </a:rPr>
              <a:t>Location – highest priority</a:t>
            </a:r>
          </a:p>
          <a:p>
            <a:pPr marL="404813" lvl="1" indent="-285750">
              <a:buFont typeface="Arial" panose="020B0604020202020204" pitchFamily="34" charset="0"/>
              <a:buChar char="•"/>
            </a:pPr>
            <a:r>
              <a:rPr lang="en-US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Size / Rooms</a:t>
            </a:r>
          </a:p>
          <a:p>
            <a:pPr marL="404813" lvl="1" indent="-285750">
              <a:buFont typeface="Arial" panose="020B0604020202020204" pitchFamily="34" charset="0"/>
              <a:buChar char="•"/>
            </a:pPr>
            <a:r>
              <a:rPr lang="en-US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Age</a:t>
            </a:r>
          </a:p>
          <a:p>
            <a:pPr marL="404813" lvl="1" indent="-285750">
              <a:buFont typeface="Arial" panose="020B0604020202020204" pitchFamily="34" charset="0"/>
              <a:buChar char="•"/>
            </a:pPr>
            <a:r>
              <a:rPr lang="en-US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Amenities &amp; Features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C1484D5-9E7B-6650-5AD5-65D68D683F64}"/>
              </a:ext>
            </a:extLst>
          </p:cNvPr>
          <p:cNvSpPr txBox="1"/>
          <p:nvPr/>
        </p:nvSpPr>
        <p:spPr>
          <a:xfrm>
            <a:off x="7317164" y="3646319"/>
            <a:ext cx="4343400" cy="120032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119063" lvl="1"/>
            <a:r>
              <a:rPr lang="en-US" b="1" dirty="0"/>
              <a:t>Traditional Comparable Triangulation</a:t>
            </a:r>
          </a:p>
          <a:p>
            <a:pPr marL="461963" lvl="1" indent="-342900">
              <a:buFont typeface="+mj-lt"/>
              <a:buAutoNum type="arabicPeriod"/>
            </a:pPr>
            <a:r>
              <a:rPr lang="en-US" b="1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Location Location Location</a:t>
            </a:r>
          </a:p>
          <a:p>
            <a:pPr marL="461963" lvl="1" indent="-342900">
              <a:buFont typeface="+mj-lt"/>
              <a:buAutoNum type="arabicPeriod"/>
            </a:pPr>
            <a:r>
              <a:rPr lang="en-US" dirty="0">
                <a:solidFill>
                  <a:srgbClr val="111111"/>
                </a:solidFill>
                <a:latin typeface="Roboto" panose="02000000000000000000" pitchFamily="2" charset="0"/>
              </a:rPr>
              <a:t>Similarity of Features</a:t>
            </a:r>
          </a:p>
          <a:p>
            <a:pPr marL="461963" lvl="1" indent="-342900">
              <a:buFont typeface="+mj-lt"/>
              <a:buAutoNum type="arabicPeriod"/>
            </a:pPr>
            <a:r>
              <a:rPr lang="en-US" dirty="0">
                <a:solidFill>
                  <a:srgbClr val="111111"/>
                </a:solidFill>
                <a:latin typeface="Roboto" panose="02000000000000000000" pitchFamily="2" charset="0"/>
              </a:rPr>
              <a:t>How Recent a Transaction</a:t>
            </a:r>
          </a:p>
        </p:txBody>
      </p:sp>
      <p:sp>
        <p:nvSpPr>
          <p:cNvPr id="16" name="Footer Placeholder 5">
            <a:extLst>
              <a:ext uri="{FF2B5EF4-FFF2-40B4-BE49-F238E27FC236}">
                <a16:creationId xmlns:a16="http://schemas.microsoft.com/office/drawing/2014/main" id="{BB91F843-E1EA-E2E5-E01A-79AD36462AE9}"/>
              </a:ext>
            </a:extLst>
          </p:cNvPr>
          <p:cNvSpPr txBox="1">
            <a:spLocks/>
          </p:cNvSpPr>
          <p:nvPr/>
        </p:nvSpPr>
        <p:spPr>
          <a:xfrm>
            <a:off x="1412725" y="6437086"/>
            <a:ext cx="9472991" cy="28438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Copyright © 2023 Appraisal Institute. All rights reserved. Published in the United States of America. No part of this publication may be reproduced, stored in a retrieval system, or transmitted in any form or by any means, electronic, mechanical, photocopy, recording or otherwise, without the prior written consent of the publisher.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6A0DE96-2325-7ED2-4F8E-5D942E6D42C7}"/>
              </a:ext>
            </a:extLst>
          </p:cNvPr>
          <p:cNvSpPr txBox="1"/>
          <p:nvPr/>
        </p:nvSpPr>
        <p:spPr>
          <a:xfrm>
            <a:off x="1412725" y="1159290"/>
            <a:ext cx="5307346" cy="83099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2400" b="1" dirty="0"/>
              <a:t>GSE Criteria = Traditional BOK</a:t>
            </a:r>
            <a:br>
              <a:rPr lang="en-US" sz="2400" b="1" dirty="0"/>
            </a:br>
            <a:r>
              <a:rPr lang="en-US" sz="2400" b="1" dirty="0"/>
              <a:t>(Does it recycle past market damage?) </a:t>
            </a:r>
          </a:p>
        </p:txBody>
      </p:sp>
    </p:spTree>
    <p:extLst>
      <p:ext uri="{BB962C8B-B14F-4D97-AF65-F5344CB8AC3E}">
        <p14:creationId xmlns:p14="http://schemas.microsoft.com/office/powerpoint/2010/main" val="31928746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4" grpId="0" animBg="1"/>
      <p:bldP spid="15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FE570FE-5CDD-56EA-5358-2411381B9B38}"/>
              </a:ext>
            </a:extLst>
          </p:cNvPr>
          <p:cNvSpPr/>
          <p:nvPr/>
        </p:nvSpPr>
        <p:spPr>
          <a:xfrm>
            <a:off x="4577240" y="2144282"/>
            <a:ext cx="1213794" cy="40011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FFFF0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dirty="0">
                <a:ln w="13462">
                  <a:noFill/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</a:rPr>
              <a:t>Location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2A241B6-BAAE-2A31-1AB6-9F4CAB758F79}"/>
              </a:ext>
            </a:extLst>
          </p:cNvPr>
          <p:cNvSpPr/>
          <p:nvPr/>
        </p:nvSpPr>
        <p:spPr>
          <a:xfrm>
            <a:off x="7369047" y="5685208"/>
            <a:ext cx="1019830" cy="40011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FFFF0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dirty="0">
                <a:ln w="13462">
                  <a:noFill/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</a:rPr>
              <a:t>Recent</a:t>
            </a:r>
            <a:endParaRPr lang="en-US" sz="2000" b="1" cap="none" spc="0" dirty="0">
              <a:ln w="13462">
                <a:noFill/>
                <a:prstDash val="solid"/>
              </a:ln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91387C-1596-9E4D-DE78-2076DCEBD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303" y="-50798"/>
            <a:ext cx="8889525" cy="1153886"/>
          </a:xfrm>
        </p:spPr>
        <p:txBody>
          <a:bodyPr anchor="ctr">
            <a:normAutofit/>
          </a:bodyPr>
          <a:lstStyle/>
          <a:p>
            <a:r>
              <a:rPr lang="en-US" dirty="0"/>
              <a:t>RESTORATIVE COMPETITIVE VALUE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12E1B7-9D7A-960F-55A0-8C9CBAD1A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57DAC-22D4-4A93-82BC-9CE9CC97DE9D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3520F934-FB64-7034-969E-E0A8BD311507}"/>
              </a:ext>
            </a:extLst>
          </p:cNvPr>
          <p:cNvSpPr/>
          <p:nvPr/>
        </p:nvSpPr>
        <p:spPr>
          <a:xfrm>
            <a:off x="3012946" y="2584740"/>
            <a:ext cx="4343400" cy="3505200"/>
          </a:xfrm>
          <a:prstGeom prst="triangl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031FD26-4792-43AC-E44A-9FB086A3D09C}"/>
              </a:ext>
            </a:extLst>
          </p:cNvPr>
          <p:cNvSpPr/>
          <p:nvPr/>
        </p:nvSpPr>
        <p:spPr>
          <a:xfrm>
            <a:off x="502753" y="5004626"/>
            <a:ext cx="1213794" cy="70788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FFFF0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dirty="0">
                <a:ln w="13462">
                  <a:noFill/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</a:rPr>
              <a:t>Flexible</a:t>
            </a:r>
            <a:br>
              <a:rPr lang="en-US" sz="2000" b="1" dirty="0">
                <a:ln w="13462">
                  <a:noFill/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</a:rPr>
            </a:br>
            <a:r>
              <a:rPr lang="en-US" sz="2000" b="1" dirty="0">
                <a:ln w="13462">
                  <a:noFill/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</a:rPr>
              <a:t>Location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ED7C309-C749-AF5B-A3AA-60A90E2B9B1A}"/>
              </a:ext>
            </a:extLst>
          </p:cNvPr>
          <p:cNvSpPr/>
          <p:nvPr/>
        </p:nvSpPr>
        <p:spPr>
          <a:xfrm>
            <a:off x="1777001" y="5682027"/>
            <a:ext cx="1225785" cy="40011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FFFF0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dirty="0">
                <a:ln w="13462">
                  <a:noFill/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</a:rPr>
              <a:t>Features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795AC88-79FA-1D5B-05BB-DB92C2ACB2E7}"/>
              </a:ext>
            </a:extLst>
          </p:cNvPr>
          <p:cNvSpPr/>
          <p:nvPr/>
        </p:nvSpPr>
        <p:spPr>
          <a:xfrm>
            <a:off x="8534140" y="4848789"/>
            <a:ext cx="1524776" cy="70788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FFFF0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dirty="0">
                <a:ln w="13462">
                  <a:noFill/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</a:rPr>
              <a:t>Older Sales</a:t>
            </a:r>
            <a:br>
              <a:rPr lang="en-US" sz="2000" b="1" dirty="0">
                <a:ln w="13462">
                  <a:noFill/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</a:rPr>
            </a:br>
            <a:r>
              <a:rPr lang="en-US" sz="2000" b="1" dirty="0">
                <a:ln w="13462">
                  <a:noFill/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</a:rPr>
              <a:t>Possible</a:t>
            </a:r>
            <a:endParaRPr lang="en-US" sz="2000" b="1" cap="none" spc="0" dirty="0">
              <a:ln w="13462">
                <a:noFill/>
                <a:prstDash val="solid"/>
              </a:ln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C45A354-A723-9F4F-A238-C3E318E1D040}"/>
              </a:ext>
            </a:extLst>
          </p:cNvPr>
          <p:cNvSpPr/>
          <p:nvPr/>
        </p:nvSpPr>
        <p:spPr>
          <a:xfrm>
            <a:off x="4146035" y="4351635"/>
            <a:ext cx="207620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Subject</a:t>
            </a:r>
            <a:br>
              <a:rPr lang="en-US" sz="36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en-US" sz="36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Property</a:t>
            </a:r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CFDD95BD-69BF-CADE-409C-94C7FA6C5685}"/>
              </a:ext>
            </a:extLst>
          </p:cNvPr>
          <p:cNvSpPr/>
          <p:nvPr/>
        </p:nvSpPr>
        <p:spPr>
          <a:xfrm>
            <a:off x="1271543" y="2584740"/>
            <a:ext cx="7825189" cy="3554007"/>
          </a:xfrm>
          <a:prstGeom prst="triangl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2512A8F-06AB-B424-5E72-75EBDB2E100B}"/>
              </a:ext>
            </a:extLst>
          </p:cNvPr>
          <p:cNvSpPr txBox="1"/>
          <p:nvPr/>
        </p:nvSpPr>
        <p:spPr>
          <a:xfrm>
            <a:off x="7984851" y="1236749"/>
            <a:ext cx="4104783" cy="147732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119063" lvl="1"/>
            <a:r>
              <a:rPr lang="en-US" b="1" u="sng" dirty="0"/>
              <a:t>Reframe the Subject Property</a:t>
            </a:r>
          </a:p>
          <a:p>
            <a:pPr marL="404813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11111"/>
                </a:solidFill>
                <a:latin typeface="Roboto" panose="02000000000000000000" pitchFamily="2" charset="0"/>
              </a:rPr>
              <a:t>De-Prioritize Location</a:t>
            </a:r>
          </a:p>
          <a:p>
            <a:pPr marL="404813" lvl="1" indent="-285750">
              <a:buFont typeface="Arial" panose="020B0604020202020204" pitchFamily="34" charset="0"/>
              <a:buChar char="•"/>
            </a:pPr>
            <a:r>
              <a:rPr lang="en-US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Size / Rooms</a:t>
            </a:r>
          </a:p>
          <a:p>
            <a:pPr marL="404813" lvl="1" indent="-285750">
              <a:buFont typeface="Arial" panose="020B0604020202020204" pitchFamily="34" charset="0"/>
              <a:buChar char="•"/>
            </a:pPr>
            <a:r>
              <a:rPr lang="en-US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Age</a:t>
            </a:r>
          </a:p>
          <a:p>
            <a:pPr marL="404813" lvl="1" indent="-285750">
              <a:buFont typeface="Arial" panose="020B0604020202020204" pitchFamily="34" charset="0"/>
              <a:buChar char="•"/>
            </a:pPr>
            <a:r>
              <a:rPr lang="en-US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Amenities &amp; Features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B31386B-CA49-FF49-FDAB-AA18569556E0}"/>
              </a:ext>
            </a:extLst>
          </p:cNvPr>
          <p:cNvSpPr txBox="1"/>
          <p:nvPr/>
        </p:nvSpPr>
        <p:spPr>
          <a:xfrm>
            <a:off x="8006524" y="2994134"/>
            <a:ext cx="4104783" cy="147732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119063" lvl="1"/>
            <a:r>
              <a:rPr lang="en-US" b="1" u="sng" dirty="0"/>
              <a:t>Adjust the Comparability Triangle</a:t>
            </a:r>
          </a:p>
          <a:p>
            <a:pPr marL="404813" lvl="1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111111"/>
                </a:solidFill>
                <a:latin typeface="Roboto" panose="02000000000000000000" pitchFamily="2" charset="0"/>
              </a:rPr>
              <a:t>Prioritize Similarity of Features</a:t>
            </a:r>
          </a:p>
          <a:p>
            <a:pPr marL="404813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11111"/>
                </a:solidFill>
                <a:latin typeface="Roboto" panose="02000000000000000000" pitchFamily="2" charset="0"/>
              </a:rPr>
              <a:t>De-Prioritize Location </a:t>
            </a:r>
          </a:p>
          <a:p>
            <a:pPr marL="404813" lvl="1" indent="-285750">
              <a:buFont typeface="Arial" panose="020B0604020202020204" pitchFamily="34" charset="0"/>
              <a:buChar char="•"/>
            </a:pPr>
            <a:r>
              <a:rPr lang="en-US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Other Areas w/Similar Buildings?</a:t>
            </a:r>
          </a:p>
          <a:p>
            <a:pPr marL="404813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11111"/>
                </a:solidFill>
                <a:latin typeface="Roboto" panose="02000000000000000000" pitchFamily="2" charset="0"/>
              </a:rPr>
              <a:t>Any Nearby Older Unicorn Sales?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C91C65D-7B65-8220-6CD8-19F2D104676F}"/>
              </a:ext>
            </a:extLst>
          </p:cNvPr>
          <p:cNvSpPr txBox="1"/>
          <p:nvPr/>
        </p:nvSpPr>
        <p:spPr>
          <a:xfrm>
            <a:off x="1682514" y="5685524"/>
            <a:ext cx="6983746" cy="83099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2400" b="1" dirty="0"/>
              <a:t>EXPAND THE COMPARABILITY TRIANGLE</a:t>
            </a:r>
            <a:br>
              <a:rPr lang="en-US" sz="2400" b="1" dirty="0"/>
            </a:br>
            <a:r>
              <a:rPr lang="en-US" sz="2400" b="1" dirty="0"/>
              <a:t>Restore Value to Structurally Underserved Areas?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8754874-784E-86FB-E603-B81BAAF53402}"/>
              </a:ext>
            </a:extLst>
          </p:cNvPr>
          <p:cNvSpPr/>
          <p:nvPr/>
        </p:nvSpPr>
        <p:spPr>
          <a:xfrm>
            <a:off x="4577240" y="2143723"/>
            <a:ext cx="1225784" cy="40011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FFFF0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dirty="0">
                <a:ln w="13462">
                  <a:noFill/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</a:rPr>
              <a:t>Features</a:t>
            </a:r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AA585AF2-7C25-14AF-C915-00FCEBA732A2}"/>
              </a:ext>
            </a:extLst>
          </p:cNvPr>
          <p:cNvSpPr txBox="1">
            <a:spLocks/>
          </p:cNvSpPr>
          <p:nvPr/>
        </p:nvSpPr>
        <p:spPr>
          <a:xfrm>
            <a:off x="1412725" y="6553721"/>
            <a:ext cx="9472991" cy="28438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Copyright © 2023 Appraisal Institute. All rights reserved. Published in the United States of America. No part of this publication may be reproduced, stored in a retrieval system, or transmitted in any form or by any means, electronic, mechanical, photocopy, recording or otherwise, without the prior written consent of the publisher.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838DBC-B984-27BE-FA56-C3F06101A57C}"/>
              </a:ext>
            </a:extLst>
          </p:cNvPr>
          <p:cNvSpPr txBox="1"/>
          <p:nvPr/>
        </p:nvSpPr>
        <p:spPr>
          <a:xfrm>
            <a:off x="3061729" y="1382238"/>
            <a:ext cx="4468751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/>
              <a:t>Re-Imagining the Comparability Triangle</a:t>
            </a:r>
          </a:p>
        </p:txBody>
      </p:sp>
    </p:spTree>
    <p:extLst>
      <p:ext uri="{BB962C8B-B14F-4D97-AF65-F5344CB8AC3E}">
        <p14:creationId xmlns:p14="http://schemas.microsoft.com/office/powerpoint/2010/main" val="2846183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 -0.0125 L 0.22917 -0.5201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67" y="-25394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1.85185E-6 C -0.00508 -0.01783 -0.01992 -0.03334 -0.02513 -0.03334 C -0.05846 -0.03334 -0.09258 0.24236 -0.09258 0.52153 C -0.09258 0.37986 -0.10964 0.24236 -0.12552 0.24236 C -0.14297 0.24236 -0.15859 0.38194 -0.15859 0.52153 C -0.15859 0.45139 -0.16732 0.37986 -0.17591 0.37986 C -0.18424 0.37986 -0.19284 0.44861 -0.19284 0.52153 C -0.19284 0.48379 -0.19714 0.45139 -0.20156 0.45139 C -0.20573 0.45139 -0.20977 0.48588 -0.20977 0.52153 C -0.20977 0.50116 -0.21198 0.48379 -0.21432 0.48379 C -0.21536 0.48379 -0.21836 0.50185 -0.21836 0.52153 C -0.21836 0.51041 -0.21953 0.50116 -0.22057 0.50116 C -0.22057 0.49954 -0.22253 0.50995 -0.22253 0.52153 C -0.22253 0.51458 -0.22253 0.51041 -0.2237 0.51041 C -0.2237 0.51273 -0.22487 0.51504 -0.22487 0.52153 C -0.22487 0.51713 -0.22487 0.51458 -0.22487 0.51273 C -0.22591 0.51273 -0.22591 0.51458 -0.22591 0.51713 C -0.22708 0.51713 -0.22708 0.51504 -0.22708 0.51273 C -0.22721 0.51273 -0.22721 0.51458 -0.22721 0.51713 " pathEditMode="relative" rAng="0" ptsTypes="AAAAAAAAAAAAAAAAAAA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67" y="24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15" grpId="0" animBg="1"/>
      <p:bldP spid="16" grpId="0" animBg="1"/>
      <p:bldP spid="18" grpId="0" animBg="1"/>
      <p:bldP spid="26" grpId="0" animBg="1"/>
      <p:bldP spid="25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74CA0-2F64-21CC-A531-D248D1C4A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NEXT STEPS – LEVERAGING FHFA UAD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99D86D-D63B-FAE0-D51C-DB581E25BD5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FHFA UAD DATASET STRENGTHS</a:t>
            </a:r>
          </a:p>
          <a:p>
            <a:r>
              <a:rPr lang="en-US" dirty="0"/>
              <a:t>MASSIVE DATASET</a:t>
            </a:r>
          </a:p>
          <a:p>
            <a:r>
              <a:rPr lang="en-US" dirty="0"/>
              <a:t>Comprehensive</a:t>
            </a:r>
          </a:p>
          <a:p>
            <a:r>
              <a:rPr lang="en-US" dirty="0"/>
              <a:t>High consistency</a:t>
            </a:r>
          </a:p>
          <a:p>
            <a:r>
              <a:rPr lang="en-US" dirty="0"/>
              <a:t>Excellent granularity</a:t>
            </a:r>
          </a:p>
          <a:p>
            <a:r>
              <a:rPr lang="en-US" dirty="0"/>
              <a:t>Appraiser-verified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FHFA UAD DATASET WEAKNESSES</a:t>
            </a:r>
          </a:p>
          <a:p>
            <a:r>
              <a:rPr lang="en-US" dirty="0"/>
              <a:t>Available regional stats too broad</a:t>
            </a:r>
          </a:p>
          <a:p>
            <a:r>
              <a:rPr lang="en-US" dirty="0"/>
              <a:t>Can more refined geography be published?</a:t>
            </a:r>
          </a:p>
          <a:p>
            <a:r>
              <a:rPr lang="en-US" dirty="0"/>
              <a:t>Granularity vs anonymity challenges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5B13F1-198D-BBAD-B9F9-26191DE9ED6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NEXT STEPS – ST LOUIS</a:t>
            </a:r>
          </a:p>
          <a:p>
            <a:r>
              <a:rPr lang="en-US" dirty="0"/>
              <a:t>What geographies need CRV?</a:t>
            </a:r>
          </a:p>
          <a:p>
            <a:pPr lvl="1"/>
            <a:r>
              <a:rPr lang="en-US" dirty="0"/>
              <a:t>Define comparability expansion methods</a:t>
            </a:r>
          </a:p>
          <a:p>
            <a:pPr lvl="2"/>
            <a:r>
              <a:rPr lang="en-US" dirty="0"/>
              <a:t>Criteria for choosing expanded geography</a:t>
            </a:r>
          </a:p>
          <a:p>
            <a:pPr lvl="2"/>
            <a:r>
              <a:rPr lang="en-US" dirty="0"/>
              <a:t>Criteria for choosing expanded timescale</a:t>
            </a:r>
          </a:p>
          <a:p>
            <a:r>
              <a:rPr lang="en-US" dirty="0"/>
              <a:t>The 2-Value Solution</a:t>
            </a:r>
          </a:p>
          <a:p>
            <a:pPr lvl="1"/>
            <a:r>
              <a:rPr lang="en-US" dirty="0"/>
              <a:t>Show Your Homework – all candidate comps</a:t>
            </a:r>
          </a:p>
          <a:p>
            <a:pPr lvl="1"/>
            <a:r>
              <a:rPr lang="en-US" dirty="0"/>
              <a:t>Value by traditional Selling Guide Requirements</a:t>
            </a:r>
          </a:p>
          <a:p>
            <a:pPr lvl="1"/>
            <a:r>
              <a:rPr lang="en-US" dirty="0"/>
              <a:t>Value by Restorative Competitive Value</a:t>
            </a:r>
          </a:p>
          <a:p>
            <a:pPr lvl="1"/>
            <a:r>
              <a:rPr lang="en-US" dirty="0"/>
              <a:t>Transparency in Assignment Conditions</a:t>
            </a:r>
          </a:p>
          <a:p>
            <a:pPr lvl="1"/>
            <a:r>
              <a:rPr lang="en-US" dirty="0"/>
              <a:t>Built for CRA purposes in portfolio</a:t>
            </a:r>
          </a:p>
          <a:p>
            <a:pPr lvl="1"/>
            <a:r>
              <a:rPr lang="en-US" dirty="0"/>
              <a:t>Not a product for GSA/FHA/VA lending</a:t>
            </a:r>
          </a:p>
          <a:p>
            <a:r>
              <a:rPr lang="en-US" dirty="0"/>
              <a:t>What defines success?</a:t>
            </a:r>
          </a:p>
          <a:p>
            <a:pPr lvl="1"/>
            <a:r>
              <a:rPr lang="en-US" dirty="0"/>
              <a:t>When does a neighborhood revert to traditional underwriting … if ever?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1E8550-F62D-432C-EA9A-2C951D0EF5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29318AF-736B-CB4F-963F-86BF1A39F4DD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572466-741A-9454-8C04-7BF6268239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Copyright © 2023 Appraisal Institute. All rights reserved. Published in the United States of America. No part of this publication may be reproduced, stored in a retrieval system, or transmitted in any form or by any means, electronic, mechanical, photocopy, recording or otherwise, without the prior written consent of the publisher.</a:t>
            </a:r>
          </a:p>
        </p:txBody>
      </p:sp>
    </p:spTree>
    <p:extLst>
      <p:ext uri="{BB962C8B-B14F-4D97-AF65-F5344CB8AC3E}">
        <p14:creationId xmlns:p14="http://schemas.microsoft.com/office/powerpoint/2010/main" val="228528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AE1AA0-25A8-8FAF-91BE-9634CEBA4B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02000" y="1879600"/>
            <a:ext cx="5384800" cy="1582057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sz="7200" b="1" dirty="0"/>
              <a:t>THANK YOU!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212D5C-8A70-A0D6-7FE4-F6D625F09A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29318AF-736B-CB4F-963F-86BF1A39F4DD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927980-2D05-5080-F49D-50F757B7E8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Copyright © 2023 Appraisal Institute. All rights reserved. Published in the United States of America. No part of this publication may be reproduced, stored in a retrieval system, or transmitted in any form or by any means, electronic, mechanical, photocopy, recording or otherwise, without the prior written consent of the publisher.</a:t>
            </a:r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DD42F7D3-135E-2C8B-D004-CA01CEAF41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742" y="3213366"/>
            <a:ext cx="2578515" cy="2578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30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9318AF-736B-CB4F-963F-86BF1A39F4DD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F4444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3F4444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988EC0B-AC47-C13D-331E-110E3F553B25}"/>
              </a:ext>
            </a:extLst>
          </p:cNvPr>
          <p:cNvSpPr/>
          <p:nvPr/>
        </p:nvSpPr>
        <p:spPr>
          <a:xfrm>
            <a:off x="1658862" y="2323943"/>
            <a:ext cx="89807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It’s All About Wealth Creation</a:t>
            </a:r>
            <a:br>
              <a:rPr kumimoji="0" lang="en-US" sz="4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with </a:t>
            </a:r>
            <a:br>
              <a:rPr kumimoji="0" lang="en-US" sz="4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lang="en-US" sz="4000" b="1" kern="0" dirty="0">
                <a:latin typeface="Calibri"/>
              </a:rPr>
              <a:t>MORE EQUAL 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ACCESS</a:t>
            </a:r>
            <a:endParaRPr kumimoji="0" lang="en-US" sz="4000" b="1" i="1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6">
            <a:extLst>
              <a:ext uri="{FF2B5EF4-FFF2-40B4-BE49-F238E27FC236}">
                <a16:creationId xmlns:a16="http://schemas.microsoft.com/office/drawing/2014/main" id="{A35AAE4A-9733-4D13-6899-5554CFC85B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12725" y="6437086"/>
            <a:ext cx="9472991" cy="284389"/>
          </a:xfrm>
        </p:spPr>
        <p:txBody>
          <a:bodyPr/>
          <a:lstStyle/>
          <a:p>
            <a:r>
              <a:rPr lang="en-US" dirty="0"/>
              <a:t>Copyright © 2023 Appraisal Institute. All rights reserved. Published in the United States of America. No part of this publication may be reproduced, stored in a retrieval system, or transmitted in any form or by any means, electronic, mechanical, photocopy, recording or otherwise, without the prior written consent of the publisher.</a:t>
            </a:r>
          </a:p>
        </p:txBody>
      </p:sp>
    </p:spTree>
    <p:extLst>
      <p:ext uri="{BB962C8B-B14F-4D97-AF65-F5344CB8AC3E}">
        <p14:creationId xmlns:p14="http://schemas.microsoft.com/office/powerpoint/2010/main" val="2551651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92183-132B-0984-FB33-82CC7E65C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cap="all" dirty="0"/>
              <a:t>Breaking the Inequality Trifecta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8A93E7-B2B0-BCB6-4BD8-12DCD1DD81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29318AF-736B-CB4F-963F-86BF1A39F4DD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AF9FFD-317C-7246-8C82-BF0C53AAEE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Copyright © 2023 Appraisal Institute. All rights reserved. Published in the United States of America. No part of this publication may be reproduced, stored in a retrieval system, or transmitted in any form or by any means, electronic, mechanical, photocopy, recording or otherwise, without the prior written consent of the publisher.</a:t>
            </a: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CCEEF96C-E95F-FF7A-9638-72F3FEEC0B2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5213484"/>
              </p:ext>
            </p:extLst>
          </p:nvPr>
        </p:nvGraphicFramePr>
        <p:xfrm>
          <a:off x="1667490" y="1940734"/>
          <a:ext cx="7265228" cy="44529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6339960" imgH="3886200" progId="PBrush">
                  <p:embed/>
                </p:oleObj>
              </mc:Choice>
              <mc:Fallback>
                <p:oleObj name="Bitmap Image" r:id="rId2" imgW="6339960" imgH="3886200" progId="PBrush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BFD8E9A4-590B-977B-DCBB-D5C5F098609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667490" y="1940734"/>
                        <a:ext cx="7265228" cy="44529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7F0F8929-5C6F-95A2-C983-A60C2E982DE0}"/>
              </a:ext>
            </a:extLst>
          </p:cNvPr>
          <p:cNvSpPr txBox="1"/>
          <p:nvPr/>
        </p:nvSpPr>
        <p:spPr>
          <a:xfrm>
            <a:off x="5436851" y="1897381"/>
            <a:ext cx="3495867" cy="453970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700" dirty="0"/>
              <a:t>This chart illustrates the economic mobility of </a:t>
            </a:r>
            <a:br>
              <a:rPr lang="en-US" sz="1700" dirty="0"/>
            </a:br>
            <a:r>
              <a:rPr lang="en-US" sz="1700" dirty="0"/>
              <a:t>White Americans born in</a:t>
            </a:r>
          </a:p>
          <a:p>
            <a:r>
              <a:rPr lang="en-US" sz="1700" dirty="0"/>
              <a:t>1980s through the 1990s.</a:t>
            </a:r>
          </a:p>
          <a:p>
            <a:r>
              <a:rPr lang="en-US" sz="1700" dirty="0"/>
              <a:t>US income by quintile at birth (top scale) and achieved by age 40 (left scale). </a:t>
            </a:r>
          </a:p>
          <a:p>
            <a:r>
              <a:rPr lang="en-US" sz="1700" dirty="0"/>
              <a:t> </a:t>
            </a:r>
          </a:p>
          <a:p>
            <a:r>
              <a:rPr lang="en-US" sz="1700" dirty="0"/>
              <a:t>White American starting in the poorest 20% have a 1-in-6 chance to achieve top 20% by age 40 </a:t>
            </a:r>
          </a:p>
          <a:p>
            <a:r>
              <a:rPr lang="en-US" sz="1700" dirty="0"/>
              <a:t>Only 1-in-10 remain stuck in the bottom by age 40.</a:t>
            </a:r>
          </a:p>
          <a:p>
            <a:endParaRPr lang="en-US" sz="1700" dirty="0"/>
          </a:p>
          <a:p>
            <a:r>
              <a:rPr lang="en-US" sz="1700" dirty="0"/>
              <a:t>But what does it look like for Black America?</a:t>
            </a:r>
          </a:p>
          <a:p>
            <a:endParaRPr lang="en-US" sz="17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783C81F-8344-DDB5-362B-6382F75D262C}"/>
              </a:ext>
            </a:extLst>
          </p:cNvPr>
          <p:cNvSpPr txBox="1"/>
          <p:nvPr/>
        </p:nvSpPr>
        <p:spPr>
          <a:xfrm>
            <a:off x="2145544" y="1327961"/>
            <a:ext cx="7900911" cy="4001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2000" b="1" dirty="0"/>
              <a:t>No Capital Access = Crushed Mobility in Income / Wealth / Opportunity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7A6152D-848C-E4B3-0D7E-E62B17FD35EC}"/>
              </a:ext>
            </a:extLst>
          </p:cNvPr>
          <p:cNvSpPr txBox="1"/>
          <p:nvPr/>
        </p:nvSpPr>
        <p:spPr>
          <a:xfrm>
            <a:off x="141514" y="3026229"/>
            <a:ext cx="1140582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Poorest 20%</a:t>
            </a:r>
            <a:br>
              <a:rPr lang="en-US" sz="1400" dirty="0"/>
            </a:br>
            <a:r>
              <a:rPr lang="en-US" sz="1400" dirty="0"/>
              <a:t>1 in 4 will stay poor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78DBF2B-BBC7-9297-DE74-B5EA49C632C8}"/>
              </a:ext>
            </a:extLst>
          </p:cNvPr>
          <p:cNvCxnSpPr>
            <a:cxnSpLocks/>
            <a:stCxn id="12" idx="3"/>
          </p:cNvCxnSpPr>
          <p:nvPr/>
        </p:nvCxnSpPr>
        <p:spPr>
          <a:xfrm>
            <a:off x="1282096" y="3395561"/>
            <a:ext cx="1190019" cy="14728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0396E029-5977-8B88-7801-4629A70DE585}"/>
              </a:ext>
            </a:extLst>
          </p:cNvPr>
          <p:cNvSpPr txBox="1"/>
          <p:nvPr/>
        </p:nvSpPr>
        <p:spPr>
          <a:xfrm>
            <a:off x="141514" y="4736818"/>
            <a:ext cx="1271211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1 in 6 will get to top 20% </a:t>
            </a:r>
            <a:br>
              <a:rPr lang="en-US" sz="1400" dirty="0"/>
            </a:br>
            <a:r>
              <a:rPr lang="en-US" sz="1400" dirty="0"/>
              <a:t>by age 40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3D85386-1D54-C1FD-F75C-9273C97D7DFF}"/>
              </a:ext>
            </a:extLst>
          </p:cNvPr>
          <p:cNvCxnSpPr>
            <a:cxnSpLocks/>
          </p:cNvCxnSpPr>
          <p:nvPr/>
        </p:nvCxnSpPr>
        <p:spPr>
          <a:xfrm>
            <a:off x="1434496" y="5154127"/>
            <a:ext cx="1069218" cy="34315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1FF5BDE5-31A4-8515-3C5E-FA85F76EFA86}"/>
              </a:ext>
            </a:extLst>
          </p:cNvPr>
          <p:cNvSpPr txBox="1"/>
          <p:nvPr/>
        </p:nvSpPr>
        <p:spPr>
          <a:xfrm>
            <a:off x="5637561" y="1972940"/>
            <a:ext cx="1438153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51% likely to stay in bottom rung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F8F828C-E8DA-1C3E-25D3-D41392EA85BA}"/>
              </a:ext>
            </a:extLst>
          </p:cNvPr>
          <p:cNvCxnSpPr>
            <a:cxnSpLocks/>
          </p:cNvCxnSpPr>
          <p:nvPr/>
        </p:nvCxnSpPr>
        <p:spPr>
          <a:xfrm>
            <a:off x="6356637" y="2518095"/>
            <a:ext cx="0" cy="66202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2853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748 0.00602 L 0.27748 0.0060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6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E5234-8B1E-F828-5631-A2B546189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 Estate Floats on a Sea of </a:t>
            </a:r>
            <a:r>
              <a:rPr lang="en-US" sz="4000" dirty="0"/>
              <a:t>CAPITAL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D82EEF-6E7E-6C06-2EEA-531CBEB744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29318AF-736B-CB4F-963F-86BF1A39F4DD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33D072-BB8E-B952-9F49-717F01D5CE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35314" y="6403748"/>
            <a:ext cx="9472991" cy="284389"/>
          </a:xfrm>
        </p:spPr>
        <p:txBody>
          <a:bodyPr/>
          <a:lstStyle/>
          <a:p>
            <a:r>
              <a:rPr lang="en-US" dirty="0"/>
              <a:t>Copyright © 2023 Appraisal Institute. All rights reserved. Published in the United States of America. No part of this publication may be reproduced, stored in a retrieval system, or transmitted in any form or by any means, electronic, mechanical, photocopy, recording or otherwise, without the prior written consent of the publisher.</a:t>
            </a:r>
          </a:p>
        </p:txBody>
      </p:sp>
      <p:pic>
        <p:nvPicPr>
          <p:cNvPr id="9" name="Picture 2" descr="See the source image">
            <a:extLst>
              <a:ext uri="{FF2B5EF4-FFF2-40B4-BE49-F238E27FC236}">
                <a16:creationId xmlns:a16="http://schemas.microsoft.com/office/drawing/2014/main" id="{646FA1A2-5341-2BF2-B27B-D837804D77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3" r="36783" b="2"/>
          <a:stretch/>
        </p:blipFill>
        <p:spPr bwMode="auto">
          <a:xfrm>
            <a:off x="7187352" y="1487818"/>
            <a:ext cx="3811843" cy="4706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968E15F-BB32-76AB-7A0D-2343ABA435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4056" y="1519043"/>
            <a:ext cx="5871029" cy="4576956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600" b="1" dirty="0"/>
              <a:t>What happens when the water runs out?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Buyers can’t buy, sellers can’t sell</a:t>
            </a:r>
          </a:p>
          <a:p>
            <a:pPr>
              <a:lnSpc>
                <a:spcPct val="150000"/>
              </a:lnSpc>
            </a:pPr>
            <a:r>
              <a:rPr lang="en-US" dirty="0"/>
              <a:t>Collapse of activity</a:t>
            </a:r>
          </a:p>
          <a:p>
            <a:pPr>
              <a:lnSpc>
                <a:spcPct val="150000"/>
              </a:lnSpc>
            </a:pPr>
            <a:r>
              <a:rPr lang="en-US" dirty="0"/>
              <a:t>Collapse of prices</a:t>
            </a:r>
          </a:p>
          <a:p>
            <a:pPr>
              <a:lnSpc>
                <a:spcPct val="150000"/>
              </a:lnSpc>
            </a:pPr>
            <a:r>
              <a:rPr lang="en-US" dirty="0"/>
              <a:t>Collapse of maintenance</a:t>
            </a:r>
          </a:p>
          <a:p>
            <a:pPr>
              <a:lnSpc>
                <a:spcPct val="150000"/>
              </a:lnSpc>
            </a:pPr>
            <a:r>
              <a:rPr lang="en-US" dirty="0"/>
              <a:t>Collapse of tax base</a:t>
            </a:r>
          </a:p>
          <a:p>
            <a:pPr>
              <a:lnSpc>
                <a:spcPct val="150000"/>
              </a:lnSpc>
            </a:pPr>
            <a:r>
              <a:rPr lang="en-US" dirty="0"/>
              <a:t>Collapse of services &amp; schools</a:t>
            </a:r>
          </a:p>
          <a:p>
            <a:pPr>
              <a:lnSpc>
                <a:spcPct val="150000"/>
              </a:lnSpc>
            </a:pPr>
            <a:r>
              <a:rPr lang="en-US" dirty="0"/>
              <a:t>Once vibrant markets atrophy</a:t>
            </a:r>
          </a:p>
          <a:p>
            <a:pPr>
              <a:lnSpc>
                <a:spcPct val="150000"/>
              </a:lnSpc>
            </a:pPr>
            <a:r>
              <a:rPr lang="en-US" dirty="0"/>
              <a:t>Abandonment &amp; Collapse of Community</a:t>
            </a:r>
          </a:p>
        </p:txBody>
      </p:sp>
    </p:spTree>
    <p:extLst>
      <p:ext uri="{BB962C8B-B14F-4D97-AF65-F5344CB8AC3E}">
        <p14:creationId xmlns:p14="http://schemas.microsoft.com/office/powerpoint/2010/main" val="1746875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9318AF-736B-CB4F-963F-86BF1A39F4DD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F4444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3F4444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63E21A8-2B2A-4997-AB68-1A41BC461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628" y="-2960"/>
            <a:ext cx="10055921" cy="885802"/>
          </a:xfrm>
        </p:spPr>
        <p:txBody>
          <a:bodyPr/>
          <a:lstStyle/>
          <a:p>
            <a:r>
              <a:rPr lang="en-US" sz="4000" dirty="0"/>
              <a:t>Active &amp; Inactive Markets v Lending Deserts</a:t>
            </a:r>
          </a:p>
        </p:txBody>
      </p:sp>
      <p:sp>
        <p:nvSpPr>
          <p:cNvPr id="2" name="Footer Placeholder 6">
            <a:extLst>
              <a:ext uri="{FF2B5EF4-FFF2-40B4-BE49-F238E27FC236}">
                <a16:creationId xmlns:a16="http://schemas.microsoft.com/office/drawing/2014/main" id="{0CBAE45E-A0B4-D32B-6B91-7BB05B855C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12725" y="6437086"/>
            <a:ext cx="9472991" cy="284389"/>
          </a:xfrm>
        </p:spPr>
        <p:txBody>
          <a:bodyPr/>
          <a:lstStyle/>
          <a:p>
            <a:r>
              <a:rPr lang="en-US" dirty="0"/>
              <a:t>Copyright © 2023 Appraisal Institute. All rights reserved. Published in the United States of America. No part of this publication may be reproduced, stored in a retrieval system, or transmitted in any form or by any means, electronic, mechanical, photocopy, recording or otherwise, without the prior written consent of the publisher.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250FAAC-EAF9-B1C7-BE45-7B84B990DF99}"/>
              </a:ext>
            </a:extLst>
          </p:cNvPr>
          <p:cNvSpPr txBox="1"/>
          <p:nvPr/>
        </p:nvSpPr>
        <p:spPr>
          <a:xfrm>
            <a:off x="1913779" y="6109045"/>
            <a:ext cx="6106160" cy="30777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1400" dirty="0"/>
              <a:t>National Coverage Data  @ https://apps.urban.org/features/mortgages-by-race/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622BA98-6683-40CB-8FE6-1138F427554C}"/>
              </a:ext>
            </a:extLst>
          </p:cNvPr>
          <p:cNvSpPr txBox="1"/>
          <p:nvPr/>
        </p:nvSpPr>
        <p:spPr>
          <a:xfrm>
            <a:off x="2221926" y="1304702"/>
            <a:ext cx="1595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2001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03580AD-EAAC-98BC-75DA-D6059818D3CC}"/>
              </a:ext>
            </a:extLst>
          </p:cNvPr>
          <p:cNvSpPr txBox="1"/>
          <p:nvPr/>
        </p:nvSpPr>
        <p:spPr>
          <a:xfrm>
            <a:off x="4592028" y="1329047"/>
            <a:ext cx="1595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2007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E3CCA66-1A22-FEC9-3C9A-00FCF13DABD7}"/>
              </a:ext>
            </a:extLst>
          </p:cNvPr>
          <p:cNvSpPr txBox="1"/>
          <p:nvPr/>
        </p:nvSpPr>
        <p:spPr>
          <a:xfrm>
            <a:off x="7269247" y="1314969"/>
            <a:ext cx="1595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2013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92AC2E7-61A4-F641-1206-F813AF46ABB1}"/>
              </a:ext>
            </a:extLst>
          </p:cNvPr>
          <p:cNvSpPr txBox="1"/>
          <p:nvPr/>
        </p:nvSpPr>
        <p:spPr>
          <a:xfrm>
            <a:off x="9825653" y="1374038"/>
            <a:ext cx="1595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2019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F03AB28-EE39-A92E-9731-872469AC5086}"/>
              </a:ext>
            </a:extLst>
          </p:cNvPr>
          <p:cNvSpPr txBox="1"/>
          <p:nvPr/>
        </p:nvSpPr>
        <p:spPr>
          <a:xfrm>
            <a:off x="189926" y="2473767"/>
            <a:ext cx="1595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Purchase Loans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DECE89A-646F-7F31-0D4D-E4E618371C14}"/>
              </a:ext>
            </a:extLst>
          </p:cNvPr>
          <p:cNvSpPr txBox="1"/>
          <p:nvPr/>
        </p:nvSpPr>
        <p:spPr>
          <a:xfrm>
            <a:off x="189926" y="4698450"/>
            <a:ext cx="1595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Refinance Loans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DF17741D-CADE-8793-93DA-DC7E7C418C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852" y="3335523"/>
            <a:ext cx="927873" cy="1148358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8DA9497D-8846-325C-47F3-6F807BE2DB94}"/>
              </a:ext>
            </a:extLst>
          </p:cNvPr>
          <p:cNvGrpSpPr/>
          <p:nvPr/>
        </p:nvGrpSpPr>
        <p:grpSpPr>
          <a:xfrm>
            <a:off x="1913779" y="1869705"/>
            <a:ext cx="2211415" cy="1942765"/>
            <a:chOff x="1913779" y="1869705"/>
            <a:chExt cx="2211415" cy="194276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472D6E0-F3B4-D68F-06A7-A210B50B668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13779" y="1869705"/>
              <a:ext cx="2211415" cy="1942765"/>
            </a:xfrm>
            <a:prstGeom prst="rect">
              <a:avLst/>
            </a:prstGeom>
          </p:spPr>
        </p:pic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EE9257F1-3116-9B4F-2B8D-A3F9F3DE558C}"/>
                </a:ext>
              </a:extLst>
            </p:cNvPr>
            <p:cNvSpPr/>
            <p:nvPr/>
          </p:nvSpPr>
          <p:spPr>
            <a:xfrm rot="2152619">
              <a:off x="2542522" y="2265885"/>
              <a:ext cx="865094" cy="739408"/>
            </a:xfrm>
            <a:prstGeom prst="ellips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DB66B0B-228A-019E-461F-CFA9CF277C42}"/>
              </a:ext>
            </a:extLst>
          </p:cNvPr>
          <p:cNvGrpSpPr/>
          <p:nvPr/>
        </p:nvGrpSpPr>
        <p:grpSpPr>
          <a:xfrm>
            <a:off x="4448854" y="1869705"/>
            <a:ext cx="2139287" cy="1942765"/>
            <a:chOff x="4448854" y="1869705"/>
            <a:chExt cx="2139287" cy="194276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A6699A2-C5BC-F566-AED8-1D9863B06A3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48854" y="1869705"/>
              <a:ext cx="2139287" cy="1942765"/>
            </a:xfrm>
            <a:prstGeom prst="rect">
              <a:avLst/>
            </a:prstGeom>
          </p:spPr>
        </p:pic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3DDF6995-8835-463D-798C-ED34F29BA33D}"/>
                </a:ext>
              </a:extLst>
            </p:cNvPr>
            <p:cNvSpPr/>
            <p:nvPr/>
          </p:nvSpPr>
          <p:spPr>
            <a:xfrm rot="2152619">
              <a:off x="5039193" y="2295800"/>
              <a:ext cx="865094" cy="739408"/>
            </a:xfrm>
            <a:prstGeom prst="ellips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0B659C4-E817-E72D-8E6E-CACE4E2E9962}"/>
              </a:ext>
            </a:extLst>
          </p:cNvPr>
          <p:cNvGrpSpPr/>
          <p:nvPr/>
        </p:nvGrpSpPr>
        <p:grpSpPr>
          <a:xfrm>
            <a:off x="6997164" y="1846842"/>
            <a:ext cx="2139287" cy="1906213"/>
            <a:chOff x="6997164" y="1846842"/>
            <a:chExt cx="2139287" cy="1906213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9528E4C-B301-F3B3-8AA5-9565F6A8269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997164" y="1846842"/>
              <a:ext cx="2139287" cy="1906213"/>
            </a:xfrm>
            <a:prstGeom prst="rect">
              <a:avLst/>
            </a:prstGeom>
          </p:spPr>
        </p:pic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317ABC3F-9F37-D83D-0CAF-16DBF7C9B7A1}"/>
                </a:ext>
              </a:extLst>
            </p:cNvPr>
            <p:cNvSpPr/>
            <p:nvPr/>
          </p:nvSpPr>
          <p:spPr>
            <a:xfrm rot="2152619">
              <a:off x="7587392" y="2232991"/>
              <a:ext cx="865094" cy="739408"/>
            </a:xfrm>
            <a:prstGeom prst="ellips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3EA6E87-5BB1-5396-1BA7-7A4C6D328E61}"/>
              </a:ext>
            </a:extLst>
          </p:cNvPr>
          <p:cNvGrpSpPr/>
          <p:nvPr/>
        </p:nvGrpSpPr>
        <p:grpSpPr>
          <a:xfrm>
            <a:off x="9535710" y="1820548"/>
            <a:ext cx="2139288" cy="1952771"/>
            <a:chOff x="9535710" y="1820548"/>
            <a:chExt cx="2139288" cy="1952771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72E257D-E7A9-88C7-6570-89E48FF4906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535710" y="1820548"/>
              <a:ext cx="2139288" cy="1952771"/>
            </a:xfrm>
            <a:prstGeom prst="rect">
              <a:avLst/>
            </a:prstGeom>
          </p:spPr>
        </p:pic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6E72C589-60E7-0421-1924-C7B780ECA717}"/>
                </a:ext>
              </a:extLst>
            </p:cNvPr>
            <p:cNvSpPr/>
            <p:nvPr/>
          </p:nvSpPr>
          <p:spPr>
            <a:xfrm rot="2152619">
              <a:off x="10172807" y="2232991"/>
              <a:ext cx="865094" cy="739408"/>
            </a:xfrm>
            <a:prstGeom prst="ellips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422FB97-F7BB-DF54-4822-A7A32C3F2F1C}"/>
              </a:ext>
            </a:extLst>
          </p:cNvPr>
          <p:cNvGrpSpPr/>
          <p:nvPr/>
        </p:nvGrpSpPr>
        <p:grpSpPr>
          <a:xfrm>
            <a:off x="1913779" y="4086924"/>
            <a:ext cx="2211415" cy="1984824"/>
            <a:chOff x="1913779" y="4086924"/>
            <a:chExt cx="2211415" cy="1984824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DA503F5B-8774-3EB7-39F4-85DE3E45BF4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913779" y="4086924"/>
              <a:ext cx="2211415" cy="1984824"/>
            </a:xfrm>
            <a:prstGeom prst="rect">
              <a:avLst/>
            </a:prstGeom>
          </p:spPr>
        </p:pic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5F525A7B-FA13-F308-9045-9E11C633FA06}"/>
                </a:ext>
              </a:extLst>
            </p:cNvPr>
            <p:cNvSpPr/>
            <p:nvPr/>
          </p:nvSpPr>
          <p:spPr>
            <a:xfrm rot="2152619">
              <a:off x="2542522" y="4483382"/>
              <a:ext cx="865094" cy="739408"/>
            </a:xfrm>
            <a:prstGeom prst="ellips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509B5D4-907C-C352-6F87-793ADA24580A}"/>
              </a:ext>
            </a:extLst>
          </p:cNvPr>
          <p:cNvGrpSpPr/>
          <p:nvPr/>
        </p:nvGrpSpPr>
        <p:grpSpPr>
          <a:xfrm>
            <a:off x="4448855" y="4086924"/>
            <a:ext cx="2200186" cy="1984824"/>
            <a:chOff x="4448855" y="4086924"/>
            <a:chExt cx="2200186" cy="1984824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9330042B-A6ED-89F3-FADD-3F8016193F7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448855" y="4086924"/>
              <a:ext cx="2200186" cy="1984824"/>
            </a:xfrm>
            <a:prstGeom prst="rect">
              <a:avLst/>
            </a:prstGeom>
          </p:spPr>
        </p:pic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3E572853-2FCA-C850-23FB-E64F936A68C0}"/>
                </a:ext>
              </a:extLst>
            </p:cNvPr>
            <p:cNvSpPr/>
            <p:nvPr/>
          </p:nvSpPr>
          <p:spPr>
            <a:xfrm rot="2152619">
              <a:off x="5077931" y="4506346"/>
              <a:ext cx="865094" cy="739408"/>
            </a:xfrm>
            <a:prstGeom prst="ellips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2C125FF-6DAB-48ED-22CC-7B3BE96E1BD4}"/>
              </a:ext>
            </a:extLst>
          </p:cNvPr>
          <p:cNvGrpSpPr/>
          <p:nvPr/>
        </p:nvGrpSpPr>
        <p:grpSpPr>
          <a:xfrm>
            <a:off x="6997164" y="4052352"/>
            <a:ext cx="2139287" cy="1955596"/>
            <a:chOff x="6997164" y="4052352"/>
            <a:chExt cx="2139287" cy="1955596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AC2D436F-B20B-C762-56DA-7E4AA29131F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997164" y="4052352"/>
              <a:ext cx="2139287" cy="1955596"/>
            </a:xfrm>
            <a:prstGeom prst="rect">
              <a:avLst/>
            </a:prstGeom>
          </p:spPr>
        </p:pic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AE375AF5-2456-95F7-9C07-E57D8598CB71}"/>
                </a:ext>
              </a:extLst>
            </p:cNvPr>
            <p:cNvSpPr/>
            <p:nvPr/>
          </p:nvSpPr>
          <p:spPr>
            <a:xfrm rot="2152619">
              <a:off x="7587393" y="4450561"/>
              <a:ext cx="865094" cy="739408"/>
            </a:xfrm>
            <a:prstGeom prst="ellips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4796F6D7-B3AF-4DBF-E37A-D06CB1079C99}"/>
              </a:ext>
            </a:extLst>
          </p:cNvPr>
          <p:cNvGrpSpPr/>
          <p:nvPr/>
        </p:nvGrpSpPr>
        <p:grpSpPr>
          <a:xfrm>
            <a:off x="9571429" y="4052352"/>
            <a:ext cx="2103569" cy="1938529"/>
            <a:chOff x="9571429" y="4052352"/>
            <a:chExt cx="2103569" cy="1938529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0CDF15AD-C97C-2944-5000-E25E3D42721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9571429" y="4052352"/>
              <a:ext cx="2103569" cy="1938529"/>
            </a:xfrm>
            <a:prstGeom prst="rect">
              <a:avLst/>
            </a:prstGeom>
          </p:spPr>
        </p:pic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F53C66A8-6768-C22F-84E3-628CF0F10385}"/>
                </a:ext>
              </a:extLst>
            </p:cNvPr>
            <p:cNvSpPr/>
            <p:nvPr/>
          </p:nvSpPr>
          <p:spPr>
            <a:xfrm rot="2152619">
              <a:off x="10129423" y="4460292"/>
              <a:ext cx="865094" cy="739408"/>
            </a:xfrm>
            <a:prstGeom prst="ellips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283652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9318AF-736B-CB4F-963F-86BF1A39F4DD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F4444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3F4444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63E21A8-2B2A-4997-AB68-1A41BC461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628" y="-2960"/>
            <a:ext cx="10055921" cy="885802"/>
          </a:xfrm>
        </p:spPr>
        <p:txBody>
          <a:bodyPr/>
          <a:lstStyle/>
          <a:p>
            <a:r>
              <a:rPr lang="en-US" sz="4000" dirty="0"/>
              <a:t>FHFA UAD Dataset - Critical Info for the Nation</a:t>
            </a:r>
          </a:p>
        </p:txBody>
      </p:sp>
      <p:sp>
        <p:nvSpPr>
          <p:cNvPr id="2" name="Footer Placeholder 6">
            <a:extLst>
              <a:ext uri="{FF2B5EF4-FFF2-40B4-BE49-F238E27FC236}">
                <a16:creationId xmlns:a16="http://schemas.microsoft.com/office/drawing/2014/main" id="{0CBAE45E-A0B4-D32B-6B91-7BB05B855C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12725" y="6437086"/>
            <a:ext cx="9472991" cy="284389"/>
          </a:xfrm>
        </p:spPr>
        <p:txBody>
          <a:bodyPr/>
          <a:lstStyle/>
          <a:p>
            <a:r>
              <a:rPr lang="en-US" dirty="0"/>
              <a:t>Copyright © 2023 Appraisal Institute. All rights reserved. Published in the United States of America. No part of this publication may be reproduced, stored in a retrieval system, or transmitted in any form or by any means, electronic, mechanical, photocopy, recording or otherwise, without the prior written consent of the publisher.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B3D2B6-7231-FC50-EE33-B438BE9737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2725" y="1188154"/>
            <a:ext cx="5311114" cy="257447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0BD84B1-D751-D574-73E5-771D0EDFA20D}"/>
              </a:ext>
            </a:extLst>
          </p:cNvPr>
          <p:cNvSpPr txBox="1"/>
          <p:nvPr/>
        </p:nvSpPr>
        <p:spPr>
          <a:xfrm>
            <a:off x="6911126" y="2008913"/>
            <a:ext cx="481278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en-US" sz="2000" dirty="0">
                <a:latin typeface="Calibri"/>
              </a:rPr>
              <a:t>Appraisal </a:t>
            </a:r>
            <a:r>
              <a:rPr lang="en-US" sz="2400" b="1" dirty="0">
                <a:latin typeface="Calibri"/>
              </a:rPr>
              <a:t>values </a:t>
            </a:r>
            <a:r>
              <a:rPr lang="en-US" sz="2400" b="1" dirty="0"/>
              <a:t>&lt; PP </a:t>
            </a:r>
            <a:r>
              <a:rPr lang="en-US" sz="2400" b="1" dirty="0">
                <a:latin typeface="Calibri"/>
              </a:rPr>
              <a:t>more frequent </a:t>
            </a:r>
            <a:r>
              <a:rPr lang="en-US" sz="2000" dirty="0">
                <a:latin typeface="Calibri"/>
              </a:rPr>
              <a:t>as areas become </a:t>
            </a:r>
            <a:r>
              <a:rPr lang="en-US" sz="2400" b="1" dirty="0">
                <a:latin typeface="Calibri"/>
              </a:rPr>
              <a:t>more “minority*”</a:t>
            </a:r>
            <a:endParaRPr lang="en-US" sz="2000" b="1" dirty="0">
              <a:latin typeface="Calibri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D3F61BB-1594-3DCF-3394-62087B3497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2725" y="3861197"/>
            <a:ext cx="5311114" cy="254568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B860DA8-D16A-4A6D-8FF8-027BAA2B812F}"/>
              </a:ext>
            </a:extLst>
          </p:cNvPr>
          <p:cNvSpPr txBox="1"/>
          <p:nvPr/>
        </p:nvSpPr>
        <p:spPr>
          <a:xfrm>
            <a:off x="6911126" y="4683374"/>
            <a:ext cx="467127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dirty="0">
                <a:latin typeface="Calibri"/>
              </a:rPr>
              <a:t>Appraisal </a:t>
            </a:r>
            <a:r>
              <a:rPr lang="en-US" sz="2400" b="1" dirty="0">
                <a:latin typeface="Calibri"/>
              </a:rPr>
              <a:t>values &gt; PP more frequent </a:t>
            </a:r>
            <a:r>
              <a:rPr lang="en-US" sz="2000" dirty="0">
                <a:latin typeface="Calibri"/>
              </a:rPr>
              <a:t>as areas become </a:t>
            </a:r>
            <a:r>
              <a:rPr lang="en-US" sz="2400" b="1" dirty="0">
                <a:latin typeface="Calibri"/>
              </a:rPr>
              <a:t>more “white*”</a:t>
            </a:r>
            <a:endParaRPr lang="en-US" sz="2000" b="1" dirty="0">
              <a:latin typeface="Calibri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44C19CF-3054-5245-7668-2604715ECCF4}"/>
              </a:ext>
            </a:extLst>
          </p:cNvPr>
          <p:cNvSpPr txBox="1"/>
          <p:nvPr/>
        </p:nvSpPr>
        <p:spPr>
          <a:xfrm>
            <a:off x="3406720" y="3500031"/>
            <a:ext cx="6634238" cy="4001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R="0" lvl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dirty="0">
                <a:latin typeface="Calibri"/>
              </a:rPr>
              <a:t>Unfolding story -- 2020 &amp; 2021 data has broken prior trends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EA09869-3EB4-33AC-723C-0D9B0B43CC7D}"/>
              </a:ext>
            </a:extLst>
          </p:cNvPr>
          <p:cNvSpPr txBox="1"/>
          <p:nvPr/>
        </p:nvSpPr>
        <p:spPr>
          <a:xfrm>
            <a:off x="7391399" y="5815568"/>
            <a:ext cx="36031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* Census definitions per FHFA</a:t>
            </a:r>
          </a:p>
        </p:txBody>
      </p:sp>
    </p:spTree>
    <p:extLst>
      <p:ext uri="{BB962C8B-B14F-4D97-AF65-F5344CB8AC3E}">
        <p14:creationId xmlns:p14="http://schemas.microsoft.com/office/powerpoint/2010/main" val="2751912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9318AF-736B-CB4F-963F-86BF1A39F4DD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F4444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3F4444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63E21A8-2B2A-4997-AB68-1A41BC461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628" y="-2960"/>
            <a:ext cx="10055921" cy="885802"/>
          </a:xfrm>
        </p:spPr>
        <p:txBody>
          <a:bodyPr/>
          <a:lstStyle/>
          <a:p>
            <a:r>
              <a:rPr lang="en-US" sz="4000" dirty="0"/>
              <a:t>National FHFA Data – the St. Louis Angle</a:t>
            </a:r>
          </a:p>
        </p:txBody>
      </p:sp>
      <p:sp>
        <p:nvSpPr>
          <p:cNvPr id="2" name="Footer Placeholder 6">
            <a:extLst>
              <a:ext uri="{FF2B5EF4-FFF2-40B4-BE49-F238E27FC236}">
                <a16:creationId xmlns:a16="http://schemas.microsoft.com/office/drawing/2014/main" id="{0CBAE45E-A0B4-D32B-6B91-7BB05B855C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12725" y="6437086"/>
            <a:ext cx="9472991" cy="284389"/>
          </a:xfrm>
        </p:spPr>
        <p:txBody>
          <a:bodyPr/>
          <a:lstStyle/>
          <a:p>
            <a:r>
              <a:rPr lang="en-US" dirty="0"/>
              <a:t>Copyright © 2023 Appraisal Institute. All rights reserved. Published in the United States of America. No part of this publication may be reproduced, stored in a retrieval system, or transmitted in any form or by any means, electronic, mechanical, photocopy, recording or otherwise, without the prior written consent of the publisher.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54C2C2F-DBD1-2137-B351-F419D20238BF}"/>
              </a:ext>
            </a:extLst>
          </p:cNvPr>
          <p:cNvSpPr txBox="1"/>
          <p:nvPr/>
        </p:nvSpPr>
        <p:spPr>
          <a:xfrm>
            <a:off x="6312411" y="5416142"/>
            <a:ext cx="5161132" cy="7325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b="1" dirty="0">
                <a:latin typeface="Calibri"/>
              </a:rPr>
              <a:t>Up to 50% “white*”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>
                <a:latin typeface="Calibri"/>
              </a:rPr>
              <a:t>St. Louis appraises fewer houses below PP v National.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773C7E3-69E7-FD26-162B-86986A11C114}"/>
              </a:ext>
            </a:extLst>
          </p:cNvPr>
          <p:cNvSpPr txBox="1"/>
          <p:nvPr/>
        </p:nvSpPr>
        <p:spPr>
          <a:xfrm>
            <a:off x="6312410" y="3609329"/>
            <a:ext cx="5269990" cy="7325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b="1" dirty="0">
                <a:latin typeface="Calibri"/>
              </a:rPr>
              <a:t>50.1% to 80% “minority*”</a:t>
            </a:r>
          </a:p>
          <a:p>
            <a:pPr>
              <a:spcBef>
                <a:spcPct val="20000"/>
              </a:spcBef>
              <a:defRPr/>
            </a:pPr>
            <a:r>
              <a:rPr lang="en-US" dirty="0">
                <a:latin typeface="Calibri"/>
              </a:rPr>
              <a:t>St. Louis appraises fewer houses below PP v National. </a:t>
            </a:r>
            <a:endParaRPr lang="en-US" sz="2000" dirty="0">
              <a:latin typeface="Calibri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C2153B4-7993-3620-0D82-653E6DD5323B}"/>
              </a:ext>
            </a:extLst>
          </p:cNvPr>
          <p:cNvSpPr txBox="1"/>
          <p:nvPr/>
        </p:nvSpPr>
        <p:spPr>
          <a:xfrm>
            <a:off x="6312408" y="1725243"/>
            <a:ext cx="5585678" cy="7325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b="1" dirty="0">
                <a:latin typeface="Calibri"/>
              </a:rPr>
              <a:t>Over 80% “minority*”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>
                <a:latin typeface="Calibri"/>
              </a:rPr>
              <a:t>St. Louis still appraises fewer houses below PP v National.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807223A-441B-5151-4EEB-E11274636F95}"/>
              </a:ext>
            </a:extLst>
          </p:cNvPr>
          <p:cNvSpPr txBox="1"/>
          <p:nvPr/>
        </p:nvSpPr>
        <p:spPr>
          <a:xfrm rot="16200000">
            <a:off x="-628553" y="3673124"/>
            <a:ext cx="36031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* Census definitions per FHFA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0019202-50DD-4B6E-08BF-51A49A098B47}"/>
              </a:ext>
            </a:extLst>
          </p:cNvPr>
          <p:cNvGrpSpPr/>
          <p:nvPr/>
        </p:nvGrpSpPr>
        <p:grpSpPr>
          <a:xfrm>
            <a:off x="1412726" y="4820110"/>
            <a:ext cx="3664805" cy="1616976"/>
            <a:chOff x="1412726" y="4820110"/>
            <a:chExt cx="3664805" cy="161697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3644659-42BC-FD9F-8D30-318BC069B2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12726" y="4820110"/>
              <a:ext cx="3579000" cy="1616976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4F4F294-A479-B7E6-87E0-F824BA44AA00}"/>
                </a:ext>
              </a:extLst>
            </p:cNvPr>
            <p:cNvSpPr txBox="1"/>
            <p:nvPr/>
          </p:nvSpPr>
          <p:spPr>
            <a:xfrm>
              <a:off x="4344839" y="5779318"/>
              <a:ext cx="7326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STL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141E9BB-FFE5-7101-3E13-E6EC514111F8}"/>
                </a:ext>
              </a:extLst>
            </p:cNvPr>
            <p:cNvSpPr txBox="1"/>
            <p:nvPr/>
          </p:nvSpPr>
          <p:spPr>
            <a:xfrm>
              <a:off x="4097162" y="5135965"/>
              <a:ext cx="7326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USA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88F7F18-DB94-B3BC-EF64-A86E26516F1D}"/>
              </a:ext>
            </a:extLst>
          </p:cNvPr>
          <p:cNvGrpSpPr/>
          <p:nvPr/>
        </p:nvGrpSpPr>
        <p:grpSpPr>
          <a:xfrm>
            <a:off x="1412724" y="3085128"/>
            <a:ext cx="3592164" cy="1633158"/>
            <a:chOff x="1412724" y="3085128"/>
            <a:chExt cx="3592164" cy="1633158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B745797-93D2-11A3-22FC-95843BB6EBB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12724" y="3085128"/>
              <a:ext cx="3579001" cy="1633158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7869BC5-0D1A-64AB-B61E-798E1D68FF1A}"/>
                </a:ext>
              </a:extLst>
            </p:cNvPr>
            <p:cNvSpPr txBox="1"/>
            <p:nvPr/>
          </p:nvSpPr>
          <p:spPr>
            <a:xfrm>
              <a:off x="4135208" y="3429000"/>
              <a:ext cx="7326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USA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20FF045-5EE1-4D0E-1CDA-FF4C68D7BDAE}"/>
                </a:ext>
              </a:extLst>
            </p:cNvPr>
            <p:cNvSpPr txBox="1"/>
            <p:nvPr/>
          </p:nvSpPr>
          <p:spPr>
            <a:xfrm>
              <a:off x="4272196" y="4067678"/>
              <a:ext cx="7326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STL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05CDED8-B06D-FD81-69A1-7A865F260367}"/>
              </a:ext>
            </a:extLst>
          </p:cNvPr>
          <p:cNvGrpSpPr/>
          <p:nvPr/>
        </p:nvGrpSpPr>
        <p:grpSpPr>
          <a:xfrm>
            <a:off x="1412725" y="1365053"/>
            <a:ext cx="3592163" cy="1634433"/>
            <a:chOff x="1412725" y="1365053"/>
            <a:chExt cx="3592163" cy="1634433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E291B3F-6858-2651-D3DC-DBF7C04B3FB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12725" y="1365053"/>
              <a:ext cx="3579001" cy="1634433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956649E-4D31-CE38-CB99-962B288A8231}"/>
                </a:ext>
              </a:extLst>
            </p:cNvPr>
            <p:cNvSpPr txBox="1"/>
            <p:nvPr/>
          </p:nvSpPr>
          <p:spPr>
            <a:xfrm>
              <a:off x="4088262" y="1703550"/>
              <a:ext cx="7326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USA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5D566CC-0902-5AB2-3AB9-D0BA266814E8}"/>
                </a:ext>
              </a:extLst>
            </p:cNvPr>
            <p:cNvSpPr txBox="1"/>
            <p:nvPr/>
          </p:nvSpPr>
          <p:spPr>
            <a:xfrm>
              <a:off x="4272196" y="2229308"/>
              <a:ext cx="7326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STL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36055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9318AF-736B-CB4F-963F-86BF1A39F4DD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F4444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3F4444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63E21A8-2B2A-4997-AB68-1A41BC461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628" y="-2960"/>
            <a:ext cx="10055921" cy="885802"/>
          </a:xfrm>
        </p:spPr>
        <p:txBody>
          <a:bodyPr/>
          <a:lstStyle/>
          <a:p>
            <a:r>
              <a:rPr lang="en-US" sz="4000" dirty="0"/>
              <a:t>Inactive Markets &amp; Price Crush #1</a:t>
            </a:r>
          </a:p>
        </p:txBody>
      </p:sp>
      <p:sp>
        <p:nvSpPr>
          <p:cNvPr id="2" name="Footer Placeholder 6">
            <a:extLst>
              <a:ext uri="{FF2B5EF4-FFF2-40B4-BE49-F238E27FC236}">
                <a16:creationId xmlns:a16="http://schemas.microsoft.com/office/drawing/2014/main" id="{0CBAE45E-A0B4-D32B-6B91-7BB05B855C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12725" y="6437086"/>
            <a:ext cx="9472991" cy="284389"/>
          </a:xfrm>
        </p:spPr>
        <p:txBody>
          <a:bodyPr/>
          <a:lstStyle/>
          <a:p>
            <a:r>
              <a:rPr lang="en-US" dirty="0"/>
              <a:t>Copyright © 2023 Appraisal Institute. All rights reserved. Published in the United States of America. No part of this publication may be reproduced, stored in a retrieval system, or transmitted in any form or by any means, electronic, mechanical, photocopy, recording or otherwise, without the prior written consent of the publisher.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66C379-E4FB-5A78-BD6F-7354C56F45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4913" y="1182824"/>
            <a:ext cx="4509479" cy="2602841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u="sng" dirty="0"/>
              <a:t>63113 – Kingsway</a:t>
            </a:r>
          </a:p>
          <a:p>
            <a:pPr marL="0" indent="0">
              <a:buNone/>
            </a:pPr>
            <a:r>
              <a:rPr lang="en-US" sz="2000" dirty="0"/>
              <a:t>Avg Age = 		1923</a:t>
            </a:r>
          </a:p>
          <a:p>
            <a:pPr marL="0" indent="0">
              <a:buNone/>
            </a:pPr>
            <a:r>
              <a:rPr lang="en-US" sz="2000" dirty="0"/>
              <a:t>Avg GLA = 		1,795 SF</a:t>
            </a:r>
          </a:p>
          <a:p>
            <a:pPr marL="0" indent="0">
              <a:buNone/>
            </a:pPr>
            <a:r>
              <a:rPr lang="en-US" sz="2000" dirty="0"/>
              <a:t>Style = 			1½ - 2½ Sty</a:t>
            </a:r>
            <a:endParaRPr lang="en-US" dirty="0"/>
          </a:p>
          <a:p>
            <a:pPr marL="0" indent="0">
              <a:buNone/>
            </a:pPr>
            <a:r>
              <a:rPr lang="en-US" sz="2000" dirty="0"/>
              <a:t># Sales 2021 =	43 </a:t>
            </a:r>
          </a:p>
          <a:p>
            <a:pPr marL="0" indent="0">
              <a:buNone/>
            </a:pPr>
            <a:r>
              <a:rPr lang="en-US" sz="2000" b="1" dirty="0"/>
              <a:t>Avg $ = 			$72,132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6C900D-9D5C-21B7-EE94-808BA02F17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4" y="1255607"/>
            <a:ext cx="4509479" cy="5181479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48F6B02-CA3A-7386-351C-EA423DD3188F}"/>
              </a:ext>
            </a:extLst>
          </p:cNvPr>
          <p:cNvSpPr txBox="1">
            <a:spLocks/>
          </p:cNvSpPr>
          <p:nvPr/>
        </p:nvSpPr>
        <p:spPr>
          <a:xfrm>
            <a:off x="5634913" y="3902369"/>
            <a:ext cx="4535247" cy="254713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20000"/>
              </a:spcBef>
              <a:buNone/>
            </a:pPr>
            <a:r>
              <a:rPr lang="en-US" sz="2400" u="sng" dirty="0">
                <a:solidFill>
                  <a:srgbClr val="000000"/>
                </a:solidFill>
              </a:rPr>
              <a:t>63116 – Southampton</a:t>
            </a:r>
          </a:p>
          <a:p>
            <a:pPr marL="0" indent="0">
              <a:spcBef>
                <a:spcPct val="20000"/>
              </a:spcBef>
              <a:buNone/>
            </a:pPr>
            <a:r>
              <a:rPr lang="en-US" sz="2000" dirty="0">
                <a:solidFill>
                  <a:srgbClr val="000000"/>
                </a:solidFill>
              </a:rPr>
              <a:t>Avg Age = 		1919</a:t>
            </a:r>
          </a:p>
          <a:p>
            <a:pPr marL="0" indent="0">
              <a:spcBef>
                <a:spcPct val="20000"/>
              </a:spcBef>
              <a:buNone/>
            </a:pPr>
            <a:r>
              <a:rPr lang="en-US" sz="2000" dirty="0">
                <a:solidFill>
                  <a:srgbClr val="000000"/>
                </a:solidFill>
              </a:rPr>
              <a:t>Avg GLA = 		1,801 SF</a:t>
            </a:r>
          </a:p>
          <a:p>
            <a:pPr marL="0" indent="0">
              <a:spcBef>
                <a:spcPct val="20000"/>
              </a:spcBef>
              <a:buNone/>
            </a:pPr>
            <a:r>
              <a:rPr lang="en-US" sz="2000" dirty="0">
                <a:solidFill>
                  <a:srgbClr val="000000"/>
                </a:solidFill>
              </a:rPr>
              <a:t>Style = 			1½ - 2½ Sty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</a:rPr>
              <a:t># Sales 2021 = 	416 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000000"/>
                </a:solidFill>
              </a:rPr>
              <a:t>Avg $ = 			$252,545</a:t>
            </a:r>
          </a:p>
          <a:p>
            <a:endParaRPr lang="en-US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E3CA0CD-B6E5-A2AC-D210-A2EB40E2673F}"/>
              </a:ext>
            </a:extLst>
          </p:cNvPr>
          <p:cNvCxnSpPr>
            <a:cxnSpLocks/>
          </p:cNvCxnSpPr>
          <p:nvPr/>
        </p:nvCxnSpPr>
        <p:spPr>
          <a:xfrm flipH="1">
            <a:off x="1869440" y="2255587"/>
            <a:ext cx="304800" cy="2725162"/>
          </a:xfrm>
          <a:prstGeom prst="straightConnector1">
            <a:avLst/>
          </a:prstGeom>
          <a:ln w="4762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556D3DA-F342-C878-2535-115E55695067}"/>
              </a:ext>
            </a:extLst>
          </p:cNvPr>
          <p:cNvCxnSpPr/>
          <p:nvPr/>
        </p:nvCxnSpPr>
        <p:spPr>
          <a:xfrm flipH="1" flipV="1">
            <a:off x="2364740" y="2481389"/>
            <a:ext cx="3196514" cy="121987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7FE9FC3-7FBD-7A57-0CA2-0D975A487A81}"/>
              </a:ext>
            </a:extLst>
          </p:cNvPr>
          <p:cNvCxnSpPr>
            <a:cxnSpLocks/>
          </p:cNvCxnSpPr>
          <p:nvPr/>
        </p:nvCxnSpPr>
        <p:spPr>
          <a:xfrm flipH="1" flipV="1">
            <a:off x="2021840" y="5062029"/>
            <a:ext cx="3539414" cy="227816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046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B391301-1A06-7373-798F-43139CB32C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316" y="1551424"/>
            <a:ext cx="4183743" cy="4091792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A0119E-2237-6C58-26C8-E62C78DC27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582057"/>
            <a:ext cx="5486400" cy="4322654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/>
              <a:t>West End Neighborhood</a:t>
            </a:r>
          </a:p>
          <a:p>
            <a:r>
              <a:rPr lang="en-US" dirty="0"/>
              <a:t>Avg 1924 built w/ 2,018 SF</a:t>
            </a:r>
          </a:p>
          <a:p>
            <a:r>
              <a:rPr lang="en-US" dirty="0"/>
              <a:t>13 Sales in 2021 – avg $111,700</a:t>
            </a:r>
          </a:p>
          <a:p>
            <a:r>
              <a:rPr lang="en-US" dirty="0"/>
              <a:t>13 Sales in 2022 – avg $105,100 </a:t>
            </a:r>
          </a:p>
          <a:p>
            <a:endParaRPr lang="en-US" b="1" u="sng" dirty="0"/>
          </a:p>
          <a:p>
            <a:pPr marL="0" indent="0">
              <a:buNone/>
            </a:pPr>
            <a:r>
              <a:rPr lang="en-US" b="1" u="sng" dirty="0"/>
              <a:t>Skinker DeBaliviere Neighborhood</a:t>
            </a:r>
          </a:p>
          <a:p>
            <a:r>
              <a:rPr lang="en-US" dirty="0"/>
              <a:t>Avg 1908 built w/ 1,919 SF </a:t>
            </a:r>
          </a:p>
          <a:p>
            <a:r>
              <a:rPr lang="en-US" dirty="0"/>
              <a:t>39 sales in 2021 – avg $327,900</a:t>
            </a:r>
          </a:p>
          <a:p>
            <a:r>
              <a:rPr lang="en-US" dirty="0"/>
              <a:t>19 sales in 2022 – avg $385,300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6D44D7-FAE5-E175-1F63-C342FC700F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29318AF-736B-CB4F-963F-86BF1A39F4DD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670884-A5E2-C560-6DED-5C6A308B18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Copyright © 2023 Appraisal Institute. All rights reserved. Published in the United States of America. No part of this publication may be reproduced, stored in a retrieval system, or transmitted in any form or by any means, electronic, mechanical, photocopy, recording or otherwise, without the prior written consent of the publisher.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48F6A20-912E-805C-BC6A-F8B7B29205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9259" y="4087177"/>
            <a:ext cx="2413913" cy="1817534"/>
          </a:xfrm>
          <a:prstGeom prst="rect">
            <a:avLst/>
          </a:prstGeom>
        </p:spPr>
      </p:pic>
      <p:sp>
        <p:nvSpPr>
          <p:cNvPr id="11" name="Title 3">
            <a:extLst>
              <a:ext uri="{FF2B5EF4-FFF2-40B4-BE49-F238E27FC236}">
                <a16:creationId xmlns:a16="http://schemas.microsoft.com/office/drawing/2014/main" id="{72C947B3-F059-D687-D664-04CD08797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25413"/>
            <a:ext cx="10055225" cy="885825"/>
          </a:xfrm>
        </p:spPr>
        <p:txBody>
          <a:bodyPr/>
          <a:lstStyle/>
          <a:p>
            <a:r>
              <a:rPr lang="en-US" sz="4000" dirty="0"/>
              <a:t>Inactive Markets &amp; Price Crush #2</a:t>
            </a:r>
          </a:p>
        </p:txBody>
      </p:sp>
    </p:spTree>
    <p:extLst>
      <p:ext uri="{BB962C8B-B14F-4D97-AF65-F5344CB8AC3E}">
        <p14:creationId xmlns:p14="http://schemas.microsoft.com/office/powerpoint/2010/main" val="279140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I Blue 2">
  <a:themeElements>
    <a:clrScheme name="AI-2017_ppt">
      <a:dk1>
        <a:srgbClr val="3F4444"/>
      </a:dk1>
      <a:lt1>
        <a:srgbClr val="888B8D"/>
      </a:lt1>
      <a:dk2>
        <a:srgbClr val="D0D0CF"/>
      </a:dk2>
      <a:lt2>
        <a:srgbClr val="A6093D"/>
      </a:lt2>
      <a:accent1>
        <a:srgbClr val="00558C"/>
      </a:accent1>
      <a:accent2>
        <a:srgbClr val="DDE5ED"/>
      </a:accent2>
      <a:accent3>
        <a:srgbClr val="5E7461"/>
      </a:accent3>
      <a:accent4>
        <a:srgbClr val="22372B"/>
      </a:accent4>
      <a:accent5>
        <a:srgbClr val="DE7C00"/>
      </a:accent5>
      <a:accent6>
        <a:srgbClr val="403A6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1Q 2019 State of AI Region I- Jim Amorin.potx" id="{C580992A-DE6D-425B-A85A-6686A232A0B4}" vid="{D9C180B5-99E6-4E20-9D81-922BA894469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I Document" ma:contentTypeID="0x0101009593114012812942AA3A4DF178CD4DC300BC12C98B5ECBC84FBA0B6FA77150A010" ma:contentTypeVersion="50" ma:contentTypeDescription="" ma:contentTypeScope="" ma:versionID="ff95b0b214bddfda28a56093bafb346d">
  <xsd:schema xmlns:xsd="http://www.w3.org/2001/XMLSchema" xmlns:xs="http://www.w3.org/2001/XMLSchema" xmlns:p="http://schemas.microsoft.com/office/2006/metadata/properties" xmlns:ns2="1f41c67c-6958-412f-b4cd-1797cbfd7423" targetNamespace="http://schemas.microsoft.com/office/2006/metadata/properties" ma:root="true" ma:fieldsID="7dbf1f26f673a0456d535ef36b9d58a4" ns2:_="">
    <xsd:import namespace="1f41c67c-6958-412f-b4cd-1797cbfd7423"/>
    <xsd:element name="properties">
      <xsd:complexType>
        <xsd:sequence>
          <xsd:element name="documentManagement">
            <xsd:complexType>
              <xsd:all>
                <xsd:element ref="ns2:e5daaa231e3b440db4aac441221732a3" minOccurs="0"/>
                <xsd:element ref="ns2:b3d62e670c0642bf92689ab282b6ca1d" minOccurs="0"/>
                <xsd:element ref="ns2:a503a939b2a44e719cc08053b69be58c" minOccurs="0"/>
                <xsd:element ref="ns2:o8cf8d1493e24d5896140498bbcd976b" minOccurs="0"/>
                <xsd:element ref="ns2:mf00b53749aa423eaad4ae1aa4bf1d0a" minOccurs="0"/>
                <xsd:element ref="ns2:lc541a13bd624ba59b14b5aadec1cbd1" minOccurs="0"/>
                <xsd:element ref="ns2:TaxCatchAllLabel" minOccurs="0"/>
                <xsd:element ref="ns2:l032ec65812a4c7c8fee82e285cddfa8" minOccurs="0"/>
                <xsd:element ref="ns2:f4a718d3fdfb413aaaa5a58ba80c0a23" minOccurs="0"/>
                <xsd:element ref="ns2:f6b5599bed9341e0acec53f74dee5731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41c67c-6958-412f-b4cd-1797cbfd7423" elementFormDefault="qualified">
    <xsd:import namespace="http://schemas.microsoft.com/office/2006/documentManagement/types"/>
    <xsd:import namespace="http://schemas.microsoft.com/office/infopath/2007/PartnerControls"/>
    <xsd:element name="e5daaa231e3b440db4aac441221732a3" ma:index="12" nillable="true" ma:taxonomy="true" ma:internalName="e5daaa231e3b440db4aac441221732a3" ma:taxonomyFieldName="AI_x0020_Month" ma:displayName="AI Month" ma:default="" ma:fieldId="{e5daaa23-1e3b-440d-b4aa-c441221732a3}" ma:sspId="029bdccc-b973-45e2-b049-e97e5d5f8870" ma:termSetId="4e922461-25df-41d0-969b-683c27406bf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3d62e670c0642bf92689ab282b6ca1d" ma:index="14" nillable="true" ma:taxonomy="true" ma:internalName="b3d62e670c0642bf92689ab282b6ca1d" ma:taxonomyFieldName="AI_x0020_State" ma:displayName="AI State" ma:default="" ma:fieldId="{b3d62e67-0c06-42bf-9268-9ab282b6ca1d}" ma:sspId="029bdccc-b973-45e2-b049-e97e5d5f8870" ma:termSetId="f73f7040-f30d-4030-9330-5840b39de3a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503a939b2a44e719cc08053b69be58c" ma:index="16" nillable="true" ma:taxonomy="true" ma:internalName="a503a939b2a44e719cc08053b69be58c" ma:taxonomyFieldName="AIChapter" ma:displayName="AI Chapter" ma:default="" ma:fieldId="{a503a939-b2a4-4e71-9cc0-8053b69be58c}" ma:sspId="029bdccc-b973-45e2-b049-e97e5d5f8870" ma:termSetId="b897bd8d-6d9a-4ba1-b615-c65e92dc7da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o8cf8d1493e24d5896140498bbcd976b" ma:index="18" nillable="true" ma:taxonomy="true" ma:internalName="o8cf8d1493e24d5896140498bbcd976b" ma:taxonomyFieldName="AIRegions" ma:displayName="AI Region" ma:default="" ma:fieldId="{88cf8d14-93e2-4d58-9614-0498bbcd976b}" ma:sspId="029bdccc-b973-45e2-b049-e97e5d5f8870" ma:termSetId="70deb361-88da-425e-b833-249d880181d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f00b53749aa423eaad4ae1aa4bf1d0a" ma:index="20" nillable="true" ma:taxonomy="true" ma:internalName="mf00b53749aa423eaad4ae1aa4bf1d0a" ma:taxonomyFieldName="AIInstructors" ma:displayName="AI Instructor" ma:default="" ma:fieldId="{6f00b537-49aa-423e-aad4-ae1aa4bf1d0a}" ma:sspId="029bdccc-b973-45e2-b049-e97e5d5f8870" ma:termSetId="86821814-abb0-466e-be0c-0d61cb40a28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lc541a13bd624ba59b14b5aadec1cbd1" ma:index="22" nillable="true" ma:taxonomy="true" ma:internalName="lc541a13bd624ba59b14b5aadec1cbd1" ma:taxonomyFieldName="AICourse" ma:displayName="AI Course" ma:default="" ma:fieldId="{5c541a13-bd62-4ba5-9b14-b5aadec1cbd1}" ma:sspId="029bdccc-b973-45e2-b049-e97e5d5f8870" ma:termSetId="4d94e103-5768-474c-bb15-2856b8bbe86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Label" ma:index="23" nillable="true" ma:displayName="Taxonomy Catch All Column1" ma:hidden="true" ma:list="{271f5c23-75ae-416c-beee-bfc746a8dc50}" ma:internalName="TaxCatchAllLabel" ma:readOnly="true" ma:showField="CatchAllDataLabel" ma:web="09a7006e-674d-44d8-8f81-eb0d01cda23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032ec65812a4c7c8fee82e285cddfa8" ma:index="24" nillable="true" ma:taxonomy="true" ma:internalName="l032ec65812a4c7c8fee82e285cddfa8" ma:taxonomyFieldName="AICourseFormat" ma:displayName="AI CourseFormat" ma:default="" ma:fieldId="{5032ec65-812a-4c7c-8fee-82e285cddfa8}" ma:sspId="029bdccc-b973-45e2-b049-e97e5d5f8870" ma:termSetId="1c374be7-775b-46b2-aee8-3596802ff31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4a718d3fdfb413aaaa5a58ba80c0a23" ma:index="25" nillable="true" ma:taxonomy="true" ma:internalName="f4a718d3fdfb413aaaa5a58ba80c0a23" ma:taxonomyFieldName="AIYear" ma:displayName="AI Year" ma:default="" ma:fieldId="{f4a718d3-fdfb-413a-aaa5-a58ba80c0a23}" ma:sspId="029bdccc-b973-45e2-b049-e97e5d5f8870" ma:termSetId="0cf5d1ff-58d4-423d-b08a-f1c340ae971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6b5599bed9341e0acec53f74dee5731" ma:index="26" nillable="true" ma:taxonomy="true" ma:internalName="f6b5599bed9341e0acec53f74dee5731" ma:taxonomyFieldName="AICourseType" ma:displayName="AI CourseType" ma:default="" ma:fieldId="{f6b5599b-ed93-41e0-acec-53f74dee5731}" ma:sspId="029bdccc-b973-45e2-b049-e97e5d5f8870" ma:termSetId="9de2e5cb-5bc6-4360-9338-85d7e003f8a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27" nillable="true" ma:displayName="Taxonomy Catch All Column" ma:hidden="true" ma:list="{271f5c23-75ae-416c-beee-bfc746a8dc50}" ma:internalName="TaxCatchAll" ma:showField="CatchAllData" ma:web="09a7006e-674d-44d8-8f81-eb0d01cda23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1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haredContentType xmlns="Microsoft.SharePoint.Taxonomy.ContentTypeSync" SourceId="029bdccc-b973-45e2-b049-e97e5d5f8870" ContentTypeId="0x0101009593114012812942AA3A4DF178CD4DC3" PreviousValue="false"/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3d62e670c0642bf92689ab282b6ca1d xmlns="1f41c67c-6958-412f-b4cd-1797cbfd7423">
      <Terms xmlns="http://schemas.microsoft.com/office/infopath/2007/PartnerControls"/>
    </b3d62e670c0642bf92689ab282b6ca1d>
    <a503a939b2a44e719cc08053b69be58c xmlns="1f41c67c-6958-412f-b4cd-1797cbfd7423">
      <Terms xmlns="http://schemas.microsoft.com/office/infopath/2007/PartnerControls"/>
    </a503a939b2a44e719cc08053b69be58c>
    <f4a718d3fdfb413aaaa5a58ba80c0a23 xmlns="1f41c67c-6958-412f-b4cd-1797cbfd7423">
      <Terms xmlns="http://schemas.microsoft.com/office/infopath/2007/PartnerControls"/>
    </f4a718d3fdfb413aaaa5a58ba80c0a23>
    <o8cf8d1493e24d5896140498bbcd976b xmlns="1f41c67c-6958-412f-b4cd-1797cbfd7423">
      <Terms xmlns="http://schemas.microsoft.com/office/infopath/2007/PartnerControls"/>
    </o8cf8d1493e24d5896140498bbcd976b>
    <e5daaa231e3b440db4aac441221732a3 xmlns="1f41c67c-6958-412f-b4cd-1797cbfd7423">
      <Terms xmlns="http://schemas.microsoft.com/office/infopath/2007/PartnerControls"/>
    </e5daaa231e3b440db4aac441221732a3>
    <lc541a13bd624ba59b14b5aadec1cbd1 xmlns="1f41c67c-6958-412f-b4cd-1797cbfd7423">
      <Terms xmlns="http://schemas.microsoft.com/office/infopath/2007/PartnerControls"/>
    </lc541a13bd624ba59b14b5aadec1cbd1>
    <l032ec65812a4c7c8fee82e285cddfa8 xmlns="1f41c67c-6958-412f-b4cd-1797cbfd7423">
      <Terms xmlns="http://schemas.microsoft.com/office/infopath/2007/PartnerControls"/>
    </l032ec65812a4c7c8fee82e285cddfa8>
    <mf00b53749aa423eaad4ae1aa4bf1d0a xmlns="1f41c67c-6958-412f-b4cd-1797cbfd7423">
      <Terms xmlns="http://schemas.microsoft.com/office/infopath/2007/PartnerControls"/>
    </mf00b53749aa423eaad4ae1aa4bf1d0a>
    <f6b5599bed9341e0acec53f74dee5731 xmlns="1f41c67c-6958-412f-b4cd-1797cbfd7423">
      <Terms xmlns="http://schemas.microsoft.com/office/infopath/2007/PartnerControls"/>
    </f6b5599bed9341e0acec53f74dee5731>
    <TaxCatchAll xmlns="1f41c67c-6958-412f-b4cd-1797cbfd7423" xsi:nil="true"/>
  </documentManagement>
</p:properties>
</file>

<file path=customXml/itemProps1.xml><?xml version="1.0" encoding="utf-8"?>
<ds:datastoreItem xmlns:ds="http://schemas.openxmlformats.org/officeDocument/2006/customXml" ds:itemID="{6593C956-C9C5-4D89-BB51-11D0D07FD4E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43E3056-8C56-4644-ADE8-18718294096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f41c67c-6958-412f-b4cd-1797cbfd742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30557A5-C353-4805-B4E4-DF256BB8CFDD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11DBA952-AA50-4F8B-B7F6-6D1203F276A4}">
  <ds:schemaRefs>
    <ds:schemaRef ds:uri="http://purl.org/dc/elements/1.1/"/>
    <ds:schemaRef ds:uri="http://schemas.microsoft.com/office/2006/metadata/properties"/>
    <ds:schemaRef ds:uri="1f41c67c-6958-412f-b4cd-1797cbfd7423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1Q 2019 State of AI Region I- Jim Amorin</Template>
  <TotalTime>44872</TotalTime>
  <Words>1599</Words>
  <Application>Microsoft Office PowerPoint</Application>
  <PresentationFormat>Widescreen</PresentationFormat>
  <Paragraphs>178</Paragraphs>
  <Slides>13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Roboto</vt:lpstr>
      <vt:lpstr>Wingdings 3</vt:lpstr>
      <vt:lpstr>AI Blue 2</vt:lpstr>
      <vt:lpstr>Bitmap Image</vt:lpstr>
      <vt:lpstr>FHFA – UAD Dataset St. Louis Perspective  Doug Potts, MAI, AI-GRS Delta Real Estate Analytics, LLC   January 10, 2023 AI - GoToWebinar</vt:lpstr>
      <vt:lpstr>PowerPoint Presentation</vt:lpstr>
      <vt:lpstr>Breaking the Inequality Trifecta</vt:lpstr>
      <vt:lpstr>Real Estate Floats on a Sea of CAPITAL</vt:lpstr>
      <vt:lpstr>Active &amp; Inactive Markets v Lending Deserts</vt:lpstr>
      <vt:lpstr>FHFA UAD Dataset - Critical Info for the Nation</vt:lpstr>
      <vt:lpstr>National FHFA Data – the St. Louis Angle</vt:lpstr>
      <vt:lpstr>Inactive Markets &amp; Price Crush #1</vt:lpstr>
      <vt:lpstr>Inactive Markets &amp; Price Crush #2</vt:lpstr>
      <vt:lpstr>Traditional Comparability Triangle</vt:lpstr>
      <vt:lpstr>RESTORATIVE COMPETITIVE VALUE</vt:lpstr>
      <vt:lpstr>NEXT STEPS – LEVERAGING FHFA UAD DATA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State of the Appraisal Institute Officer Name, Designations Title</dc:title>
  <dc:creator>Chitester, Ken</dc:creator>
  <cp:lastModifiedBy>Douglas Potts</cp:lastModifiedBy>
  <cp:revision>775</cp:revision>
  <cp:lastPrinted>2016-11-21T22:38:14Z</cp:lastPrinted>
  <dcterms:created xsi:type="dcterms:W3CDTF">2019-01-08T22:55:20Z</dcterms:created>
  <dcterms:modified xsi:type="dcterms:W3CDTF">2023-02-15T17:50:42Z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0x010100FA586F397683DF4FA3FDA234D7C877E0</vt:lpwstr>
  </property>
  <property fmtid="{D5CDD505-2E9C-101B-9397-08002B2CF9AE}" pid="3" name="AIInstructors">
    <vt:lpwstr/>
  </property>
  <property fmtid="{D5CDD505-2E9C-101B-9397-08002B2CF9AE}" pid="4" name="AIRegions">
    <vt:lpwstr/>
  </property>
  <property fmtid="{D5CDD505-2E9C-101B-9397-08002B2CF9AE}" pid="5" name="MediaServiceImageTags">
    <vt:lpwstr/>
  </property>
  <property fmtid="{D5CDD505-2E9C-101B-9397-08002B2CF9AE}" pid="6" name="AI Month">
    <vt:lpwstr/>
  </property>
  <property fmtid="{D5CDD505-2E9C-101B-9397-08002B2CF9AE}" pid="7" name="lcf76f155ced4ddcb4097134ff3c332f">
    <vt:lpwstr/>
  </property>
  <property fmtid="{D5CDD505-2E9C-101B-9397-08002B2CF9AE}" pid="8" name="AICourseFormat">
    <vt:lpwstr/>
  </property>
  <property fmtid="{D5CDD505-2E9C-101B-9397-08002B2CF9AE}" pid="9" name="AIChapter">
    <vt:lpwstr/>
  </property>
  <property fmtid="{D5CDD505-2E9C-101B-9397-08002B2CF9AE}" pid="10" name="AI State">
    <vt:lpwstr/>
  </property>
  <property fmtid="{D5CDD505-2E9C-101B-9397-08002B2CF9AE}" pid="11" name="AIYear">
    <vt:lpwstr/>
  </property>
  <property fmtid="{D5CDD505-2E9C-101B-9397-08002B2CF9AE}" pid="12" name="AICourse">
    <vt:lpwstr/>
  </property>
  <property fmtid="{D5CDD505-2E9C-101B-9397-08002B2CF9AE}" pid="13" name="AICourseType">
    <vt:lpwstr/>
  </property>
</Properties>
</file>