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70" r:id="rId4"/>
    <p:sldId id="258" r:id="rId5"/>
    <p:sldId id="260" r:id="rId6"/>
    <p:sldId id="259" r:id="rId7"/>
    <p:sldId id="267" r:id="rId8"/>
    <p:sldId id="268" r:id="rId9"/>
    <p:sldId id="269" r:id="rId10"/>
    <p:sldId id="261" r:id="rId11"/>
    <p:sldId id="262" r:id="rId12"/>
    <p:sldId id="263" r:id="rId13"/>
    <p:sldId id="264" r:id="rId14"/>
    <p:sldId id="266" r:id="rId15"/>
    <p:sldId id="271" r:id="rId16"/>
    <p:sldId id="265" r:id="rId17"/>
    <p:sldId id="272" r:id="rId18"/>
    <p:sldId id="273" r:id="rId19"/>
    <p:sldId id="274" r:id="rId20"/>
    <p:sldId id="280" r:id="rId21"/>
    <p:sldId id="275" r:id="rId22"/>
    <p:sldId id="276" r:id="rId23"/>
    <p:sldId id="277" r:id="rId24"/>
    <p:sldId id="278" r:id="rId25"/>
    <p:sldId id="279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2550" autoAdjust="0"/>
    <p:restoredTop sz="94404" autoAdjust="0"/>
  </p:normalViewPr>
  <p:slideViewPr>
    <p:cSldViewPr snapToGrid="0" snapToObjects="1">
      <p:cViewPr varScale="1">
        <p:scale>
          <a:sx n="74" d="100"/>
          <a:sy n="74" d="100"/>
        </p:scale>
        <p:origin x="412" y="56"/>
      </p:cViewPr>
      <p:guideLst>
        <p:guide orient="horz" pos="2160"/>
        <p:guide pos="2880"/>
      </p:guideLst>
    </p:cSldViewPr>
  </p:slideViewPr>
  <p:notesTextViewPr>
    <p:cViewPr>
      <p:scale>
        <a:sx n="200" d="100"/>
        <a:sy n="2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9703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9724E6-438C-6577-68CF-244B06356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01DA54-9F4B-FE7D-2155-5EE709E51F0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E31804-9E5B-DBED-E181-6F806B4752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60F69C-ECE7-2A1C-ADA4-B93915FD86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64157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6CD66-E6BC-0421-0E62-8F686DC46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EA98AA-A368-9392-2737-E6FCDDA83AE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19EE8B-F9C2-63CD-392F-E3448F5F04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9DA9F9-3C90-09EB-D22C-8512A9A87E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92048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8D195-0602-21E1-3A53-95698A056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B656C2-5EF1-5BC7-B7CC-5074AD8BC61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72306F-DECF-859F-FE0B-F4420C3F05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1E6E88-EDCA-8821-4849-0665645599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2005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B7EAD4-EE73-016C-9C3C-FF577E894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C7BFE4-424D-8380-7A85-8929C0F89B5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B0B369-06C0-5F44-4640-FEEF2EC84D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D35683-8DFF-C67C-14C0-5E0902BD9F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264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4D3F1-922F-5637-0E5F-FBBDAA5D1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E78738-24BF-297A-8CED-9DD803C575A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7072B6-AF64-A49B-4938-7088471B11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0226FA-0E26-F98C-F641-60BF254200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77803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403C25-79D3-221E-D8F0-0B9B2941D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FEF621-AB00-494C-469F-0BDD672DD0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AF4AD4-B6C1-BEC9-8685-89C81B9ACD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3156B9-25AA-84D5-3FD1-878061CDA7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24408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255324-0151-BCB2-10BE-9E9E165678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D50FB6-EC6C-4359-B0F0-97B081648F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1F37D3-E26E-462B-447E-69E605C7BA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64BD42-78B0-3C72-E09C-69D6DEF049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43521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28E3E2-73E3-3EEC-86F5-AF691E208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EE3F50-A4D2-4348-7E79-DD857CF9F4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42BACB-7A32-5015-007E-0654DB2457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A3DBF3-80E9-EB13-EBC5-3D4DD9BC0C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34457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0D211-C5AC-335A-2AAE-6BC179112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39180E-89A1-A121-C506-71D6999654E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87BAB5-B298-4103-A6F2-0EFF5E6B14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C6CF5F-5FCB-0B12-E38E-028CBCF6BE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6722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7CFA4-1AFB-DCCF-4826-1A602C934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F53D89-B810-C436-1028-B32BD280B53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EFE306-6BC5-3BA4-35DA-F8A1F0F19E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C7707E-554B-C3FC-C48C-6AF4350195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66238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3F336A-F75E-5B3C-7FF7-C6403D94C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C61B14-1E8E-AB3B-5CBD-112DA37FE0C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A83934-411C-224C-CC8D-969DF7F623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56D411-60C6-35DD-F3A2-546E1740B0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67103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2B8B5-DF3C-EEAD-6F4D-3E70ABB7C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8445CB-E5F6-20EA-8805-C8A1A49DBC1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AFBB55-3773-42CE-CEC1-68742EF4C3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9B405D-31B6-58C9-6184-0A0F6D0434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04871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B4A3B-D913-135E-36CD-7D1B55180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452278-D787-AD91-19B1-A5F1859946F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BD3278-90EB-63A7-A4C6-BEC42BEBC6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C5CD0E-8929-3C07-3C71-577EA1EB67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62641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244BC-C7AC-98AB-01CC-403DB78C6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6F3655-3809-39C6-45A1-0B567D695F4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1CCEA4-F9CC-1A02-5E15-8D5D0E575C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D2B169-1992-9EBC-26BC-8CD0D15499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4420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dirty="0"/>
              <a:t>Ambiguous Loss &amp; The Role of Pet Bereavement Counsellors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dirty="0"/>
              <a:t>Presented by Lucy Cussen</a:t>
            </a:r>
            <a:r>
              <a:rPr lang="en-IE" dirty="0"/>
              <a:t>. </a:t>
            </a:r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53339C-9039-6C63-A43B-24F894CD70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025" y="704642"/>
            <a:ext cx="1742694" cy="114003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ight Triangle 40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930" y="1050595"/>
            <a:ext cx="6056111" cy="161848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5400" dirty="0"/>
              <a:t>SLIDE 2 Welcome &amp; 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3930" y="2669085"/>
            <a:ext cx="6056111" cy="3100780"/>
          </a:xfrm>
        </p:spPr>
        <p:txBody>
          <a:bodyPr anchor="t">
            <a:normAutofit/>
          </a:bodyPr>
          <a:lstStyle/>
          <a:p>
            <a:r>
              <a:rPr lang="en-US" sz="2400" dirty="0"/>
              <a:t>Welcome and introduction </a:t>
            </a:r>
          </a:p>
          <a:p>
            <a:r>
              <a:rPr lang="en-US" sz="2400" dirty="0"/>
              <a:t>Topic: Ambiguous Loss and how Pet Bereavement Counsellors can help </a:t>
            </a:r>
          </a:p>
          <a:p>
            <a:r>
              <a:rPr lang="en-US" sz="2400" dirty="0"/>
              <a:t>Acknowledge emotional weight of topic</a:t>
            </a:r>
          </a:p>
          <a:p>
            <a:r>
              <a:rPr lang="en-US" sz="2400" dirty="0"/>
              <a:t>Individual presenter session with Q&amp;A at the end.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D59BDE-291E-1BC9-9257-F8B1FE5BE9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CE89FB18-2018-B18B-5ECC-53D6321B5A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ight Triangle 40">
            <a:extLst>
              <a:ext uri="{FF2B5EF4-FFF2-40B4-BE49-F238E27FC236}">
                <a16:creationId xmlns:a16="http://schemas.microsoft.com/office/drawing/2014/main" id="{77DC60B6-7312-CA02-F9F2-90E7DE452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64AAF44-E201-B774-3006-31B406655F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E30221-E8C3-B0D1-72FA-6913F7DAE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930" y="1050596"/>
            <a:ext cx="6056111" cy="1002492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4000" dirty="0"/>
              <a:t>SLIDE 3 What We Will Cover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7CF1EA-DC1E-B539-DCE5-6715E936D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3930" y="2208945"/>
            <a:ext cx="6056111" cy="3560920"/>
          </a:xfrm>
        </p:spPr>
        <p:txBody>
          <a:bodyPr anchor="t">
            <a:normAutofit/>
          </a:bodyPr>
          <a:lstStyle/>
          <a:p>
            <a:r>
              <a:rPr lang="en-US" sz="2400" dirty="0"/>
              <a:t>What ambiguous loss is </a:t>
            </a:r>
          </a:p>
          <a:p>
            <a:r>
              <a:rPr lang="en-US" sz="2400" dirty="0"/>
              <a:t>Why it feels overwhelming </a:t>
            </a:r>
          </a:p>
          <a:p>
            <a:r>
              <a:rPr lang="en-US" sz="2400" dirty="0"/>
              <a:t>How it differs from other grief </a:t>
            </a:r>
          </a:p>
          <a:p>
            <a:r>
              <a:rPr lang="en-US" sz="2400" dirty="0"/>
              <a:t>Real-life examples and case studies </a:t>
            </a:r>
          </a:p>
          <a:p>
            <a:r>
              <a:rPr lang="en-US" sz="2400" dirty="0"/>
              <a:t>How to support clients navigating uncertainty</a:t>
            </a:r>
          </a:p>
          <a:p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3000776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325369"/>
            <a:ext cx="3276451" cy="1956841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000" dirty="0"/>
              <a:t>Slide 4 – What is Ambiguous Loss?</a:t>
            </a:r>
            <a:endParaRPr lang="en-GB" sz="4300" dirty="0"/>
          </a:p>
        </p:txBody>
      </p:sp>
      <p:sp>
        <p:nvSpPr>
          <p:cNvPr id="103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2586994"/>
            <a:ext cx="2606040" cy="18288"/>
          </a:xfrm>
          <a:custGeom>
            <a:avLst/>
            <a:gdLst>
              <a:gd name="csX0" fmla="*/ 0 w 2606040"/>
              <a:gd name="csY0" fmla="*/ 0 h 18288"/>
              <a:gd name="csX1" fmla="*/ 625450 w 2606040"/>
              <a:gd name="csY1" fmla="*/ 0 h 18288"/>
              <a:gd name="csX2" fmla="*/ 1224839 w 2606040"/>
              <a:gd name="csY2" fmla="*/ 0 h 18288"/>
              <a:gd name="csX3" fmla="*/ 1824228 w 2606040"/>
              <a:gd name="csY3" fmla="*/ 0 h 18288"/>
              <a:gd name="csX4" fmla="*/ 2606040 w 2606040"/>
              <a:gd name="csY4" fmla="*/ 0 h 18288"/>
              <a:gd name="csX5" fmla="*/ 2606040 w 2606040"/>
              <a:gd name="csY5" fmla="*/ 18288 h 18288"/>
              <a:gd name="csX6" fmla="*/ 1902409 w 2606040"/>
              <a:gd name="csY6" fmla="*/ 18288 h 18288"/>
              <a:gd name="csX7" fmla="*/ 1276960 w 2606040"/>
              <a:gd name="csY7" fmla="*/ 18288 h 18288"/>
              <a:gd name="csX8" fmla="*/ 677570 w 2606040"/>
              <a:gd name="csY8" fmla="*/ 18288 h 18288"/>
              <a:gd name="csX9" fmla="*/ 0 w 2606040"/>
              <a:gd name="csY9" fmla="*/ 18288 h 18288"/>
              <a:gd name="csX10" fmla="*/ 0 w 2606040"/>
              <a:gd name="csY10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462" y="4771"/>
                  <a:pt x="2606793" y="12323"/>
                  <a:pt x="2606040" y="18288"/>
                </a:cubicBezTo>
                <a:cubicBezTo>
                  <a:pt x="2256758" y="31410"/>
                  <a:pt x="2173673" y="-12878"/>
                  <a:pt x="1902409" y="18288"/>
                </a:cubicBezTo>
                <a:cubicBezTo>
                  <a:pt x="1631145" y="49454"/>
                  <a:pt x="1461378" y="5466"/>
                  <a:pt x="1276960" y="18288"/>
                </a:cubicBezTo>
                <a:cubicBezTo>
                  <a:pt x="1092542" y="31110"/>
                  <a:pt x="890442" y="13213"/>
                  <a:pt x="677570" y="18288"/>
                </a:cubicBezTo>
                <a:cubicBezTo>
                  <a:pt x="464698" y="23364"/>
                  <a:pt x="187648" y="35837"/>
                  <a:pt x="0" y="18288"/>
                </a:cubicBezTo>
                <a:cubicBezTo>
                  <a:pt x="841" y="12879"/>
                  <a:pt x="-726" y="3977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5426" y="8857"/>
                  <a:pt x="2606544" y="13619"/>
                  <a:pt x="2606040" y="18288"/>
                </a:cubicBezTo>
                <a:cubicBezTo>
                  <a:pt x="2393024" y="2241"/>
                  <a:pt x="2191161" y="39259"/>
                  <a:pt x="1980590" y="18288"/>
                </a:cubicBezTo>
                <a:cubicBezTo>
                  <a:pt x="1770019" y="-2683"/>
                  <a:pt x="1476440" y="36114"/>
                  <a:pt x="1276960" y="18288"/>
                </a:cubicBezTo>
                <a:cubicBezTo>
                  <a:pt x="1077480" y="463"/>
                  <a:pt x="880988" y="42125"/>
                  <a:pt x="651510" y="18288"/>
                </a:cubicBezTo>
                <a:cubicBezTo>
                  <a:pt x="422032" y="-5549"/>
                  <a:pt x="130744" y="-1947"/>
                  <a:pt x="0" y="18288"/>
                </a:cubicBezTo>
                <a:cubicBezTo>
                  <a:pt x="-487" y="10816"/>
                  <a:pt x="-839" y="60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00DD586-0082-10B4-63AA-6F8ED9CFD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6" r="15957"/>
          <a:stretch>
            <a:fillRect/>
          </a:stretch>
        </p:blipFill>
        <p:spPr bwMode="auto">
          <a:xfrm>
            <a:off x="5387491" y="146304"/>
            <a:ext cx="3755366" cy="6318504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85B58420-0E48-1FE7-43CE-BF4C5568B8F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25948" y="2654293"/>
            <a:ext cx="4573143" cy="2954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Coined by Dr Pauline Boss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Loss without closure or certainty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No clear resolution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Creates confusion and ongoing distress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Common in missing or stolen pets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ight Triangle 27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930" y="1050595"/>
            <a:ext cx="6656070" cy="1618489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5400" dirty="0"/>
              <a:t>Slide 5 – Why Ambiguous Loss is Different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4E258E45-FF2B-A182-7AFB-467CC87EBF5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885577" y="2558862"/>
            <a:ext cx="4304383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No confirmation of death or safety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No rituals or closure markers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Endless “what if” thoughts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Prevents normal grieving process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One of the most complex forms of grief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369" y="238539"/>
            <a:ext cx="8263890" cy="1434415"/>
          </a:xfrm>
        </p:spPr>
        <p:txBody>
          <a:bodyPr anchor="b">
            <a:normAutofit fontScale="90000"/>
          </a:bodyPr>
          <a:lstStyle/>
          <a:p>
            <a:r>
              <a:rPr lang="en-US" sz="4800" dirty="0"/>
              <a:t>Slide 6 – Two Types of Ambiguous Loss</a:t>
            </a:r>
            <a:endParaRPr lang="en-US" sz="4700" dirty="0"/>
          </a:p>
        </p:txBody>
      </p:sp>
      <p:sp>
        <p:nvSpPr>
          <p:cNvPr id="1033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9369" y="1681544"/>
            <a:ext cx="8229600" cy="18288"/>
          </a:xfrm>
          <a:custGeom>
            <a:avLst/>
            <a:gdLst>
              <a:gd name="csX0" fmla="*/ 0 w 8229600"/>
              <a:gd name="csY0" fmla="*/ 0 h 18288"/>
              <a:gd name="csX1" fmla="*/ 521208 w 8229600"/>
              <a:gd name="csY1" fmla="*/ 0 h 18288"/>
              <a:gd name="csX2" fmla="*/ 1371600 w 8229600"/>
              <a:gd name="csY2" fmla="*/ 0 h 18288"/>
              <a:gd name="csX3" fmla="*/ 2221992 w 8229600"/>
              <a:gd name="csY3" fmla="*/ 0 h 18288"/>
              <a:gd name="csX4" fmla="*/ 3072384 w 8229600"/>
              <a:gd name="csY4" fmla="*/ 0 h 18288"/>
              <a:gd name="csX5" fmla="*/ 3511296 w 8229600"/>
              <a:gd name="csY5" fmla="*/ 0 h 18288"/>
              <a:gd name="csX6" fmla="*/ 4114800 w 8229600"/>
              <a:gd name="csY6" fmla="*/ 0 h 18288"/>
              <a:gd name="csX7" fmla="*/ 4553712 w 8229600"/>
              <a:gd name="csY7" fmla="*/ 0 h 18288"/>
              <a:gd name="csX8" fmla="*/ 5239512 w 8229600"/>
              <a:gd name="csY8" fmla="*/ 0 h 18288"/>
              <a:gd name="csX9" fmla="*/ 5843016 w 8229600"/>
              <a:gd name="csY9" fmla="*/ 0 h 18288"/>
              <a:gd name="csX10" fmla="*/ 6611112 w 8229600"/>
              <a:gd name="csY10" fmla="*/ 0 h 18288"/>
              <a:gd name="csX11" fmla="*/ 7461504 w 8229600"/>
              <a:gd name="csY11" fmla="*/ 0 h 18288"/>
              <a:gd name="csX12" fmla="*/ 8229600 w 8229600"/>
              <a:gd name="csY12" fmla="*/ 0 h 18288"/>
              <a:gd name="csX13" fmla="*/ 8229600 w 8229600"/>
              <a:gd name="csY13" fmla="*/ 18288 h 18288"/>
              <a:gd name="csX14" fmla="*/ 7461504 w 8229600"/>
              <a:gd name="csY14" fmla="*/ 18288 h 18288"/>
              <a:gd name="csX15" fmla="*/ 6940296 w 8229600"/>
              <a:gd name="csY15" fmla="*/ 18288 h 18288"/>
              <a:gd name="csX16" fmla="*/ 6419088 w 8229600"/>
              <a:gd name="csY16" fmla="*/ 18288 h 18288"/>
              <a:gd name="csX17" fmla="*/ 5650992 w 8229600"/>
              <a:gd name="csY17" fmla="*/ 18288 h 18288"/>
              <a:gd name="csX18" fmla="*/ 5129784 w 8229600"/>
              <a:gd name="csY18" fmla="*/ 18288 h 18288"/>
              <a:gd name="csX19" fmla="*/ 4690872 w 8229600"/>
              <a:gd name="csY19" fmla="*/ 18288 h 18288"/>
              <a:gd name="csX20" fmla="*/ 4087368 w 8229600"/>
              <a:gd name="csY20" fmla="*/ 18288 h 18288"/>
              <a:gd name="csX21" fmla="*/ 3401568 w 8229600"/>
              <a:gd name="csY21" fmla="*/ 18288 h 18288"/>
              <a:gd name="csX22" fmla="*/ 2798064 w 8229600"/>
              <a:gd name="csY22" fmla="*/ 18288 h 18288"/>
              <a:gd name="csX23" fmla="*/ 2276856 w 8229600"/>
              <a:gd name="csY23" fmla="*/ 18288 h 18288"/>
              <a:gd name="csX24" fmla="*/ 1426464 w 8229600"/>
              <a:gd name="csY24" fmla="*/ 18288 h 18288"/>
              <a:gd name="csX25" fmla="*/ 740664 w 8229600"/>
              <a:gd name="csY25" fmla="*/ 18288 h 18288"/>
              <a:gd name="csX26" fmla="*/ 0 w 8229600"/>
              <a:gd name="csY26" fmla="*/ 18288 h 18288"/>
              <a:gd name="csX27" fmla="*/ 0 w 8229600"/>
              <a:gd name="csY2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8229600" h="18288" fill="none" extrusionOk="0">
                <a:moveTo>
                  <a:pt x="0" y="0"/>
                </a:moveTo>
                <a:cubicBezTo>
                  <a:pt x="227594" y="-4267"/>
                  <a:pt x="329693" y="13251"/>
                  <a:pt x="521208" y="0"/>
                </a:cubicBezTo>
                <a:cubicBezTo>
                  <a:pt x="712723" y="-13251"/>
                  <a:pt x="1137373" y="-13618"/>
                  <a:pt x="1371600" y="0"/>
                </a:cubicBezTo>
                <a:cubicBezTo>
                  <a:pt x="1605827" y="13618"/>
                  <a:pt x="1975382" y="-27374"/>
                  <a:pt x="2221992" y="0"/>
                </a:cubicBezTo>
                <a:cubicBezTo>
                  <a:pt x="2468602" y="27374"/>
                  <a:pt x="2863316" y="-20517"/>
                  <a:pt x="3072384" y="0"/>
                </a:cubicBezTo>
                <a:cubicBezTo>
                  <a:pt x="3281452" y="20517"/>
                  <a:pt x="3331438" y="10793"/>
                  <a:pt x="3511296" y="0"/>
                </a:cubicBezTo>
                <a:cubicBezTo>
                  <a:pt x="3691154" y="-10793"/>
                  <a:pt x="3906405" y="-29737"/>
                  <a:pt x="4114800" y="0"/>
                </a:cubicBezTo>
                <a:cubicBezTo>
                  <a:pt x="4323195" y="29737"/>
                  <a:pt x="4428852" y="-2234"/>
                  <a:pt x="4553712" y="0"/>
                </a:cubicBezTo>
                <a:cubicBezTo>
                  <a:pt x="4678572" y="2234"/>
                  <a:pt x="5065629" y="29368"/>
                  <a:pt x="5239512" y="0"/>
                </a:cubicBezTo>
                <a:cubicBezTo>
                  <a:pt x="5413395" y="-29368"/>
                  <a:pt x="5703888" y="11839"/>
                  <a:pt x="5843016" y="0"/>
                </a:cubicBezTo>
                <a:cubicBezTo>
                  <a:pt x="5982144" y="-11839"/>
                  <a:pt x="6260765" y="24719"/>
                  <a:pt x="6611112" y="0"/>
                </a:cubicBezTo>
                <a:cubicBezTo>
                  <a:pt x="6961459" y="-24719"/>
                  <a:pt x="7228293" y="32959"/>
                  <a:pt x="7461504" y="0"/>
                </a:cubicBezTo>
                <a:cubicBezTo>
                  <a:pt x="7694715" y="-32959"/>
                  <a:pt x="7990029" y="-3422"/>
                  <a:pt x="8229600" y="0"/>
                </a:cubicBezTo>
                <a:cubicBezTo>
                  <a:pt x="8228940" y="5812"/>
                  <a:pt x="8229447" y="9773"/>
                  <a:pt x="8229600" y="18288"/>
                </a:cubicBezTo>
                <a:cubicBezTo>
                  <a:pt x="7940706" y="-9293"/>
                  <a:pt x="7792584" y="-16009"/>
                  <a:pt x="7461504" y="18288"/>
                </a:cubicBezTo>
                <a:cubicBezTo>
                  <a:pt x="7130424" y="52585"/>
                  <a:pt x="7080072" y="43845"/>
                  <a:pt x="6940296" y="18288"/>
                </a:cubicBezTo>
                <a:cubicBezTo>
                  <a:pt x="6800520" y="-7269"/>
                  <a:pt x="6672872" y="26671"/>
                  <a:pt x="6419088" y="18288"/>
                </a:cubicBezTo>
                <a:cubicBezTo>
                  <a:pt x="6165304" y="9905"/>
                  <a:pt x="5869721" y="4987"/>
                  <a:pt x="5650992" y="18288"/>
                </a:cubicBezTo>
                <a:cubicBezTo>
                  <a:pt x="5432263" y="31589"/>
                  <a:pt x="5308310" y="3023"/>
                  <a:pt x="5129784" y="18288"/>
                </a:cubicBezTo>
                <a:cubicBezTo>
                  <a:pt x="4951258" y="33553"/>
                  <a:pt x="4799696" y="15357"/>
                  <a:pt x="4690872" y="18288"/>
                </a:cubicBezTo>
                <a:cubicBezTo>
                  <a:pt x="4582048" y="21219"/>
                  <a:pt x="4311124" y="-7836"/>
                  <a:pt x="4087368" y="18288"/>
                </a:cubicBezTo>
                <a:cubicBezTo>
                  <a:pt x="3863612" y="44412"/>
                  <a:pt x="3730288" y="13374"/>
                  <a:pt x="3401568" y="18288"/>
                </a:cubicBezTo>
                <a:cubicBezTo>
                  <a:pt x="3072848" y="23202"/>
                  <a:pt x="3020684" y="32425"/>
                  <a:pt x="2798064" y="18288"/>
                </a:cubicBezTo>
                <a:cubicBezTo>
                  <a:pt x="2575444" y="4151"/>
                  <a:pt x="2440915" y="-7352"/>
                  <a:pt x="2276856" y="18288"/>
                </a:cubicBezTo>
                <a:cubicBezTo>
                  <a:pt x="2112797" y="43928"/>
                  <a:pt x="1726502" y="-9560"/>
                  <a:pt x="1426464" y="18288"/>
                </a:cubicBezTo>
                <a:cubicBezTo>
                  <a:pt x="1126426" y="46136"/>
                  <a:pt x="992925" y="21016"/>
                  <a:pt x="740664" y="18288"/>
                </a:cubicBezTo>
                <a:cubicBezTo>
                  <a:pt x="488403" y="15560"/>
                  <a:pt x="195650" y="-16061"/>
                  <a:pt x="0" y="18288"/>
                </a:cubicBezTo>
                <a:cubicBezTo>
                  <a:pt x="348" y="9455"/>
                  <a:pt x="654" y="3983"/>
                  <a:pt x="0" y="0"/>
                </a:cubicBezTo>
                <a:close/>
              </a:path>
              <a:path w="8229600" h="18288" stroke="0" extrusionOk="0">
                <a:moveTo>
                  <a:pt x="0" y="0"/>
                </a:moveTo>
                <a:cubicBezTo>
                  <a:pt x="259263" y="-9445"/>
                  <a:pt x="404731" y="4427"/>
                  <a:pt x="521208" y="0"/>
                </a:cubicBezTo>
                <a:cubicBezTo>
                  <a:pt x="637685" y="-4427"/>
                  <a:pt x="839187" y="564"/>
                  <a:pt x="960120" y="0"/>
                </a:cubicBezTo>
                <a:cubicBezTo>
                  <a:pt x="1081053" y="-564"/>
                  <a:pt x="1313469" y="-16481"/>
                  <a:pt x="1481328" y="0"/>
                </a:cubicBezTo>
                <a:cubicBezTo>
                  <a:pt x="1649187" y="16481"/>
                  <a:pt x="1885247" y="26161"/>
                  <a:pt x="2167128" y="0"/>
                </a:cubicBezTo>
                <a:cubicBezTo>
                  <a:pt x="2449009" y="-26161"/>
                  <a:pt x="2761875" y="-22202"/>
                  <a:pt x="2935224" y="0"/>
                </a:cubicBezTo>
                <a:cubicBezTo>
                  <a:pt x="3108573" y="22202"/>
                  <a:pt x="3540687" y="-2863"/>
                  <a:pt x="3785616" y="0"/>
                </a:cubicBezTo>
                <a:cubicBezTo>
                  <a:pt x="4030545" y="2863"/>
                  <a:pt x="4280774" y="-12442"/>
                  <a:pt x="4636008" y="0"/>
                </a:cubicBezTo>
                <a:cubicBezTo>
                  <a:pt x="4991242" y="12442"/>
                  <a:pt x="5025483" y="16914"/>
                  <a:pt x="5239512" y="0"/>
                </a:cubicBezTo>
                <a:cubicBezTo>
                  <a:pt x="5453541" y="-16914"/>
                  <a:pt x="5754008" y="16592"/>
                  <a:pt x="6007608" y="0"/>
                </a:cubicBezTo>
                <a:cubicBezTo>
                  <a:pt x="6261208" y="-16592"/>
                  <a:pt x="6407957" y="-11909"/>
                  <a:pt x="6693408" y="0"/>
                </a:cubicBezTo>
                <a:cubicBezTo>
                  <a:pt x="6978859" y="11909"/>
                  <a:pt x="7015437" y="-20890"/>
                  <a:pt x="7296912" y="0"/>
                </a:cubicBezTo>
                <a:cubicBezTo>
                  <a:pt x="7578387" y="20890"/>
                  <a:pt x="7859622" y="46406"/>
                  <a:pt x="8229600" y="0"/>
                </a:cubicBezTo>
                <a:cubicBezTo>
                  <a:pt x="8230508" y="6337"/>
                  <a:pt x="8228722" y="11778"/>
                  <a:pt x="8229600" y="18288"/>
                </a:cubicBezTo>
                <a:cubicBezTo>
                  <a:pt x="8075287" y="35054"/>
                  <a:pt x="7821366" y="21850"/>
                  <a:pt x="7626096" y="18288"/>
                </a:cubicBezTo>
                <a:cubicBezTo>
                  <a:pt x="7430826" y="14726"/>
                  <a:pt x="7320004" y="-9669"/>
                  <a:pt x="7022592" y="18288"/>
                </a:cubicBezTo>
                <a:cubicBezTo>
                  <a:pt x="6725180" y="46245"/>
                  <a:pt x="6348804" y="-14025"/>
                  <a:pt x="6172200" y="18288"/>
                </a:cubicBezTo>
                <a:cubicBezTo>
                  <a:pt x="5995596" y="50601"/>
                  <a:pt x="5788102" y="22890"/>
                  <a:pt x="5650992" y="18288"/>
                </a:cubicBezTo>
                <a:cubicBezTo>
                  <a:pt x="5513882" y="13686"/>
                  <a:pt x="5198399" y="29121"/>
                  <a:pt x="4882896" y="18288"/>
                </a:cubicBezTo>
                <a:cubicBezTo>
                  <a:pt x="4567393" y="7455"/>
                  <a:pt x="4557008" y="26965"/>
                  <a:pt x="4443984" y="18288"/>
                </a:cubicBezTo>
                <a:cubicBezTo>
                  <a:pt x="4330960" y="9611"/>
                  <a:pt x="4061674" y="28891"/>
                  <a:pt x="3758184" y="18288"/>
                </a:cubicBezTo>
                <a:cubicBezTo>
                  <a:pt x="3454694" y="7685"/>
                  <a:pt x="3380392" y="19119"/>
                  <a:pt x="3236976" y="18288"/>
                </a:cubicBezTo>
                <a:cubicBezTo>
                  <a:pt x="3093560" y="17457"/>
                  <a:pt x="2632116" y="37607"/>
                  <a:pt x="2386584" y="18288"/>
                </a:cubicBezTo>
                <a:cubicBezTo>
                  <a:pt x="2141052" y="-1031"/>
                  <a:pt x="2110884" y="28777"/>
                  <a:pt x="1947672" y="18288"/>
                </a:cubicBezTo>
                <a:cubicBezTo>
                  <a:pt x="1784460" y="7799"/>
                  <a:pt x="1535467" y="461"/>
                  <a:pt x="1261872" y="18288"/>
                </a:cubicBezTo>
                <a:cubicBezTo>
                  <a:pt x="988277" y="36115"/>
                  <a:pt x="1021096" y="10375"/>
                  <a:pt x="822960" y="18288"/>
                </a:cubicBezTo>
                <a:cubicBezTo>
                  <a:pt x="624824" y="26201"/>
                  <a:pt x="298309" y="1283"/>
                  <a:pt x="0" y="18288"/>
                </a:cubicBezTo>
                <a:cubicBezTo>
                  <a:pt x="-633" y="12278"/>
                  <a:pt x="-757" y="5867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 Dog Looking Out the Window · Free Stock Photo">
            <a:extLst>
              <a:ext uri="{FF2B5EF4-FFF2-40B4-BE49-F238E27FC236}">
                <a16:creationId xmlns:a16="http://schemas.microsoft.com/office/drawing/2014/main" id="{1FBE7C18-10E6-F235-F995-E9F56C7681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 b="7486"/>
          <a:stretch>
            <a:fillRect/>
          </a:stretch>
        </p:blipFill>
        <p:spPr bwMode="auto">
          <a:xfrm>
            <a:off x="6123397" y="2093976"/>
            <a:ext cx="2589143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AA6BA58A-EE3D-7579-2C5C-FE92956916F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73727" y="2093976"/>
            <a:ext cx="5702267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Type 1: Physically absent but psychologically present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Type 2: Physically present but psychologically absent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Both create unresolved grief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Type 1 most relevant in pet loss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B4A286-5729-B470-AE49-F7CB1A64E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ight Triangle 47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966724-6948-2171-8C4C-6329DA5EC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930" y="1050595"/>
            <a:ext cx="6056111" cy="161848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600" dirty="0"/>
              <a:t>Slide 7 – When a Pet Goes Missing</a:t>
            </a:r>
            <a:endParaRPr lang="en-US" sz="3500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3A603B1-A2BF-3023-3414-19627C70957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026613" y="2482410"/>
            <a:ext cx="5330305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Common form of ambiguous loss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Pet physically absent but psychologically present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Intense search behaviour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Ongoing uncertainty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Hope and despair fluctuate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3243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34B067-8166-852E-2140-CA8763F0D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0FBC90-73D6-934B-3AD1-10ED5100D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350" y="762001"/>
            <a:ext cx="4000647" cy="1708242"/>
          </a:xfrm>
        </p:spPr>
        <p:txBody>
          <a:bodyPr anchor="ctr">
            <a:normAutofit fontScale="90000"/>
          </a:bodyPr>
          <a:lstStyle/>
          <a:p>
            <a:r>
              <a:rPr lang="en-US" sz="3600" dirty="0"/>
              <a:t>Slide 8 – Emotional &amp; Physiological Impact (Early)</a:t>
            </a:r>
            <a:endParaRPr lang="en-US" sz="3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B7C76E-54A1-BBDC-4C14-06CA0677C9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350" y="2470244"/>
            <a:ext cx="4000647" cy="3769835"/>
          </a:xfrm>
        </p:spPr>
        <p:txBody>
          <a:bodyPr anchor="ctr">
            <a:normAutofit/>
          </a:bodyPr>
          <a:lstStyle/>
          <a:p>
            <a:r>
              <a:rPr lang="en-US" sz="2400" dirty="0"/>
              <a:t>Shock and acute trauma response </a:t>
            </a:r>
          </a:p>
          <a:p>
            <a:r>
              <a:rPr lang="en-US" sz="2400" dirty="0"/>
              <a:t>Hypervigilance </a:t>
            </a:r>
          </a:p>
          <a:p>
            <a:r>
              <a:rPr lang="en-US" sz="2400" dirty="0"/>
              <a:t>Fight or flight response </a:t>
            </a:r>
          </a:p>
          <a:p>
            <a:r>
              <a:rPr lang="en-US" sz="2400" dirty="0"/>
              <a:t>Sleep and appetite disruption </a:t>
            </a:r>
          </a:p>
          <a:p>
            <a:r>
              <a:rPr lang="en-US" sz="2400" dirty="0"/>
              <a:t>Focus on searching </a:t>
            </a:r>
          </a:p>
          <a:p>
            <a:endParaRPr lang="en-US" sz="1700" dirty="0"/>
          </a:p>
        </p:txBody>
      </p:sp>
      <p:pic>
        <p:nvPicPr>
          <p:cNvPr id="4" name="Picture 3" descr="A person kissing a dog&#10;&#10;AI-generated content may be incorrect.">
            <a:extLst>
              <a:ext uri="{FF2B5EF4-FFF2-40B4-BE49-F238E27FC236}">
                <a16:creationId xmlns:a16="http://schemas.microsoft.com/office/drawing/2014/main" id="{471A49E3-5098-BB6B-2EF0-63584212F14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079" r="34131" b="-2"/>
          <a:stretch>
            <a:fillRect/>
          </a:stretch>
        </p:blipFill>
        <p:spPr>
          <a:xfrm>
            <a:off x="5496674" y="-10886"/>
            <a:ext cx="3647326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66514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FBA30C-B235-A523-4797-96C2AC04A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ight Triangle 27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DB456A-01F1-B44C-2A52-CC2184056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930" y="1050595"/>
            <a:ext cx="6056111" cy="161848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600" b="1" dirty="0"/>
              <a:t>Slide 9 – Emotional &amp; Physiological Impact (Ongoing)</a:t>
            </a:r>
            <a:br>
              <a:rPr lang="en-US" sz="3600" b="1" dirty="0"/>
            </a:br>
            <a:endParaRPr lang="en-US" sz="3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992BC-4EF4-2520-79FD-1699E1BB5E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3930" y="2250041"/>
            <a:ext cx="6056111" cy="3519824"/>
          </a:xfrm>
        </p:spPr>
        <p:txBody>
          <a:bodyPr anchor="t">
            <a:normAutofit/>
          </a:bodyPr>
          <a:lstStyle/>
          <a:p>
            <a:endParaRPr lang="en-US" sz="1800" dirty="0"/>
          </a:p>
          <a:p>
            <a:endParaRPr lang="en-US" sz="1800" dirty="0"/>
          </a:p>
          <a:p>
            <a:r>
              <a:rPr lang="en-US" sz="2400" dirty="0"/>
              <a:t>Anxiety, guilt and depression </a:t>
            </a:r>
          </a:p>
          <a:p>
            <a:r>
              <a:rPr lang="en-US" sz="2400" dirty="0"/>
              <a:t>Physical exhaustion </a:t>
            </a:r>
          </a:p>
          <a:p>
            <a:r>
              <a:rPr lang="en-US" sz="2400" dirty="0"/>
              <a:t>Intrusive thoughts </a:t>
            </a:r>
          </a:p>
          <a:p>
            <a:r>
              <a:rPr lang="en-US" sz="2400" dirty="0"/>
              <a:t>Relationship strain </a:t>
            </a:r>
          </a:p>
          <a:p>
            <a:r>
              <a:rPr lang="en-US" sz="2400" dirty="0"/>
              <a:t>Emotional overload </a:t>
            </a:r>
          </a:p>
          <a:p>
            <a:r>
              <a:rPr lang="en-GB" sz="2400" dirty="0"/>
              <a:t>Prolonged uncertainty</a:t>
            </a:r>
            <a:endParaRPr lang="en-US" sz="2400" dirty="0"/>
          </a:p>
          <a:p>
            <a:pPr>
              <a:lnSpc>
                <a:spcPct val="90000"/>
              </a:lnSpc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308396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ight Triangle 27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930" y="1050595"/>
            <a:ext cx="6056111" cy="161848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5400" dirty="0"/>
              <a:t>Slide 10 – Frozen Grief</a:t>
            </a:r>
            <a:endParaRPr lang="en-US" sz="5400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52E6866B-7E93-6BC1-97E1-C5D83A88174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939658" y="2465624"/>
            <a:ext cx="3368230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Grief becomes “stuck”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Persistent guilt and bargaining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Replaying events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Emotional paralysis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“Grief limbo”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99" name="Rectangle 3098">
            <a:extLst>
              <a:ext uri="{FF2B5EF4-FFF2-40B4-BE49-F238E27FC236}">
                <a16:creationId xmlns:a16="http://schemas.microsoft.com/office/drawing/2014/main" id="{DB304A14-32D0-4873-B914-423ED7B8D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4040626" cy="1325563"/>
          </a:xfrm>
        </p:spPr>
        <p:txBody>
          <a:bodyPr>
            <a:noAutofit/>
          </a:bodyPr>
          <a:lstStyle/>
          <a:p>
            <a:r>
              <a:rPr lang="en-US" sz="3600" dirty="0"/>
              <a:t>Slide 11 – Other Forms of Ambiguous Loss</a:t>
            </a:r>
            <a:endParaRPr lang="en-GB" sz="3600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EC57DAD-08CD-1AEF-86A2-69265387FA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89" b="-2"/>
          <a:stretch>
            <a:fillRect/>
          </a:stretch>
        </p:blipFill>
        <p:spPr bwMode="auto">
          <a:xfrm>
            <a:off x="4965970" y="1295416"/>
            <a:ext cx="4178030" cy="5562584"/>
          </a:xfrm>
          <a:custGeom>
            <a:avLst/>
            <a:gdLst/>
            <a:ahLst/>
            <a:cxnLst/>
            <a:rect l="l" t="t" r="r" b="b"/>
            <a:pathLst>
              <a:path w="5570706" h="5562584">
                <a:moveTo>
                  <a:pt x="3374687" y="0"/>
                </a:moveTo>
                <a:cubicBezTo>
                  <a:pt x="4190094" y="0"/>
                  <a:pt x="4937956" y="289196"/>
                  <a:pt x="5521301" y="770615"/>
                </a:cubicBezTo>
                <a:lnTo>
                  <a:pt x="5570706" y="815517"/>
                </a:lnTo>
                <a:lnTo>
                  <a:pt x="5570706" y="5562584"/>
                </a:lnTo>
                <a:lnTo>
                  <a:pt x="808135" y="5562584"/>
                </a:lnTo>
                <a:lnTo>
                  <a:pt x="770615" y="5521302"/>
                </a:lnTo>
                <a:cubicBezTo>
                  <a:pt x="289196" y="4937957"/>
                  <a:pt x="0" y="4190095"/>
                  <a:pt x="0" y="3374687"/>
                </a:cubicBezTo>
                <a:cubicBezTo>
                  <a:pt x="0" y="1510899"/>
                  <a:pt x="1510899" y="0"/>
                  <a:pt x="3374687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01" name="!!Oval">
            <a:extLst>
              <a:ext uri="{FF2B5EF4-FFF2-40B4-BE49-F238E27FC236}">
                <a16:creationId xmlns:a16="http://schemas.microsoft.com/office/drawing/2014/main" id="{1D460C86-854F-4FB3-ABC2-E823D8FEB9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2588" y="1656147"/>
            <a:ext cx="409575" cy="5461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03" name="!!Arc">
            <a:extLst>
              <a:ext uri="{FF2B5EF4-FFF2-40B4-BE49-F238E27FC236}">
                <a16:creationId xmlns:a16="http://schemas.microsoft.com/office/drawing/2014/main" id="{BB48116A-278A-4CC5-89D3-9DE8E8FF1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01054" y="587516"/>
            <a:ext cx="2240924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365AC842-59DA-5B6D-CAB1-6009A3281BA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49619" y="1944561"/>
            <a:ext cx="3637534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Divorce or separation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Rehoming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Housing, finances, health issues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Loss of contact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Emotional bond continues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ight Triangle 36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930" y="1050595"/>
            <a:ext cx="6056111" cy="161848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Slide 12 – Emotional Impact of Rehoming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ABDC6AA-EECA-A792-9E9C-10098201759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972639" y="2476892"/>
            <a:ext cx="3667874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Guilt and shame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Sense of failure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Broken promise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Ongoing worry about pet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Grief without closure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2" name="Rectangle 2061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369" y="238539"/>
            <a:ext cx="8263890" cy="1434415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800" dirty="0"/>
              <a:t>Slide 13 – Pet Theft &amp; Ambiguous Loss</a:t>
            </a:r>
            <a:endParaRPr lang="en-GB" sz="4700" dirty="0"/>
          </a:p>
        </p:txBody>
      </p:sp>
      <p:sp>
        <p:nvSpPr>
          <p:cNvPr id="2064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9369" y="1681544"/>
            <a:ext cx="8229600" cy="18288"/>
          </a:xfrm>
          <a:custGeom>
            <a:avLst/>
            <a:gdLst>
              <a:gd name="csX0" fmla="*/ 0 w 8229600"/>
              <a:gd name="csY0" fmla="*/ 0 h 18288"/>
              <a:gd name="csX1" fmla="*/ 521208 w 8229600"/>
              <a:gd name="csY1" fmla="*/ 0 h 18288"/>
              <a:gd name="csX2" fmla="*/ 1371600 w 8229600"/>
              <a:gd name="csY2" fmla="*/ 0 h 18288"/>
              <a:gd name="csX3" fmla="*/ 2221992 w 8229600"/>
              <a:gd name="csY3" fmla="*/ 0 h 18288"/>
              <a:gd name="csX4" fmla="*/ 3072384 w 8229600"/>
              <a:gd name="csY4" fmla="*/ 0 h 18288"/>
              <a:gd name="csX5" fmla="*/ 3511296 w 8229600"/>
              <a:gd name="csY5" fmla="*/ 0 h 18288"/>
              <a:gd name="csX6" fmla="*/ 4114800 w 8229600"/>
              <a:gd name="csY6" fmla="*/ 0 h 18288"/>
              <a:gd name="csX7" fmla="*/ 4553712 w 8229600"/>
              <a:gd name="csY7" fmla="*/ 0 h 18288"/>
              <a:gd name="csX8" fmla="*/ 5239512 w 8229600"/>
              <a:gd name="csY8" fmla="*/ 0 h 18288"/>
              <a:gd name="csX9" fmla="*/ 5843016 w 8229600"/>
              <a:gd name="csY9" fmla="*/ 0 h 18288"/>
              <a:gd name="csX10" fmla="*/ 6611112 w 8229600"/>
              <a:gd name="csY10" fmla="*/ 0 h 18288"/>
              <a:gd name="csX11" fmla="*/ 7461504 w 8229600"/>
              <a:gd name="csY11" fmla="*/ 0 h 18288"/>
              <a:gd name="csX12" fmla="*/ 8229600 w 8229600"/>
              <a:gd name="csY12" fmla="*/ 0 h 18288"/>
              <a:gd name="csX13" fmla="*/ 8229600 w 8229600"/>
              <a:gd name="csY13" fmla="*/ 18288 h 18288"/>
              <a:gd name="csX14" fmla="*/ 7461504 w 8229600"/>
              <a:gd name="csY14" fmla="*/ 18288 h 18288"/>
              <a:gd name="csX15" fmla="*/ 6940296 w 8229600"/>
              <a:gd name="csY15" fmla="*/ 18288 h 18288"/>
              <a:gd name="csX16" fmla="*/ 6419088 w 8229600"/>
              <a:gd name="csY16" fmla="*/ 18288 h 18288"/>
              <a:gd name="csX17" fmla="*/ 5650992 w 8229600"/>
              <a:gd name="csY17" fmla="*/ 18288 h 18288"/>
              <a:gd name="csX18" fmla="*/ 5129784 w 8229600"/>
              <a:gd name="csY18" fmla="*/ 18288 h 18288"/>
              <a:gd name="csX19" fmla="*/ 4690872 w 8229600"/>
              <a:gd name="csY19" fmla="*/ 18288 h 18288"/>
              <a:gd name="csX20" fmla="*/ 4087368 w 8229600"/>
              <a:gd name="csY20" fmla="*/ 18288 h 18288"/>
              <a:gd name="csX21" fmla="*/ 3401568 w 8229600"/>
              <a:gd name="csY21" fmla="*/ 18288 h 18288"/>
              <a:gd name="csX22" fmla="*/ 2798064 w 8229600"/>
              <a:gd name="csY22" fmla="*/ 18288 h 18288"/>
              <a:gd name="csX23" fmla="*/ 2276856 w 8229600"/>
              <a:gd name="csY23" fmla="*/ 18288 h 18288"/>
              <a:gd name="csX24" fmla="*/ 1426464 w 8229600"/>
              <a:gd name="csY24" fmla="*/ 18288 h 18288"/>
              <a:gd name="csX25" fmla="*/ 740664 w 8229600"/>
              <a:gd name="csY25" fmla="*/ 18288 h 18288"/>
              <a:gd name="csX26" fmla="*/ 0 w 8229600"/>
              <a:gd name="csY26" fmla="*/ 18288 h 18288"/>
              <a:gd name="csX27" fmla="*/ 0 w 8229600"/>
              <a:gd name="csY2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8229600" h="18288" fill="none" extrusionOk="0">
                <a:moveTo>
                  <a:pt x="0" y="0"/>
                </a:moveTo>
                <a:cubicBezTo>
                  <a:pt x="227594" y="-4267"/>
                  <a:pt x="329693" y="13251"/>
                  <a:pt x="521208" y="0"/>
                </a:cubicBezTo>
                <a:cubicBezTo>
                  <a:pt x="712723" y="-13251"/>
                  <a:pt x="1137373" y="-13618"/>
                  <a:pt x="1371600" y="0"/>
                </a:cubicBezTo>
                <a:cubicBezTo>
                  <a:pt x="1605827" y="13618"/>
                  <a:pt x="1975382" y="-27374"/>
                  <a:pt x="2221992" y="0"/>
                </a:cubicBezTo>
                <a:cubicBezTo>
                  <a:pt x="2468602" y="27374"/>
                  <a:pt x="2863316" y="-20517"/>
                  <a:pt x="3072384" y="0"/>
                </a:cubicBezTo>
                <a:cubicBezTo>
                  <a:pt x="3281452" y="20517"/>
                  <a:pt x="3331438" y="10793"/>
                  <a:pt x="3511296" y="0"/>
                </a:cubicBezTo>
                <a:cubicBezTo>
                  <a:pt x="3691154" y="-10793"/>
                  <a:pt x="3906405" y="-29737"/>
                  <a:pt x="4114800" y="0"/>
                </a:cubicBezTo>
                <a:cubicBezTo>
                  <a:pt x="4323195" y="29737"/>
                  <a:pt x="4428852" y="-2234"/>
                  <a:pt x="4553712" y="0"/>
                </a:cubicBezTo>
                <a:cubicBezTo>
                  <a:pt x="4678572" y="2234"/>
                  <a:pt x="5065629" y="29368"/>
                  <a:pt x="5239512" y="0"/>
                </a:cubicBezTo>
                <a:cubicBezTo>
                  <a:pt x="5413395" y="-29368"/>
                  <a:pt x="5703888" y="11839"/>
                  <a:pt x="5843016" y="0"/>
                </a:cubicBezTo>
                <a:cubicBezTo>
                  <a:pt x="5982144" y="-11839"/>
                  <a:pt x="6260765" y="24719"/>
                  <a:pt x="6611112" y="0"/>
                </a:cubicBezTo>
                <a:cubicBezTo>
                  <a:pt x="6961459" y="-24719"/>
                  <a:pt x="7228293" y="32959"/>
                  <a:pt x="7461504" y="0"/>
                </a:cubicBezTo>
                <a:cubicBezTo>
                  <a:pt x="7694715" y="-32959"/>
                  <a:pt x="7990029" y="-3422"/>
                  <a:pt x="8229600" y="0"/>
                </a:cubicBezTo>
                <a:cubicBezTo>
                  <a:pt x="8228940" y="5812"/>
                  <a:pt x="8229447" y="9773"/>
                  <a:pt x="8229600" y="18288"/>
                </a:cubicBezTo>
                <a:cubicBezTo>
                  <a:pt x="7940706" y="-9293"/>
                  <a:pt x="7792584" y="-16009"/>
                  <a:pt x="7461504" y="18288"/>
                </a:cubicBezTo>
                <a:cubicBezTo>
                  <a:pt x="7130424" y="52585"/>
                  <a:pt x="7080072" y="43845"/>
                  <a:pt x="6940296" y="18288"/>
                </a:cubicBezTo>
                <a:cubicBezTo>
                  <a:pt x="6800520" y="-7269"/>
                  <a:pt x="6672872" y="26671"/>
                  <a:pt x="6419088" y="18288"/>
                </a:cubicBezTo>
                <a:cubicBezTo>
                  <a:pt x="6165304" y="9905"/>
                  <a:pt x="5869721" y="4987"/>
                  <a:pt x="5650992" y="18288"/>
                </a:cubicBezTo>
                <a:cubicBezTo>
                  <a:pt x="5432263" y="31589"/>
                  <a:pt x="5308310" y="3023"/>
                  <a:pt x="5129784" y="18288"/>
                </a:cubicBezTo>
                <a:cubicBezTo>
                  <a:pt x="4951258" y="33553"/>
                  <a:pt x="4799696" y="15357"/>
                  <a:pt x="4690872" y="18288"/>
                </a:cubicBezTo>
                <a:cubicBezTo>
                  <a:pt x="4582048" y="21219"/>
                  <a:pt x="4311124" y="-7836"/>
                  <a:pt x="4087368" y="18288"/>
                </a:cubicBezTo>
                <a:cubicBezTo>
                  <a:pt x="3863612" y="44412"/>
                  <a:pt x="3730288" y="13374"/>
                  <a:pt x="3401568" y="18288"/>
                </a:cubicBezTo>
                <a:cubicBezTo>
                  <a:pt x="3072848" y="23202"/>
                  <a:pt x="3020684" y="32425"/>
                  <a:pt x="2798064" y="18288"/>
                </a:cubicBezTo>
                <a:cubicBezTo>
                  <a:pt x="2575444" y="4151"/>
                  <a:pt x="2440915" y="-7352"/>
                  <a:pt x="2276856" y="18288"/>
                </a:cubicBezTo>
                <a:cubicBezTo>
                  <a:pt x="2112797" y="43928"/>
                  <a:pt x="1726502" y="-9560"/>
                  <a:pt x="1426464" y="18288"/>
                </a:cubicBezTo>
                <a:cubicBezTo>
                  <a:pt x="1126426" y="46136"/>
                  <a:pt x="992925" y="21016"/>
                  <a:pt x="740664" y="18288"/>
                </a:cubicBezTo>
                <a:cubicBezTo>
                  <a:pt x="488403" y="15560"/>
                  <a:pt x="195650" y="-16061"/>
                  <a:pt x="0" y="18288"/>
                </a:cubicBezTo>
                <a:cubicBezTo>
                  <a:pt x="348" y="9455"/>
                  <a:pt x="654" y="3983"/>
                  <a:pt x="0" y="0"/>
                </a:cubicBezTo>
                <a:close/>
              </a:path>
              <a:path w="8229600" h="18288" stroke="0" extrusionOk="0">
                <a:moveTo>
                  <a:pt x="0" y="0"/>
                </a:moveTo>
                <a:cubicBezTo>
                  <a:pt x="259263" y="-9445"/>
                  <a:pt x="404731" y="4427"/>
                  <a:pt x="521208" y="0"/>
                </a:cubicBezTo>
                <a:cubicBezTo>
                  <a:pt x="637685" y="-4427"/>
                  <a:pt x="839187" y="564"/>
                  <a:pt x="960120" y="0"/>
                </a:cubicBezTo>
                <a:cubicBezTo>
                  <a:pt x="1081053" y="-564"/>
                  <a:pt x="1313469" y="-16481"/>
                  <a:pt x="1481328" y="0"/>
                </a:cubicBezTo>
                <a:cubicBezTo>
                  <a:pt x="1649187" y="16481"/>
                  <a:pt x="1885247" y="26161"/>
                  <a:pt x="2167128" y="0"/>
                </a:cubicBezTo>
                <a:cubicBezTo>
                  <a:pt x="2449009" y="-26161"/>
                  <a:pt x="2761875" y="-22202"/>
                  <a:pt x="2935224" y="0"/>
                </a:cubicBezTo>
                <a:cubicBezTo>
                  <a:pt x="3108573" y="22202"/>
                  <a:pt x="3540687" y="-2863"/>
                  <a:pt x="3785616" y="0"/>
                </a:cubicBezTo>
                <a:cubicBezTo>
                  <a:pt x="4030545" y="2863"/>
                  <a:pt x="4280774" y="-12442"/>
                  <a:pt x="4636008" y="0"/>
                </a:cubicBezTo>
                <a:cubicBezTo>
                  <a:pt x="4991242" y="12442"/>
                  <a:pt x="5025483" y="16914"/>
                  <a:pt x="5239512" y="0"/>
                </a:cubicBezTo>
                <a:cubicBezTo>
                  <a:pt x="5453541" y="-16914"/>
                  <a:pt x="5754008" y="16592"/>
                  <a:pt x="6007608" y="0"/>
                </a:cubicBezTo>
                <a:cubicBezTo>
                  <a:pt x="6261208" y="-16592"/>
                  <a:pt x="6407957" y="-11909"/>
                  <a:pt x="6693408" y="0"/>
                </a:cubicBezTo>
                <a:cubicBezTo>
                  <a:pt x="6978859" y="11909"/>
                  <a:pt x="7015437" y="-20890"/>
                  <a:pt x="7296912" y="0"/>
                </a:cubicBezTo>
                <a:cubicBezTo>
                  <a:pt x="7578387" y="20890"/>
                  <a:pt x="7859622" y="46406"/>
                  <a:pt x="8229600" y="0"/>
                </a:cubicBezTo>
                <a:cubicBezTo>
                  <a:pt x="8230508" y="6337"/>
                  <a:pt x="8228722" y="11778"/>
                  <a:pt x="8229600" y="18288"/>
                </a:cubicBezTo>
                <a:cubicBezTo>
                  <a:pt x="8075287" y="35054"/>
                  <a:pt x="7821366" y="21850"/>
                  <a:pt x="7626096" y="18288"/>
                </a:cubicBezTo>
                <a:cubicBezTo>
                  <a:pt x="7430826" y="14726"/>
                  <a:pt x="7320004" y="-9669"/>
                  <a:pt x="7022592" y="18288"/>
                </a:cubicBezTo>
                <a:cubicBezTo>
                  <a:pt x="6725180" y="46245"/>
                  <a:pt x="6348804" y="-14025"/>
                  <a:pt x="6172200" y="18288"/>
                </a:cubicBezTo>
                <a:cubicBezTo>
                  <a:pt x="5995596" y="50601"/>
                  <a:pt x="5788102" y="22890"/>
                  <a:pt x="5650992" y="18288"/>
                </a:cubicBezTo>
                <a:cubicBezTo>
                  <a:pt x="5513882" y="13686"/>
                  <a:pt x="5198399" y="29121"/>
                  <a:pt x="4882896" y="18288"/>
                </a:cubicBezTo>
                <a:cubicBezTo>
                  <a:pt x="4567393" y="7455"/>
                  <a:pt x="4557008" y="26965"/>
                  <a:pt x="4443984" y="18288"/>
                </a:cubicBezTo>
                <a:cubicBezTo>
                  <a:pt x="4330960" y="9611"/>
                  <a:pt x="4061674" y="28891"/>
                  <a:pt x="3758184" y="18288"/>
                </a:cubicBezTo>
                <a:cubicBezTo>
                  <a:pt x="3454694" y="7685"/>
                  <a:pt x="3380392" y="19119"/>
                  <a:pt x="3236976" y="18288"/>
                </a:cubicBezTo>
                <a:cubicBezTo>
                  <a:pt x="3093560" y="17457"/>
                  <a:pt x="2632116" y="37607"/>
                  <a:pt x="2386584" y="18288"/>
                </a:cubicBezTo>
                <a:cubicBezTo>
                  <a:pt x="2141052" y="-1031"/>
                  <a:pt x="2110884" y="28777"/>
                  <a:pt x="1947672" y="18288"/>
                </a:cubicBezTo>
                <a:cubicBezTo>
                  <a:pt x="1784460" y="7799"/>
                  <a:pt x="1535467" y="461"/>
                  <a:pt x="1261872" y="18288"/>
                </a:cubicBezTo>
                <a:cubicBezTo>
                  <a:pt x="988277" y="36115"/>
                  <a:pt x="1021096" y="10375"/>
                  <a:pt x="822960" y="18288"/>
                </a:cubicBezTo>
                <a:cubicBezTo>
                  <a:pt x="624824" y="26201"/>
                  <a:pt x="298309" y="1283"/>
                  <a:pt x="0" y="18288"/>
                </a:cubicBezTo>
                <a:cubicBezTo>
                  <a:pt x="-633" y="12278"/>
                  <a:pt x="-757" y="5867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NCCF Canine Grief Journal | The National Canine Cancer Foundation">
            <a:extLst>
              <a:ext uri="{FF2B5EF4-FFF2-40B4-BE49-F238E27FC236}">
                <a16:creationId xmlns:a16="http://schemas.microsoft.com/office/drawing/2014/main" id="{9D089C09-0251-929A-4BD9-D2178DBF08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95" r="30294" b="-1"/>
          <a:stretch>
            <a:fillRect/>
          </a:stretch>
        </p:blipFill>
        <p:spPr bwMode="auto">
          <a:xfrm>
            <a:off x="6176859" y="2112264"/>
            <a:ext cx="2955798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4">
            <a:extLst>
              <a:ext uri="{FF2B5EF4-FFF2-40B4-BE49-F238E27FC236}">
                <a16:creationId xmlns:a16="http://schemas.microsoft.com/office/drawing/2014/main" id="{EF1CE5D5-6FBD-3E10-4350-90E8980F1A6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33413" y="1443844"/>
            <a:ext cx="7446269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Increasing and widely reported issue with significant emotional impact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Often sudden, traumatic and destabilising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Leaves carers with ongoing uncertainty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Low recovery and prosecution rates historically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Now recognised in law (Pet Abduction Act 2024)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Pets recognised as sentient beings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Strong link to ambiguous loss experience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930" y="1050595"/>
            <a:ext cx="6056111" cy="161848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5400" dirty="0"/>
              <a:t>Slide 14 – Legal Developments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DEA7655-5A61-C39D-FCAB-487970AECE3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175964" y="2808211"/>
            <a:ext cx="3906839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Pet Abduction Act 2024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Pets recognised as sentient beings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Stronger penalties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Emotional impact acknowledged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917CF4-78D4-CD54-1A7F-E49BCCCEC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CED79D1-4119-E3CA-9454-AC0CB58C02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488D2BB-847A-604B-38D6-1FA1924DB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90A237-01E1-F310-46F1-B55C5FB1BF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6460B8-1561-BEBD-6F60-F9A27AE80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330" y="1050595"/>
            <a:ext cx="7570470" cy="968705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GB" sz="5400" dirty="0"/>
              <a:t>Slide 15 –Microchipping and Identification</a:t>
            </a: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89768A29-FCCD-6B98-C94F-B95FB509E0C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689100" y="2140069"/>
            <a:ext cx="5381601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Compulsory dog microchipping (UK since 2016)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Compulsory cat microchipping (England 2024)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Requires registration and up-to-date owner details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Multiple databases can create challenges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Pets must be scanned to be identified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Can support reunification — but not guaranteed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Plays a role in reducing ambiguous loss </a:t>
            </a:r>
          </a:p>
        </p:txBody>
      </p:sp>
    </p:spTree>
    <p:extLst>
      <p:ext uri="{BB962C8B-B14F-4D97-AF65-F5344CB8AC3E}">
        <p14:creationId xmlns:p14="http://schemas.microsoft.com/office/powerpoint/2010/main" val="6043438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8" name="Rectangle 4107">
            <a:extLst>
              <a:ext uri="{FF2B5EF4-FFF2-40B4-BE49-F238E27FC236}">
                <a16:creationId xmlns:a16="http://schemas.microsoft.com/office/drawing/2014/main" id="{DB304A14-32D0-4873-B914-423ED7B8D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4040626" cy="1325563"/>
          </a:xfrm>
        </p:spPr>
        <p:txBody>
          <a:bodyPr>
            <a:noAutofit/>
          </a:bodyPr>
          <a:lstStyle/>
          <a:p>
            <a:r>
              <a:rPr lang="en-US" sz="3200" dirty="0"/>
              <a:t>Slide 16 – Why Clients Don’t Seek Help Immediately</a:t>
            </a:r>
            <a:endParaRPr lang="en-GB" sz="3200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8D3DDE5F-2857-B336-40BC-74D2CE335A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44" r="7446" b="-1"/>
          <a:stretch>
            <a:fillRect/>
          </a:stretch>
        </p:blipFill>
        <p:spPr bwMode="auto">
          <a:xfrm>
            <a:off x="4965970" y="1295416"/>
            <a:ext cx="4178030" cy="5562584"/>
          </a:xfrm>
          <a:custGeom>
            <a:avLst/>
            <a:gdLst/>
            <a:ahLst/>
            <a:cxnLst/>
            <a:rect l="l" t="t" r="r" b="b"/>
            <a:pathLst>
              <a:path w="5570706" h="5562584">
                <a:moveTo>
                  <a:pt x="3374687" y="0"/>
                </a:moveTo>
                <a:cubicBezTo>
                  <a:pt x="4190094" y="0"/>
                  <a:pt x="4937956" y="289196"/>
                  <a:pt x="5521301" y="770615"/>
                </a:cubicBezTo>
                <a:lnTo>
                  <a:pt x="5570706" y="815517"/>
                </a:lnTo>
                <a:lnTo>
                  <a:pt x="5570706" y="5562584"/>
                </a:lnTo>
                <a:lnTo>
                  <a:pt x="808135" y="5562584"/>
                </a:lnTo>
                <a:lnTo>
                  <a:pt x="770615" y="5521302"/>
                </a:lnTo>
                <a:cubicBezTo>
                  <a:pt x="289196" y="4937957"/>
                  <a:pt x="0" y="4190095"/>
                  <a:pt x="0" y="3374687"/>
                </a:cubicBezTo>
                <a:cubicBezTo>
                  <a:pt x="0" y="1510899"/>
                  <a:pt x="1510899" y="0"/>
                  <a:pt x="3374687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9" name="!!Oval">
            <a:extLst>
              <a:ext uri="{FF2B5EF4-FFF2-40B4-BE49-F238E27FC236}">
                <a16:creationId xmlns:a16="http://schemas.microsoft.com/office/drawing/2014/main" id="{1D460C86-854F-4FB3-ABC2-E823D8FEB9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2588" y="1656147"/>
            <a:ext cx="409575" cy="5461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07" name="!!Arc">
            <a:extLst>
              <a:ext uri="{FF2B5EF4-FFF2-40B4-BE49-F238E27FC236}">
                <a16:creationId xmlns:a16="http://schemas.microsoft.com/office/drawing/2014/main" id="{BB48116A-278A-4CC5-89D3-9DE8E8FF1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01054" y="587516"/>
            <a:ext cx="2240924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216537E-F8EC-C963-7DC7-FABF9739678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68805" y="2202247"/>
            <a:ext cx="3842719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Focus on searching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Shock and urgency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Fear of “giving up hope”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“Bereavement” terminology barrier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425ECD-4E70-9C34-3198-BA6034623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6397410-74E7-4364-2F6F-1E3224C65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4FCC7F85-106A-ACDC-B1A6-79C9B35C6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70BA9A-F99E-5C8D-71DE-99E824C2E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DB1E09-09ED-0CA7-ECE3-1A44A1E00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929" y="1050595"/>
            <a:ext cx="6690317" cy="582907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5400" dirty="0"/>
              <a:t>Slide 17 – Case Study 1</a:t>
            </a:r>
            <a:endParaRPr lang="en-GB" sz="5400" dirty="0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A2B8D80-52C7-7475-4E40-F7CC308E8D1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724400" y="1633502"/>
            <a:ext cx="4766048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Dog (Max) missing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Search and Rescue involved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Found deceased after 4 weeks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Shock, grief, guilt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Need for counselling support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sz="1800" dirty="0">
                <a:latin typeface="Arial" panose="020B0604020202020204" pitchFamily="34" charset="0"/>
              </a:rPr>
              <a:t>Emotional and traumatic search experience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60910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2C8E82-52AB-0FC5-AC32-F0AF6E538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BFA7CB1-F19F-7593-B0DD-8C29B6C86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E21C993-B6BC-8CCA-6C69-AF5E6A5E4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2E8AC31-9107-0131-1693-D1DC2C60B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F04331-BB00-00CC-525B-7B8D052BC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929" y="1050595"/>
            <a:ext cx="6834155" cy="161848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400" dirty="0"/>
              <a:t>Slide 18 – Case Study 2</a:t>
            </a:r>
            <a:endParaRPr lang="en-GB" sz="5400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AE77B9F1-568D-1A8C-5DC9-E8F191AA38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232640" y="2005840"/>
            <a:ext cx="4877077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Elderly client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Cat (Oliver) missing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Only companion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High anxiety and isolation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Emotional vulnerability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sz="1800" dirty="0">
                <a:latin typeface="Arial" panose="020B0604020202020204" pitchFamily="34" charset="0"/>
              </a:rPr>
              <a:t>Loss of routine and companionship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8124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830DEF-B8DE-5C04-220E-3B690FFC45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7879236-5B2A-EE52-21B1-623BAD3CA3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820B64F5-60E6-6161-C176-F7402CB037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4D0AD45-E592-38F9-B2F7-6D8B8E178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F5BB9A-7FF5-EE3A-C895-42AF5AAF0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0" y="1050595"/>
            <a:ext cx="7797800" cy="161848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Slide 19 – When a Pet is Found</a:t>
            </a:r>
            <a:endParaRPr lang="en-GB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CA87013D-10D1-4A9B-0079-F16A86BEFAF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176463" y="1810557"/>
            <a:ext cx="4932761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Found deceased → grief and trauma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Found alive → adjustment challenges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Pet and owner may have changed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Life may have moved on (new routines / pets)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Life circumstances may have</a:t>
            </a:r>
            <a:r>
              <a:rPr lang="en-US" altLang="en-US" sz="1800" dirty="0">
                <a:latin typeface="Arial" panose="020B0604020202020204" pitchFamily="34" charset="0"/>
              </a:rPr>
              <a:t> changed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Complex emotional responses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Ongoing support still essential </a:t>
            </a:r>
          </a:p>
        </p:txBody>
      </p:sp>
    </p:spTree>
    <p:extLst>
      <p:ext uri="{BB962C8B-B14F-4D97-AF65-F5344CB8AC3E}">
        <p14:creationId xmlns:p14="http://schemas.microsoft.com/office/powerpoint/2010/main" val="5438770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63CD62-1517-773E-A2E5-44F06AC410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3CD78EB-77B9-F266-BB60-BF6C8BB443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E21D82A4-687A-4594-6E7D-5E7BB7FD4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4020A55-46C5-1B7C-A834-3D87D7C64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0A0C75-9722-AB3E-C749-7AA8A409E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930" y="1050596"/>
            <a:ext cx="6795770" cy="1036960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4000" dirty="0"/>
              <a:t>Slide 20 – Role of Pet Bereavement Counsellors</a:t>
            </a:r>
            <a:endParaRPr lang="en-GB" sz="4000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CA65D7AD-03B6-5EA4-50AA-4452A1F03C0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176463" y="2087555"/>
            <a:ext cx="4855816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Validate ambiguous loss as real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Provide safe, non-judgmental space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Use careful language (present vs past tense)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Support tolerance of uncertainty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Celebrate and honour the pet’s life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Recognise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need for specialist referral </a:t>
            </a:r>
          </a:p>
        </p:txBody>
      </p:sp>
    </p:spTree>
    <p:extLst>
      <p:ext uri="{BB962C8B-B14F-4D97-AF65-F5344CB8AC3E}">
        <p14:creationId xmlns:p14="http://schemas.microsoft.com/office/powerpoint/2010/main" val="15193372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660311-DBAD-6905-C4C2-5AE1275B51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246FC17-38F6-2FE8-3BD2-2CFC6A4017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8586886-F360-27E3-B71D-84067ADECC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961C324-73AD-419F-009E-322D99CDE5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F39E94-738E-CF32-8265-0E31B98DB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930" y="1050595"/>
            <a:ext cx="7419782" cy="161848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5400" dirty="0"/>
              <a:t>Slide 21 – Coping Strategies</a:t>
            </a: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85032AED-3DF6-AB77-0CE8-E0314EC7F70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176463" y="2364554"/>
            <a:ext cx="3137397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Self-care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Sleep and nutrition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Relaxation and breathing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Journaling and mindfulness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Creative expression </a:t>
            </a:r>
          </a:p>
        </p:txBody>
      </p:sp>
    </p:spTree>
    <p:extLst>
      <p:ext uri="{BB962C8B-B14F-4D97-AF65-F5344CB8AC3E}">
        <p14:creationId xmlns:p14="http://schemas.microsoft.com/office/powerpoint/2010/main" val="38755806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3B2E8F-A464-9946-392F-A0891E689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0DBB14-D2A8-B1B5-02C9-4A582B484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0275E06F-355A-D4CD-8C9F-C5B1B1CDC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48DBBAD-91C5-088C-DA7C-D5F5CDAA22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2FA250-0E80-930C-B69C-1425BAE2A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930" y="1050595"/>
            <a:ext cx="7419782" cy="161848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5400" dirty="0"/>
              <a:t>Slide 22 – Additional Support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8D1F1D8-725E-30FB-D2C5-2CCC560194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176463" y="2641552"/>
            <a:ext cx="3021981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Support groups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Family/relationship support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Reduce isolation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Shared understanding </a:t>
            </a:r>
          </a:p>
        </p:txBody>
      </p:sp>
    </p:spTree>
    <p:extLst>
      <p:ext uri="{BB962C8B-B14F-4D97-AF65-F5344CB8AC3E}">
        <p14:creationId xmlns:p14="http://schemas.microsoft.com/office/powerpoint/2010/main" val="3457632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62ED67-BA0B-3541-0884-7C9948BAD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450E454-8E27-7CB5-915F-A1C3C61180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FC699C8B-79D2-E41B-37D1-71B6C57032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B5FBAAA-737A-8B21-3D46-52C28A748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007B75-0B5C-2E16-124B-D05C94093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834" y="928466"/>
            <a:ext cx="7419782" cy="161848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5400" dirty="0"/>
              <a:t>Slide 23 – Ongoing Support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4E52467-6513-6A74-4A9C-02CF0B59513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176463" y="2973952"/>
            <a:ext cx="3972947" cy="1643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Long-term nature of ambiguous loss </a:t>
            </a:r>
          </a:p>
          <a:p>
            <a:r>
              <a:rPr lang="en-US" sz="1800" dirty="0"/>
              <a:t>No clear resolution </a:t>
            </a:r>
          </a:p>
          <a:p>
            <a:r>
              <a:rPr lang="en-US" sz="1800" dirty="0"/>
              <a:t>Managing anniversaries </a:t>
            </a:r>
          </a:p>
          <a:p>
            <a:r>
              <a:rPr lang="en-US" sz="1800" dirty="0"/>
              <a:t>Building resilience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21057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B4FFD8-0F52-3BC5-D645-15EB46C09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D7D5A68-92E5-4B60-FB56-78215E521D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A3F2683A-EB79-8FD4-7AB8-444B74735E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471694-DBBF-0B1C-6B28-AE0263DB52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DB0773-D126-2B50-CE2B-C33D92DFC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930" y="1050595"/>
            <a:ext cx="7419782" cy="161848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5400" dirty="0"/>
              <a:t>Slide 24 – Hope &amp; Meaning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04BEE023-585B-A3FF-5A84-CCCA6DAD29A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176463" y="2641552"/>
            <a:ext cx="349647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Not about closure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Learning to live with uncertainty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Honouring the bond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Finding purpose </a:t>
            </a:r>
          </a:p>
        </p:txBody>
      </p:sp>
    </p:spTree>
    <p:extLst>
      <p:ext uri="{BB962C8B-B14F-4D97-AF65-F5344CB8AC3E}">
        <p14:creationId xmlns:p14="http://schemas.microsoft.com/office/powerpoint/2010/main" val="30300875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154F28-5720-5B70-3B31-BD13EA630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CC6B2BB-EDB3-D292-2377-536D57EC09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EF26ADC-4403-4C7B-28B3-005FEF14D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791BB6F-C2CC-7567-84D6-FDC8B87B21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661085-614B-E129-64E5-EB4FD3DAC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930" y="1050595"/>
            <a:ext cx="7419782" cy="161848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400" dirty="0"/>
              <a:t>Slide 25 – Closing &amp; Q&amp;A</a:t>
            </a:r>
            <a:endParaRPr lang="en-GB" sz="5400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58052238-E49F-423B-D7FA-B1873E2435A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176463" y="2364554"/>
            <a:ext cx="5458546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Ambiguous loss is complex and isolating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Emotional impact is real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Counsellors provide vital support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Thank you</a:t>
            </a:r>
            <a:r>
              <a:rPr lang="en-US" altLang="en-US" sz="1800" dirty="0">
                <a:latin typeface="Arial" panose="020B0604020202020204" pitchFamily="34" charset="0"/>
              </a:rPr>
              <a:t> to everyone for being here this evening.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Invite questions </a:t>
            </a:r>
          </a:p>
        </p:txBody>
      </p:sp>
    </p:spTree>
    <p:extLst>
      <p:ext uri="{BB962C8B-B14F-4D97-AF65-F5344CB8AC3E}">
        <p14:creationId xmlns:p14="http://schemas.microsoft.com/office/powerpoint/2010/main" val="11989863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756</Words>
  <Application>Microsoft Office PowerPoint</Application>
  <PresentationFormat>On-screen Show (4:3)</PresentationFormat>
  <Paragraphs>250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Ambiguous Loss &amp; The Role of Pet Bereavement Counsellors</vt:lpstr>
      <vt:lpstr>SLIDE 2 Welcome &amp; Introduction</vt:lpstr>
      <vt:lpstr>SLIDE 3 What We Will Cover</vt:lpstr>
      <vt:lpstr>Slide 4 – What is Ambiguous Loss?</vt:lpstr>
      <vt:lpstr>Slide 5 – Why Ambiguous Loss is Different</vt:lpstr>
      <vt:lpstr>Slide 6 – Two Types of Ambiguous Loss</vt:lpstr>
      <vt:lpstr>Slide 7 – When a Pet Goes Missing</vt:lpstr>
      <vt:lpstr>Slide 8 – Emotional &amp; Physiological Impact (Early)</vt:lpstr>
      <vt:lpstr>Slide 9 – Emotional &amp; Physiological Impact (Ongoing) </vt:lpstr>
      <vt:lpstr>Slide 10 – Frozen Grief</vt:lpstr>
      <vt:lpstr>Slide 11 – Other Forms of Ambiguous Loss</vt:lpstr>
      <vt:lpstr>Slide 12 – Emotional Impact of Rehoming</vt:lpstr>
      <vt:lpstr>Slide 13 – Pet Theft &amp; Ambiguous Loss</vt:lpstr>
      <vt:lpstr>Slide 14 – Legal Developments</vt:lpstr>
      <vt:lpstr>Slide 15 –Microchipping and Identification</vt:lpstr>
      <vt:lpstr>Slide 16 – Why Clients Don’t Seek Help Immediately</vt:lpstr>
      <vt:lpstr>Slide 17 – Case Study 1</vt:lpstr>
      <vt:lpstr>Slide 18 – Case Study 2</vt:lpstr>
      <vt:lpstr>Slide 19 – When a Pet is Found</vt:lpstr>
      <vt:lpstr>Slide 20 – Role of Pet Bereavement Counsellors</vt:lpstr>
      <vt:lpstr>Slide 21 – Coping Strategies</vt:lpstr>
      <vt:lpstr>Slide 22 – Additional Support</vt:lpstr>
      <vt:lpstr>Slide 23 – Ongoing Support</vt:lpstr>
      <vt:lpstr>Slide 24 – Hope &amp; Meaning</vt:lpstr>
      <vt:lpstr>Slide 25 – Closing &amp; Q&amp;A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Lucy Herlihy</cp:lastModifiedBy>
  <cp:revision>42</cp:revision>
  <dcterms:created xsi:type="dcterms:W3CDTF">2013-01-27T09:14:16Z</dcterms:created>
  <dcterms:modified xsi:type="dcterms:W3CDTF">2026-03-26T14:58:33Z</dcterms:modified>
  <cp:category/>
</cp:coreProperties>
</file>