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90" r:id="rId5"/>
    <p:sldId id="291" r:id="rId6"/>
    <p:sldId id="296" r:id="rId7"/>
    <p:sldId id="292" r:id="rId8"/>
    <p:sldId id="295" r:id="rId9"/>
    <p:sldId id="297" r:id="rId10"/>
    <p:sldId id="301" r:id="rId11"/>
    <p:sldId id="302" r:id="rId12"/>
    <p:sldId id="298" r:id="rId13"/>
    <p:sldId id="303" r:id="rId14"/>
    <p:sldId id="272" r:id="rId15"/>
    <p:sldId id="273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5" userDrawn="1">
          <p15:clr>
            <a:srgbClr val="A4A3A4"/>
          </p15:clr>
        </p15:guide>
        <p15:guide id="2" pos="4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AAD"/>
    <a:srgbClr val="233DFF"/>
    <a:srgbClr val="0000AC"/>
    <a:srgbClr val="0000CC"/>
    <a:srgbClr val="3333FF"/>
    <a:srgbClr val="F3A5A5"/>
    <a:srgbClr val="00C4CC"/>
    <a:srgbClr val="3333CC"/>
    <a:srgbClr val="F4F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0217" autoAdjust="0"/>
  </p:normalViewPr>
  <p:slideViewPr>
    <p:cSldViewPr>
      <p:cViewPr varScale="1">
        <p:scale>
          <a:sx n="87" d="100"/>
          <a:sy n="87" d="100"/>
        </p:scale>
        <p:origin x="1552" y="192"/>
      </p:cViewPr>
      <p:guideLst>
        <p:guide orient="horz" pos="3195"/>
        <p:guide pos="4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F12C2-78B1-4F50-8162-D8FE119BE03C}" type="datetimeFigureOut">
              <a:rPr lang="es-CO" smtClean="0"/>
              <a:t>27/01/25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727C-CBA6-4368-A890-D19165B207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35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288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54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815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84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69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869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05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727C-CBA6-4368-A890-D19165B2076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416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hyperlink" Target="mailto:Para%20recibir%20tu%20certificado,%20env&#237;a%20tus%20respuestas%20al%20siguiente%20correo%20electr&#243;nico:%20joseduran@formandojoseduran@formandonos.com.co?subject=%20Respuesta%20ssobre%20%20Manejo%20de%20conflictos" TargetMode="External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joseduran@formandonos.com.co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formandonos.com.co/" TargetMode="Externa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" y="3012757"/>
            <a:ext cx="18288000" cy="2224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 b="1" dirty="0">
                <a:solidFill>
                  <a:srgbClr val="F4F6FC"/>
                </a:solidFill>
                <a:latin typeface="HK Grotesk Bold"/>
              </a:rPr>
              <a:t>Formándonos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" y="5388239"/>
            <a:ext cx="18287999" cy="151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dirty="0">
                <a:solidFill>
                  <a:srgbClr val="F4F6FC"/>
                </a:solidFill>
                <a:latin typeface="HK Grotesk Medium"/>
              </a:rPr>
              <a:t>¡</a:t>
            </a:r>
            <a:r>
              <a:rPr lang="en-US" sz="4899" dirty="0" err="1">
                <a:solidFill>
                  <a:srgbClr val="F4F6FC"/>
                </a:solidFill>
                <a:latin typeface="HK Grotesk Medium"/>
              </a:rPr>
              <a:t>Descubriendo</a:t>
            </a:r>
            <a:r>
              <a:rPr lang="en-US" sz="4899" dirty="0">
                <a:solidFill>
                  <a:srgbClr val="F4F6FC"/>
                </a:solidFill>
                <a:latin typeface="HK Grotesk Medium"/>
              </a:rPr>
              <a:t> </a:t>
            </a:r>
            <a:r>
              <a:rPr lang="en-US" sz="4899" dirty="0" err="1">
                <a:solidFill>
                  <a:srgbClr val="F4F6FC"/>
                </a:solidFill>
                <a:latin typeface="HK Grotesk Medium"/>
              </a:rPr>
              <a:t>tu</a:t>
            </a:r>
            <a:r>
              <a:rPr lang="en-US" sz="4899" dirty="0">
                <a:solidFill>
                  <a:srgbClr val="F4F6FC"/>
                </a:solidFill>
                <a:latin typeface="HK Grotesk Medium"/>
              </a:rPr>
              <a:t> </a:t>
            </a:r>
            <a:r>
              <a:rPr lang="en-US" sz="4899" dirty="0" err="1">
                <a:solidFill>
                  <a:srgbClr val="F4F6FC"/>
                </a:solidFill>
                <a:latin typeface="HK Grotesk Medium"/>
              </a:rPr>
              <a:t>verdadero</a:t>
            </a:r>
            <a:r>
              <a:rPr lang="en-US" sz="4899" dirty="0">
                <a:solidFill>
                  <a:srgbClr val="F4F6FC"/>
                </a:solidFill>
                <a:latin typeface="HK Grotesk Medium"/>
              </a:rPr>
              <a:t> </a:t>
            </a:r>
            <a:r>
              <a:rPr lang="en-US" sz="4899" dirty="0" err="1">
                <a:solidFill>
                  <a:srgbClr val="F4F6FC"/>
                </a:solidFill>
                <a:latin typeface="HK Grotesk Medium"/>
              </a:rPr>
              <a:t>potencial</a:t>
            </a:r>
            <a:r>
              <a:rPr lang="en-US" sz="4899" dirty="0">
                <a:solidFill>
                  <a:srgbClr val="F4F6FC"/>
                </a:solidFill>
                <a:latin typeface="HK Grotesk Medium"/>
              </a:rPr>
              <a:t>!</a:t>
            </a:r>
          </a:p>
          <a:p>
            <a:pPr algn="ctr">
              <a:lnSpc>
                <a:spcPts val="4759"/>
              </a:lnSpc>
            </a:pPr>
            <a:endParaRPr lang="en-US" sz="4899" dirty="0">
              <a:solidFill>
                <a:srgbClr val="F4F6FC"/>
              </a:solidFill>
              <a:latin typeface="HK Grotesk Medium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6000" advClick="0" advTm="1000">
        <p15:prstTrans prst="curtains"/>
        <p:sndAc>
          <p:stSnd>
            <p:snd r:embed="rId3" name="nostalgic-15sec-reduced-synth-pop-summer-happy-travel-vlog-music-207408.wav"/>
          </p:stSnd>
        </p:sndAc>
      </p:transition>
    </mc:Choice>
    <mc:Fallback xmlns="">
      <p:transition spd="slow" advClick="0" advTm="1000">
        <p:fade/>
        <p:sndAc>
          <p:stSnd>
            <p:snd r:embed="rId4" name="nostalgic-15sec-reduced-synth-pop-summer-happy-travel-vlog-music-207408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926261" y="9103940"/>
            <a:ext cx="3276859" cy="73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FFFFFF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63CF245-B6FA-B278-1BEC-0FC0540F7A46}"/>
              </a:ext>
            </a:extLst>
          </p:cNvPr>
          <p:cNvSpPr txBox="1">
            <a:spLocks/>
          </p:cNvSpPr>
          <p:nvPr/>
        </p:nvSpPr>
        <p:spPr>
          <a:xfrm>
            <a:off x="93044" y="1903140"/>
            <a:ext cx="6624736" cy="1273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b="1" dirty="0">
                <a:solidFill>
                  <a:schemeClr val="bg1"/>
                </a:solidFill>
                <a:latin typeface="Open Sans Bold"/>
              </a:rPr>
              <a:t>¿Cómo identificar una persona con Actitud Positiva?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FC43014-2D96-40FD-F0F4-884BE479B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74579"/>
              </p:ext>
            </p:extLst>
          </p:nvPr>
        </p:nvGraphicFramePr>
        <p:xfrm>
          <a:off x="6905976" y="761388"/>
          <a:ext cx="10662960" cy="8054520"/>
        </p:xfrm>
        <a:graphic>
          <a:graphicData uri="http://schemas.openxmlformats.org/drawingml/2006/table">
            <a:tbl>
              <a:tblPr/>
              <a:tblGrid>
                <a:gridCol w="5591381">
                  <a:extLst>
                    <a:ext uri="{9D8B030D-6E8A-4147-A177-3AD203B41FA5}">
                      <a16:colId xmlns:a16="http://schemas.microsoft.com/office/drawing/2014/main" val="868854924"/>
                    </a:ext>
                  </a:extLst>
                </a:gridCol>
                <a:gridCol w="5071579">
                  <a:extLst>
                    <a:ext uri="{9D8B030D-6E8A-4147-A177-3AD203B41FA5}">
                      <a16:colId xmlns:a16="http://schemas.microsoft.com/office/drawing/2014/main" val="3298764049"/>
                    </a:ext>
                  </a:extLst>
                </a:gridCol>
              </a:tblGrid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600" b="1" u="none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Actitud positiva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4000" b="1" u="none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Actitud negativa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20886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00FF"/>
                          </a:solidFill>
                          <a:effectLst/>
                          <a:latin typeface="Open Sans Bold"/>
                        </a:rPr>
                        <a:t>Se centra en lo positivo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4AAD"/>
                          </a:solidFill>
                          <a:effectLst/>
                          <a:latin typeface="Open Sans Bold"/>
                        </a:rPr>
                        <a:t>Se centra en lo negativ</a:t>
                      </a:r>
                      <a:r>
                        <a:rPr lang="es-CO" sz="3000" b="0" dirty="0">
                          <a:solidFill>
                            <a:srgbClr val="002060"/>
                          </a:solidFill>
                          <a:effectLst/>
                          <a:latin typeface="Open Sans Bold"/>
                        </a:rPr>
                        <a:t>o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51334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Se responsabiliza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Culpa a los demás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10452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00FF"/>
                          </a:solidFill>
                          <a:effectLst/>
                          <a:latin typeface="Open Sans Bold"/>
                        </a:rPr>
                        <a:t>Agradece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4AAD"/>
                          </a:solidFill>
                          <a:effectLst/>
                          <a:latin typeface="Open Sans Bold"/>
                        </a:rPr>
                        <a:t>Desagradece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81413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Aprecia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Desprecia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9138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00FF"/>
                          </a:solidFill>
                          <a:effectLst/>
                          <a:latin typeface="Open Sans Bold"/>
                        </a:rPr>
                        <a:t>Admira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4AAD"/>
                          </a:solidFill>
                          <a:effectLst/>
                          <a:latin typeface="Open Sans Bold"/>
                        </a:rPr>
                        <a:t>Critica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718984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Se focaliza en lo que tiene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Se focaliza en lo que falta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54821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00FF"/>
                          </a:solidFill>
                          <a:effectLst/>
                          <a:latin typeface="Open Sans Bold"/>
                        </a:rPr>
                        <a:t>Habla positivamente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4AAD"/>
                          </a:solidFill>
                          <a:effectLst/>
                          <a:latin typeface="Open Sans Bold"/>
                        </a:rPr>
                        <a:t>Habla negativamente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577013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Perdona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chemeClr val="bg1"/>
                          </a:solidFill>
                          <a:effectLst/>
                          <a:latin typeface="Open Sans Bold"/>
                        </a:rPr>
                        <a:t>Es rencoroso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40143"/>
                  </a:ext>
                </a:extLst>
              </a:tr>
              <a:tr h="750596"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00FF"/>
                          </a:solidFill>
                          <a:effectLst/>
                          <a:latin typeface="Open Sans Bold"/>
                        </a:rPr>
                        <a:t>Motiva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O" sz="3000" b="0" dirty="0">
                          <a:solidFill>
                            <a:srgbClr val="004AAD"/>
                          </a:solidFill>
                          <a:effectLst/>
                          <a:latin typeface="Open Sans Bold"/>
                        </a:rPr>
                        <a:t>Desmotiva</a:t>
                      </a:r>
                    </a:p>
                  </a:txBody>
                  <a:tcPr marL="166506" marR="166506" marT="166506" marB="1665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46441"/>
                  </a:ext>
                </a:extLst>
              </a:tr>
            </a:tbl>
          </a:graphicData>
        </a:graphic>
      </p:graphicFrame>
      <p:pic>
        <p:nvPicPr>
          <p:cNvPr id="6" name="DP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8049" y="78798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prestig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569457" y="9182100"/>
            <a:ext cx="3412927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Formándonos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EF594DC-B093-FA10-EEF5-C9A4D4677A72}"/>
              </a:ext>
            </a:extLst>
          </p:cNvPr>
          <p:cNvSpPr txBox="1">
            <a:spLocks/>
          </p:cNvSpPr>
          <p:nvPr/>
        </p:nvSpPr>
        <p:spPr>
          <a:xfrm>
            <a:off x="404410" y="1111052"/>
            <a:ext cx="9290679" cy="895740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800" b="1" dirty="0">
                <a:solidFill>
                  <a:schemeClr val="bg1"/>
                </a:solidFill>
                <a:latin typeface="Open Sans Bold"/>
              </a:rPr>
              <a:t>¿Cómo empezar a cambiar de actitud?</a:t>
            </a:r>
          </a:p>
        </p:txBody>
      </p:sp>
      <p:sp>
        <p:nvSpPr>
          <p:cNvPr id="5" name="Forma libre 4"/>
          <p:cNvSpPr/>
          <p:nvPr/>
        </p:nvSpPr>
        <p:spPr>
          <a:xfrm>
            <a:off x="429686" y="7594025"/>
            <a:ext cx="2591943" cy="1555165"/>
          </a:xfrm>
          <a:custGeom>
            <a:avLst/>
            <a:gdLst>
              <a:gd name="connsiteX0" fmla="*/ 0 w 2591943"/>
              <a:gd name="connsiteY0" fmla="*/ 155517 h 1555165"/>
              <a:gd name="connsiteX1" fmla="*/ 155517 w 2591943"/>
              <a:gd name="connsiteY1" fmla="*/ 0 h 1555165"/>
              <a:gd name="connsiteX2" fmla="*/ 2436427 w 2591943"/>
              <a:gd name="connsiteY2" fmla="*/ 0 h 1555165"/>
              <a:gd name="connsiteX3" fmla="*/ 2591944 w 2591943"/>
              <a:gd name="connsiteY3" fmla="*/ 155517 h 1555165"/>
              <a:gd name="connsiteX4" fmla="*/ 2591943 w 2591943"/>
              <a:gd name="connsiteY4" fmla="*/ 1399649 h 1555165"/>
              <a:gd name="connsiteX5" fmla="*/ 2436426 w 2591943"/>
              <a:gd name="connsiteY5" fmla="*/ 1555166 h 1555165"/>
              <a:gd name="connsiteX6" fmla="*/ 155517 w 2591943"/>
              <a:gd name="connsiteY6" fmla="*/ 1555165 h 1555165"/>
              <a:gd name="connsiteX7" fmla="*/ 0 w 2591943"/>
              <a:gd name="connsiteY7" fmla="*/ 1399648 h 1555165"/>
              <a:gd name="connsiteX8" fmla="*/ 0 w 2591943"/>
              <a:gd name="connsiteY8" fmla="*/ 155517 h 155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1943" h="1555165">
                <a:moveTo>
                  <a:pt x="0" y="155517"/>
                </a:moveTo>
                <a:cubicBezTo>
                  <a:pt x="0" y="69627"/>
                  <a:pt x="69627" y="0"/>
                  <a:pt x="155517" y="0"/>
                </a:cubicBezTo>
                <a:lnTo>
                  <a:pt x="2436427" y="0"/>
                </a:lnTo>
                <a:cubicBezTo>
                  <a:pt x="2522317" y="0"/>
                  <a:pt x="2591944" y="69627"/>
                  <a:pt x="2591944" y="155517"/>
                </a:cubicBezTo>
                <a:cubicBezTo>
                  <a:pt x="2591944" y="570228"/>
                  <a:pt x="2591943" y="984938"/>
                  <a:pt x="2591943" y="1399649"/>
                </a:cubicBezTo>
                <a:cubicBezTo>
                  <a:pt x="2591943" y="1485539"/>
                  <a:pt x="2522316" y="1555166"/>
                  <a:pt x="2436426" y="1555166"/>
                </a:cubicBezTo>
                <a:lnTo>
                  <a:pt x="155517" y="1555165"/>
                </a:lnTo>
                <a:cubicBezTo>
                  <a:pt x="69627" y="1555165"/>
                  <a:pt x="0" y="1485538"/>
                  <a:pt x="0" y="1399648"/>
                </a:cubicBezTo>
                <a:lnTo>
                  <a:pt x="0" y="15551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49" tIns="121749" rIns="121749" bIns="12174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b="1" kern="1200" dirty="0">
              <a:solidFill>
                <a:srgbClr val="002060"/>
              </a:solidFill>
              <a:latin typeface="Open Sans Bold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0656168" y="2696362"/>
            <a:ext cx="3516108" cy="17319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Comprometernos a un cambio constante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14040544" y="1134344"/>
            <a:ext cx="3516108" cy="17319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a ser amable contigo mismo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7263780" y="4207240"/>
            <a:ext cx="3516108" cy="17319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Dejar atrás las envidias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3779472" y="5718118"/>
            <a:ext cx="3516108" cy="17319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Cambiar juicios por justicia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367524" y="7254222"/>
            <a:ext cx="3516108" cy="17319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004AAD"/>
                </a:solidFill>
                <a:latin typeface="Open Sans Bold"/>
                <a:cs typeface="Arial" panose="020B0604020202020204" pitchFamily="34" charset="0"/>
              </a:rPr>
              <a:t>Aprender a no ser perfectos</a:t>
            </a:r>
          </a:p>
        </p:txBody>
      </p:sp>
      <p:sp>
        <p:nvSpPr>
          <p:cNvPr id="32" name="Forma libre 31"/>
          <p:cNvSpPr/>
          <p:nvPr/>
        </p:nvSpPr>
        <p:spPr>
          <a:xfrm rot="19923913">
            <a:off x="3905833" y="7582161"/>
            <a:ext cx="1251737" cy="642801"/>
          </a:xfrm>
          <a:custGeom>
            <a:avLst/>
            <a:gdLst>
              <a:gd name="connsiteX0" fmla="*/ 0 w 626036"/>
              <a:gd name="connsiteY0" fmla="*/ 128560 h 642801"/>
              <a:gd name="connsiteX1" fmla="*/ 313018 w 626036"/>
              <a:gd name="connsiteY1" fmla="*/ 128560 h 642801"/>
              <a:gd name="connsiteX2" fmla="*/ 313018 w 626036"/>
              <a:gd name="connsiteY2" fmla="*/ 0 h 642801"/>
              <a:gd name="connsiteX3" fmla="*/ 626036 w 626036"/>
              <a:gd name="connsiteY3" fmla="*/ 321401 h 642801"/>
              <a:gd name="connsiteX4" fmla="*/ 313018 w 626036"/>
              <a:gd name="connsiteY4" fmla="*/ 642801 h 642801"/>
              <a:gd name="connsiteX5" fmla="*/ 313018 w 626036"/>
              <a:gd name="connsiteY5" fmla="*/ 514241 h 642801"/>
              <a:gd name="connsiteX6" fmla="*/ 0 w 626036"/>
              <a:gd name="connsiteY6" fmla="*/ 514241 h 642801"/>
              <a:gd name="connsiteX7" fmla="*/ 0 w 626036"/>
              <a:gd name="connsiteY7" fmla="*/ 128560 h 64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036" h="642801">
                <a:moveTo>
                  <a:pt x="0" y="128560"/>
                </a:moveTo>
                <a:lnTo>
                  <a:pt x="313018" y="128560"/>
                </a:lnTo>
                <a:lnTo>
                  <a:pt x="313018" y="0"/>
                </a:lnTo>
                <a:lnTo>
                  <a:pt x="626036" y="321401"/>
                </a:lnTo>
                <a:lnTo>
                  <a:pt x="313018" y="642801"/>
                </a:lnTo>
                <a:lnTo>
                  <a:pt x="313018" y="514241"/>
                </a:lnTo>
                <a:lnTo>
                  <a:pt x="0" y="514241"/>
                </a:lnTo>
                <a:lnTo>
                  <a:pt x="0" y="128560"/>
                </a:lnTo>
                <a:close/>
              </a:path>
            </a:pathLst>
          </a:custGeom>
          <a:solidFill>
            <a:srgbClr val="004AAD"/>
          </a:solidFill>
          <a:ln w="57150"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8559" rIns="187810" bIns="1285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600" kern="1200"/>
          </a:p>
        </p:txBody>
      </p:sp>
      <p:sp>
        <p:nvSpPr>
          <p:cNvPr id="33" name="Forma libre 32"/>
          <p:cNvSpPr/>
          <p:nvPr/>
        </p:nvSpPr>
        <p:spPr>
          <a:xfrm rot="19923913">
            <a:off x="7408816" y="6073613"/>
            <a:ext cx="1251737" cy="642801"/>
          </a:xfrm>
          <a:custGeom>
            <a:avLst/>
            <a:gdLst>
              <a:gd name="connsiteX0" fmla="*/ 0 w 626036"/>
              <a:gd name="connsiteY0" fmla="*/ 128560 h 642801"/>
              <a:gd name="connsiteX1" fmla="*/ 313018 w 626036"/>
              <a:gd name="connsiteY1" fmla="*/ 128560 h 642801"/>
              <a:gd name="connsiteX2" fmla="*/ 313018 w 626036"/>
              <a:gd name="connsiteY2" fmla="*/ 0 h 642801"/>
              <a:gd name="connsiteX3" fmla="*/ 626036 w 626036"/>
              <a:gd name="connsiteY3" fmla="*/ 321401 h 642801"/>
              <a:gd name="connsiteX4" fmla="*/ 313018 w 626036"/>
              <a:gd name="connsiteY4" fmla="*/ 642801 h 642801"/>
              <a:gd name="connsiteX5" fmla="*/ 313018 w 626036"/>
              <a:gd name="connsiteY5" fmla="*/ 514241 h 642801"/>
              <a:gd name="connsiteX6" fmla="*/ 0 w 626036"/>
              <a:gd name="connsiteY6" fmla="*/ 514241 h 642801"/>
              <a:gd name="connsiteX7" fmla="*/ 0 w 626036"/>
              <a:gd name="connsiteY7" fmla="*/ 128560 h 64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036" h="642801">
                <a:moveTo>
                  <a:pt x="0" y="128560"/>
                </a:moveTo>
                <a:lnTo>
                  <a:pt x="313018" y="128560"/>
                </a:lnTo>
                <a:lnTo>
                  <a:pt x="313018" y="0"/>
                </a:lnTo>
                <a:lnTo>
                  <a:pt x="626036" y="321401"/>
                </a:lnTo>
                <a:lnTo>
                  <a:pt x="313018" y="642801"/>
                </a:lnTo>
                <a:lnTo>
                  <a:pt x="313018" y="514241"/>
                </a:lnTo>
                <a:lnTo>
                  <a:pt x="0" y="514241"/>
                </a:lnTo>
                <a:lnTo>
                  <a:pt x="0" y="128560"/>
                </a:lnTo>
                <a:close/>
              </a:path>
            </a:pathLst>
          </a:custGeom>
          <a:solidFill>
            <a:srgbClr val="004AAD"/>
          </a:solidFill>
          <a:ln w="57150"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8559" rIns="187810" bIns="1285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600" kern="1200"/>
          </a:p>
        </p:txBody>
      </p:sp>
      <p:sp>
        <p:nvSpPr>
          <p:cNvPr id="34" name="Forma libre 33"/>
          <p:cNvSpPr/>
          <p:nvPr/>
        </p:nvSpPr>
        <p:spPr>
          <a:xfrm rot="19923913">
            <a:off x="10857528" y="4537124"/>
            <a:ext cx="1251737" cy="642801"/>
          </a:xfrm>
          <a:custGeom>
            <a:avLst/>
            <a:gdLst>
              <a:gd name="connsiteX0" fmla="*/ 0 w 626036"/>
              <a:gd name="connsiteY0" fmla="*/ 128560 h 642801"/>
              <a:gd name="connsiteX1" fmla="*/ 313018 w 626036"/>
              <a:gd name="connsiteY1" fmla="*/ 128560 h 642801"/>
              <a:gd name="connsiteX2" fmla="*/ 313018 w 626036"/>
              <a:gd name="connsiteY2" fmla="*/ 0 h 642801"/>
              <a:gd name="connsiteX3" fmla="*/ 626036 w 626036"/>
              <a:gd name="connsiteY3" fmla="*/ 321401 h 642801"/>
              <a:gd name="connsiteX4" fmla="*/ 313018 w 626036"/>
              <a:gd name="connsiteY4" fmla="*/ 642801 h 642801"/>
              <a:gd name="connsiteX5" fmla="*/ 313018 w 626036"/>
              <a:gd name="connsiteY5" fmla="*/ 514241 h 642801"/>
              <a:gd name="connsiteX6" fmla="*/ 0 w 626036"/>
              <a:gd name="connsiteY6" fmla="*/ 514241 h 642801"/>
              <a:gd name="connsiteX7" fmla="*/ 0 w 626036"/>
              <a:gd name="connsiteY7" fmla="*/ 128560 h 64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036" h="642801">
                <a:moveTo>
                  <a:pt x="0" y="128560"/>
                </a:moveTo>
                <a:lnTo>
                  <a:pt x="313018" y="128560"/>
                </a:lnTo>
                <a:lnTo>
                  <a:pt x="313018" y="0"/>
                </a:lnTo>
                <a:lnTo>
                  <a:pt x="626036" y="321401"/>
                </a:lnTo>
                <a:lnTo>
                  <a:pt x="313018" y="642801"/>
                </a:lnTo>
                <a:lnTo>
                  <a:pt x="313018" y="514241"/>
                </a:lnTo>
                <a:lnTo>
                  <a:pt x="0" y="514241"/>
                </a:lnTo>
                <a:lnTo>
                  <a:pt x="0" y="128560"/>
                </a:lnTo>
                <a:close/>
              </a:path>
            </a:pathLst>
          </a:custGeom>
          <a:solidFill>
            <a:srgbClr val="004AAD"/>
          </a:solidFill>
          <a:ln w="57150"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8559" rIns="187810" bIns="1285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600" kern="1200"/>
          </a:p>
        </p:txBody>
      </p:sp>
      <p:sp>
        <p:nvSpPr>
          <p:cNvPr id="35" name="Forma libre 34"/>
          <p:cNvSpPr/>
          <p:nvPr/>
        </p:nvSpPr>
        <p:spPr>
          <a:xfrm rot="19923913">
            <a:off x="14261375" y="2969729"/>
            <a:ext cx="1251737" cy="642801"/>
          </a:xfrm>
          <a:custGeom>
            <a:avLst/>
            <a:gdLst>
              <a:gd name="connsiteX0" fmla="*/ 0 w 626036"/>
              <a:gd name="connsiteY0" fmla="*/ 128560 h 642801"/>
              <a:gd name="connsiteX1" fmla="*/ 313018 w 626036"/>
              <a:gd name="connsiteY1" fmla="*/ 128560 h 642801"/>
              <a:gd name="connsiteX2" fmla="*/ 313018 w 626036"/>
              <a:gd name="connsiteY2" fmla="*/ 0 h 642801"/>
              <a:gd name="connsiteX3" fmla="*/ 626036 w 626036"/>
              <a:gd name="connsiteY3" fmla="*/ 321401 h 642801"/>
              <a:gd name="connsiteX4" fmla="*/ 313018 w 626036"/>
              <a:gd name="connsiteY4" fmla="*/ 642801 h 642801"/>
              <a:gd name="connsiteX5" fmla="*/ 313018 w 626036"/>
              <a:gd name="connsiteY5" fmla="*/ 514241 h 642801"/>
              <a:gd name="connsiteX6" fmla="*/ 0 w 626036"/>
              <a:gd name="connsiteY6" fmla="*/ 514241 h 642801"/>
              <a:gd name="connsiteX7" fmla="*/ 0 w 626036"/>
              <a:gd name="connsiteY7" fmla="*/ 128560 h 64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036" h="642801">
                <a:moveTo>
                  <a:pt x="0" y="128560"/>
                </a:moveTo>
                <a:lnTo>
                  <a:pt x="313018" y="128560"/>
                </a:lnTo>
                <a:lnTo>
                  <a:pt x="313018" y="0"/>
                </a:lnTo>
                <a:lnTo>
                  <a:pt x="626036" y="321401"/>
                </a:lnTo>
                <a:lnTo>
                  <a:pt x="313018" y="642801"/>
                </a:lnTo>
                <a:lnTo>
                  <a:pt x="313018" y="514241"/>
                </a:lnTo>
                <a:lnTo>
                  <a:pt x="0" y="514241"/>
                </a:lnTo>
                <a:lnTo>
                  <a:pt x="0" y="128560"/>
                </a:lnTo>
                <a:close/>
              </a:path>
            </a:pathLst>
          </a:custGeom>
          <a:solidFill>
            <a:srgbClr val="004AAD"/>
          </a:solidFill>
          <a:ln w="57150"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8559" rIns="187810" bIns="12856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600" kern="1200"/>
          </a:p>
        </p:txBody>
      </p:sp>
      <p:pic>
        <p:nvPicPr>
          <p:cNvPr id="37" name="DP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1701" y="31277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89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926261" y="9103940"/>
            <a:ext cx="3354643" cy="73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004AAD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004AAD"/>
              </a:solidFill>
              <a:latin typeface="Open Sans Bold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9BBA77D-B187-75CC-E1EF-2BE1CD5824D7}"/>
              </a:ext>
            </a:extLst>
          </p:cNvPr>
          <p:cNvSpPr txBox="1">
            <a:spLocks/>
          </p:cNvSpPr>
          <p:nvPr/>
        </p:nvSpPr>
        <p:spPr>
          <a:xfrm rot="20419468">
            <a:off x="-224698" y="1395869"/>
            <a:ext cx="10946152" cy="1567542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b="1" dirty="0">
                <a:solidFill>
                  <a:srgbClr val="0000FF"/>
                </a:solidFill>
                <a:latin typeface="Open Sans Bold"/>
              </a:rPr>
              <a:t>¿Cómo lograr actitud positiva en momentos difíciles?</a:t>
            </a:r>
          </a:p>
        </p:txBody>
      </p:sp>
      <p:grpSp>
        <p:nvGrpSpPr>
          <p:cNvPr id="63" name="Grupo 62"/>
          <p:cNvGrpSpPr/>
          <p:nvPr/>
        </p:nvGrpSpPr>
        <p:grpSpPr>
          <a:xfrm>
            <a:off x="929930" y="2837140"/>
            <a:ext cx="15979018" cy="6349688"/>
            <a:chOff x="1151112" y="2756360"/>
            <a:chExt cx="15979018" cy="6349688"/>
          </a:xfrm>
        </p:grpSpPr>
        <p:sp>
          <p:nvSpPr>
            <p:cNvPr id="64" name="Forma libre 63"/>
            <p:cNvSpPr/>
            <p:nvPr/>
          </p:nvSpPr>
          <p:spPr>
            <a:xfrm>
              <a:off x="1151112" y="6495246"/>
              <a:ext cx="3712053" cy="2610802"/>
            </a:xfrm>
            <a:custGeom>
              <a:avLst/>
              <a:gdLst>
                <a:gd name="connsiteX0" fmla="*/ 0 w 3712053"/>
                <a:gd name="connsiteY0" fmla="*/ 435142 h 2610802"/>
                <a:gd name="connsiteX1" fmla="*/ 435142 w 3712053"/>
                <a:gd name="connsiteY1" fmla="*/ 0 h 2610802"/>
                <a:gd name="connsiteX2" fmla="*/ 3276911 w 3712053"/>
                <a:gd name="connsiteY2" fmla="*/ 0 h 2610802"/>
                <a:gd name="connsiteX3" fmla="*/ 3712053 w 3712053"/>
                <a:gd name="connsiteY3" fmla="*/ 435142 h 2610802"/>
                <a:gd name="connsiteX4" fmla="*/ 3712053 w 3712053"/>
                <a:gd name="connsiteY4" fmla="*/ 2175660 h 2610802"/>
                <a:gd name="connsiteX5" fmla="*/ 3276911 w 3712053"/>
                <a:gd name="connsiteY5" fmla="*/ 2610802 h 2610802"/>
                <a:gd name="connsiteX6" fmla="*/ 435142 w 3712053"/>
                <a:gd name="connsiteY6" fmla="*/ 2610802 h 2610802"/>
                <a:gd name="connsiteX7" fmla="*/ 0 w 3712053"/>
                <a:gd name="connsiteY7" fmla="*/ 2175660 h 2610802"/>
                <a:gd name="connsiteX8" fmla="*/ 0 w 3712053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2053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76911" y="0"/>
                  </a:lnTo>
                  <a:cubicBezTo>
                    <a:pt x="3517233" y="0"/>
                    <a:pt x="3712053" y="194820"/>
                    <a:pt x="3712053" y="435142"/>
                  </a:cubicBezTo>
                  <a:lnTo>
                    <a:pt x="3712053" y="2175660"/>
                  </a:lnTo>
                  <a:cubicBezTo>
                    <a:pt x="3712053" y="2415982"/>
                    <a:pt x="3517233" y="2610802"/>
                    <a:pt x="3276911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Entregar lo mejor de uno/a  mismo a los demás</a:t>
              </a:r>
              <a:endParaRPr lang="es-CO" sz="3700" kern="1200" dirty="0">
                <a:solidFill>
                  <a:schemeClr val="bg1"/>
                </a:solidFill>
                <a:latin typeface="Open Sans Bold"/>
              </a:endParaRPr>
            </a:p>
          </p:txBody>
        </p:sp>
        <p:sp>
          <p:nvSpPr>
            <p:cNvPr id="65" name="Forma libre 64"/>
            <p:cNvSpPr/>
            <p:nvPr/>
          </p:nvSpPr>
          <p:spPr>
            <a:xfrm>
              <a:off x="5411409" y="5151138"/>
              <a:ext cx="3712053" cy="2610802"/>
            </a:xfrm>
            <a:custGeom>
              <a:avLst/>
              <a:gdLst>
                <a:gd name="connsiteX0" fmla="*/ 0 w 3712053"/>
                <a:gd name="connsiteY0" fmla="*/ 435142 h 2610802"/>
                <a:gd name="connsiteX1" fmla="*/ 435142 w 3712053"/>
                <a:gd name="connsiteY1" fmla="*/ 0 h 2610802"/>
                <a:gd name="connsiteX2" fmla="*/ 3276911 w 3712053"/>
                <a:gd name="connsiteY2" fmla="*/ 0 h 2610802"/>
                <a:gd name="connsiteX3" fmla="*/ 3712053 w 3712053"/>
                <a:gd name="connsiteY3" fmla="*/ 435142 h 2610802"/>
                <a:gd name="connsiteX4" fmla="*/ 3712053 w 3712053"/>
                <a:gd name="connsiteY4" fmla="*/ 2175660 h 2610802"/>
                <a:gd name="connsiteX5" fmla="*/ 3276911 w 3712053"/>
                <a:gd name="connsiteY5" fmla="*/ 2610802 h 2610802"/>
                <a:gd name="connsiteX6" fmla="*/ 435142 w 3712053"/>
                <a:gd name="connsiteY6" fmla="*/ 2610802 h 2610802"/>
                <a:gd name="connsiteX7" fmla="*/ 0 w 3712053"/>
                <a:gd name="connsiteY7" fmla="*/ 2175660 h 2610802"/>
                <a:gd name="connsiteX8" fmla="*/ 0 w 3712053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2053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76911" y="0"/>
                  </a:lnTo>
                  <a:cubicBezTo>
                    <a:pt x="3517233" y="0"/>
                    <a:pt x="3712053" y="194820"/>
                    <a:pt x="3712053" y="435142"/>
                  </a:cubicBezTo>
                  <a:lnTo>
                    <a:pt x="3712053" y="2175660"/>
                  </a:lnTo>
                  <a:cubicBezTo>
                    <a:pt x="3712053" y="2415982"/>
                    <a:pt x="3517233" y="2610802"/>
                    <a:pt x="3276911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</a:rPr>
                <a:t>M</a:t>
              </a: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antenerse activo</a:t>
              </a:r>
              <a:endParaRPr lang="es-CO" sz="3700" b="1" kern="1200" dirty="0">
                <a:solidFill>
                  <a:schemeClr val="bg1"/>
                </a:solidFill>
                <a:latin typeface="Open Sans Bold"/>
              </a:endParaRPr>
            </a:p>
          </p:txBody>
        </p:sp>
        <p:sp>
          <p:nvSpPr>
            <p:cNvPr id="66" name="Forma libre 65"/>
            <p:cNvSpPr/>
            <p:nvPr/>
          </p:nvSpPr>
          <p:spPr>
            <a:xfrm>
              <a:off x="9399875" y="3908488"/>
              <a:ext cx="3712053" cy="2610802"/>
            </a:xfrm>
            <a:custGeom>
              <a:avLst/>
              <a:gdLst>
                <a:gd name="connsiteX0" fmla="*/ 0 w 3712053"/>
                <a:gd name="connsiteY0" fmla="*/ 435142 h 2610802"/>
                <a:gd name="connsiteX1" fmla="*/ 435142 w 3712053"/>
                <a:gd name="connsiteY1" fmla="*/ 0 h 2610802"/>
                <a:gd name="connsiteX2" fmla="*/ 3276911 w 3712053"/>
                <a:gd name="connsiteY2" fmla="*/ 0 h 2610802"/>
                <a:gd name="connsiteX3" fmla="*/ 3712053 w 3712053"/>
                <a:gd name="connsiteY3" fmla="*/ 435142 h 2610802"/>
                <a:gd name="connsiteX4" fmla="*/ 3712053 w 3712053"/>
                <a:gd name="connsiteY4" fmla="*/ 2175660 h 2610802"/>
                <a:gd name="connsiteX5" fmla="*/ 3276911 w 3712053"/>
                <a:gd name="connsiteY5" fmla="*/ 2610802 h 2610802"/>
                <a:gd name="connsiteX6" fmla="*/ 435142 w 3712053"/>
                <a:gd name="connsiteY6" fmla="*/ 2610802 h 2610802"/>
                <a:gd name="connsiteX7" fmla="*/ 0 w 3712053"/>
                <a:gd name="connsiteY7" fmla="*/ 2175660 h 2610802"/>
                <a:gd name="connsiteX8" fmla="*/ 0 w 3712053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2053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76911" y="0"/>
                  </a:lnTo>
                  <a:cubicBezTo>
                    <a:pt x="3517233" y="0"/>
                    <a:pt x="3712053" y="194820"/>
                    <a:pt x="3712053" y="435142"/>
                  </a:cubicBezTo>
                  <a:lnTo>
                    <a:pt x="3712053" y="2175660"/>
                  </a:lnTo>
                  <a:cubicBezTo>
                    <a:pt x="3712053" y="2415982"/>
                    <a:pt x="3517233" y="2610802"/>
                    <a:pt x="3276911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Cuidar la salud</a:t>
              </a:r>
              <a:endParaRPr lang="es-CO" sz="3700" kern="1200" dirty="0">
                <a:solidFill>
                  <a:schemeClr val="bg1"/>
                </a:solidFill>
                <a:latin typeface="Open Sans Bold"/>
              </a:endParaRPr>
            </a:p>
          </p:txBody>
        </p:sp>
        <p:sp>
          <p:nvSpPr>
            <p:cNvPr id="67" name="Forma libre 66"/>
            <p:cNvSpPr/>
            <p:nvPr/>
          </p:nvSpPr>
          <p:spPr>
            <a:xfrm>
              <a:off x="13418077" y="2756360"/>
              <a:ext cx="3712053" cy="2610802"/>
            </a:xfrm>
            <a:custGeom>
              <a:avLst/>
              <a:gdLst>
                <a:gd name="connsiteX0" fmla="*/ 0 w 3712053"/>
                <a:gd name="connsiteY0" fmla="*/ 435142 h 2610802"/>
                <a:gd name="connsiteX1" fmla="*/ 435142 w 3712053"/>
                <a:gd name="connsiteY1" fmla="*/ 0 h 2610802"/>
                <a:gd name="connsiteX2" fmla="*/ 3276911 w 3712053"/>
                <a:gd name="connsiteY2" fmla="*/ 0 h 2610802"/>
                <a:gd name="connsiteX3" fmla="*/ 3712053 w 3712053"/>
                <a:gd name="connsiteY3" fmla="*/ 435142 h 2610802"/>
                <a:gd name="connsiteX4" fmla="*/ 3712053 w 3712053"/>
                <a:gd name="connsiteY4" fmla="*/ 2175660 h 2610802"/>
                <a:gd name="connsiteX5" fmla="*/ 3276911 w 3712053"/>
                <a:gd name="connsiteY5" fmla="*/ 2610802 h 2610802"/>
                <a:gd name="connsiteX6" fmla="*/ 435142 w 3712053"/>
                <a:gd name="connsiteY6" fmla="*/ 2610802 h 2610802"/>
                <a:gd name="connsiteX7" fmla="*/ 0 w 3712053"/>
                <a:gd name="connsiteY7" fmla="*/ 2175660 h 2610802"/>
                <a:gd name="connsiteX8" fmla="*/ 0 w 3712053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2053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76911" y="0"/>
                  </a:lnTo>
                  <a:cubicBezTo>
                    <a:pt x="3517233" y="0"/>
                    <a:pt x="3712053" y="194820"/>
                    <a:pt x="3712053" y="435142"/>
                  </a:cubicBezTo>
                  <a:lnTo>
                    <a:pt x="3712053" y="2175660"/>
                  </a:lnTo>
                  <a:cubicBezTo>
                    <a:pt x="3712053" y="2415982"/>
                    <a:pt x="3517233" y="2610802"/>
                    <a:pt x="3276911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Saber resolver problemas y conflictos</a:t>
              </a:r>
              <a:endParaRPr lang="es-CO" sz="3700" kern="1200" dirty="0">
                <a:solidFill>
                  <a:schemeClr val="bg1"/>
                </a:solidFill>
                <a:latin typeface="Open Sans Bold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112520" y="2182638"/>
            <a:ext cx="18704263" cy="7140322"/>
            <a:chOff x="-3253767" y="-2224979"/>
            <a:chExt cx="18704263" cy="7140322"/>
          </a:xfrm>
        </p:grpSpPr>
        <p:sp>
          <p:nvSpPr>
            <p:cNvPr id="62" name="Flecha derecha 61"/>
            <p:cNvSpPr/>
            <p:nvPr/>
          </p:nvSpPr>
          <p:spPr>
            <a:xfrm rot="20550362">
              <a:off x="-3253767" y="-2224979"/>
              <a:ext cx="18704263" cy="7140322"/>
            </a:xfrm>
            <a:prstGeom prst="rightArrow">
              <a:avLst/>
            </a:prstGeom>
            <a:solidFill>
              <a:srgbClr val="004AAD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" name="Grupo 17"/>
            <p:cNvGrpSpPr/>
            <p:nvPr/>
          </p:nvGrpSpPr>
          <p:grpSpPr>
            <a:xfrm>
              <a:off x="-2449288" y="-1707960"/>
              <a:ext cx="16137151" cy="6342775"/>
              <a:chOff x="1143753" y="2761165"/>
              <a:chExt cx="16137151" cy="6342775"/>
            </a:xfrm>
          </p:grpSpPr>
          <p:sp>
            <p:nvSpPr>
              <p:cNvPr id="10" name="Forma libre 9"/>
              <p:cNvSpPr/>
              <p:nvPr/>
            </p:nvSpPr>
            <p:spPr>
              <a:xfrm>
                <a:off x="13652372" y="2761165"/>
                <a:ext cx="3628532" cy="2454343"/>
              </a:xfrm>
              <a:custGeom>
                <a:avLst/>
                <a:gdLst>
                  <a:gd name="connsiteX0" fmla="*/ 0 w 3619775"/>
                  <a:gd name="connsiteY0" fmla="*/ 448636 h 2691765"/>
                  <a:gd name="connsiteX1" fmla="*/ 448636 w 3619775"/>
                  <a:gd name="connsiteY1" fmla="*/ 0 h 2691765"/>
                  <a:gd name="connsiteX2" fmla="*/ 3171139 w 3619775"/>
                  <a:gd name="connsiteY2" fmla="*/ 0 h 2691765"/>
                  <a:gd name="connsiteX3" fmla="*/ 3619775 w 3619775"/>
                  <a:gd name="connsiteY3" fmla="*/ 448636 h 2691765"/>
                  <a:gd name="connsiteX4" fmla="*/ 3619775 w 3619775"/>
                  <a:gd name="connsiteY4" fmla="*/ 2243129 h 2691765"/>
                  <a:gd name="connsiteX5" fmla="*/ 3171139 w 3619775"/>
                  <a:gd name="connsiteY5" fmla="*/ 2691765 h 2691765"/>
                  <a:gd name="connsiteX6" fmla="*/ 448636 w 3619775"/>
                  <a:gd name="connsiteY6" fmla="*/ 2691765 h 2691765"/>
                  <a:gd name="connsiteX7" fmla="*/ 0 w 3619775"/>
                  <a:gd name="connsiteY7" fmla="*/ 2243129 h 2691765"/>
                  <a:gd name="connsiteX8" fmla="*/ 0 w 3619775"/>
                  <a:gd name="connsiteY8" fmla="*/ 448636 h 269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775" h="2691765">
                    <a:moveTo>
                      <a:pt x="0" y="448636"/>
                    </a:moveTo>
                    <a:cubicBezTo>
                      <a:pt x="0" y="200861"/>
                      <a:pt x="200861" y="0"/>
                      <a:pt x="448636" y="0"/>
                    </a:cubicBezTo>
                    <a:lnTo>
                      <a:pt x="3171139" y="0"/>
                    </a:lnTo>
                    <a:cubicBezTo>
                      <a:pt x="3418914" y="0"/>
                      <a:pt x="3619775" y="200861"/>
                      <a:pt x="3619775" y="448636"/>
                    </a:cubicBezTo>
                    <a:lnTo>
                      <a:pt x="3619775" y="2243129"/>
                    </a:lnTo>
                    <a:cubicBezTo>
                      <a:pt x="3619775" y="2490904"/>
                      <a:pt x="3418914" y="2691765"/>
                      <a:pt x="3171139" y="2691765"/>
                    </a:cubicBezTo>
                    <a:lnTo>
                      <a:pt x="448636" y="2691765"/>
                    </a:lnTo>
                    <a:cubicBezTo>
                      <a:pt x="200861" y="2691765"/>
                      <a:pt x="0" y="2490904"/>
                      <a:pt x="0" y="2243129"/>
                    </a:cubicBezTo>
                    <a:lnTo>
                      <a:pt x="0" y="4486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276181" tIns="276181" rIns="276181" bIns="276181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800" b="1" i="0" kern="1200" dirty="0">
                    <a:solidFill>
                      <a:schemeClr val="bg1"/>
                    </a:solidFill>
                    <a:latin typeface="Open Sans Bold"/>
                  </a:rPr>
                  <a:t>Concéntrate en el momento presente</a:t>
                </a:r>
                <a:endParaRPr lang="es-CO" sz="3800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  <p:sp>
            <p:nvSpPr>
              <p:cNvPr id="7" name="Forma libre 6"/>
              <p:cNvSpPr/>
              <p:nvPr/>
            </p:nvSpPr>
            <p:spPr>
              <a:xfrm>
                <a:off x="1143753" y="6649597"/>
                <a:ext cx="3628532" cy="2454343"/>
              </a:xfrm>
              <a:custGeom>
                <a:avLst/>
                <a:gdLst>
                  <a:gd name="connsiteX0" fmla="*/ 0 w 3619775"/>
                  <a:gd name="connsiteY0" fmla="*/ 448636 h 2691765"/>
                  <a:gd name="connsiteX1" fmla="*/ 448636 w 3619775"/>
                  <a:gd name="connsiteY1" fmla="*/ 0 h 2691765"/>
                  <a:gd name="connsiteX2" fmla="*/ 3171139 w 3619775"/>
                  <a:gd name="connsiteY2" fmla="*/ 0 h 2691765"/>
                  <a:gd name="connsiteX3" fmla="*/ 3619775 w 3619775"/>
                  <a:gd name="connsiteY3" fmla="*/ 448636 h 2691765"/>
                  <a:gd name="connsiteX4" fmla="*/ 3619775 w 3619775"/>
                  <a:gd name="connsiteY4" fmla="*/ 2243129 h 2691765"/>
                  <a:gd name="connsiteX5" fmla="*/ 3171139 w 3619775"/>
                  <a:gd name="connsiteY5" fmla="*/ 2691765 h 2691765"/>
                  <a:gd name="connsiteX6" fmla="*/ 448636 w 3619775"/>
                  <a:gd name="connsiteY6" fmla="*/ 2691765 h 2691765"/>
                  <a:gd name="connsiteX7" fmla="*/ 0 w 3619775"/>
                  <a:gd name="connsiteY7" fmla="*/ 2243129 h 2691765"/>
                  <a:gd name="connsiteX8" fmla="*/ 0 w 3619775"/>
                  <a:gd name="connsiteY8" fmla="*/ 448636 h 269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775" h="2691765">
                    <a:moveTo>
                      <a:pt x="0" y="448636"/>
                    </a:moveTo>
                    <a:cubicBezTo>
                      <a:pt x="0" y="200861"/>
                      <a:pt x="200861" y="0"/>
                      <a:pt x="448636" y="0"/>
                    </a:cubicBezTo>
                    <a:lnTo>
                      <a:pt x="3171139" y="0"/>
                    </a:lnTo>
                    <a:cubicBezTo>
                      <a:pt x="3418914" y="0"/>
                      <a:pt x="3619775" y="200861"/>
                      <a:pt x="3619775" y="448636"/>
                    </a:cubicBezTo>
                    <a:lnTo>
                      <a:pt x="3619775" y="2243129"/>
                    </a:lnTo>
                    <a:cubicBezTo>
                      <a:pt x="3619775" y="2490904"/>
                      <a:pt x="3418914" y="2691765"/>
                      <a:pt x="3171139" y="2691765"/>
                    </a:cubicBezTo>
                    <a:lnTo>
                      <a:pt x="448636" y="2691765"/>
                    </a:lnTo>
                    <a:cubicBezTo>
                      <a:pt x="200861" y="2691765"/>
                      <a:pt x="0" y="2490904"/>
                      <a:pt x="0" y="2243129"/>
                    </a:cubicBezTo>
                    <a:lnTo>
                      <a:pt x="0" y="4486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276181" tIns="276181" rIns="276181" bIns="276181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800" b="1" i="0" kern="1200" dirty="0">
                    <a:solidFill>
                      <a:schemeClr val="bg1"/>
                    </a:solidFill>
                    <a:latin typeface="Open Sans Bold"/>
                  </a:rPr>
                  <a:t>Encontrar lo positivo a cada situación</a:t>
                </a:r>
                <a:endParaRPr lang="es-CO" sz="3800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  <p:sp>
            <p:nvSpPr>
              <p:cNvPr id="8" name="Forma libre 7"/>
              <p:cNvSpPr/>
              <p:nvPr/>
            </p:nvSpPr>
            <p:spPr>
              <a:xfrm>
                <a:off x="5248378" y="5353453"/>
                <a:ext cx="3628532" cy="2454343"/>
              </a:xfrm>
              <a:custGeom>
                <a:avLst/>
                <a:gdLst>
                  <a:gd name="connsiteX0" fmla="*/ 0 w 3619775"/>
                  <a:gd name="connsiteY0" fmla="*/ 448636 h 2691765"/>
                  <a:gd name="connsiteX1" fmla="*/ 448636 w 3619775"/>
                  <a:gd name="connsiteY1" fmla="*/ 0 h 2691765"/>
                  <a:gd name="connsiteX2" fmla="*/ 3171139 w 3619775"/>
                  <a:gd name="connsiteY2" fmla="*/ 0 h 2691765"/>
                  <a:gd name="connsiteX3" fmla="*/ 3619775 w 3619775"/>
                  <a:gd name="connsiteY3" fmla="*/ 448636 h 2691765"/>
                  <a:gd name="connsiteX4" fmla="*/ 3619775 w 3619775"/>
                  <a:gd name="connsiteY4" fmla="*/ 2243129 h 2691765"/>
                  <a:gd name="connsiteX5" fmla="*/ 3171139 w 3619775"/>
                  <a:gd name="connsiteY5" fmla="*/ 2691765 h 2691765"/>
                  <a:gd name="connsiteX6" fmla="*/ 448636 w 3619775"/>
                  <a:gd name="connsiteY6" fmla="*/ 2691765 h 2691765"/>
                  <a:gd name="connsiteX7" fmla="*/ 0 w 3619775"/>
                  <a:gd name="connsiteY7" fmla="*/ 2243129 h 2691765"/>
                  <a:gd name="connsiteX8" fmla="*/ 0 w 3619775"/>
                  <a:gd name="connsiteY8" fmla="*/ 448636 h 269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775" h="2691765">
                    <a:moveTo>
                      <a:pt x="0" y="448636"/>
                    </a:moveTo>
                    <a:cubicBezTo>
                      <a:pt x="0" y="200861"/>
                      <a:pt x="200861" y="0"/>
                      <a:pt x="448636" y="0"/>
                    </a:cubicBezTo>
                    <a:lnTo>
                      <a:pt x="3171139" y="0"/>
                    </a:lnTo>
                    <a:cubicBezTo>
                      <a:pt x="3418914" y="0"/>
                      <a:pt x="3619775" y="200861"/>
                      <a:pt x="3619775" y="448636"/>
                    </a:cubicBezTo>
                    <a:lnTo>
                      <a:pt x="3619775" y="2243129"/>
                    </a:lnTo>
                    <a:cubicBezTo>
                      <a:pt x="3619775" y="2490904"/>
                      <a:pt x="3418914" y="2691765"/>
                      <a:pt x="3171139" y="2691765"/>
                    </a:cubicBezTo>
                    <a:lnTo>
                      <a:pt x="448636" y="2691765"/>
                    </a:lnTo>
                    <a:cubicBezTo>
                      <a:pt x="200861" y="2691765"/>
                      <a:pt x="0" y="2490904"/>
                      <a:pt x="0" y="2243129"/>
                    </a:cubicBezTo>
                    <a:lnTo>
                      <a:pt x="0" y="448636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276181" tIns="276181" rIns="276181" bIns="276181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800" b="1" i="0" kern="1200" dirty="0">
                    <a:solidFill>
                      <a:schemeClr val="bg1"/>
                    </a:solidFill>
                    <a:latin typeface="Open Sans Bold"/>
                  </a:rPr>
                  <a:t>Cambiar diálogo interno</a:t>
                </a:r>
                <a:endParaRPr lang="es-CO" sz="3800" b="1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  <p:sp>
            <p:nvSpPr>
              <p:cNvPr id="9" name="Forma libre 8"/>
              <p:cNvSpPr/>
              <p:nvPr/>
            </p:nvSpPr>
            <p:spPr>
              <a:xfrm>
                <a:off x="9354935" y="4001718"/>
                <a:ext cx="3868813" cy="2509934"/>
              </a:xfrm>
              <a:custGeom>
                <a:avLst/>
                <a:gdLst>
                  <a:gd name="connsiteX0" fmla="*/ 0 w 3859477"/>
                  <a:gd name="connsiteY0" fmla="*/ 458798 h 2752733"/>
                  <a:gd name="connsiteX1" fmla="*/ 458798 w 3859477"/>
                  <a:gd name="connsiteY1" fmla="*/ 0 h 2752733"/>
                  <a:gd name="connsiteX2" fmla="*/ 3400679 w 3859477"/>
                  <a:gd name="connsiteY2" fmla="*/ 0 h 2752733"/>
                  <a:gd name="connsiteX3" fmla="*/ 3859477 w 3859477"/>
                  <a:gd name="connsiteY3" fmla="*/ 458798 h 2752733"/>
                  <a:gd name="connsiteX4" fmla="*/ 3859477 w 3859477"/>
                  <a:gd name="connsiteY4" fmla="*/ 2293935 h 2752733"/>
                  <a:gd name="connsiteX5" fmla="*/ 3400679 w 3859477"/>
                  <a:gd name="connsiteY5" fmla="*/ 2752733 h 2752733"/>
                  <a:gd name="connsiteX6" fmla="*/ 458798 w 3859477"/>
                  <a:gd name="connsiteY6" fmla="*/ 2752733 h 2752733"/>
                  <a:gd name="connsiteX7" fmla="*/ 0 w 3859477"/>
                  <a:gd name="connsiteY7" fmla="*/ 2293935 h 2752733"/>
                  <a:gd name="connsiteX8" fmla="*/ 0 w 3859477"/>
                  <a:gd name="connsiteY8" fmla="*/ 458798 h 275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9477" h="2752733">
                    <a:moveTo>
                      <a:pt x="0" y="458798"/>
                    </a:moveTo>
                    <a:cubicBezTo>
                      <a:pt x="0" y="205411"/>
                      <a:pt x="205411" y="0"/>
                      <a:pt x="458798" y="0"/>
                    </a:cubicBezTo>
                    <a:lnTo>
                      <a:pt x="3400679" y="0"/>
                    </a:lnTo>
                    <a:cubicBezTo>
                      <a:pt x="3654066" y="0"/>
                      <a:pt x="3859477" y="205411"/>
                      <a:pt x="3859477" y="458798"/>
                    </a:cubicBezTo>
                    <a:lnTo>
                      <a:pt x="3859477" y="2293935"/>
                    </a:lnTo>
                    <a:cubicBezTo>
                      <a:pt x="3859477" y="2547322"/>
                      <a:pt x="3654066" y="2752733"/>
                      <a:pt x="3400679" y="2752733"/>
                    </a:cubicBezTo>
                    <a:lnTo>
                      <a:pt x="458798" y="2752733"/>
                    </a:lnTo>
                    <a:cubicBezTo>
                      <a:pt x="205411" y="2752733"/>
                      <a:pt x="0" y="2547322"/>
                      <a:pt x="0" y="2293935"/>
                    </a:cubicBezTo>
                    <a:lnTo>
                      <a:pt x="0" y="45879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279157" tIns="279157" rIns="279157" bIns="279157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800" b="1" i="0" kern="1200" dirty="0">
                    <a:solidFill>
                      <a:schemeClr val="bg1"/>
                    </a:solidFill>
                    <a:latin typeface="Open Sans Bold"/>
                  </a:rPr>
                  <a:t>Aceptación y no negación</a:t>
                </a:r>
                <a:endParaRPr lang="es-CO" sz="3800" b="1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</p:grpSp>
      </p:grpSp>
      <p:grpSp>
        <p:nvGrpSpPr>
          <p:cNvPr id="49" name="Grupo 48"/>
          <p:cNvGrpSpPr/>
          <p:nvPr/>
        </p:nvGrpSpPr>
        <p:grpSpPr>
          <a:xfrm>
            <a:off x="112519" y="2135490"/>
            <a:ext cx="18704263" cy="7140322"/>
            <a:chOff x="63580" y="2245057"/>
            <a:chExt cx="18704263" cy="7140322"/>
          </a:xfrm>
        </p:grpSpPr>
        <p:sp>
          <p:nvSpPr>
            <p:cNvPr id="50" name="Flecha derecha 49"/>
            <p:cNvSpPr/>
            <p:nvPr/>
          </p:nvSpPr>
          <p:spPr>
            <a:xfrm rot="20550362">
              <a:off x="63580" y="2245057"/>
              <a:ext cx="18704263" cy="7140322"/>
            </a:xfrm>
            <a:prstGeom prst="rightArrow">
              <a:avLst/>
            </a:prstGeom>
            <a:solidFill>
              <a:srgbClr val="004AAD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orma libre 50"/>
            <p:cNvSpPr/>
            <p:nvPr/>
          </p:nvSpPr>
          <p:spPr>
            <a:xfrm>
              <a:off x="1295128" y="6485280"/>
              <a:ext cx="3723064" cy="2610802"/>
            </a:xfrm>
            <a:custGeom>
              <a:avLst/>
              <a:gdLst>
                <a:gd name="connsiteX0" fmla="*/ 0 w 3723064"/>
                <a:gd name="connsiteY0" fmla="*/ 435142 h 2610802"/>
                <a:gd name="connsiteX1" fmla="*/ 435142 w 3723064"/>
                <a:gd name="connsiteY1" fmla="*/ 0 h 2610802"/>
                <a:gd name="connsiteX2" fmla="*/ 3287922 w 3723064"/>
                <a:gd name="connsiteY2" fmla="*/ 0 h 2610802"/>
                <a:gd name="connsiteX3" fmla="*/ 3723064 w 3723064"/>
                <a:gd name="connsiteY3" fmla="*/ 435142 h 2610802"/>
                <a:gd name="connsiteX4" fmla="*/ 3723064 w 3723064"/>
                <a:gd name="connsiteY4" fmla="*/ 2175660 h 2610802"/>
                <a:gd name="connsiteX5" fmla="*/ 3287922 w 3723064"/>
                <a:gd name="connsiteY5" fmla="*/ 2610802 h 2610802"/>
                <a:gd name="connsiteX6" fmla="*/ 435142 w 3723064"/>
                <a:gd name="connsiteY6" fmla="*/ 2610802 h 2610802"/>
                <a:gd name="connsiteX7" fmla="*/ 0 w 3723064"/>
                <a:gd name="connsiteY7" fmla="*/ 2175660 h 2610802"/>
                <a:gd name="connsiteX8" fmla="*/ 0 w 3723064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3064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87922" y="0"/>
                  </a:lnTo>
                  <a:cubicBezTo>
                    <a:pt x="3528244" y="0"/>
                    <a:pt x="3723064" y="194820"/>
                    <a:pt x="3723064" y="435142"/>
                  </a:cubicBezTo>
                  <a:lnTo>
                    <a:pt x="3723064" y="2175660"/>
                  </a:lnTo>
                  <a:cubicBezTo>
                    <a:pt x="3723064" y="2415982"/>
                    <a:pt x="3528244" y="2610802"/>
                    <a:pt x="3287922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Admirar lo bueno de cada cosa</a:t>
              </a:r>
              <a:endParaRPr lang="es-CO" sz="3700" kern="1200" dirty="0">
                <a:solidFill>
                  <a:schemeClr val="bg1"/>
                </a:solidFill>
                <a:latin typeface="Open Sans Bold"/>
              </a:endParaRPr>
            </a:p>
          </p:txBody>
        </p:sp>
        <p:sp>
          <p:nvSpPr>
            <p:cNvPr id="52" name="Forma libre 51"/>
            <p:cNvSpPr/>
            <p:nvPr/>
          </p:nvSpPr>
          <p:spPr>
            <a:xfrm>
              <a:off x="5307013" y="5196994"/>
              <a:ext cx="3723064" cy="2610802"/>
            </a:xfrm>
            <a:custGeom>
              <a:avLst/>
              <a:gdLst>
                <a:gd name="connsiteX0" fmla="*/ 0 w 3723064"/>
                <a:gd name="connsiteY0" fmla="*/ 435142 h 2610802"/>
                <a:gd name="connsiteX1" fmla="*/ 435142 w 3723064"/>
                <a:gd name="connsiteY1" fmla="*/ 0 h 2610802"/>
                <a:gd name="connsiteX2" fmla="*/ 3287922 w 3723064"/>
                <a:gd name="connsiteY2" fmla="*/ 0 h 2610802"/>
                <a:gd name="connsiteX3" fmla="*/ 3723064 w 3723064"/>
                <a:gd name="connsiteY3" fmla="*/ 435142 h 2610802"/>
                <a:gd name="connsiteX4" fmla="*/ 3723064 w 3723064"/>
                <a:gd name="connsiteY4" fmla="*/ 2175660 h 2610802"/>
                <a:gd name="connsiteX5" fmla="*/ 3287922 w 3723064"/>
                <a:gd name="connsiteY5" fmla="*/ 2610802 h 2610802"/>
                <a:gd name="connsiteX6" fmla="*/ 435142 w 3723064"/>
                <a:gd name="connsiteY6" fmla="*/ 2610802 h 2610802"/>
                <a:gd name="connsiteX7" fmla="*/ 0 w 3723064"/>
                <a:gd name="connsiteY7" fmla="*/ 2175660 h 2610802"/>
                <a:gd name="connsiteX8" fmla="*/ 0 w 3723064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3064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87922" y="0"/>
                  </a:lnTo>
                  <a:cubicBezTo>
                    <a:pt x="3528244" y="0"/>
                    <a:pt x="3723064" y="194820"/>
                    <a:pt x="3723064" y="435142"/>
                  </a:cubicBezTo>
                  <a:lnTo>
                    <a:pt x="3723064" y="2175660"/>
                  </a:lnTo>
                  <a:cubicBezTo>
                    <a:pt x="3723064" y="2415982"/>
                    <a:pt x="3528244" y="2610802"/>
                    <a:pt x="3287922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Ser agradecido</a:t>
              </a:r>
              <a:endParaRPr lang="es-CO" sz="3700" kern="1200" dirty="0">
                <a:solidFill>
                  <a:schemeClr val="bg1"/>
                </a:solidFill>
                <a:latin typeface="Open Sans Bold"/>
              </a:endParaRPr>
            </a:p>
          </p:txBody>
        </p:sp>
        <p:sp>
          <p:nvSpPr>
            <p:cNvPr id="53" name="Forma libre 52"/>
            <p:cNvSpPr/>
            <p:nvPr/>
          </p:nvSpPr>
          <p:spPr>
            <a:xfrm>
              <a:off x="9318897" y="3991372"/>
              <a:ext cx="3723064" cy="2610802"/>
            </a:xfrm>
            <a:custGeom>
              <a:avLst/>
              <a:gdLst>
                <a:gd name="connsiteX0" fmla="*/ 0 w 3723064"/>
                <a:gd name="connsiteY0" fmla="*/ 435142 h 2610802"/>
                <a:gd name="connsiteX1" fmla="*/ 435142 w 3723064"/>
                <a:gd name="connsiteY1" fmla="*/ 0 h 2610802"/>
                <a:gd name="connsiteX2" fmla="*/ 3287922 w 3723064"/>
                <a:gd name="connsiteY2" fmla="*/ 0 h 2610802"/>
                <a:gd name="connsiteX3" fmla="*/ 3723064 w 3723064"/>
                <a:gd name="connsiteY3" fmla="*/ 435142 h 2610802"/>
                <a:gd name="connsiteX4" fmla="*/ 3723064 w 3723064"/>
                <a:gd name="connsiteY4" fmla="*/ 2175660 h 2610802"/>
                <a:gd name="connsiteX5" fmla="*/ 3287922 w 3723064"/>
                <a:gd name="connsiteY5" fmla="*/ 2610802 h 2610802"/>
                <a:gd name="connsiteX6" fmla="*/ 435142 w 3723064"/>
                <a:gd name="connsiteY6" fmla="*/ 2610802 h 2610802"/>
                <a:gd name="connsiteX7" fmla="*/ 0 w 3723064"/>
                <a:gd name="connsiteY7" fmla="*/ 2175660 h 2610802"/>
                <a:gd name="connsiteX8" fmla="*/ 0 w 3723064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3064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87922" y="0"/>
                  </a:lnTo>
                  <a:cubicBezTo>
                    <a:pt x="3528244" y="0"/>
                    <a:pt x="3723064" y="194820"/>
                    <a:pt x="3723064" y="435142"/>
                  </a:cubicBezTo>
                  <a:lnTo>
                    <a:pt x="3723064" y="2175660"/>
                  </a:lnTo>
                  <a:cubicBezTo>
                    <a:pt x="3723064" y="2415982"/>
                    <a:pt x="3528244" y="2610802"/>
                    <a:pt x="3287922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Adoptar una actitud alegre</a:t>
              </a:r>
              <a:endParaRPr lang="es-CO" sz="3700" kern="1200" dirty="0">
                <a:solidFill>
                  <a:schemeClr val="bg1"/>
                </a:solidFill>
                <a:latin typeface="Open Sans Bold"/>
              </a:endParaRPr>
            </a:p>
          </p:txBody>
        </p:sp>
        <p:sp>
          <p:nvSpPr>
            <p:cNvPr id="54" name="Forma libre 53"/>
            <p:cNvSpPr/>
            <p:nvPr/>
          </p:nvSpPr>
          <p:spPr>
            <a:xfrm>
              <a:off x="13330782" y="2820730"/>
              <a:ext cx="3723064" cy="2610802"/>
            </a:xfrm>
            <a:custGeom>
              <a:avLst/>
              <a:gdLst>
                <a:gd name="connsiteX0" fmla="*/ 0 w 3723064"/>
                <a:gd name="connsiteY0" fmla="*/ 435142 h 2610802"/>
                <a:gd name="connsiteX1" fmla="*/ 435142 w 3723064"/>
                <a:gd name="connsiteY1" fmla="*/ 0 h 2610802"/>
                <a:gd name="connsiteX2" fmla="*/ 3287922 w 3723064"/>
                <a:gd name="connsiteY2" fmla="*/ 0 h 2610802"/>
                <a:gd name="connsiteX3" fmla="*/ 3723064 w 3723064"/>
                <a:gd name="connsiteY3" fmla="*/ 435142 h 2610802"/>
                <a:gd name="connsiteX4" fmla="*/ 3723064 w 3723064"/>
                <a:gd name="connsiteY4" fmla="*/ 2175660 h 2610802"/>
                <a:gd name="connsiteX5" fmla="*/ 3287922 w 3723064"/>
                <a:gd name="connsiteY5" fmla="*/ 2610802 h 2610802"/>
                <a:gd name="connsiteX6" fmla="*/ 435142 w 3723064"/>
                <a:gd name="connsiteY6" fmla="*/ 2610802 h 2610802"/>
                <a:gd name="connsiteX7" fmla="*/ 0 w 3723064"/>
                <a:gd name="connsiteY7" fmla="*/ 2175660 h 2610802"/>
                <a:gd name="connsiteX8" fmla="*/ 0 w 3723064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3064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3287922" y="0"/>
                  </a:lnTo>
                  <a:cubicBezTo>
                    <a:pt x="3528244" y="0"/>
                    <a:pt x="3723064" y="194820"/>
                    <a:pt x="3723064" y="435142"/>
                  </a:cubicBezTo>
                  <a:lnTo>
                    <a:pt x="3723064" y="2175660"/>
                  </a:lnTo>
                  <a:cubicBezTo>
                    <a:pt x="3723064" y="2415982"/>
                    <a:pt x="3528244" y="2610802"/>
                    <a:pt x="3287922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8419" tIns="268419" rIns="268419" bIns="26841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700" b="1" i="0" kern="1200" dirty="0">
                  <a:solidFill>
                    <a:schemeClr val="bg1"/>
                  </a:solidFill>
                  <a:latin typeface="Open Sans Bold"/>
                </a:rPr>
                <a:t>Confiar en uno/a mismo/a, en los demás y en la vida</a:t>
              </a:r>
              <a:endParaRPr lang="es-CO" sz="3700" kern="1200" dirty="0">
                <a:solidFill>
                  <a:schemeClr val="bg1"/>
                </a:solidFill>
                <a:latin typeface="Open Sans Bold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163761" y="2135490"/>
            <a:ext cx="18704263" cy="7140322"/>
            <a:chOff x="47744" y="2259885"/>
            <a:chExt cx="18704263" cy="7140322"/>
          </a:xfrm>
        </p:grpSpPr>
        <p:sp>
          <p:nvSpPr>
            <p:cNvPr id="75" name="Flecha derecha 74"/>
            <p:cNvSpPr/>
            <p:nvPr/>
          </p:nvSpPr>
          <p:spPr>
            <a:xfrm rot="20550362">
              <a:off x="47744" y="2259885"/>
              <a:ext cx="18704263" cy="7140322"/>
            </a:xfrm>
            <a:prstGeom prst="rightArrow">
              <a:avLst/>
            </a:prstGeom>
            <a:solidFill>
              <a:srgbClr val="004AAD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6" name="Grupo 75"/>
            <p:cNvGrpSpPr/>
            <p:nvPr/>
          </p:nvGrpSpPr>
          <p:grpSpPr>
            <a:xfrm>
              <a:off x="1151112" y="2756361"/>
              <a:ext cx="15979018" cy="6349688"/>
              <a:chOff x="1151112" y="2756361"/>
              <a:chExt cx="15979018" cy="6349688"/>
            </a:xfrm>
          </p:grpSpPr>
          <p:sp>
            <p:nvSpPr>
              <p:cNvPr id="77" name="Forma libre 76"/>
              <p:cNvSpPr/>
              <p:nvPr/>
            </p:nvSpPr>
            <p:spPr>
              <a:xfrm>
                <a:off x="1151112" y="6495247"/>
                <a:ext cx="3712053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  <a:latin typeface="Open Sans Bold"/>
                  </a:rPr>
                  <a:t>Entregar lo mejor de uno/a  mismo a los demás</a:t>
                </a:r>
                <a:endParaRPr lang="es-CO" sz="3700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  <p:sp>
            <p:nvSpPr>
              <p:cNvPr id="78" name="Forma libre 77"/>
              <p:cNvSpPr/>
              <p:nvPr/>
            </p:nvSpPr>
            <p:spPr>
              <a:xfrm>
                <a:off x="13418077" y="2756361"/>
                <a:ext cx="3712053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  <a:latin typeface="Open Sans Bold"/>
                  </a:rPr>
                  <a:t>Saber resolver problemas y conflictos</a:t>
                </a:r>
                <a:endParaRPr lang="es-CO" sz="3700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  <p:sp>
            <p:nvSpPr>
              <p:cNvPr id="79" name="Forma libre 78"/>
              <p:cNvSpPr/>
              <p:nvPr/>
            </p:nvSpPr>
            <p:spPr>
              <a:xfrm>
                <a:off x="5411409" y="5151139"/>
                <a:ext cx="3712053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</a:rPr>
                  <a:t>M</a:t>
                </a:r>
                <a:r>
                  <a:rPr lang="es-CO" sz="3700" b="1" i="0" kern="1200" dirty="0">
                    <a:solidFill>
                      <a:schemeClr val="bg1"/>
                    </a:solidFill>
                    <a:latin typeface="Open Sans Bold"/>
                  </a:rPr>
                  <a:t>antenerse activo</a:t>
                </a:r>
                <a:endParaRPr lang="es-CO" sz="3700" b="1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  <p:sp>
            <p:nvSpPr>
              <p:cNvPr id="80" name="Forma libre 79"/>
              <p:cNvSpPr/>
              <p:nvPr/>
            </p:nvSpPr>
            <p:spPr>
              <a:xfrm>
                <a:off x="9399875" y="3908489"/>
                <a:ext cx="3712053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  <a:latin typeface="Open Sans Bold"/>
                  </a:rPr>
                  <a:t>Cuidar la salud</a:t>
                </a:r>
                <a:endParaRPr lang="es-CO" sz="3700" kern="1200" dirty="0">
                  <a:solidFill>
                    <a:schemeClr val="bg1"/>
                  </a:solidFill>
                  <a:latin typeface="Open Sans Bold"/>
                </a:endParaRPr>
              </a:p>
            </p:txBody>
          </p:sp>
        </p:grpSp>
      </p:grpSp>
      <p:grpSp>
        <p:nvGrpSpPr>
          <p:cNvPr id="82" name="Grupo 81"/>
          <p:cNvGrpSpPr/>
          <p:nvPr/>
        </p:nvGrpSpPr>
        <p:grpSpPr>
          <a:xfrm>
            <a:off x="163762" y="2135490"/>
            <a:ext cx="18704263" cy="7140322"/>
            <a:chOff x="279605" y="2029037"/>
            <a:chExt cx="18704263" cy="7140322"/>
          </a:xfrm>
        </p:grpSpPr>
        <p:sp>
          <p:nvSpPr>
            <p:cNvPr id="83" name="Flecha derecha 82"/>
            <p:cNvSpPr/>
            <p:nvPr/>
          </p:nvSpPr>
          <p:spPr>
            <a:xfrm rot="20550362">
              <a:off x="279605" y="2029037"/>
              <a:ext cx="18704263" cy="7140322"/>
            </a:xfrm>
            <a:prstGeom prst="rightArrow">
              <a:avLst/>
            </a:prstGeom>
            <a:solidFill>
              <a:srgbClr val="004AAD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4" name="Grupo 83"/>
            <p:cNvGrpSpPr/>
            <p:nvPr/>
          </p:nvGrpSpPr>
          <p:grpSpPr>
            <a:xfrm>
              <a:off x="1463713" y="2404950"/>
              <a:ext cx="15728388" cy="6357465"/>
              <a:chOff x="1375662" y="2404949"/>
              <a:chExt cx="15728388" cy="6357465"/>
            </a:xfrm>
          </p:grpSpPr>
          <p:sp>
            <p:nvSpPr>
              <p:cNvPr id="85" name="Forma libre 84"/>
              <p:cNvSpPr/>
              <p:nvPr/>
            </p:nvSpPr>
            <p:spPr>
              <a:xfrm>
                <a:off x="1375662" y="6151612"/>
                <a:ext cx="4023922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  <a:latin typeface="Open Sans Bold" panose="020B0604020202020204"/>
                  </a:rPr>
                  <a:t>Defender los valores humanos fundamentales</a:t>
                </a:r>
                <a:endParaRPr lang="es-CO" sz="3700" kern="1200" dirty="0">
                  <a:solidFill>
                    <a:schemeClr val="bg1"/>
                  </a:solidFill>
                  <a:latin typeface="Open Sans Bold" panose="020B0604020202020204"/>
                </a:endParaRPr>
              </a:p>
            </p:txBody>
          </p:sp>
          <p:sp>
            <p:nvSpPr>
              <p:cNvPr id="86" name="Forma libre 85"/>
              <p:cNvSpPr/>
              <p:nvPr/>
            </p:nvSpPr>
            <p:spPr>
              <a:xfrm>
                <a:off x="5831632" y="4639444"/>
                <a:ext cx="3712053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  <a:latin typeface="Open Sans Bold" panose="020B0604020202020204"/>
                  </a:rPr>
                  <a:t>Ser compasivo y empático</a:t>
                </a:r>
                <a:endParaRPr lang="es-CO" sz="3700" kern="1200" dirty="0">
                  <a:solidFill>
                    <a:schemeClr val="bg1"/>
                  </a:solidFill>
                  <a:latin typeface="Open Sans Bold" panose="020B0604020202020204"/>
                </a:endParaRPr>
              </a:p>
            </p:txBody>
          </p:sp>
          <p:sp>
            <p:nvSpPr>
              <p:cNvPr id="87" name="Forma libre 86"/>
              <p:cNvSpPr/>
              <p:nvPr/>
            </p:nvSpPr>
            <p:spPr>
              <a:xfrm>
                <a:off x="9737273" y="3540810"/>
                <a:ext cx="3712053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  <a:latin typeface="Open Sans Bold" panose="020B0604020202020204"/>
                  </a:rPr>
                  <a:t>Buscar el crecimiento espiritual</a:t>
                </a:r>
                <a:endParaRPr lang="es-CO" sz="3700" kern="1200" dirty="0">
                  <a:solidFill>
                    <a:schemeClr val="bg1"/>
                  </a:solidFill>
                  <a:latin typeface="Open Sans Bold" panose="020B0604020202020204"/>
                </a:endParaRPr>
              </a:p>
            </p:txBody>
          </p:sp>
          <p:sp>
            <p:nvSpPr>
              <p:cNvPr id="88" name="Forma libre 87"/>
              <p:cNvSpPr/>
              <p:nvPr/>
            </p:nvSpPr>
            <p:spPr>
              <a:xfrm>
                <a:off x="13391997" y="2404949"/>
                <a:ext cx="3712053" cy="2610802"/>
              </a:xfrm>
              <a:custGeom>
                <a:avLst/>
                <a:gdLst>
                  <a:gd name="connsiteX0" fmla="*/ 0 w 3712053"/>
                  <a:gd name="connsiteY0" fmla="*/ 435142 h 2610802"/>
                  <a:gd name="connsiteX1" fmla="*/ 435142 w 3712053"/>
                  <a:gd name="connsiteY1" fmla="*/ 0 h 2610802"/>
                  <a:gd name="connsiteX2" fmla="*/ 3276911 w 3712053"/>
                  <a:gd name="connsiteY2" fmla="*/ 0 h 2610802"/>
                  <a:gd name="connsiteX3" fmla="*/ 3712053 w 3712053"/>
                  <a:gd name="connsiteY3" fmla="*/ 435142 h 2610802"/>
                  <a:gd name="connsiteX4" fmla="*/ 3712053 w 3712053"/>
                  <a:gd name="connsiteY4" fmla="*/ 2175660 h 2610802"/>
                  <a:gd name="connsiteX5" fmla="*/ 3276911 w 3712053"/>
                  <a:gd name="connsiteY5" fmla="*/ 2610802 h 2610802"/>
                  <a:gd name="connsiteX6" fmla="*/ 435142 w 3712053"/>
                  <a:gd name="connsiteY6" fmla="*/ 2610802 h 2610802"/>
                  <a:gd name="connsiteX7" fmla="*/ 0 w 3712053"/>
                  <a:gd name="connsiteY7" fmla="*/ 2175660 h 2610802"/>
                  <a:gd name="connsiteX8" fmla="*/ 0 w 3712053"/>
                  <a:gd name="connsiteY8" fmla="*/ 435142 h 261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053" h="2610802">
                    <a:moveTo>
                      <a:pt x="0" y="435142"/>
                    </a:moveTo>
                    <a:cubicBezTo>
                      <a:pt x="0" y="194820"/>
                      <a:pt x="194820" y="0"/>
                      <a:pt x="435142" y="0"/>
                    </a:cubicBezTo>
                    <a:lnTo>
                      <a:pt x="3276911" y="0"/>
                    </a:lnTo>
                    <a:cubicBezTo>
                      <a:pt x="3517233" y="0"/>
                      <a:pt x="3712053" y="194820"/>
                      <a:pt x="3712053" y="435142"/>
                    </a:cubicBezTo>
                    <a:lnTo>
                      <a:pt x="3712053" y="2175660"/>
                    </a:lnTo>
                    <a:cubicBezTo>
                      <a:pt x="3712053" y="2415982"/>
                      <a:pt x="3517233" y="2610802"/>
                      <a:pt x="3276911" y="2610802"/>
                    </a:cubicBezTo>
                    <a:lnTo>
                      <a:pt x="435142" y="2610802"/>
                    </a:lnTo>
                    <a:cubicBezTo>
                      <a:pt x="194820" y="2610802"/>
                      <a:pt x="0" y="2415982"/>
                      <a:pt x="0" y="2175660"/>
                    </a:cubicBezTo>
                    <a:lnTo>
                      <a:pt x="0" y="43514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8419" tIns="268419" rIns="268419" bIns="268419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3700" b="1" i="0" kern="1200" dirty="0">
                    <a:solidFill>
                      <a:schemeClr val="bg1"/>
                    </a:solidFill>
                    <a:latin typeface="Open Sans Bold" panose="020B0604020202020204"/>
                  </a:rPr>
                  <a:t>Creer en la bondad de las personas</a:t>
                </a:r>
                <a:endParaRPr lang="es-CO" sz="3700" b="1" kern="1200" dirty="0">
                  <a:solidFill>
                    <a:schemeClr val="bg1"/>
                  </a:solidFill>
                  <a:latin typeface="Open Sans Bold" panose="020B0604020202020204"/>
                </a:endParaRPr>
              </a:p>
            </p:txBody>
          </p:sp>
        </p:grpSp>
      </p:grpSp>
      <p:grpSp>
        <p:nvGrpSpPr>
          <p:cNvPr id="91" name="Grupo 90"/>
          <p:cNvGrpSpPr/>
          <p:nvPr/>
        </p:nvGrpSpPr>
        <p:grpSpPr>
          <a:xfrm>
            <a:off x="215008" y="2179640"/>
            <a:ext cx="18704263" cy="7140322"/>
            <a:chOff x="431032" y="2155996"/>
            <a:chExt cx="18704263" cy="7140322"/>
          </a:xfrm>
        </p:grpSpPr>
        <p:sp>
          <p:nvSpPr>
            <p:cNvPr id="92" name="Flecha derecha 91"/>
            <p:cNvSpPr/>
            <p:nvPr/>
          </p:nvSpPr>
          <p:spPr>
            <a:xfrm rot="20550362">
              <a:off x="431032" y="2155996"/>
              <a:ext cx="18704263" cy="7140322"/>
            </a:xfrm>
            <a:prstGeom prst="rightArrow">
              <a:avLst/>
            </a:prstGeom>
            <a:solidFill>
              <a:srgbClr val="004AAD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Forma libre 92"/>
            <p:cNvSpPr/>
            <p:nvPr/>
          </p:nvSpPr>
          <p:spPr>
            <a:xfrm>
              <a:off x="1079104" y="6076940"/>
              <a:ext cx="5074415" cy="2610802"/>
            </a:xfrm>
            <a:custGeom>
              <a:avLst/>
              <a:gdLst>
                <a:gd name="connsiteX0" fmla="*/ 0 w 5074415"/>
                <a:gd name="connsiteY0" fmla="*/ 435142 h 2610802"/>
                <a:gd name="connsiteX1" fmla="*/ 435142 w 5074415"/>
                <a:gd name="connsiteY1" fmla="*/ 0 h 2610802"/>
                <a:gd name="connsiteX2" fmla="*/ 4639273 w 5074415"/>
                <a:gd name="connsiteY2" fmla="*/ 0 h 2610802"/>
                <a:gd name="connsiteX3" fmla="*/ 5074415 w 5074415"/>
                <a:gd name="connsiteY3" fmla="*/ 435142 h 2610802"/>
                <a:gd name="connsiteX4" fmla="*/ 5074415 w 5074415"/>
                <a:gd name="connsiteY4" fmla="*/ 2175660 h 2610802"/>
                <a:gd name="connsiteX5" fmla="*/ 4639273 w 5074415"/>
                <a:gd name="connsiteY5" fmla="*/ 2610802 h 2610802"/>
                <a:gd name="connsiteX6" fmla="*/ 435142 w 5074415"/>
                <a:gd name="connsiteY6" fmla="*/ 2610802 h 2610802"/>
                <a:gd name="connsiteX7" fmla="*/ 0 w 5074415"/>
                <a:gd name="connsiteY7" fmla="*/ 2175660 h 2610802"/>
                <a:gd name="connsiteX8" fmla="*/ 0 w 5074415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415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4639273" y="0"/>
                  </a:lnTo>
                  <a:cubicBezTo>
                    <a:pt x="4879595" y="0"/>
                    <a:pt x="5074415" y="194820"/>
                    <a:pt x="5074415" y="435142"/>
                  </a:cubicBezTo>
                  <a:lnTo>
                    <a:pt x="5074415" y="2175660"/>
                  </a:lnTo>
                  <a:cubicBezTo>
                    <a:pt x="5074415" y="2415982"/>
                    <a:pt x="4879595" y="2610802"/>
                    <a:pt x="4639273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889" tIns="218889" rIns="218889" bIns="21888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 i="0" kern="1200" dirty="0">
                  <a:solidFill>
                    <a:schemeClr val="bg1"/>
                  </a:solidFill>
                  <a:latin typeface="Open Sans Bold" panose="020B0604020202020204"/>
                </a:rPr>
                <a:t>Ser humilde</a:t>
              </a:r>
              <a:endParaRPr lang="es-CO" sz="3200" kern="1200" dirty="0">
                <a:solidFill>
                  <a:schemeClr val="bg1"/>
                </a:solidFill>
                <a:latin typeface="Open Sans Bold" panose="020B0604020202020204"/>
              </a:endParaRPr>
            </a:p>
          </p:txBody>
        </p:sp>
        <p:sp>
          <p:nvSpPr>
            <p:cNvPr id="94" name="Forma libre 93"/>
            <p:cNvSpPr/>
            <p:nvPr/>
          </p:nvSpPr>
          <p:spPr>
            <a:xfrm>
              <a:off x="6606792" y="4621868"/>
              <a:ext cx="5074415" cy="2610802"/>
            </a:xfrm>
            <a:custGeom>
              <a:avLst/>
              <a:gdLst>
                <a:gd name="connsiteX0" fmla="*/ 0 w 5074415"/>
                <a:gd name="connsiteY0" fmla="*/ 435142 h 2610802"/>
                <a:gd name="connsiteX1" fmla="*/ 435142 w 5074415"/>
                <a:gd name="connsiteY1" fmla="*/ 0 h 2610802"/>
                <a:gd name="connsiteX2" fmla="*/ 4639273 w 5074415"/>
                <a:gd name="connsiteY2" fmla="*/ 0 h 2610802"/>
                <a:gd name="connsiteX3" fmla="*/ 5074415 w 5074415"/>
                <a:gd name="connsiteY3" fmla="*/ 435142 h 2610802"/>
                <a:gd name="connsiteX4" fmla="*/ 5074415 w 5074415"/>
                <a:gd name="connsiteY4" fmla="*/ 2175660 h 2610802"/>
                <a:gd name="connsiteX5" fmla="*/ 4639273 w 5074415"/>
                <a:gd name="connsiteY5" fmla="*/ 2610802 h 2610802"/>
                <a:gd name="connsiteX6" fmla="*/ 435142 w 5074415"/>
                <a:gd name="connsiteY6" fmla="*/ 2610802 h 2610802"/>
                <a:gd name="connsiteX7" fmla="*/ 0 w 5074415"/>
                <a:gd name="connsiteY7" fmla="*/ 2175660 h 2610802"/>
                <a:gd name="connsiteX8" fmla="*/ 0 w 5074415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415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4639273" y="0"/>
                  </a:lnTo>
                  <a:cubicBezTo>
                    <a:pt x="4879595" y="0"/>
                    <a:pt x="5074415" y="194820"/>
                    <a:pt x="5074415" y="435142"/>
                  </a:cubicBezTo>
                  <a:lnTo>
                    <a:pt x="5074415" y="2175660"/>
                  </a:lnTo>
                  <a:cubicBezTo>
                    <a:pt x="5074415" y="2415982"/>
                    <a:pt x="4879595" y="2610802"/>
                    <a:pt x="4639273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889" tIns="218889" rIns="218889" bIns="21888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 i="0" kern="1200" dirty="0">
                  <a:solidFill>
                    <a:schemeClr val="bg1"/>
                  </a:solidFill>
                  <a:latin typeface="Open Sans Bold" panose="020B0604020202020204"/>
                </a:rPr>
                <a:t>Ser responsable</a:t>
              </a:r>
              <a:endParaRPr lang="es-CO" sz="3200" kern="1200" dirty="0">
                <a:solidFill>
                  <a:schemeClr val="bg1"/>
                </a:solidFill>
                <a:latin typeface="Open Sans Bold" panose="020B0604020202020204"/>
              </a:endParaRPr>
            </a:p>
          </p:txBody>
        </p:sp>
        <p:sp>
          <p:nvSpPr>
            <p:cNvPr id="95" name="Forma libre 94"/>
            <p:cNvSpPr/>
            <p:nvPr/>
          </p:nvSpPr>
          <p:spPr>
            <a:xfrm>
              <a:off x="11681207" y="2764572"/>
              <a:ext cx="5074415" cy="2610802"/>
            </a:xfrm>
            <a:custGeom>
              <a:avLst/>
              <a:gdLst>
                <a:gd name="connsiteX0" fmla="*/ 0 w 5074415"/>
                <a:gd name="connsiteY0" fmla="*/ 435142 h 2610802"/>
                <a:gd name="connsiteX1" fmla="*/ 435142 w 5074415"/>
                <a:gd name="connsiteY1" fmla="*/ 0 h 2610802"/>
                <a:gd name="connsiteX2" fmla="*/ 4639273 w 5074415"/>
                <a:gd name="connsiteY2" fmla="*/ 0 h 2610802"/>
                <a:gd name="connsiteX3" fmla="*/ 5074415 w 5074415"/>
                <a:gd name="connsiteY3" fmla="*/ 435142 h 2610802"/>
                <a:gd name="connsiteX4" fmla="*/ 5074415 w 5074415"/>
                <a:gd name="connsiteY4" fmla="*/ 2175660 h 2610802"/>
                <a:gd name="connsiteX5" fmla="*/ 4639273 w 5074415"/>
                <a:gd name="connsiteY5" fmla="*/ 2610802 h 2610802"/>
                <a:gd name="connsiteX6" fmla="*/ 435142 w 5074415"/>
                <a:gd name="connsiteY6" fmla="*/ 2610802 h 2610802"/>
                <a:gd name="connsiteX7" fmla="*/ 0 w 5074415"/>
                <a:gd name="connsiteY7" fmla="*/ 2175660 h 2610802"/>
                <a:gd name="connsiteX8" fmla="*/ 0 w 5074415"/>
                <a:gd name="connsiteY8" fmla="*/ 435142 h 261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4415" h="2610802">
                  <a:moveTo>
                    <a:pt x="0" y="435142"/>
                  </a:moveTo>
                  <a:cubicBezTo>
                    <a:pt x="0" y="194820"/>
                    <a:pt x="194820" y="0"/>
                    <a:pt x="435142" y="0"/>
                  </a:cubicBezTo>
                  <a:lnTo>
                    <a:pt x="4639273" y="0"/>
                  </a:lnTo>
                  <a:cubicBezTo>
                    <a:pt x="4879595" y="0"/>
                    <a:pt x="5074415" y="194820"/>
                    <a:pt x="5074415" y="435142"/>
                  </a:cubicBezTo>
                  <a:lnTo>
                    <a:pt x="5074415" y="2175660"/>
                  </a:lnTo>
                  <a:cubicBezTo>
                    <a:pt x="5074415" y="2415982"/>
                    <a:pt x="4879595" y="2610802"/>
                    <a:pt x="4639273" y="2610802"/>
                  </a:cubicBezTo>
                  <a:lnTo>
                    <a:pt x="435142" y="2610802"/>
                  </a:lnTo>
                  <a:cubicBezTo>
                    <a:pt x="194820" y="2610802"/>
                    <a:pt x="0" y="2415982"/>
                    <a:pt x="0" y="2175660"/>
                  </a:cubicBezTo>
                  <a:lnTo>
                    <a:pt x="0" y="43514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799" tIns="260799" rIns="260799" bIns="260799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 i="0" kern="1200" dirty="0">
                  <a:solidFill>
                    <a:schemeClr val="bg1"/>
                  </a:solidFill>
                  <a:latin typeface="Open Sans Bold" panose="020B0604020202020204"/>
                </a:rPr>
                <a:t>Considerar fundamental el esfuerzo como parte del crecimiento vital y personal</a:t>
              </a:r>
              <a:endParaRPr lang="es-CO" sz="3200" kern="1200" dirty="0">
                <a:solidFill>
                  <a:schemeClr val="bg1"/>
                </a:solidFill>
                <a:latin typeface="Open Sans Bold" panose="020B0604020202020204"/>
              </a:endParaRPr>
            </a:p>
          </p:txBody>
        </p:sp>
      </p:grpSp>
      <p:pic>
        <p:nvPicPr>
          <p:cNvPr id="3" name="dp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0921" y="17138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926261" y="9103940"/>
            <a:ext cx="3276859" cy="73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FFFFFF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6825184-1E2D-FBC7-897F-55AC0F3D7513}"/>
              </a:ext>
            </a:extLst>
          </p:cNvPr>
          <p:cNvSpPr txBox="1">
            <a:spLocks/>
          </p:cNvSpPr>
          <p:nvPr/>
        </p:nvSpPr>
        <p:spPr>
          <a:xfrm>
            <a:off x="1151112" y="1507293"/>
            <a:ext cx="7128792" cy="1427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b="1" dirty="0">
                <a:solidFill>
                  <a:schemeClr val="bg1"/>
                </a:solidFill>
                <a:latin typeface="Open Sans Bold" panose="020B0604020202020204"/>
              </a:rPr>
              <a:t>Once sabios consejos para tener una permanente Actitud </a:t>
            </a:r>
          </a:p>
          <a:p>
            <a:r>
              <a:rPr lang="es-CO" sz="7200" b="1" dirty="0">
                <a:solidFill>
                  <a:schemeClr val="bg1"/>
                </a:solidFill>
                <a:latin typeface="Open Sans Bold" panose="020B0604020202020204"/>
              </a:rPr>
              <a:t>Positiva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19064" y="1926063"/>
            <a:ext cx="15773400" cy="7913078"/>
          </a:xfrm>
          <a:prstGeom prst="rect">
            <a:avLst/>
          </a:prstGeom>
          <a:noFill/>
        </p:spPr>
      </p:sp>
      <p:sp>
        <p:nvSpPr>
          <p:cNvPr id="7" name="Forma libre 6"/>
          <p:cNvSpPr/>
          <p:nvPr/>
        </p:nvSpPr>
        <p:spPr>
          <a:xfrm>
            <a:off x="9360024" y="733451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74" tIns="71674" rIns="109774" bIns="7167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rgbClr val="233DFF"/>
                </a:solidFill>
                <a:latin typeface="Open Sans Bold" panose="020B0604020202020204"/>
              </a:rPr>
              <a:t>Establece</a:t>
            </a:r>
            <a:r>
              <a:rPr lang="es-CO" sz="3200" b="1" i="0" kern="1200" dirty="0">
                <a:solidFill>
                  <a:srgbClr val="0000FF"/>
                </a:solidFill>
                <a:latin typeface="Open Sans Bold" panose="020B0604020202020204"/>
              </a:rPr>
              <a:t> metas</a:t>
            </a:r>
            <a:endParaRPr lang="es-CO" sz="3200" b="1" kern="1200" dirty="0">
              <a:solidFill>
                <a:srgbClr val="0000FF"/>
              </a:solidFill>
              <a:latin typeface="Open Sans Bold" panose="020B060402020202020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9360024" y="147117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rgbClr val="233DFF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chemeClr val="bg1"/>
                </a:solidFill>
                <a:latin typeface="Open Sans Bold" panose="020B0604020202020204"/>
              </a:rPr>
              <a:t>Vé a  la acción</a:t>
            </a:r>
            <a:endParaRPr lang="es-CO" sz="3200" kern="1200" dirty="0">
              <a:solidFill>
                <a:schemeClr val="bg1"/>
              </a:solidFill>
              <a:latin typeface="Open Sans Bold" panose="020B0604020202020204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9360024" y="219125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74" tIns="71674" rIns="109774" bIns="7167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rgbClr val="0000FF"/>
                </a:solidFill>
                <a:latin typeface="Open Sans Bold" panose="020B0604020202020204"/>
              </a:rPr>
              <a:t>Sé optimista</a:t>
            </a:r>
            <a:endParaRPr lang="es-CO" sz="3200" kern="1200" dirty="0">
              <a:solidFill>
                <a:srgbClr val="0000FF"/>
              </a:solidFill>
              <a:latin typeface="Open Sans Bold" panose="020B0604020202020204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9360024" y="291133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rgbClr val="233DFF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74" tIns="71674" rIns="109774" bIns="7167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chemeClr val="bg1"/>
                </a:solidFill>
                <a:latin typeface="Open Sans Bold" panose="020B0604020202020204"/>
              </a:rPr>
              <a:t>Haz ejercicio</a:t>
            </a:r>
            <a:endParaRPr lang="es-CO" sz="3200" kern="1200" dirty="0">
              <a:solidFill>
                <a:schemeClr val="bg1"/>
              </a:solidFill>
              <a:latin typeface="Open Sans Bold" panose="020B0604020202020204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9360024" y="363141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rgbClr val="0000FF"/>
                </a:solidFill>
                <a:latin typeface="Open Sans Bold" panose="020B0604020202020204"/>
              </a:rPr>
              <a:t>No sufras por las cosas materiales</a:t>
            </a:r>
            <a:endParaRPr lang="es-CO" sz="3200" kern="1200" dirty="0">
              <a:solidFill>
                <a:srgbClr val="0000FF"/>
              </a:solidFill>
              <a:latin typeface="Open Sans Bold" panose="020B0604020202020204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9360024" y="435149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rgbClr val="233D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chemeClr val="bg1"/>
                </a:solidFill>
                <a:latin typeface="Open Sans Bold" panose="020B0604020202020204"/>
              </a:rPr>
              <a:t>Rodéate de gente positiva</a:t>
            </a:r>
            <a:endParaRPr lang="es-CO" sz="3200" kern="1200" dirty="0">
              <a:solidFill>
                <a:schemeClr val="bg1"/>
              </a:solidFill>
              <a:latin typeface="Open Sans Bold" panose="020B0604020202020204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9360024" y="507157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rgbClr val="0000FF"/>
                </a:solidFill>
                <a:latin typeface="Open Sans Bold" panose="020B0604020202020204"/>
              </a:rPr>
              <a:t>Haz cosas que te apasionen</a:t>
            </a:r>
            <a:endParaRPr lang="es-CO" sz="3200" kern="1200" dirty="0">
              <a:solidFill>
                <a:srgbClr val="0000FF"/>
              </a:solidFill>
              <a:latin typeface="Open Sans Bold" panose="020B0604020202020204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9360024" y="579165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rgbClr val="233DFF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chemeClr val="bg1"/>
                </a:solidFill>
                <a:latin typeface="Open Sans Condensed"/>
              </a:rPr>
              <a:t>Comparte con tus amigos</a:t>
            </a:r>
            <a:endParaRPr lang="es-CO" sz="3200" kern="1200" dirty="0">
              <a:solidFill>
                <a:schemeClr val="bg1"/>
              </a:solidFill>
              <a:latin typeface="Open Sans Condensed"/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9360024" y="651173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rgbClr val="0000FF"/>
                </a:solidFill>
                <a:latin typeface="Open Sans Bold" panose="020B0604020202020204"/>
              </a:rPr>
              <a:t>Aprende cosas nuevas</a:t>
            </a:r>
            <a:endParaRPr lang="es-CO" sz="3200" kern="1200" dirty="0">
              <a:solidFill>
                <a:srgbClr val="0000FF"/>
              </a:solidFill>
              <a:latin typeface="Open Sans Bold" panose="020B0604020202020204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9360024" y="723181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rgbClr val="233DFF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000" b="1" i="0" kern="1200" dirty="0">
                <a:solidFill>
                  <a:schemeClr val="bg1"/>
                </a:solidFill>
              </a:rPr>
              <a:t> </a:t>
            </a:r>
            <a:r>
              <a:rPr lang="es-CO" sz="3200" b="1" i="0" kern="1200" dirty="0">
                <a:solidFill>
                  <a:schemeClr val="bg1"/>
                </a:solidFill>
                <a:latin typeface="Open Sans Bold" panose="020B0604020202020204"/>
              </a:rPr>
              <a:t>Expresa lo que sientes</a:t>
            </a:r>
            <a:endParaRPr lang="es-CO" sz="3200" kern="1200" dirty="0">
              <a:solidFill>
                <a:schemeClr val="bg1"/>
              </a:solidFill>
              <a:latin typeface="Open Sans Bold" panose="020B0604020202020204"/>
            </a:endParaRPr>
          </a:p>
        </p:txBody>
      </p:sp>
      <p:sp>
        <p:nvSpPr>
          <p:cNvPr id="17" name="Forma libre 16"/>
          <p:cNvSpPr/>
          <p:nvPr/>
        </p:nvSpPr>
        <p:spPr>
          <a:xfrm>
            <a:off x="9360024" y="7951892"/>
            <a:ext cx="7560000" cy="720000"/>
          </a:xfrm>
          <a:custGeom>
            <a:avLst/>
            <a:gdLst>
              <a:gd name="connsiteX0" fmla="*/ 0 w 5678424"/>
              <a:gd name="connsiteY0" fmla="*/ 114628 h 687757"/>
              <a:gd name="connsiteX1" fmla="*/ 114628 w 5678424"/>
              <a:gd name="connsiteY1" fmla="*/ 0 h 687757"/>
              <a:gd name="connsiteX2" fmla="*/ 5563796 w 5678424"/>
              <a:gd name="connsiteY2" fmla="*/ 0 h 687757"/>
              <a:gd name="connsiteX3" fmla="*/ 5678424 w 5678424"/>
              <a:gd name="connsiteY3" fmla="*/ 114628 h 687757"/>
              <a:gd name="connsiteX4" fmla="*/ 5678424 w 5678424"/>
              <a:gd name="connsiteY4" fmla="*/ 573129 h 687757"/>
              <a:gd name="connsiteX5" fmla="*/ 5563796 w 5678424"/>
              <a:gd name="connsiteY5" fmla="*/ 687757 h 687757"/>
              <a:gd name="connsiteX6" fmla="*/ 114628 w 5678424"/>
              <a:gd name="connsiteY6" fmla="*/ 687757 h 687757"/>
              <a:gd name="connsiteX7" fmla="*/ 0 w 5678424"/>
              <a:gd name="connsiteY7" fmla="*/ 573129 h 687757"/>
              <a:gd name="connsiteX8" fmla="*/ 0 w 5678424"/>
              <a:gd name="connsiteY8" fmla="*/ 114628 h 6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8424" h="687757">
                <a:moveTo>
                  <a:pt x="0" y="114628"/>
                </a:moveTo>
                <a:cubicBezTo>
                  <a:pt x="0" y="51321"/>
                  <a:pt x="51321" y="0"/>
                  <a:pt x="114628" y="0"/>
                </a:cubicBezTo>
                <a:lnTo>
                  <a:pt x="5563796" y="0"/>
                </a:lnTo>
                <a:cubicBezTo>
                  <a:pt x="5627103" y="0"/>
                  <a:pt x="5678424" y="51321"/>
                  <a:pt x="5678424" y="114628"/>
                </a:cubicBezTo>
                <a:lnTo>
                  <a:pt x="5678424" y="573129"/>
                </a:lnTo>
                <a:cubicBezTo>
                  <a:pt x="5678424" y="636436"/>
                  <a:pt x="5627103" y="687757"/>
                  <a:pt x="5563796" y="687757"/>
                </a:cubicBezTo>
                <a:lnTo>
                  <a:pt x="114628" y="687757"/>
                </a:lnTo>
                <a:cubicBezTo>
                  <a:pt x="51321" y="687757"/>
                  <a:pt x="0" y="636436"/>
                  <a:pt x="0" y="573129"/>
                </a:cubicBezTo>
                <a:lnTo>
                  <a:pt x="0" y="1146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874" tIns="90724" rIns="147874" bIns="9072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i="0" kern="1200" dirty="0">
                <a:solidFill>
                  <a:srgbClr val="0000FF"/>
                </a:solidFill>
                <a:latin typeface="Open Sans Bold" panose="020B0604020202020204"/>
              </a:rPr>
              <a:t>No le tengas miedo al fracaso</a:t>
            </a:r>
            <a:endParaRPr lang="es-CO" sz="3200" kern="1200" dirty="0">
              <a:solidFill>
                <a:srgbClr val="0000FF"/>
              </a:solidFill>
              <a:latin typeface="Open Sans Bold" panose="020B0604020202020204"/>
            </a:endParaRPr>
          </a:p>
        </p:txBody>
      </p:sp>
      <p:pic>
        <p:nvPicPr>
          <p:cNvPr id="19" name="DP!1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3740" y="84282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prestig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1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2487990" y="530851"/>
            <a:ext cx="1410970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4000" dirty="0">
                <a:solidFill>
                  <a:srgbClr val="FFFFFF"/>
                </a:solidFill>
                <a:latin typeface="Open Sans Bold"/>
              </a:rPr>
              <a:t>No olvides responder </a:t>
            </a:r>
            <a:r>
              <a:rPr lang="en-US" sz="4000" dirty="0" err="1">
                <a:solidFill>
                  <a:srgbClr val="FFFFFF"/>
                </a:solidFill>
                <a:latin typeface="Open Sans Bold"/>
              </a:rPr>
              <a:t>estas</a:t>
            </a:r>
            <a:r>
              <a:rPr lang="en-US" sz="4000" dirty="0">
                <a:solidFill>
                  <a:srgbClr val="FFFFFF"/>
                </a:solidFill>
                <a:latin typeface="Open Sans Bold"/>
              </a:rPr>
              <a:t> dos preguntas para recibir </a:t>
            </a:r>
          </a:p>
          <a:p>
            <a:pPr algn="ctr">
              <a:lnSpc>
                <a:spcPts val="5450"/>
              </a:lnSpc>
            </a:pPr>
            <a:r>
              <a:rPr lang="en-US" sz="4000" dirty="0">
                <a:solidFill>
                  <a:srgbClr val="FFFFFF"/>
                </a:solidFill>
                <a:latin typeface="Open Sans Bold"/>
              </a:rPr>
              <a:t>tu Certificado de Asistencia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1669657" y="2218881"/>
            <a:ext cx="15634486" cy="3587501"/>
            <a:chOff x="1648039" y="2459709"/>
            <a:chExt cx="15634486" cy="3587501"/>
          </a:xfrm>
        </p:grpSpPr>
        <p:grpSp>
          <p:nvGrpSpPr>
            <p:cNvPr id="2" name="Group 2"/>
            <p:cNvGrpSpPr/>
            <p:nvPr/>
          </p:nvGrpSpPr>
          <p:grpSpPr>
            <a:xfrm>
              <a:off x="3335016" y="2517368"/>
              <a:ext cx="13947509" cy="1774817"/>
              <a:chOff x="0" y="-47625"/>
              <a:chExt cx="3673418" cy="46744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6117" y="18258"/>
                <a:ext cx="3667301" cy="401558"/>
              </a:xfrm>
              <a:custGeom>
                <a:avLst/>
                <a:gdLst/>
                <a:ahLst/>
                <a:cxnLst/>
                <a:rect l="l" t="t" r="r" b="b"/>
                <a:pathLst>
                  <a:path w="3667301" h="401558">
                    <a:moveTo>
                      <a:pt x="28356" y="0"/>
                    </a:moveTo>
                    <a:lnTo>
                      <a:pt x="3638945" y="0"/>
                    </a:lnTo>
                    <a:cubicBezTo>
                      <a:pt x="3654606" y="0"/>
                      <a:pt x="3667301" y="12695"/>
                      <a:pt x="3667301" y="28356"/>
                    </a:cubicBezTo>
                    <a:lnTo>
                      <a:pt x="3667301" y="373202"/>
                    </a:lnTo>
                    <a:cubicBezTo>
                      <a:pt x="3667301" y="380723"/>
                      <a:pt x="3664314" y="387935"/>
                      <a:pt x="3658996" y="393253"/>
                    </a:cubicBezTo>
                    <a:cubicBezTo>
                      <a:pt x="3653678" y="398571"/>
                      <a:pt x="3646465" y="401558"/>
                      <a:pt x="3638945" y="401558"/>
                    </a:cubicBezTo>
                    <a:lnTo>
                      <a:pt x="28356" y="401558"/>
                    </a:lnTo>
                    <a:cubicBezTo>
                      <a:pt x="12695" y="401558"/>
                      <a:pt x="0" y="388863"/>
                      <a:pt x="0" y="373202"/>
                    </a:cubicBezTo>
                    <a:lnTo>
                      <a:pt x="0" y="28356"/>
                    </a:lnTo>
                    <a:cubicBezTo>
                      <a:pt x="0" y="12695"/>
                      <a:pt x="12695" y="0"/>
                      <a:pt x="28356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3667301" cy="4491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dirty="0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3335016" y="4259218"/>
              <a:ext cx="13947509" cy="1782289"/>
              <a:chOff x="0" y="0"/>
              <a:chExt cx="3673418" cy="46940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667301" cy="465794"/>
              </a:xfrm>
              <a:custGeom>
                <a:avLst/>
                <a:gdLst/>
                <a:ahLst/>
                <a:cxnLst/>
                <a:rect l="l" t="t" r="r" b="b"/>
                <a:pathLst>
                  <a:path w="3667301" h="465794">
                    <a:moveTo>
                      <a:pt x="28356" y="0"/>
                    </a:moveTo>
                    <a:lnTo>
                      <a:pt x="3638945" y="0"/>
                    </a:lnTo>
                    <a:cubicBezTo>
                      <a:pt x="3654606" y="0"/>
                      <a:pt x="3667301" y="12695"/>
                      <a:pt x="3667301" y="28356"/>
                    </a:cubicBezTo>
                    <a:lnTo>
                      <a:pt x="3667301" y="437438"/>
                    </a:lnTo>
                    <a:cubicBezTo>
                      <a:pt x="3667301" y="453099"/>
                      <a:pt x="3654606" y="465794"/>
                      <a:pt x="3638945" y="465794"/>
                    </a:cubicBezTo>
                    <a:lnTo>
                      <a:pt x="28356" y="465794"/>
                    </a:lnTo>
                    <a:cubicBezTo>
                      <a:pt x="12695" y="465794"/>
                      <a:pt x="0" y="453099"/>
                      <a:pt x="0" y="437438"/>
                    </a:cubicBezTo>
                    <a:lnTo>
                      <a:pt x="0" y="28356"/>
                    </a:lnTo>
                    <a:cubicBezTo>
                      <a:pt x="0" y="12695"/>
                      <a:pt x="12695" y="0"/>
                      <a:pt x="28356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6117" y="58947"/>
                <a:ext cx="3667301" cy="4104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FFFFFF"/>
                    </a:solidFill>
                    <a:latin typeface="Open Sans Bold"/>
                  </a:rPr>
                  <a:t> ¿</a:t>
                </a:r>
                <a:r>
                  <a:rPr lang="es-CO" sz="3200" b="1" dirty="0">
                    <a:solidFill>
                      <a:schemeClr val="bg1"/>
                    </a:solidFill>
                    <a:latin typeface="Open Sans Bold" panose="020B0604020202020204"/>
                  </a:rPr>
                  <a:t>Cuál de las recomendaciones de la Diapositiva 13  te llama más la               atención?</a:t>
                </a:r>
              </a:p>
              <a:p>
                <a:pPr algn="l">
                  <a:lnSpc>
                    <a:spcPts val="4200"/>
                  </a:lnSpc>
                </a:pPr>
                <a:endParaRPr lang="en-US" sz="3000" dirty="0">
                  <a:solidFill>
                    <a:srgbClr val="FFFFFF"/>
                  </a:solidFill>
                  <a:latin typeface="Open Sans Bold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60000">
              <a:off x="1696014" y="2459709"/>
              <a:ext cx="1519871" cy="1922485"/>
              <a:chOff x="0" y="-59644"/>
              <a:chExt cx="400295" cy="5063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3415" cy="401558"/>
              </a:xfrm>
              <a:custGeom>
                <a:avLst/>
                <a:gdLst/>
                <a:ahLst/>
                <a:cxnLst/>
                <a:rect l="l" t="t" r="r" b="b"/>
                <a:pathLst>
                  <a:path w="383415" h="401558">
                    <a:moveTo>
                      <a:pt x="191708" y="0"/>
                    </a:moveTo>
                    <a:lnTo>
                      <a:pt x="191708" y="0"/>
                    </a:lnTo>
                    <a:cubicBezTo>
                      <a:pt x="297585" y="0"/>
                      <a:pt x="383415" y="85830"/>
                      <a:pt x="383415" y="191708"/>
                    </a:cubicBezTo>
                    <a:lnTo>
                      <a:pt x="383415" y="209851"/>
                    </a:lnTo>
                    <a:cubicBezTo>
                      <a:pt x="383415" y="315728"/>
                      <a:pt x="297585" y="401558"/>
                      <a:pt x="191708" y="401558"/>
                    </a:cubicBezTo>
                    <a:lnTo>
                      <a:pt x="191708" y="401558"/>
                    </a:lnTo>
                    <a:cubicBezTo>
                      <a:pt x="85830" y="401558"/>
                      <a:pt x="0" y="315728"/>
                      <a:pt x="0" y="209851"/>
                    </a:cubicBezTo>
                    <a:lnTo>
                      <a:pt x="0" y="191708"/>
                    </a:lnTo>
                    <a:cubicBezTo>
                      <a:pt x="0" y="85830"/>
                      <a:pt x="85830" y="0"/>
                      <a:pt x="191708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6880" y="-59644"/>
                <a:ext cx="383415" cy="5063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9"/>
                  </a:lnSpc>
                </a:pPr>
                <a:r>
                  <a:rPr lang="en-US" sz="5999" dirty="0">
                    <a:solidFill>
                      <a:srgbClr val="FFFFFF"/>
                    </a:solidFill>
                    <a:latin typeface="Open Sans Bold"/>
                  </a:rPr>
                  <a:t>1.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527376" y="3165350"/>
              <a:ext cx="12622292" cy="512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FFFFFF"/>
                  </a:solidFill>
                  <a:latin typeface="Open Sans Bold"/>
                </a:rPr>
                <a:t>¿</a:t>
              </a:r>
              <a:r>
                <a:rPr lang="es-CO" sz="3200" b="1" dirty="0">
                  <a:solidFill>
                    <a:schemeClr val="bg1"/>
                  </a:solidFill>
                  <a:latin typeface="Open Sans Bold" panose="020B0604020202020204"/>
                </a:rPr>
                <a:t>Cuál consideras que es tu mayor fortaleza en Actitud Positiva?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 rot="60000">
              <a:off x="1648039" y="4088560"/>
              <a:ext cx="1535386" cy="1958650"/>
              <a:chOff x="15367" y="-59223"/>
              <a:chExt cx="404381" cy="51585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5367" y="-2370"/>
                <a:ext cx="383415" cy="401558"/>
              </a:xfrm>
              <a:custGeom>
                <a:avLst/>
                <a:gdLst/>
                <a:ahLst/>
                <a:cxnLst/>
                <a:rect l="l" t="t" r="r" b="b"/>
                <a:pathLst>
                  <a:path w="383415" h="401558">
                    <a:moveTo>
                      <a:pt x="191708" y="0"/>
                    </a:moveTo>
                    <a:lnTo>
                      <a:pt x="191708" y="0"/>
                    </a:lnTo>
                    <a:cubicBezTo>
                      <a:pt x="297585" y="0"/>
                      <a:pt x="383415" y="85830"/>
                      <a:pt x="383415" y="191708"/>
                    </a:cubicBezTo>
                    <a:lnTo>
                      <a:pt x="383415" y="209851"/>
                    </a:lnTo>
                    <a:cubicBezTo>
                      <a:pt x="383415" y="315728"/>
                      <a:pt x="297585" y="401558"/>
                      <a:pt x="191708" y="401558"/>
                    </a:cubicBezTo>
                    <a:lnTo>
                      <a:pt x="191708" y="401558"/>
                    </a:lnTo>
                    <a:cubicBezTo>
                      <a:pt x="85830" y="401558"/>
                      <a:pt x="0" y="315728"/>
                      <a:pt x="0" y="209851"/>
                    </a:cubicBezTo>
                    <a:lnTo>
                      <a:pt x="0" y="191708"/>
                    </a:lnTo>
                    <a:cubicBezTo>
                      <a:pt x="0" y="85830"/>
                      <a:pt x="85830" y="0"/>
                      <a:pt x="191708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36333" y="-59223"/>
                <a:ext cx="383415" cy="5158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400"/>
                  </a:lnSpc>
                </a:pPr>
                <a:r>
                  <a:rPr lang="en-US" sz="6000" dirty="0">
                    <a:solidFill>
                      <a:srgbClr val="FFFFFF"/>
                    </a:solidFill>
                    <a:latin typeface="Open Sans Bold"/>
                  </a:rPr>
                  <a:t>2.</a:t>
                </a:r>
              </a:p>
            </p:txBody>
          </p:sp>
        </p:grpSp>
      </p:grpSp>
      <p:sp>
        <p:nvSpPr>
          <p:cNvPr id="17" name="TextBox 17"/>
          <p:cNvSpPr txBox="1"/>
          <p:nvPr/>
        </p:nvSpPr>
        <p:spPr>
          <a:xfrm>
            <a:off x="13569457" y="9182100"/>
            <a:ext cx="3412927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FFFFFF"/>
                </a:solidFill>
                <a:latin typeface="Open Sans Bold"/>
              </a:rPr>
              <a:t>Formándonos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1447800" y="6083769"/>
            <a:ext cx="16078200" cy="31405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3333FF"/>
                </a:solidFill>
              </a:rPr>
              <a:t>Para recibir tu certificado, envía tus respuestas al siguiente correo electrónico: 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s-MX" sz="3600" b="1" dirty="0">
              <a:solidFill>
                <a:srgbClr val="3333FF"/>
              </a:solidFill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3333FF"/>
                </a:solidFill>
                <a:hlinkClick r:id="rId5"/>
              </a:rPr>
              <a:t>joseduran@formandonos.com.co</a:t>
            </a:r>
            <a:endParaRPr lang="es-MX" sz="3600" b="1" dirty="0">
              <a:solidFill>
                <a:srgbClr val="3333FF"/>
              </a:solidFill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s-MX" sz="3600" b="1" dirty="0">
              <a:solidFill>
                <a:srgbClr val="3333FF"/>
              </a:solidFill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3333FF"/>
                </a:solidFill>
              </a:rPr>
              <a:t>Asegúrate de incluir tu nombre completo y tu número de identificación en el correo</a:t>
            </a:r>
            <a:r>
              <a:rPr lang="es-MX" b="1" dirty="0">
                <a:solidFill>
                  <a:srgbClr val="3333FF"/>
                </a:solidFill>
              </a:rPr>
              <a:t>. </a:t>
            </a:r>
            <a:endParaRPr lang="en-US" sz="1400" u="sng" dirty="0">
              <a:solidFill>
                <a:srgbClr val="3333FF"/>
              </a:solidFill>
              <a:latin typeface="Open Sans Bold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72000" y="4820335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" name="DP17_PREGUNT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3218" y="196194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8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723900" y="5143839"/>
            <a:ext cx="16840200" cy="39399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Freeform 2"/>
          <p:cNvSpPr/>
          <p:nvPr/>
        </p:nvSpPr>
        <p:spPr>
          <a:xfrm>
            <a:off x="2471635" y="5489998"/>
            <a:ext cx="3857831" cy="3247582"/>
          </a:xfrm>
          <a:custGeom>
            <a:avLst/>
            <a:gdLst/>
            <a:ahLst/>
            <a:cxnLst/>
            <a:rect l="l" t="t" r="r" b="b"/>
            <a:pathLst>
              <a:path w="4086980" h="3778781">
                <a:moveTo>
                  <a:pt x="0" y="0"/>
                </a:moveTo>
                <a:lnTo>
                  <a:pt x="4086980" y="0"/>
                </a:lnTo>
                <a:lnTo>
                  <a:pt x="4086980" y="3778782"/>
                </a:lnTo>
                <a:lnTo>
                  <a:pt x="0" y="37787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159703"/>
            <a:ext cx="18288000" cy="147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200" b="1" dirty="0" err="1">
                <a:solidFill>
                  <a:srgbClr val="FFFFFF"/>
                </a:solidFill>
                <a:latin typeface="Open Sans Bold"/>
              </a:rPr>
              <a:t>Actitud</a:t>
            </a:r>
            <a:r>
              <a:rPr lang="en-US" sz="7200" b="1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7200" b="1" dirty="0" err="1">
                <a:solidFill>
                  <a:srgbClr val="FFFFFF"/>
                </a:solidFill>
                <a:latin typeface="Open Sans Bold"/>
              </a:rPr>
              <a:t>positiva</a:t>
            </a:r>
            <a:endParaRPr lang="en-US" sz="72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630997"/>
            <a:ext cx="18288000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Transmitiendo la mejor energía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5240" y="3089496"/>
            <a:ext cx="18288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Open Sans Bold"/>
              </a:rPr>
              <a:t>  </a:t>
            </a:r>
            <a:r>
              <a:rPr lang="en-US" sz="8800" dirty="0">
                <a:solidFill>
                  <a:srgbClr val="FFFFFF"/>
                </a:solidFill>
                <a:latin typeface="Open Sans Bold"/>
              </a:rPr>
              <a:t>¡ Muchas Gracias 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569457" y="9182100"/>
            <a:ext cx="3412927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FFFFFF"/>
                </a:solidFill>
                <a:latin typeface="Open Sans Bold"/>
              </a:rPr>
              <a:t>Formándonos</a:t>
            </a:r>
          </a:p>
        </p:txBody>
      </p:sp>
      <p:pic>
        <p:nvPicPr>
          <p:cNvPr id="9" name="DP18_DESPEDI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4086" y="6870107"/>
            <a:ext cx="487363" cy="487363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B56F59C3-5D78-AC42-85C8-646E79388FB7}"/>
              </a:ext>
            </a:extLst>
          </p:cNvPr>
          <p:cNvSpPr txBox="1"/>
          <p:nvPr/>
        </p:nvSpPr>
        <p:spPr>
          <a:xfrm>
            <a:off x="6959652" y="5792889"/>
            <a:ext cx="8809084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2400" dirty="0">
                <a:solidFill>
                  <a:srgbClr val="3333FF"/>
                </a:solidFill>
                <a:latin typeface="Open Sans Bold"/>
              </a:rPr>
              <a:t>Charla preparada por:</a:t>
            </a:r>
          </a:p>
          <a:p>
            <a:pPr defTabSz="609630">
              <a:spcBef>
                <a:spcPct val="0"/>
              </a:spcBef>
            </a:pPr>
            <a:r>
              <a:rPr lang="en-US" sz="2400" dirty="0">
                <a:solidFill>
                  <a:srgbClr val="3333FF"/>
                </a:solidFill>
                <a:latin typeface="Open Sans Bold"/>
              </a:rPr>
              <a:t>José Fernando Durán Gutiérrez</a:t>
            </a:r>
          </a:p>
          <a:p>
            <a:pPr defTabSz="609630">
              <a:spcBef>
                <a:spcPct val="0"/>
              </a:spcBef>
            </a:pPr>
            <a:r>
              <a:rPr lang="en-US" sz="2400" dirty="0" err="1">
                <a:solidFill>
                  <a:srgbClr val="3333FF"/>
                </a:solidFill>
                <a:latin typeface="Open Sans Bold"/>
              </a:rPr>
              <a:t>Formándonos</a:t>
            </a:r>
            <a:endParaRPr lang="en-US" sz="2400" dirty="0">
              <a:solidFill>
                <a:srgbClr val="3333FF"/>
              </a:solidFill>
              <a:latin typeface="Open Sans Bold"/>
            </a:endParaRPr>
          </a:p>
          <a:p>
            <a:pPr defTabSz="609630">
              <a:spcBef>
                <a:spcPct val="0"/>
              </a:spcBef>
            </a:pPr>
            <a:r>
              <a:rPr lang="en-US" sz="2400" dirty="0">
                <a:solidFill>
                  <a:srgbClr val="3333FF"/>
                </a:solidFill>
                <a:latin typeface="Open Sans Bold"/>
                <a:hlinkClick r:id="rId7"/>
              </a:rPr>
              <a:t>www.formandonos.com.co</a:t>
            </a:r>
            <a:endParaRPr lang="en-US" sz="2400" dirty="0">
              <a:solidFill>
                <a:srgbClr val="3333FF"/>
              </a:solidFill>
              <a:latin typeface="Open Sans Bold"/>
            </a:endParaRPr>
          </a:p>
          <a:p>
            <a:pPr defTabSz="609630">
              <a:spcBef>
                <a:spcPct val="0"/>
              </a:spcBef>
            </a:pPr>
            <a:r>
              <a:rPr lang="en-US" sz="2400" dirty="0">
                <a:solidFill>
                  <a:srgbClr val="3333FF"/>
                </a:solidFill>
                <a:latin typeface="Open Sans Bold"/>
                <a:hlinkClick r:id="rId8"/>
              </a:rPr>
              <a:t>joseduran@formandonos.com.co</a:t>
            </a:r>
            <a:endParaRPr lang="en-US" sz="2400" dirty="0">
              <a:solidFill>
                <a:srgbClr val="3333FF"/>
              </a:solidFill>
              <a:latin typeface="Open Sans Bold"/>
            </a:endParaRPr>
          </a:p>
          <a:p>
            <a:pPr defTabSz="609630">
              <a:spcBef>
                <a:spcPct val="0"/>
              </a:spcBef>
            </a:pPr>
            <a:r>
              <a:rPr lang="en-US" sz="2400" dirty="0" err="1">
                <a:solidFill>
                  <a:srgbClr val="3333FF"/>
                </a:solidFill>
                <a:latin typeface="Open Sans Bold"/>
              </a:rPr>
              <a:t>www.linkedin.com</a:t>
            </a:r>
            <a:r>
              <a:rPr lang="en-US" sz="2400" dirty="0">
                <a:solidFill>
                  <a:srgbClr val="3333FF"/>
                </a:solidFill>
                <a:latin typeface="Open Sans Bold"/>
              </a:rPr>
              <a:t>/in/josé-fernando-durán-gutiérrez-90773b125</a:t>
            </a:r>
          </a:p>
          <a:p>
            <a:pPr defTabSz="609630">
              <a:spcBef>
                <a:spcPct val="0"/>
              </a:spcBef>
            </a:pPr>
            <a:r>
              <a:rPr lang="en-US" sz="2400" dirty="0">
                <a:solidFill>
                  <a:srgbClr val="3333FF"/>
                </a:solidFill>
                <a:latin typeface="Open Sans Bold"/>
              </a:rPr>
              <a:t>Celular:  +57 315 299 61 90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2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00100"/>
            <a:ext cx="18288000" cy="1505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000" b="1" dirty="0" err="1">
                <a:solidFill>
                  <a:srgbClr val="FFFFFF"/>
                </a:solidFill>
                <a:latin typeface="Open Sans Bold"/>
              </a:rPr>
              <a:t>Actitud</a:t>
            </a:r>
            <a:r>
              <a:rPr lang="en-US" sz="8000" b="1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Open Sans Bold"/>
              </a:rPr>
              <a:t>positiva</a:t>
            </a:r>
            <a:endParaRPr lang="en-US" sz="8000" b="1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2781300"/>
            <a:ext cx="18288000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Transmitiendo la mejor energía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672491" y="5892114"/>
            <a:ext cx="3133843" cy="313384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6820" y="0"/>
                  </a:moveTo>
                  <a:lnTo>
                    <a:pt x="755980" y="0"/>
                  </a:lnTo>
                  <a:cubicBezTo>
                    <a:pt x="771050" y="0"/>
                    <a:pt x="785502" y="5986"/>
                    <a:pt x="796158" y="16642"/>
                  </a:cubicBezTo>
                  <a:cubicBezTo>
                    <a:pt x="806814" y="27298"/>
                    <a:pt x="812800" y="41750"/>
                    <a:pt x="812800" y="56820"/>
                  </a:cubicBezTo>
                  <a:lnTo>
                    <a:pt x="812800" y="755980"/>
                  </a:lnTo>
                  <a:cubicBezTo>
                    <a:pt x="812800" y="771050"/>
                    <a:pt x="806814" y="785502"/>
                    <a:pt x="796158" y="796158"/>
                  </a:cubicBezTo>
                  <a:cubicBezTo>
                    <a:pt x="785502" y="806814"/>
                    <a:pt x="771050" y="812800"/>
                    <a:pt x="755980" y="812800"/>
                  </a:cubicBezTo>
                  <a:lnTo>
                    <a:pt x="56820" y="812800"/>
                  </a:lnTo>
                  <a:cubicBezTo>
                    <a:pt x="41750" y="812800"/>
                    <a:pt x="27298" y="806814"/>
                    <a:pt x="16642" y="796158"/>
                  </a:cubicBezTo>
                  <a:cubicBezTo>
                    <a:pt x="5986" y="785502"/>
                    <a:pt x="0" y="771050"/>
                    <a:pt x="0" y="755980"/>
                  </a:cubicBezTo>
                  <a:lnTo>
                    <a:pt x="0" y="56820"/>
                  </a:lnTo>
                  <a:cubicBezTo>
                    <a:pt x="0" y="41750"/>
                    <a:pt x="5986" y="27298"/>
                    <a:pt x="16642" y="16642"/>
                  </a:cubicBezTo>
                  <a:cubicBezTo>
                    <a:pt x="27298" y="5986"/>
                    <a:pt x="41750" y="0"/>
                    <a:pt x="56820" y="0"/>
                  </a:cubicBezTo>
                  <a:close/>
                </a:path>
              </a:pathLst>
            </a:custGeom>
            <a:blipFill>
              <a:blip r:embed="rId4"/>
              <a:stretch>
                <a:fillRect l="-18309" r="-1830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27388" y="9182100"/>
            <a:ext cx="7624048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FFFFFF"/>
                </a:solidFill>
                <a:latin typeface="Open Sans Bold"/>
              </a:rPr>
              <a:t>José Fernando Durán Gutiérrez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69457" y="9182100"/>
            <a:ext cx="3412927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FFFFFF"/>
                </a:solidFill>
                <a:latin typeface="Open Sans Bold"/>
              </a:rPr>
              <a:t>Formándonos</a:t>
            </a:r>
          </a:p>
        </p:txBody>
      </p:sp>
      <p:pic>
        <p:nvPicPr>
          <p:cNvPr id="8" name="DP1_ PRESENTA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128" y="708771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0"/>
    </mc:Choice>
    <mc:Fallback xmlns="">
      <p:transition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3A7A0-ABE5-3978-0E54-981C4C51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751503">
            <a:off x="-1144758" y="1939554"/>
            <a:ext cx="7847856" cy="135145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CO" sz="6000" b="1" dirty="0">
                <a:solidFill>
                  <a:srgbClr val="002060"/>
                </a:solidFill>
                <a:latin typeface="+mn-lt"/>
              </a:rPr>
              <a:t>	</a:t>
            </a:r>
            <a:r>
              <a:rPr lang="es-CO" sz="6000" b="1" dirty="0">
                <a:solidFill>
                  <a:srgbClr val="004AAD"/>
                </a:solidFill>
                <a:latin typeface="+mn-lt"/>
              </a:rPr>
              <a:t>¿</a:t>
            </a:r>
            <a:r>
              <a:rPr lang="es-CO" sz="8000" b="1" dirty="0">
                <a:solidFill>
                  <a:srgbClr val="004AAD"/>
                </a:solidFill>
                <a:latin typeface="Open Sans Bold"/>
              </a:rPr>
              <a:t>Qué quiere decir actitud?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392" y="9103940"/>
            <a:ext cx="3639627" cy="10425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4004045" y="9257592"/>
            <a:ext cx="3276859" cy="73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0000FF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0000FF"/>
              </a:solidFill>
              <a:latin typeface="Open Sans Bol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32327" y="845761"/>
            <a:ext cx="8309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CO" sz="4000" b="1" dirty="0">
                <a:solidFill>
                  <a:srgbClr val="0000FF"/>
                </a:solidFill>
                <a:latin typeface="Open Sans Bold"/>
              </a:rPr>
              <a:t>Es la expresión de un estado de ánimo</a:t>
            </a:r>
          </a:p>
          <a:p>
            <a:pPr lvl="0" algn="just"/>
            <a:endParaRPr lang="es-CO" sz="4000" b="1" dirty="0">
              <a:solidFill>
                <a:srgbClr val="0000FF"/>
              </a:solidFill>
              <a:latin typeface="Open Sans Bold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415808" y="3310924"/>
            <a:ext cx="10297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0000FF"/>
                </a:solidFill>
                <a:latin typeface="Open Sans Bold"/>
              </a:rPr>
              <a:t>En general la actitud es lo que estamos mostrando a los demás</a:t>
            </a:r>
          </a:p>
          <a:p>
            <a:endParaRPr lang="es-CO" sz="3200" b="1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43800" y="5314471"/>
            <a:ext cx="9834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000" b="1" dirty="0">
                <a:solidFill>
                  <a:srgbClr val="0000FF"/>
                </a:solidFill>
                <a:latin typeface="Open Sans Condensed"/>
              </a:rPr>
              <a:t>Una adecuada actitud nos define como personas más aún que la educación, los conocimientos e incluso las aptitudes y habilidades que podamos tener</a:t>
            </a:r>
            <a:endParaRPr lang="es-CO" sz="4000" b="1" dirty="0">
              <a:solidFill>
                <a:srgbClr val="0000FF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31032" y="5647556"/>
            <a:ext cx="5472608" cy="296247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6551712" y="967036"/>
            <a:ext cx="432048" cy="49001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7415808" y="1922348"/>
            <a:ext cx="104801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4000" b="1" dirty="0">
                <a:solidFill>
                  <a:srgbClr val="0000FF"/>
                </a:solidFill>
                <a:latin typeface="Open Sans Bold"/>
              </a:rPr>
              <a:t>Es como se está dispuesto a comportarse u obrar</a:t>
            </a:r>
          </a:p>
          <a:p>
            <a:endParaRPr lang="es-CO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6551712" y="2133209"/>
            <a:ext cx="432048" cy="49001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redondeado 17"/>
          <p:cNvSpPr/>
          <p:nvPr/>
        </p:nvSpPr>
        <p:spPr>
          <a:xfrm>
            <a:off x="6551712" y="3686549"/>
            <a:ext cx="432048" cy="49001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redondeado 18"/>
          <p:cNvSpPr/>
          <p:nvPr/>
        </p:nvSpPr>
        <p:spPr>
          <a:xfrm>
            <a:off x="6551712" y="6406061"/>
            <a:ext cx="432048" cy="49001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D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7336" y="39751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9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2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926261" y="9103940"/>
            <a:ext cx="3276859" cy="73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FFFFFF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" name="CuadroTexto 2"/>
          <p:cNvSpPr txBox="1"/>
          <p:nvPr/>
        </p:nvSpPr>
        <p:spPr>
          <a:xfrm rot="20168525">
            <a:off x="1124735" y="1809425"/>
            <a:ext cx="40579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¿Por qué es </a:t>
            </a:r>
          </a:p>
          <a:p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importante </a:t>
            </a:r>
          </a:p>
          <a:p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la actitud?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732391" y="1727434"/>
            <a:ext cx="11049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O" sz="4000" b="1" dirty="0">
                <a:solidFill>
                  <a:schemeClr val="bg1"/>
                </a:solidFill>
                <a:latin typeface="Open Sans Bold"/>
              </a:rPr>
              <a:t> Por el impacto que tiene en nuestra salud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710811" y="4416288"/>
            <a:ext cx="11283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es-CO" sz="4000" b="1" dirty="0">
                <a:solidFill>
                  <a:schemeClr val="bg1"/>
                </a:solidFill>
                <a:latin typeface="Open Sans Bold"/>
              </a:rPr>
              <a:t>Por la forma como crea nuestra visión del </a:t>
            </a:r>
          </a:p>
          <a:p>
            <a:r>
              <a:rPr lang="es-CO" sz="4000" b="1" dirty="0">
                <a:solidFill>
                  <a:schemeClr val="bg1"/>
                </a:solidFill>
                <a:latin typeface="Open Sans Bold"/>
              </a:rPr>
              <a:t>     mundo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56744" y="7105143"/>
            <a:ext cx="12245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O" sz="4000" b="1" dirty="0">
                <a:solidFill>
                  <a:schemeClr val="bg1"/>
                </a:solidFill>
                <a:latin typeface="Open Sans Bold"/>
              </a:rPr>
              <a:t>Porque podremos lograr resultados superiores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2" y="5545858"/>
            <a:ext cx="4876800" cy="3252216"/>
          </a:xfrm>
          <a:prstGeom prst="rect">
            <a:avLst/>
          </a:prstGeom>
        </p:spPr>
      </p:pic>
      <p:pic>
        <p:nvPicPr>
          <p:cNvPr id="13" name="D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1352" y="4834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prestig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7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569457" y="9182100"/>
            <a:ext cx="3412927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Formándonos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384" y="1719716"/>
            <a:ext cx="3960440" cy="54480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82917" y="2643420"/>
            <a:ext cx="102579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4800" b="1" i="1" dirty="0">
                <a:solidFill>
                  <a:schemeClr val="bg1"/>
                </a:solidFill>
                <a:latin typeface="Open Sans Condensed"/>
              </a:rPr>
              <a:t>“Todo le puede ser arrebatado al</a:t>
            </a:r>
          </a:p>
          <a:p>
            <a:pPr algn="just"/>
            <a:r>
              <a:rPr lang="es-CO" sz="4800" b="1" i="1" dirty="0">
                <a:solidFill>
                  <a:schemeClr val="bg1"/>
                </a:solidFill>
                <a:latin typeface="Open Sans Condensed"/>
              </a:rPr>
              <a:t>  ser humano excepto la última de </a:t>
            </a:r>
          </a:p>
          <a:p>
            <a:pPr algn="just"/>
            <a:r>
              <a:rPr lang="es-CO" sz="4800" b="1" i="1" dirty="0">
                <a:solidFill>
                  <a:schemeClr val="bg1"/>
                </a:solidFill>
                <a:latin typeface="Open Sans Condensed"/>
              </a:rPr>
              <a:t>  las libertades: la actitud con la </a:t>
            </a:r>
          </a:p>
          <a:p>
            <a:pPr algn="just"/>
            <a:r>
              <a:rPr lang="es-CO" sz="4800" b="1" i="1" dirty="0">
                <a:solidFill>
                  <a:schemeClr val="bg1"/>
                </a:solidFill>
                <a:latin typeface="Open Sans Condensed"/>
              </a:rPr>
              <a:t>  cual enfrenta las diversas</a:t>
            </a:r>
          </a:p>
          <a:p>
            <a:pPr algn="just"/>
            <a:r>
              <a:rPr lang="es-CO" sz="4800" b="1" i="1" dirty="0">
                <a:solidFill>
                  <a:schemeClr val="bg1"/>
                </a:solidFill>
                <a:latin typeface="Open Sans Condensed"/>
              </a:rPr>
              <a:t>  circunstancias…”</a:t>
            </a:r>
          </a:p>
          <a:p>
            <a:pPr algn="just"/>
            <a:r>
              <a:rPr lang="es-CO" sz="4800" b="1" i="1" dirty="0">
                <a:solidFill>
                  <a:schemeClr val="bg1"/>
                </a:solidFill>
                <a:latin typeface="Open Sans Condensed"/>
              </a:rPr>
              <a:t>                               Víctor Frankl</a:t>
            </a:r>
            <a:endParaRPr lang="es-CO" sz="4800" b="1" dirty="0">
              <a:solidFill>
                <a:schemeClr val="bg1"/>
              </a:solidFill>
              <a:latin typeface="Open Sans Condense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50634" y="962417"/>
            <a:ext cx="8486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chemeClr val="bg1"/>
                </a:solidFill>
              </a:rPr>
              <a:t>Es nuestra escogencia</a:t>
            </a:r>
          </a:p>
          <a:p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940852" y="7655312"/>
            <a:ext cx="16089282" cy="13022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rgbClr val="004AAD"/>
                </a:solidFill>
                <a:latin typeface="Open Sans Condensed"/>
              </a:rPr>
              <a:t>Es totalmente nuestra responsabilidad y siempre podemos elegir qué opción tomar: </a:t>
            </a:r>
            <a:r>
              <a:rPr lang="es-CO" sz="4000" b="1" dirty="0">
                <a:solidFill>
                  <a:srgbClr val="0000FF"/>
                </a:solidFill>
                <a:latin typeface="Open Sans Condensed"/>
              </a:rPr>
              <a:t>una actitud positiva o negativa</a:t>
            </a:r>
          </a:p>
        </p:txBody>
      </p:sp>
      <p:pic>
        <p:nvPicPr>
          <p:cNvPr id="12" name=" DP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36922" y="827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2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8309952"/>
            <a:ext cx="1237224" cy="9829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45" y="6500565"/>
            <a:ext cx="1237224" cy="9829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15" y="4749286"/>
            <a:ext cx="1237224" cy="9829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4" y="2983260"/>
            <a:ext cx="1237224" cy="98290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97868" y="227930"/>
            <a:ext cx="8665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rgbClr val="004AAD"/>
                </a:solidFill>
                <a:latin typeface="Open Sans Bold"/>
              </a:rPr>
              <a:t>Ahora veamos qué</a:t>
            </a:r>
          </a:p>
          <a:p>
            <a:r>
              <a:rPr lang="es-CO" sz="7200" b="1" dirty="0">
                <a:solidFill>
                  <a:srgbClr val="004AAD"/>
                </a:solidFill>
                <a:latin typeface="Open Sans Bold"/>
              </a:rPr>
              <a:t>es Actitud Positiva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06915" y="2756747"/>
            <a:ext cx="8883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rgbClr val="0000FF"/>
                </a:solidFill>
                <a:latin typeface="Open Sans Bold"/>
              </a:rPr>
              <a:t>Es el impulso para buscar siempre soluciones </a:t>
            </a:r>
          </a:p>
          <a:p>
            <a:r>
              <a:rPr lang="es-CO" sz="3600" b="1" dirty="0">
                <a:solidFill>
                  <a:srgbClr val="0000FF"/>
                </a:solidFill>
                <a:latin typeface="Open Sans Bold"/>
              </a:rPr>
              <a:t>y alternativas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14499" y="4266524"/>
            <a:ext cx="11470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FF"/>
                </a:solidFill>
                <a:latin typeface="Open Sans Bold"/>
              </a:rPr>
              <a:t>Es la  disposición a comportarse de una forma amable y tranquila, ante situaciones fáciles o difíciles</a:t>
            </a:r>
            <a:endParaRPr lang="es-CO" sz="3600" b="1" dirty="0">
              <a:solidFill>
                <a:srgbClr val="0000FF"/>
              </a:solidFill>
              <a:latin typeface="Google San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91272" y="6330298"/>
            <a:ext cx="1180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00FF"/>
                </a:solidFill>
                <a:latin typeface="Open Sans Bold"/>
              </a:rPr>
              <a:t>Es</a:t>
            </a:r>
            <a:r>
              <a:rPr lang="es-CO" sz="4000" b="1" dirty="0">
                <a:solidFill>
                  <a:srgbClr val="0000FF"/>
                </a:solidFill>
                <a:latin typeface="Open Sans Bold"/>
              </a:rPr>
              <a:t> confiar en uno mismo, en los demás y en</a:t>
            </a:r>
          </a:p>
          <a:p>
            <a:r>
              <a:rPr lang="es-CO" sz="4000" b="1" dirty="0">
                <a:solidFill>
                  <a:srgbClr val="0000FF"/>
                </a:solidFill>
                <a:latin typeface="Open Sans Bold"/>
              </a:rPr>
              <a:t>el entorno</a:t>
            </a:r>
            <a:endParaRPr lang="es-CO" sz="4000" dirty="0">
              <a:solidFill>
                <a:srgbClr val="0000FF"/>
              </a:solidFill>
              <a:latin typeface="Open Sans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01623" y="8024754"/>
            <a:ext cx="11089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0000FF"/>
                </a:solidFill>
                <a:latin typeface="Open Sans Bold"/>
              </a:rPr>
              <a:t>E</a:t>
            </a:r>
            <a:r>
              <a:rPr lang="es-CO" sz="3600" b="1" dirty="0">
                <a:solidFill>
                  <a:srgbClr val="0000FF"/>
                </a:solidFill>
                <a:latin typeface="Open Sans Bold"/>
              </a:rPr>
              <a:t>s el ánimo de actuar con optimismo en todas las situaciones</a:t>
            </a:r>
            <a:r>
              <a:rPr lang="es-CO" sz="4000" b="1" dirty="0">
                <a:solidFill>
                  <a:srgbClr val="0000FF"/>
                </a:solidFill>
                <a:latin typeface="Open Sans Bold"/>
              </a:rPr>
              <a:t> </a:t>
            </a:r>
          </a:p>
          <a:p>
            <a:pPr algn="ctr">
              <a:buFont typeface="Wingdings" pitchFamily="2" charset="2"/>
              <a:buChar char="Ø"/>
            </a:pPr>
            <a:endParaRPr lang="es-CO" b="1" dirty="0">
              <a:solidFill>
                <a:srgbClr val="0000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004045" y="9257592"/>
            <a:ext cx="3276859" cy="73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0000FF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0000FF"/>
              </a:solidFill>
              <a:latin typeface="Open Sans Bo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480" y="4858879"/>
            <a:ext cx="4135388" cy="413538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070577" y="2744602"/>
            <a:ext cx="1407760" cy="131141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1054816" y="4525276"/>
            <a:ext cx="1407760" cy="131141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1054816" y="6270866"/>
            <a:ext cx="1407760" cy="131141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1022462" y="8016456"/>
            <a:ext cx="1407760" cy="131141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DP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07931" y="2155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926261" y="9103940"/>
            <a:ext cx="3276859" cy="73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FFFFFF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375248" y="2479204"/>
            <a:ext cx="1331342" cy="13313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6" name="Forma libre 15"/>
          <p:cNvSpPr/>
          <p:nvPr/>
        </p:nvSpPr>
        <p:spPr>
          <a:xfrm>
            <a:off x="3200212" y="2479806"/>
            <a:ext cx="11778760" cy="1331344"/>
          </a:xfrm>
          <a:custGeom>
            <a:avLst/>
            <a:gdLst>
              <a:gd name="connsiteX0" fmla="*/ 0 w 10489311"/>
              <a:gd name="connsiteY0" fmla="*/ 0 h 1331342"/>
              <a:gd name="connsiteX1" fmla="*/ 9823640 w 10489311"/>
              <a:gd name="connsiteY1" fmla="*/ 0 h 1331342"/>
              <a:gd name="connsiteX2" fmla="*/ 10489311 w 10489311"/>
              <a:gd name="connsiteY2" fmla="*/ 665671 h 1331342"/>
              <a:gd name="connsiteX3" fmla="*/ 9823640 w 10489311"/>
              <a:gd name="connsiteY3" fmla="*/ 1331342 h 1331342"/>
              <a:gd name="connsiteX4" fmla="*/ 0 w 10489311"/>
              <a:gd name="connsiteY4" fmla="*/ 1331342 h 1331342"/>
              <a:gd name="connsiteX5" fmla="*/ 0 w 10489311"/>
              <a:gd name="connsiteY5" fmla="*/ 0 h 13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311" h="1331342">
                <a:moveTo>
                  <a:pt x="10489311" y="1331341"/>
                </a:moveTo>
                <a:lnTo>
                  <a:pt x="665671" y="1331341"/>
                </a:lnTo>
                <a:lnTo>
                  <a:pt x="0" y="665671"/>
                </a:lnTo>
                <a:lnTo>
                  <a:pt x="665671" y="1"/>
                </a:lnTo>
                <a:lnTo>
                  <a:pt x="10489311" y="1"/>
                </a:lnTo>
                <a:lnTo>
                  <a:pt x="10489311" y="1331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920" tIns="118111" rIns="220472" bIns="118111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100" b="1" i="0" kern="1200" dirty="0">
                <a:solidFill>
                  <a:srgbClr val="0000FF"/>
                </a:solidFill>
                <a:latin typeface="Open Sans Bold"/>
              </a:rPr>
              <a:t>La influencia de las personas con actitud negativa puede ser más fuerte que la de aquellas con actitud positiva</a:t>
            </a:r>
            <a:endParaRPr lang="es-CO" sz="3100" b="1" kern="1200" dirty="0">
              <a:solidFill>
                <a:srgbClr val="0000FF"/>
              </a:solidFill>
              <a:latin typeface="Open Sans Bold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375248" y="4207962"/>
            <a:ext cx="1331342" cy="13313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8" name="Forma libre 17"/>
          <p:cNvSpPr/>
          <p:nvPr/>
        </p:nvSpPr>
        <p:spPr>
          <a:xfrm>
            <a:off x="3040920" y="4207961"/>
            <a:ext cx="11938052" cy="1331344"/>
          </a:xfrm>
          <a:custGeom>
            <a:avLst/>
            <a:gdLst>
              <a:gd name="connsiteX0" fmla="*/ 0 w 10489311"/>
              <a:gd name="connsiteY0" fmla="*/ 0 h 1331342"/>
              <a:gd name="connsiteX1" fmla="*/ 9823640 w 10489311"/>
              <a:gd name="connsiteY1" fmla="*/ 0 h 1331342"/>
              <a:gd name="connsiteX2" fmla="*/ 10489311 w 10489311"/>
              <a:gd name="connsiteY2" fmla="*/ 665671 h 1331342"/>
              <a:gd name="connsiteX3" fmla="*/ 9823640 w 10489311"/>
              <a:gd name="connsiteY3" fmla="*/ 1331342 h 1331342"/>
              <a:gd name="connsiteX4" fmla="*/ 0 w 10489311"/>
              <a:gd name="connsiteY4" fmla="*/ 1331342 h 1331342"/>
              <a:gd name="connsiteX5" fmla="*/ 0 w 10489311"/>
              <a:gd name="connsiteY5" fmla="*/ 0 h 13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311" h="1331342">
                <a:moveTo>
                  <a:pt x="10489311" y="1331341"/>
                </a:moveTo>
                <a:lnTo>
                  <a:pt x="665671" y="1331341"/>
                </a:lnTo>
                <a:lnTo>
                  <a:pt x="0" y="665671"/>
                </a:lnTo>
                <a:lnTo>
                  <a:pt x="665671" y="1"/>
                </a:lnTo>
                <a:lnTo>
                  <a:pt x="10489311" y="1"/>
                </a:lnTo>
                <a:lnTo>
                  <a:pt x="10489311" y="1331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920" tIns="118111" rIns="220472" bIns="118111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100" b="1" kern="1200" dirty="0">
                <a:solidFill>
                  <a:srgbClr val="0000FF"/>
                </a:solidFill>
                <a:latin typeface="Open Sans Bold"/>
              </a:rPr>
              <a:t>Cuando en un grupo de trabajo o de amigos hay una persona negativa, fácilmente puede irradiar a los demás</a:t>
            </a:r>
          </a:p>
        </p:txBody>
      </p:sp>
      <p:sp>
        <p:nvSpPr>
          <p:cNvPr id="21" name="Elipse 20"/>
          <p:cNvSpPr/>
          <p:nvPr/>
        </p:nvSpPr>
        <p:spPr>
          <a:xfrm>
            <a:off x="2375248" y="5936721"/>
            <a:ext cx="1331342" cy="13313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0" name="Forma libre 19"/>
          <p:cNvSpPr/>
          <p:nvPr/>
        </p:nvSpPr>
        <p:spPr>
          <a:xfrm>
            <a:off x="3040920" y="5936720"/>
            <a:ext cx="11938052" cy="1331343"/>
          </a:xfrm>
          <a:custGeom>
            <a:avLst/>
            <a:gdLst>
              <a:gd name="connsiteX0" fmla="*/ 0 w 10489311"/>
              <a:gd name="connsiteY0" fmla="*/ 0 h 1331342"/>
              <a:gd name="connsiteX1" fmla="*/ 9823640 w 10489311"/>
              <a:gd name="connsiteY1" fmla="*/ 0 h 1331342"/>
              <a:gd name="connsiteX2" fmla="*/ 10489311 w 10489311"/>
              <a:gd name="connsiteY2" fmla="*/ 665671 h 1331342"/>
              <a:gd name="connsiteX3" fmla="*/ 9823640 w 10489311"/>
              <a:gd name="connsiteY3" fmla="*/ 1331342 h 1331342"/>
              <a:gd name="connsiteX4" fmla="*/ 0 w 10489311"/>
              <a:gd name="connsiteY4" fmla="*/ 1331342 h 1331342"/>
              <a:gd name="connsiteX5" fmla="*/ 0 w 10489311"/>
              <a:gd name="connsiteY5" fmla="*/ 0 h 13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311" h="1331342">
                <a:moveTo>
                  <a:pt x="10489311" y="1331341"/>
                </a:moveTo>
                <a:lnTo>
                  <a:pt x="665671" y="1331341"/>
                </a:lnTo>
                <a:lnTo>
                  <a:pt x="0" y="665671"/>
                </a:lnTo>
                <a:lnTo>
                  <a:pt x="665671" y="1"/>
                </a:lnTo>
                <a:lnTo>
                  <a:pt x="10489311" y="1"/>
                </a:lnTo>
                <a:lnTo>
                  <a:pt x="10489311" y="1331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920" tIns="118111" rIns="220472" bIns="118110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100" b="1" kern="1200" dirty="0">
                <a:solidFill>
                  <a:srgbClr val="0000FF"/>
                </a:solidFill>
                <a:latin typeface="Open Sans Bold"/>
              </a:rPr>
              <a:t>El negativismo se vuelve fácilmente “viral”</a:t>
            </a:r>
          </a:p>
        </p:txBody>
      </p:sp>
      <p:sp>
        <p:nvSpPr>
          <p:cNvPr id="23" name="Elipse 22"/>
          <p:cNvSpPr/>
          <p:nvPr/>
        </p:nvSpPr>
        <p:spPr>
          <a:xfrm>
            <a:off x="2375248" y="7736788"/>
            <a:ext cx="1331342" cy="13313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22" name="Forma libre 21"/>
          <p:cNvSpPr/>
          <p:nvPr/>
        </p:nvSpPr>
        <p:spPr>
          <a:xfrm>
            <a:off x="3052139" y="7754673"/>
            <a:ext cx="11938052" cy="1331343"/>
          </a:xfrm>
          <a:custGeom>
            <a:avLst/>
            <a:gdLst>
              <a:gd name="connsiteX0" fmla="*/ 0 w 10489311"/>
              <a:gd name="connsiteY0" fmla="*/ 0 h 1331342"/>
              <a:gd name="connsiteX1" fmla="*/ 9823640 w 10489311"/>
              <a:gd name="connsiteY1" fmla="*/ 0 h 1331342"/>
              <a:gd name="connsiteX2" fmla="*/ 10489311 w 10489311"/>
              <a:gd name="connsiteY2" fmla="*/ 665671 h 1331342"/>
              <a:gd name="connsiteX3" fmla="*/ 9823640 w 10489311"/>
              <a:gd name="connsiteY3" fmla="*/ 1331342 h 1331342"/>
              <a:gd name="connsiteX4" fmla="*/ 0 w 10489311"/>
              <a:gd name="connsiteY4" fmla="*/ 1331342 h 1331342"/>
              <a:gd name="connsiteX5" fmla="*/ 0 w 10489311"/>
              <a:gd name="connsiteY5" fmla="*/ 0 h 133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9311" h="1331342">
                <a:moveTo>
                  <a:pt x="10489311" y="1331341"/>
                </a:moveTo>
                <a:lnTo>
                  <a:pt x="665671" y="1331341"/>
                </a:lnTo>
                <a:lnTo>
                  <a:pt x="0" y="665671"/>
                </a:lnTo>
                <a:lnTo>
                  <a:pt x="665671" y="1"/>
                </a:lnTo>
                <a:lnTo>
                  <a:pt x="10489311" y="1"/>
                </a:lnTo>
                <a:lnTo>
                  <a:pt x="10489311" y="1331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9920" tIns="118111" rIns="220472" bIns="118110" numCol="1" spcCol="1270" anchor="ctr" anchorCtr="0"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100" b="1" kern="1200" dirty="0">
                <a:solidFill>
                  <a:srgbClr val="0000FF"/>
                </a:solidFill>
                <a:latin typeface="Open Sans Bold"/>
              </a:rPr>
              <a:t>El reto es confrontarlo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727176" y="236212"/>
            <a:ext cx="92963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¿Por qué no siempre es fácil </a:t>
            </a:r>
          </a:p>
          <a:p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tener una Actitud Positiva?</a:t>
            </a:r>
            <a:r>
              <a:rPr lang="es-CO" sz="1400" b="1" dirty="0">
                <a:solidFill>
                  <a:srgbClr val="002060"/>
                </a:solidFill>
              </a:rPr>
              <a:t>?</a:t>
            </a:r>
          </a:p>
          <a:p>
            <a:endParaRPr lang="es-CO" dirty="0"/>
          </a:p>
        </p:txBody>
      </p:sp>
      <p:pic>
        <p:nvPicPr>
          <p:cNvPr id="27" name="DP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0424" y="10949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6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prestig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6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569457" y="9182100"/>
            <a:ext cx="3412927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Formándonos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26403" y="2551060"/>
            <a:ext cx="15773400" cy="7548563"/>
          </a:xfrm>
          <a:prstGeom prst="rect">
            <a:avLst/>
          </a:prstGeom>
          <a:noFill/>
        </p:spPr>
      </p:sp>
      <p:sp>
        <p:nvSpPr>
          <p:cNvPr id="6" name="Flecha derecha 5"/>
          <p:cNvSpPr/>
          <p:nvPr/>
        </p:nvSpPr>
        <p:spPr>
          <a:xfrm>
            <a:off x="2217833" y="2273029"/>
            <a:ext cx="13407390" cy="7548563"/>
          </a:xfrm>
          <a:prstGeom prst="rightArrow">
            <a:avLst/>
          </a:prstGeom>
          <a:noFill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ángulo 11"/>
          <p:cNvSpPr/>
          <p:nvPr/>
        </p:nvSpPr>
        <p:spPr>
          <a:xfrm>
            <a:off x="5427647" y="2729010"/>
            <a:ext cx="747512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¿Y cómo podemos </a:t>
            </a:r>
          </a:p>
          <a:p>
            <a:pPr algn="ctr"/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llegar a  una</a:t>
            </a:r>
          </a:p>
          <a:p>
            <a:pPr algn="ctr"/>
            <a:r>
              <a:rPr lang="es-CO" sz="6000" b="1" dirty="0">
                <a:solidFill>
                  <a:schemeClr val="bg1"/>
                </a:solidFill>
                <a:latin typeface="Open Sans Bold"/>
              </a:rPr>
              <a:t>“Actitud Negativa”?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5" name="Onda 14"/>
          <p:cNvSpPr/>
          <p:nvPr/>
        </p:nvSpPr>
        <p:spPr>
          <a:xfrm flipH="1">
            <a:off x="6628011" y="6305605"/>
            <a:ext cx="4966866" cy="3240359"/>
          </a:xfrm>
          <a:prstGeom prst="wav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630588" y="820362"/>
            <a:ext cx="38114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Open Sans Bold"/>
              </a:rPr>
              <a:t>La Actitud Negativa es la disposición y comportamientos negativos que una persona muestra</a:t>
            </a:r>
            <a:endParaRPr lang="es-CO" sz="2800" b="1" dirty="0">
              <a:solidFill>
                <a:srgbClr val="0000AC"/>
              </a:solidFill>
              <a:latin typeface="Open Sans Bold"/>
            </a:endParaRPr>
          </a:p>
          <a:p>
            <a:pPr algn="ctr"/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251409" y="6577814"/>
            <a:ext cx="45739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Open Sans Bold"/>
              </a:rPr>
              <a:t>Este tipo de  actitud usualmente es constante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latin typeface="Open Sans Bold"/>
              </a:rPr>
              <a:t> en una persona</a:t>
            </a:r>
          </a:p>
          <a:p>
            <a:pPr algn="ctr"/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3057848" y="881918"/>
            <a:ext cx="415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Open Sans Bold"/>
              </a:rPr>
              <a:t>Una actitud negativa perjudica a los demás y al entorno y puede ser muy autodestructiva</a:t>
            </a:r>
          </a:p>
          <a:p>
            <a:pPr algn="ctr"/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93188" y="4817129"/>
            <a:ext cx="40488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Open Sans Bold"/>
              </a:rPr>
              <a:t>Debemos evitar “bloquearnos” o “escondernos” de la incertidumbre y las adversidades, pues podemos caer en situaciones de actitud pasiva que son la puerta de entrada a una Actitud Negativa</a:t>
            </a:r>
          </a:p>
          <a:p>
            <a:pPr algn="ctr"/>
            <a:endParaRPr lang="es-CO" dirty="0"/>
          </a:p>
        </p:txBody>
      </p:sp>
      <p:pic>
        <p:nvPicPr>
          <p:cNvPr id="21" name="DP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1444" y="19246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6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/>
      <p:bldP spid="16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3C25C-F6EF-7E07-B1DC-B7F60D8BB789}"/>
              </a:ext>
            </a:extLst>
          </p:cNvPr>
          <p:cNvSpPr txBox="1">
            <a:spLocks/>
          </p:cNvSpPr>
          <p:nvPr/>
        </p:nvSpPr>
        <p:spPr>
          <a:xfrm>
            <a:off x="9585196" y="287514"/>
            <a:ext cx="8352928" cy="13995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7200" b="1" dirty="0">
                <a:solidFill>
                  <a:srgbClr val="0000FF"/>
                </a:solidFill>
                <a:latin typeface="Open Sans Bold" panose="020B0604020202020204"/>
              </a:rPr>
              <a:t>¿Qué ganamos </a:t>
            </a:r>
          </a:p>
          <a:p>
            <a:pPr algn="l"/>
            <a:r>
              <a:rPr lang="es-CO" sz="7200" b="1" dirty="0">
                <a:solidFill>
                  <a:srgbClr val="0000FF"/>
                </a:solidFill>
                <a:latin typeface="Open Sans Bold" panose="020B0604020202020204"/>
              </a:rPr>
              <a:t>con  una actitud positiva?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00" y="679004"/>
            <a:ext cx="5730097" cy="28834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01480" y="4296137"/>
            <a:ext cx="7244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 Encontramos más fácil información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449196" y="4249876"/>
            <a:ext cx="6168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Las soluciones están a la vista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920123" y="5553614"/>
            <a:ext cx="6807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Las decisiones son más sencillas </a:t>
            </a:r>
          </a:p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de tomar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64850" y="5515624"/>
            <a:ext cx="707918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Se evalúa con más facilidad los </a:t>
            </a:r>
          </a:p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riesgos y ventajas de una situación</a:t>
            </a:r>
          </a:p>
          <a:p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319464" y="7303534"/>
            <a:ext cx="853470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Se puede decir sin temor a equivocación</a:t>
            </a:r>
          </a:p>
          <a:p>
            <a:r>
              <a:rPr lang="es-CO" sz="3200" b="1" dirty="0">
                <a:solidFill>
                  <a:srgbClr val="004AAD"/>
                </a:solidFill>
                <a:latin typeface="Open Sans Bold" panose="020B0604020202020204"/>
              </a:rPr>
              <a:t>que la actitud positiva es la clave del éxito</a:t>
            </a:r>
          </a:p>
          <a:p>
            <a:endParaRPr lang="es-CO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4440" y="8959924"/>
            <a:ext cx="3639627" cy="104250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4004045" y="9257592"/>
            <a:ext cx="3276859" cy="73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0000FF"/>
                </a:solidFill>
                <a:latin typeface="Open Sans Bold"/>
              </a:rPr>
              <a:t>Formándonos</a:t>
            </a:r>
            <a:endParaRPr lang="en-US" sz="3900" dirty="0">
              <a:solidFill>
                <a:srgbClr val="0000FF"/>
              </a:solidFill>
              <a:latin typeface="Open Sans Bold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37480" y="4136092"/>
            <a:ext cx="864000" cy="864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/>
          <p:cNvSpPr/>
          <p:nvPr/>
        </p:nvSpPr>
        <p:spPr>
          <a:xfrm>
            <a:off x="9585196" y="4074855"/>
            <a:ext cx="864000" cy="864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/>
          <p:cNvSpPr/>
          <p:nvPr/>
        </p:nvSpPr>
        <p:spPr>
          <a:xfrm>
            <a:off x="863080" y="5647652"/>
            <a:ext cx="864000" cy="864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>
            <a:off x="9585196" y="5647652"/>
            <a:ext cx="864000" cy="864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/>
          <p:cNvSpPr/>
          <p:nvPr/>
        </p:nvSpPr>
        <p:spPr>
          <a:xfrm>
            <a:off x="3452488" y="7422714"/>
            <a:ext cx="864000" cy="8640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" name="DP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59624" y="33482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7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50000">
        <p15:prstTrans prst="prestige"/>
      </p:transition>
    </mc:Choice>
    <mc:Fallback xmlns="">
      <p:transition spd="slow" advClick="0" advTm="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1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0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TUD POSITIVA V1.potx" id="{20093ED2-B5E4-4979-AAD0-188DEB3F77FF}" vid="{16182EF0-1557-40D6-A8B7-98AA00C116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Words>833</Words>
  <Application>Microsoft Macintosh PowerPoint</Application>
  <PresentationFormat>Personalizado</PresentationFormat>
  <Paragraphs>166</Paragraphs>
  <Slides>15</Slides>
  <Notes>8</Notes>
  <HiddenSlides>0</HiddenSlides>
  <MMClips>14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Google Sans</vt:lpstr>
      <vt:lpstr>HK Grotesk Bold</vt:lpstr>
      <vt:lpstr>HK Grotesk Medium</vt:lpstr>
      <vt:lpstr>Open Sans Bold</vt:lpstr>
      <vt:lpstr>Open Sans Condensed</vt:lpstr>
      <vt:lpstr>Wingdings</vt:lpstr>
      <vt:lpstr>Tema de Office</vt:lpstr>
      <vt:lpstr>Presentación de PowerPoint</vt:lpstr>
      <vt:lpstr>Presentación de PowerPoint</vt:lpstr>
      <vt:lpstr> ¿Qué quiere decir actitud?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Oliverio</dc:creator>
  <cp:lastModifiedBy>Microsoft Office User</cp:lastModifiedBy>
  <cp:revision>85</cp:revision>
  <dcterms:created xsi:type="dcterms:W3CDTF">2024-07-01T19:15:58Z</dcterms:created>
  <dcterms:modified xsi:type="dcterms:W3CDTF">2025-01-27T17:17:55Z</dcterms:modified>
  <dc:identifier>DAGI46SUk9M</dc:identifier>
</cp:coreProperties>
</file>