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6" r:id="rId3"/>
    <p:sldMasterId id="2147483698" r:id="rId4"/>
  </p:sldMasterIdLst>
  <p:notesMasterIdLst>
    <p:notesMasterId r:id="rId34"/>
  </p:notesMasterIdLst>
  <p:sldIdLst>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3" r:id="rId32"/>
    <p:sldId id="414"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AD"/>
    <a:srgbClr val="233D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45" d="100"/>
          <a:sy n="145" d="100"/>
        </p:scale>
        <p:origin x="9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77C63-C9DB-144F-BBDE-B0652BC89DF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1E4DD765-CF27-D94C-B220-04EC80FF1108}">
      <dgm:prSet custT="1"/>
      <dgm:spPr>
        <a:solidFill>
          <a:srgbClr val="233DFF"/>
        </a:solidFill>
        <a:ln w="57150">
          <a:solidFill>
            <a:schemeClr val="bg1"/>
          </a:solidFill>
        </a:ln>
      </dgm:spPr>
      <dgm:t>
        <a:bodyPr/>
        <a:lstStyle/>
        <a:p>
          <a:r>
            <a:rPr lang="es-CO" sz="2000" b="0" dirty="0">
              <a:solidFill>
                <a:schemeClr val="bg1"/>
              </a:solidFill>
              <a:latin typeface="Open Sans Bold" panose="020B0604020202020204"/>
            </a:rPr>
            <a:t>Tradicionalmente </a:t>
          </a:r>
          <a:r>
            <a:rPr lang="es-CO" sz="2000" b="1" dirty="0">
              <a:solidFill>
                <a:schemeClr val="bg1"/>
              </a:solidFill>
              <a:latin typeface="Open Sans Bold" panose="020B0604020202020204"/>
            </a:rPr>
            <a:t>el desarrollo de habilidades y competencias se ha enfocado en los directivos de</a:t>
          </a:r>
          <a:r>
            <a:rPr lang="es-CO" sz="2000" b="0" dirty="0">
              <a:solidFill>
                <a:schemeClr val="bg1"/>
              </a:solidFill>
              <a:latin typeface="Open Sans Bold" panose="020B0604020202020204"/>
            </a:rPr>
            <a:t> las grandes compañías</a:t>
          </a:r>
        </a:p>
      </dgm:t>
    </dgm:pt>
    <dgm:pt modelId="{56C916FC-6F18-BB41-8555-04CC8A9CBC8E}" type="parTrans" cxnId="{0ABF3F26-89BD-6545-BD20-963AF5D5C60C}">
      <dgm:prSet/>
      <dgm:spPr/>
      <dgm:t>
        <a:bodyPr/>
        <a:lstStyle/>
        <a:p>
          <a:endParaRPr lang="es-ES"/>
        </a:p>
      </dgm:t>
    </dgm:pt>
    <dgm:pt modelId="{F8674787-6388-D64B-9CDD-70596203C360}" type="sibTrans" cxnId="{0ABF3F26-89BD-6545-BD20-963AF5D5C60C}">
      <dgm:prSet>
        <dgm:style>
          <a:lnRef idx="0">
            <a:schemeClr val="accent6"/>
          </a:lnRef>
          <a:fillRef idx="3">
            <a:schemeClr val="accent6"/>
          </a:fillRef>
          <a:effectRef idx="3">
            <a:schemeClr val="accent6"/>
          </a:effectRef>
          <a:fontRef idx="minor">
            <a:schemeClr val="lt1"/>
          </a:fontRef>
        </dgm:style>
      </dgm:prSet>
      <dgm:spPr/>
      <dgm:t>
        <a:bodyPr/>
        <a:lstStyle/>
        <a:p>
          <a:endParaRPr lang="es-ES"/>
        </a:p>
      </dgm:t>
    </dgm:pt>
    <dgm:pt modelId="{9D605070-999B-C748-8239-41E29FA74112}">
      <dgm:prSet custT="1"/>
      <dgm:spPr>
        <a:solidFill>
          <a:srgbClr val="233DFF"/>
        </a:solidFill>
        <a:ln w="57150">
          <a:solidFill>
            <a:schemeClr val="bg1"/>
          </a:solidFill>
        </a:ln>
      </dgm:spPr>
      <dgm:t>
        <a:bodyPr/>
        <a:lstStyle/>
        <a:p>
          <a:r>
            <a:rPr lang="es-CO" sz="2000" b="1" dirty="0">
              <a:solidFill>
                <a:schemeClr val="bg1"/>
              </a:solidFill>
              <a:latin typeface="Open Sans Bold" panose="020B0604020202020204"/>
            </a:rPr>
            <a:t>Sin embargo, hoy es ampliamente reconocido el valor y aporte a la productividad y eficiencia de este tipo de programas en todo tipo de empresas y a todos los niveles de la organización </a:t>
          </a:r>
        </a:p>
      </dgm:t>
    </dgm:pt>
    <dgm:pt modelId="{E99B4387-A0F2-F94D-8960-99EA4523D693}" type="parTrans" cxnId="{3330403C-CB6F-C145-AF2B-34122A79158F}">
      <dgm:prSet/>
      <dgm:spPr/>
      <dgm:t>
        <a:bodyPr/>
        <a:lstStyle/>
        <a:p>
          <a:endParaRPr lang="es-ES"/>
        </a:p>
      </dgm:t>
    </dgm:pt>
    <dgm:pt modelId="{414E2D78-6C4B-524D-87B0-25702A14655D}" type="sibTrans" cxnId="{3330403C-CB6F-C145-AF2B-34122A79158F}">
      <dgm:prSet>
        <dgm:style>
          <a:lnRef idx="0">
            <a:schemeClr val="accent6"/>
          </a:lnRef>
          <a:fillRef idx="3">
            <a:schemeClr val="accent6"/>
          </a:fillRef>
          <a:effectRef idx="3">
            <a:schemeClr val="accent6"/>
          </a:effectRef>
          <a:fontRef idx="minor">
            <a:schemeClr val="lt1"/>
          </a:fontRef>
        </dgm:style>
      </dgm:prSet>
      <dgm:spPr/>
      <dgm:t>
        <a:bodyPr/>
        <a:lstStyle/>
        <a:p>
          <a:endParaRPr lang="es-ES"/>
        </a:p>
      </dgm:t>
    </dgm:pt>
    <dgm:pt modelId="{0C59FD53-8502-9F45-9B03-38DA3373C6D3}">
      <dgm:prSet custT="1"/>
      <dgm:spPr>
        <a:solidFill>
          <a:srgbClr val="233DFF"/>
        </a:solidFill>
        <a:ln w="57150">
          <a:solidFill>
            <a:schemeClr val="bg1"/>
          </a:solidFill>
        </a:ln>
      </dgm:spPr>
      <dgm:t>
        <a:bodyPr/>
        <a:lstStyle/>
        <a:p>
          <a:r>
            <a:rPr lang="es-CO" sz="1800" b="0" dirty="0">
              <a:solidFill>
                <a:schemeClr val="bg1"/>
              </a:solidFill>
              <a:latin typeface="Open Sans Bold" panose="020B0604020202020204"/>
            </a:rPr>
            <a:t>Por tanto hemos diseñado un modelo de operación que amplía las posibilidades de desarrollo personal y profesional tanto en cargos directivos de grandes empresas, como en cargos operativos y que está al alcance de las micro y pequeñas empresas</a:t>
          </a:r>
        </a:p>
      </dgm:t>
    </dgm:pt>
    <dgm:pt modelId="{F92DB709-09DF-2C43-B374-23B54FEF846B}" type="parTrans" cxnId="{996F5392-AD39-DB48-9733-585B9F8B706F}">
      <dgm:prSet/>
      <dgm:spPr/>
      <dgm:t>
        <a:bodyPr/>
        <a:lstStyle/>
        <a:p>
          <a:endParaRPr lang="es-ES"/>
        </a:p>
      </dgm:t>
    </dgm:pt>
    <dgm:pt modelId="{8454111D-18D8-134E-9296-600ED1545747}" type="sibTrans" cxnId="{996F5392-AD39-DB48-9733-585B9F8B706F}">
      <dgm:prSet/>
      <dgm:spPr/>
      <dgm:t>
        <a:bodyPr/>
        <a:lstStyle/>
        <a:p>
          <a:endParaRPr lang="es-ES"/>
        </a:p>
      </dgm:t>
    </dgm:pt>
    <dgm:pt modelId="{9A87E3BC-7986-F24F-878A-524D01DBAD42}" type="pres">
      <dgm:prSet presAssocID="{1FE77C63-C9DB-144F-BBDE-B0652BC89DFA}" presName="Name0" presStyleCnt="0">
        <dgm:presLayoutVars>
          <dgm:dir/>
          <dgm:resizeHandles val="exact"/>
        </dgm:presLayoutVars>
      </dgm:prSet>
      <dgm:spPr/>
    </dgm:pt>
    <dgm:pt modelId="{78CE2381-12F9-DB45-837F-339C69025637}" type="pres">
      <dgm:prSet presAssocID="{1E4DD765-CF27-D94C-B220-04EC80FF1108}" presName="node" presStyleLbl="node1" presStyleIdx="0" presStyleCnt="3">
        <dgm:presLayoutVars>
          <dgm:bulletEnabled val="1"/>
        </dgm:presLayoutVars>
      </dgm:prSet>
      <dgm:spPr/>
    </dgm:pt>
    <dgm:pt modelId="{D15A0B51-89AE-A042-A59B-DC12E02876F5}" type="pres">
      <dgm:prSet presAssocID="{F8674787-6388-D64B-9CDD-70596203C360}" presName="sibTrans" presStyleLbl="sibTrans2D1" presStyleIdx="0" presStyleCnt="2"/>
      <dgm:spPr/>
    </dgm:pt>
    <dgm:pt modelId="{8B51C4DE-0115-244A-814B-3D072DBD001A}" type="pres">
      <dgm:prSet presAssocID="{F8674787-6388-D64B-9CDD-70596203C360}" presName="connectorText" presStyleLbl="sibTrans2D1" presStyleIdx="0" presStyleCnt="2"/>
      <dgm:spPr/>
    </dgm:pt>
    <dgm:pt modelId="{10CAF5A6-801C-6C4D-9A3F-DDBB2B3B8FFE}" type="pres">
      <dgm:prSet presAssocID="{9D605070-999B-C748-8239-41E29FA74112}" presName="node" presStyleLbl="node1" presStyleIdx="1" presStyleCnt="3">
        <dgm:presLayoutVars>
          <dgm:bulletEnabled val="1"/>
        </dgm:presLayoutVars>
      </dgm:prSet>
      <dgm:spPr/>
    </dgm:pt>
    <dgm:pt modelId="{B2CE39E1-757A-1348-A5C8-B9A8171357C5}" type="pres">
      <dgm:prSet presAssocID="{414E2D78-6C4B-524D-87B0-25702A14655D}" presName="sibTrans" presStyleLbl="sibTrans2D1" presStyleIdx="1" presStyleCnt="2"/>
      <dgm:spPr/>
    </dgm:pt>
    <dgm:pt modelId="{FF86F706-25E6-C043-8D1B-D78213C8DE5E}" type="pres">
      <dgm:prSet presAssocID="{414E2D78-6C4B-524D-87B0-25702A14655D}" presName="connectorText" presStyleLbl="sibTrans2D1" presStyleIdx="1" presStyleCnt="2"/>
      <dgm:spPr/>
    </dgm:pt>
    <dgm:pt modelId="{95728E10-03BD-0D4C-BECF-AC4D75B4BDEE}" type="pres">
      <dgm:prSet presAssocID="{0C59FD53-8502-9F45-9B03-38DA3373C6D3}" presName="node" presStyleLbl="node1" presStyleIdx="2" presStyleCnt="3" custLinFactNeighborY="649">
        <dgm:presLayoutVars>
          <dgm:bulletEnabled val="1"/>
        </dgm:presLayoutVars>
      </dgm:prSet>
      <dgm:spPr/>
    </dgm:pt>
  </dgm:ptLst>
  <dgm:cxnLst>
    <dgm:cxn modelId="{508A2C11-D50F-5141-877E-8DD085572A8C}" type="presOf" srcId="{9D605070-999B-C748-8239-41E29FA74112}" destId="{10CAF5A6-801C-6C4D-9A3F-DDBB2B3B8FFE}" srcOrd="0" destOrd="0" presId="urn:microsoft.com/office/officeart/2005/8/layout/process1"/>
    <dgm:cxn modelId="{5185051D-80F1-6F4A-AB10-254C43BA1BA9}" type="presOf" srcId="{414E2D78-6C4B-524D-87B0-25702A14655D}" destId="{FF86F706-25E6-C043-8D1B-D78213C8DE5E}" srcOrd="1" destOrd="0" presId="urn:microsoft.com/office/officeart/2005/8/layout/process1"/>
    <dgm:cxn modelId="{4E3F0D1E-C071-8A4A-8DC5-C334BFC157C3}" type="presOf" srcId="{F8674787-6388-D64B-9CDD-70596203C360}" destId="{8B51C4DE-0115-244A-814B-3D072DBD001A}" srcOrd="1" destOrd="0" presId="urn:microsoft.com/office/officeart/2005/8/layout/process1"/>
    <dgm:cxn modelId="{3AF00823-23A2-B742-9F93-9E0723FFB205}" type="presOf" srcId="{1E4DD765-CF27-D94C-B220-04EC80FF1108}" destId="{78CE2381-12F9-DB45-837F-339C69025637}" srcOrd="0" destOrd="0" presId="urn:microsoft.com/office/officeart/2005/8/layout/process1"/>
    <dgm:cxn modelId="{0ABF3F26-89BD-6545-BD20-963AF5D5C60C}" srcId="{1FE77C63-C9DB-144F-BBDE-B0652BC89DFA}" destId="{1E4DD765-CF27-D94C-B220-04EC80FF1108}" srcOrd="0" destOrd="0" parTransId="{56C916FC-6F18-BB41-8555-04CC8A9CBC8E}" sibTransId="{F8674787-6388-D64B-9CDD-70596203C360}"/>
    <dgm:cxn modelId="{3330403C-CB6F-C145-AF2B-34122A79158F}" srcId="{1FE77C63-C9DB-144F-BBDE-B0652BC89DFA}" destId="{9D605070-999B-C748-8239-41E29FA74112}" srcOrd="1" destOrd="0" parTransId="{E99B4387-A0F2-F94D-8960-99EA4523D693}" sibTransId="{414E2D78-6C4B-524D-87B0-25702A14655D}"/>
    <dgm:cxn modelId="{996F5392-AD39-DB48-9733-585B9F8B706F}" srcId="{1FE77C63-C9DB-144F-BBDE-B0652BC89DFA}" destId="{0C59FD53-8502-9F45-9B03-38DA3373C6D3}" srcOrd="2" destOrd="0" parTransId="{F92DB709-09DF-2C43-B374-23B54FEF846B}" sibTransId="{8454111D-18D8-134E-9296-600ED1545747}"/>
    <dgm:cxn modelId="{B4FB1D9B-1EC6-1C43-A5EB-7B8DC22B0FAE}" type="presOf" srcId="{F8674787-6388-D64B-9CDD-70596203C360}" destId="{D15A0B51-89AE-A042-A59B-DC12E02876F5}" srcOrd="0" destOrd="0" presId="urn:microsoft.com/office/officeart/2005/8/layout/process1"/>
    <dgm:cxn modelId="{481B2CA4-BCE4-724C-8FC5-608A78D1C73D}" type="presOf" srcId="{1FE77C63-C9DB-144F-BBDE-B0652BC89DFA}" destId="{9A87E3BC-7986-F24F-878A-524D01DBAD42}" srcOrd="0" destOrd="0" presId="urn:microsoft.com/office/officeart/2005/8/layout/process1"/>
    <dgm:cxn modelId="{D76AB3EB-20CB-AB4F-9666-5FA7ADBA59B4}" type="presOf" srcId="{0C59FD53-8502-9F45-9B03-38DA3373C6D3}" destId="{95728E10-03BD-0D4C-BECF-AC4D75B4BDEE}" srcOrd="0" destOrd="0" presId="urn:microsoft.com/office/officeart/2005/8/layout/process1"/>
    <dgm:cxn modelId="{25B901ED-C63A-344C-A793-9150B7D360CD}" type="presOf" srcId="{414E2D78-6C4B-524D-87B0-25702A14655D}" destId="{B2CE39E1-757A-1348-A5C8-B9A8171357C5}" srcOrd="0" destOrd="0" presId="urn:microsoft.com/office/officeart/2005/8/layout/process1"/>
    <dgm:cxn modelId="{59176384-EFF7-0A41-B0F0-012084E26728}" type="presParOf" srcId="{9A87E3BC-7986-F24F-878A-524D01DBAD42}" destId="{78CE2381-12F9-DB45-837F-339C69025637}" srcOrd="0" destOrd="0" presId="urn:microsoft.com/office/officeart/2005/8/layout/process1"/>
    <dgm:cxn modelId="{CBE18944-5C07-F44B-8480-F2CD2EB1E606}" type="presParOf" srcId="{9A87E3BC-7986-F24F-878A-524D01DBAD42}" destId="{D15A0B51-89AE-A042-A59B-DC12E02876F5}" srcOrd="1" destOrd="0" presId="urn:microsoft.com/office/officeart/2005/8/layout/process1"/>
    <dgm:cxn modelId="{9215F927-19BD-1041-A044-6F8AF475DA2E}" type="presParOf" srcId="{D15A0B51-89AE-A042-A59B-DC12E02876F5}" destId="{8B51C4DE-0115-244A-814B-3D072DBD001A}" srcOrd="0" destOrd="0" presId="urn:microsoft.com/office/officeart/2005/8/layout/process1"/>
    <dgm:cxn modelId="{015097F6-A754-6D43-A058-034DCDEFA4C1}" type="presParOf" srcId="{9A87E3BC-7986-F24F-878A-524D01DBAD42}" destId="{10CAF5A6-801C-6C4D-9A3F-DDBB2B3B8FFE}" srcOrd="2" destOrd="0" presId="urn:microsoft.com/office/officeart/2005/8/layout/process1"/>
    <dgm:cxn modelId="{185F7AC5-DD98-8047-95FD-DD8073135E33}" type="presParOf" srcId="{9A87E3BC-7986-F24F-878A-524D01DBAD42}" destId="{B2CE39E1-757A-1348-A5C8-B9A8171357C5}" srcOrd="3" destOrd="0" presId="urn:microsoft.com/office/officeart/2005/8/layout/process1"/>
    <dgm:cxn modelId="{D2372780-DC28-8048-88B5-278091A87E25}" type="presParOf" srcId="{B2CE39E1-757A-1348-A5C8-B9A8171357C5}" destId="{FF86F706-25E6-C043-8D1B-D78213C8DE5E}" srcOrd="0" destOrd="0" presId="urn:microsoft.com/office/officeart/2005/8/layout/process1"/>
    <dgm:cxn modelId="{29C8D736-C238-5642-843A-9CCF45F6CEB8}" type="presParOf" srcId="{9A87E3BC-7986-F24F-878A-524D01DBAD42}" destId="{95728E10-03BD-0D4C-BECF-AC4D75B4BDE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E2381-12F9-DB45-837F-339C69025637}">
      <dsp:nvSpPr>
        <dsp:cNvPr id="0" name=""/>
        <dsp:cNvSpPr/>
      </dsp:nvSpPr>
      <dsp:spPr>
        <a:xfrm>
          <a:off x="9242" y="697849"/>
          <a:ext cx="2762398" cy="3338752"/>
        </a:xfrm>
        <a:prstGeom prst="roundRect">
          <a:avLst>
            <a:gd name="adj" fmla="val 10000"/>
          </a:avLst>
        </a:prstGeom>
        <a:solidFill>
          <a:srgbClr val="233DFF"/>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kern="1200" dirty="0">
              <a:solidFill>
                <a:schemeClr val="bg1"/>
              </a:solidFill>
              <a:latin typeface="Open Sans Bold" panose="020B0604020202020204"/>
            </a:rPr>
            <a:t>Tradicionalmente </a:t>
          </a:r>
          <a:r>
            <a:rPr lang="es-CO" sz="2000" b="1" kern="1200" dirty="0">
              <a:solidFill>
                <a:schemeClr val="bg1"/>
              </a:solidFill>
              <a:latin typeface="Open Sans Bold" panose="020B0604020202020204"/>
            </a:rPr>
            <a:t>el desarrollo de habilidades y competencias se ha enfocado en los directivos de</a:t>
          </a:r>
          <a:r>
            <a:rPr lang="es-CO" sz="2000" b="0" kern="1200" dirty="0">
              <a:solidFill>
                <a:schemeClr val="bg1"/>
              </a:solidFill>
              <a:latin typeface="Open Sans Bold" panose="020B0604020202020204"/>
            </a:rPr>
            <a:t> las grandes compañías</a:t>
          </a:r>
        </a:p>
      </dsp:txBody>
      <dsp:txXfrm>
        <a:off x="90150" y="778757"/>
        <a:ext cx="2600582" cy="3176936"/>
      </dsp:txXfrm>
    </dsp:sp>
    <dsp:sp modelId="{D15A0B51-89AE-A042-A59B-DC12E02876F5}">
      <dsp:nvSpPr>
        <dsp:cNvPr id="0" name=""/>
        <dsp:cNvSpPr/>
      </dsp:nvSpPr>
      <dsp:spPr>
        <a:xfrm>
          <a:off x="3047880" y="2024688"/>
          <a:ext cx="585628" cy="685074"/>
        </a:xfrm>
        <a:prstGeom prst="rightArrow">
          <a:avLst>
            <a:gd name="adj1" fmla="val 60000"/>
            <a:gd name="adj2" fmla="val 5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ES" sz="2900" kern="1200"/>
        </a:p>
      </dsp:txBody>
      <dsp:txXfrm>
        <a:off x="3047880" y="2161703"/>
        <a:ext cx="409940" cy="411044"/>
      </dsp:txXfrm>
    </dsp:sp>
    <dsp:sp modelId="{10CAF5A6-801C-6C4D-9A3F-DDBB2B3B8FFE}">
      <dsp:nvSpPr>
        <dsp:cNvPr id="0" name=""/>
        <dsp:cNvSpPr/>
      </dsp:nvSpPr>
      <dsp:spPr>
        <a:xfrm>
          <a:off x="3876600" y="697849"/>
          <a:ext cx="2762398" cy="3338752"/>
        </a:xfrm>
        <a:prstGeom prst="roundRect">
          <a:avLst>
            <a:gd name="adj" fmla="val 10000"/>
          </a:avLst>
        </a:prstGeom>
        <a:solidFill>
          <a:srgbClr val="233DFF"/>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Open Sans Bold" panose="020B0604020202020204"/>
            </a:rPr>
            <a:t>Sin embargo, hoy es ampliamente reconocido el valor y aporte a la productividad y eficiencia de este tipo de programas en todo tipo de empresas y a todos los niveles de la organización </a:t>
          </a:r>
        </a:p>
      </dsp:txBody>
      <dsp:txXfrm>
        <a:off x="3957508" y="778757"/>
        <a:ext cx="2600582" cy="3176936"/>
      </dsp:txXfrm>
    </dsp:sp>
    <dsp:sp modelId="{B2CE39E1-757A-1348-A5C8-B9A8171357C5}">
      <dsp:nvSpPr>
        <dsp:cNvPr id="0" name=""/>
        <dsp:cNvSpPr/>
      </dsp:nvSpPr>
      <dsp:spPr>
        <a:xfrm rot="19261">
          <a:off x="6915234" y="2035615"/>
          <a:ext cx="585637" cy="685074"/>
        </a:xfrm>
        <a:prstGeom prst="rightArrow">
          <a:avLst>
            <a:gd name="adj1" fmla="val 60000"/>
            <a:gd name="adj2" fmla="val 5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ES" sz="2900" kern="1200"/>
        </a:p>
      </dsp:txBody>
      <dsp:txXfrm>
        <a:off x="6915235" y="2172138"/>
        <a:ext cx="409946" cy="411044"/>
      </dsp:txXfrm>
    </dsp:sp>
    <dsp:sp modelId="{95728E10-03BD-0D4C-BECF-AC4D75B4BDEE}">
      <dsp:nvSpPr>
        <dsp:cNvPr id="0" name=""/>
        <dsp:cNvSpPr/>
      </dsp:nvSpPr>
      <dsp:spPr>
        <a:xfrm>
          <a:off x="7743958" y="719517"/>
          <a:ext cx="2762398" cy="3338752"/>
        </a:xfrm>
        <a:prstGeom prst="roundRect">
          <a:avLst>
            <a:gd name="adj" fmla="val 10000"/>
          </a:avLst>
        </a:prstGeom>
        <a:solidFill>
          <a:srgbClr val="233DFF"/>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solidFill>
                <a:schemeClr val="bg1"/>
              </a:solidFill>
              <a:latin typeface="Open Sans Bold" panose="020B0604020202020204"/>
            </a:rPr>
            <a:t>Por tanto hemos diseñado un modelo de operación que amplía las posibilidades de desarrollo personal y profesional tanto en cargos directivos de grandes empresas, como en cargos operativos y que está al alcance de las micro y pequeñas empresas</a:t>
          </a:r>
        </a:p>
      </dsp:txBody>
      <dsp:txXfrm>
        <a:off x="7824866" y="800425"/>
        <a:ext cx="2600582" cy="31769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09868-015E-4D56-89D6-9B4DE4D55915}" type="datetimeFigureOut">
              <a:rPr lang="es-CO" smtClean="0"/>
              <a:t>8/11/24</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AEBD4-2875-4F71-B9B3-E86E755A4A9E}" type="slidenum">
              <a:rPr lang="es-CO" smtClean="0"/>
              <a:t>‹Nº›</a:t>
            </a:fld>
            <a:endParaRPr lang="es-CO"/>
          </a:p>
        </p:txBody>
      </p:sp>
    </p:spTree>
    <p:extLst>
      <p:ext uri="{BB962C8B-B14F-4D97-AF65-F5344CB8AC3E}">
        <p14:creationId xmlns:p14="http://schemas.microsoft.com/office/powerpoint/2010/main" val="234855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DEDE7-67E3-8144-ACAA-AF4A6661EFD8}" type="slidenum">
              <a:rPr kumimoji="0" lang="es-E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2696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DE2304-3F26-A948-9038-1C6618EC9ED6}"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5095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0A24-78FE-40FF-A3C8-A425CAEDB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BD1CB2C1-7E23-443C-9B58-521AA82B8A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CE443503-25BA-4FA6-9342-E6C3DE2D47D8}"/>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5" name="Footer Placeholder 4">
            <a:extLst>
              <a:ext uri="{FF2B5EF4-FFF2-40B4-BE49-F238E27FC236}">
                <a16:creationId xmlns:a16="http://schemas.microsoft.com/office/drawing/2014/main" id="{FF56CFEB-8C99-40AD-BA8B-1A48334A802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924AE80D-1B8D-4340-BC28-1880AABBE2AA}"/>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8219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0FE6-1BAF-4C00-BD11-B85FD9979DCA}"/>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8D6A0015-C7AC-4B5C-8A7D-0C984FB02F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FB20ACF-A2AB-4932-A67B-FFA66426D433}"/>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5" name="Footer Placeholder 4">
            <a:extLst>
              <a:ext uri="{FF2B5EF4-FFF2-40B4-BE49-F238E27FC236}">
                <a16:creationId xmlns:a16="http://schemas.microsoft.com/office/drawing/2014/main" id="{0EA15C3A-7766-4818-9C0F-46B09FDB0C90}"/>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C97D27A-8E14-4151-ABB7-DF52655E923A}"/>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359472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45C05-5068-4C4A-BD61-AAC87593E4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F04982D3-BC5F-4181-AE0F-DF8D95E786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47FC2C7D-E9B5-4A0C-9AD6-7E842FFCF8D3}"/>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5" name="Footer Placeholder 4">
            <a:extLst>
              <a:ext uri="{FF2B5EF4-FFF2-40B4-BE49-F238E27FC236}">
                <a16:creationId xmlns:a16="http://schemas.microsoft.com/office/drawing/2014/main" id="{420EAB03-EAA3-4594-9EE4-B080D4E3800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FB106C9-14ED-4CC2-BACF-5212AA41D5A0}"/>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34610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6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4366-12F8-4906-9CE6-53D9129E7A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33E3371E-3A41-4796-9FC7-8E0E956C1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1326C08C-82B5-48AD-BAD4-C548D119F46B}"/>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5" name="Footer Placeholder 4">
            <a:extLst>
              <a:ext uri="{FF2B5EF4-FFF2-40B4-BE49-F238E27FC236}">
                <a16:creationId xmlns:a16="http://schemas.microsoft.com/office/drawing/2014/main" id="{9150B523-C8E1-44E5-8D07-05CED5040FC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59DC0A8D-D229-44F7-90F5-307CA05C4DCB}"/>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91205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CE4B-C4B0-4EAC-912F-E31BE05F0B12}"/>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313628FC-D593-4F35-B727-869AD772E7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A07C91B-AF3F-4082-BC92-EFC2EFCDA512}"/>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5" name="Footer Placeholder 4">
            <a:extLst>
              <a:ext uri="{FF2B5EF4-FFF2-40B4-BE49-F238E27FC236}">
                <a16:creationId xmlns:a16="http://schemas.microsoft.com/office/drawing/2014/main" id="{34614315-14B5-475C-800B-FB37965E55F8}"/>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A7FEB3D-9929-48DD-AF97-F714F809A345}"/>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168401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09FD-86CA-41EA-B641-248569B0B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D8DE0CC4-0A5A-433A-97CF-F0ABEA3D2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50E398-40AB-4423-8781-1986F778CED6}"/>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5" name="Footer Placeholder 4">
            <a:extLst>
              <a:ext uri="{FF2B5EF4-FFF2-40B4-BE49-F238E27FC236}">
                <a16:creationId xmlns:a16="http://schemas.microsoft.com/office/drawing/2014/main" id="{2F7D513D-89AF-4BE4-925A-2610321996E4}"/>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B4610EA-BA32-4AC0-9C26-6B68BF62615F}"/>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57470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A1ED-5214-4F8F-BB48-DFA4BA881EEA}"/>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54E032B5-292C-45F9-B117-6DFAF7F8A6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DF67617B-066A-499B-B012-98475ADEF1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A8C1B447-2CDF-436E-971C-C6FA9C1226B2}"/>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6" name="Footer Placeholder 5">
            <a:extLst>
              <a:ext uri="{FF2B5EF4-FFF2-40B4-BE49-F238E27FC236}">
                <a16:creationId xmlns:a16="http://schemas.microsoft.com/office/drawing/2014/main" id="{A1EC1A15-0D80-4454-B615-B3716A88D490}"/>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174FFBC-AB4B-4A18-B444-9326369E7C2A}"/>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06819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4C41-F577-42EC-AD3B-9E402EBB16CA}"/>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1718AD70-D3FE-40A9-B15D-F51F5E129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F6B043-B533-4BF6-8BCC-C5A9F43576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D829D4FE-B27E-4B89-A977-C824B1367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43A3B3-C969-4404-9338-2E7763CBE0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0B37CA7C-4934-4890-ACD5-8405E0F0FB6B}"/>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8" name="Footer Placeholder 7">
            <a:extLst>
              <a:ext uri="{FF2B5EF4-FFF2-40B4-BE49-F238E27FC236}">
                <a16:creationId xmlns:a16="http://schemas.microsoft.com/office/drawing/2014/main" id="{0DA03F67-478A-40F1-8907-3D014E360543}"/>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AA12E426-D988-4FFC-BF36-03C00B9B18AF}"/>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773598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EC6C-A898-44F1-89D1-CBB9009A2BAB}"/>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F3D467F6-9D5D-45D8-8906-20E188A867A9}"/>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4" name="Footer Placeholder 3">
            <a:extLst>
              <a:ext uri="{FF2B5EF4-FFF2-40B4-BE49-F238E27FC236}">
                <a16:creationId xmlns:a16="http://schemas.microsoft.com/office/drawing/2014/main" id="{07378D90-9F21-4901-8D7C-AD978263877F}"/>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636F85A0-7591-4CD7-9DCC-6F19551A1D62}"/>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3845856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A37E5-3BE5-4CE6-B3F1-A1F5FB00D406}"/>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3" name="Footer Placeholder 2">
            <a:extLst>
              <a:ext uri="{FF2B5EF4-FFF2-40B4-BE49-F238E27FC236}">
                <a16:creationId xmlns:a16="http://schemas.microsoft.com/office/drawing/2014/main" id="{D3D24B44-C44B-47EB-8777-97F163349F5F}"/>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C9093870-966F-4810-93E3-532CD51CFF82}"/>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367066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814D-A838-47B9-9DFE-0BA84B729A80}"/>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9030CB5B-4CF2-4133-A875-2389E69A72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863C3C3-5043-4AF6-9BF1-887EB9A0D7F8}"/>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5" name="Footer Placeholder 4">
            <a:extLst>
              <a:ext uri="{FF2B5EF4-FFF2-40B4-BE49-F238E27FC236}">
                <a16:creationId xmlns:a16="http://schemas.microsoft.com/office/drawing/2014/main" id="{D8E1E792-8FA2-48B9-8D4E-3C43CF12C64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AE80D5D5-4E94-439F-AFE7-BC87CBBD6716}"/>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445288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475A-0A3F-4FAE-B81A-D62B816BF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8F774979-3C9A-4A8A-9B7E-A47A4C000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871D4CF6-13C3-4E92-B3E6-3FCBCE61A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967504-C267-4B65-8FC3-7D102F578BD3}"/>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6" name="Footer Placeholder 5">
            <a:extLst>
              <a:ext uri="{FF2B5EF4-FFF2-40B4-BE49-F238E27FC236}">
                <a16:creationId xmlns:a16="http://schemas.microsoft.com/office/drawing/2014/main" id="{788AD9CD-AD6D-4FD0-9C05-1AAE8DDA8387}"/>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6131DC0-7D4C-497E-BC38-E1AE57467274}"/>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448503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1051-21B6-481C-9A4E-A2DD383B5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9A503BC5-6D49-4115-8391-21BB7A656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4E69E9F3-71B4-4E2E-AF24-77DD71767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CD6859-A561-484E-8D1F-8D6CF26F97CE}"/>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6" name="Footer Placeholder 5">
            <a:extLst>
              <a:ext uri="{FF2B5EF4-FFF2-40B4-BE49-F238E27FC236}">
                <a16:creationId xmlns:a16="http://schemas.microsoft.com/office/drawing/2014/main" id="{D1A56D0E-3716-4B5A-8D34-5681F0E503C4}"/>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0A2828F9-7386-4C7A-94A9-5E59C636F374}"/>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029759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46F9-0A1A-44CF-B791-9E571528F3D3}"/>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01A8AF66-93DB-4835-8200-1E0AA060E6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B6F51926-CEF3-40BA-8A29-07ECC395F569}"/>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5" name="Footer Placeholder 4">
            <a:extLst>
              <a:ext uri="{FF2B5EF4-FFF2-40B4-BE49-F238E27FC236}">
                <a16:creationId xmlns:a16="http://schemas.microsoft.com/office/drawing/2014/main" id="{EB4838E0-D19B-4B16-8D55-B4C24C60D15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1EB230B-2882-46CD-9E10-1B408714E1D3}"/>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152229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EC04CD-76DD-44C4-8521-4CEDCB14C6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BCF57A73-D3BC-4F05-80A0-A85DF5D579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97FA2796-7599-45E1-B7D0-CB74A3AC0ED7}"/>
              </a:ext>
            </a:extLst>
          </p:cNvPr>
          <p:cNvSpPr>
            <a:spLocks noGrp="1"/>
          </p:cNvSpPr>
          <p:nvPr>
            <p:ph type="dt" sz="half" idx="10"/>
          </p:nvPr>
        </p:nvSpPr>
        <p:spPr/>
        <p:txBody>
          <a:bodyPr/>
          <a:lstStyle/>
          <a:p>
            <a:fld id="{40D3C1DA-2D10-4BB1-82AD-741BEF222280}" type="datetimeFigureOut">
              <a:rPr lang="es-CO" smtClean="0"/>
              <a:t>8/11/24</a:t>
            </a:fld>
            <a:endParaRPr lang="es-CO"/>
          </a:p>
        </p:txBody>
      </p:sp>
      <p:sp>
        <p:nvSpPr>
          <p:cNvPr id="5" name="Footer Placeholder 4">
            <a:extLst>
              <a:ext uri="{FF2B5EF4-FFF2-40B4-BE49-F238E27FC236}">
                <a16:creationId xmlns:a16="http://schemas.microsoft.com/office/drawing/2014/main" id="{4515C437-0FAE-4D7A-BA93-1EBA414A940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A6BAC0F-991B-4E83-911B-F3E263C3E5F8}"/>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3930601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C597A3-B741-48BF-A48B-723EE2F98689}"/>
              </a:ext>
            </a:extLst>
          </p:cNvPr>
          <p:cNvPicPr>
            <a:picLocks noChangeAspect="1"/>
          </p:cNvPicPr>
          <p:nvPr userDrawn="1"/>
        </p:nvPicPr>
        <p:blipFill>
          <a:blip r:embed="rId2"/>
          <a:stretch>
            <a:fillRect/>
          </a:stretch>
        </p:blipFill>
        <p:spPr>
          <a:xfrm>
            <a:off x="9277350" y="5947224"/>
            <a:ext cx="2914650" cy="762000"/>
          </a:xfrm>
          <a:prstGeom prst="rect">
            <a:avLst/>
          </a:prstGeom>
        </p:spPr>
      </p:pic>
      <p:sp>
        <p:nvSpPr>
          <p:cNvPr id="8" name="Rectangle 7">
            <a:extLst>
              <a:ext uri="{FF2B5EF4-FFF2-40B4-BE49-F238E27FC236}">
                <a16:creationId xmlns:a16="http://schemas.microsoft.com/office/drawing/2014/main" id="{CA235AC7-F1A7-4921-9AF6-EDE29AF1C84E}"/>
              </a:ext>
            </a:extLst>
          </p:cNvPr>
          <p:cNvSpPr/>
          <p:nvPr userDrawn="1"/>
        </p:nvSpPr>
        <p:spPr>
          <a:xfrm>
            <a:off x="0" y="6676567"/>
            <a:ext cx="12192000" cy="188685"/>
          </a:xfrm>
          <a:prstGeom prst="rect">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8">
            <a:extLst>
              <a:ext uri="{FF2B5EF4-FFF2-40B4-BE49-F238E27FC236}">
                <a16:creationId xmlns:a16="http://schemas.microsoft.com/office/drawing/2014/main" id="{412757B0-8F9D-464F-8995-91FCDA49C58D}"/>
              </a:ext>
            </a:extLst>
          </p:cNvPr>
          <p:cNvSpPr/>
          <p:nvPr userDrawn="1"/>
        </p:nvSpPr>
        <p:spPr>
          <a:xfrm>
            <a:off x="0" y="6502396"/>
            <a:ext cx="12192000" cy="18868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47877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171458" indent="0" algn="ctr">
              <a:buNone/>
              <a:defRPr>
                <a:solidFill>
                  <a:schemeClr val="tx1">
                    <a:tint val="75000"/>
                  </a:schemeClr>
                </a:solidFill>
              </a:defRPr>
            </a:lvl2pPr>
            <a:lvl3pPr marL="342917" indent="0" algn="ctr">
              <a:buNone/>
              <a:defRPr>
                <a:solidFill>
                  <a:schemeClr val="tx1">
                    <a:tint val="75000"/>
                  </a:schemeClr>
                </a:solidFill>
              </a:defRPr>
            </a:lvl3pPr>
            <a:lvl4pPr marL="514376" indent="0" algn="ctr">
              <a:buNone/>
              <a:defRPr>
                <a:solidFill>
                  <a:schemeClr val="tx1">
                    <a:tint val="75000"/>
                  </a:schemeClr>
                </a:solidFill>
              </a:defRPr>
            </a:lvl4pPr>
            <a:lvl5pPr marL="685835" indent="0" algn="ctr">
              <a:buNone/>
              <a:defRPr>
                <a:solidFill>
                  <a:schemeClr val="tx1">
                    <a:tint val="75000"/>
                  </a:schemeClr>
                </a:solidFill>
              </a:defRPr>
            </a:lvl5pPr>
            <a:lvl6pPr marL="857293" indent="0" algn="ctr">
              <a:buNone/>
              <a:defRPr>
                <a:solidFill>
                  <a:schemeClr val="tx1">
                    <a:tint val="75000"/>
                  </a:schemeClr>
                </a:solidFill>
              </a:defRPr>
            </a:lvl6pPr>
            <a:lvl7pPr marL="1028751" indent="0" algn="ctr">
              <a:buNone/>
              <a:defRPr>
                <a:solidFill>
                  <a:schemeClr val="tx1">
                    <a:tint val="75000"/>
                  </a:schemeClr>
                </a:solidFill>
              </a:defRPr>
            </a:lvl7pPr>
            <a:lvl8pPr marL="1200210" indent="0" algn="ctr">
              <a:buNone/>
              <a:defRPr>
                <a:solidFill>
                  <a:schemeClr val="tx1">
                    <a:tint val="75000"/>
                  </a:schemeClr>
                </a:solidFill>
              </a:defRPr>
            </a:lvl8pPr>
            <a:lvl9pPr marL="13716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93373099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77012965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481543" y="1937813"/>
            <a:ext cx="5181600" cy="1000125"/>
          </a:xfrm>
        </p:spPr>
        <p:txBody>
          <a:bodyPr anchor="b"/>
          <a:lstStyle>
            <a:lvl1pPr marL="0" indent="0">
              <a:buNone/>
              <a:defRPr sz="750">
                <a:solidFill>
                  <a:schemeClr val="tx1">
                    <a:tint val="75000"/>
                  </a:schemeClr>
                </a:solidFill>
              </a:defRPr>
            </a:lvl1pPr>
            <a:lvl2pPr marL="171458" indent="0">
              <a:buNone/>
              <a:defRPr sz="675">
                <a:solidFill>
                  <a:schemeClr val="tx1">
                    <a:tint val="75000"/>
                  </a:schemeClr>
                </a:solidFill>
              </a:defRPr>
            </a:lvl2pPr>
            <a:lvl3pPr marL="342917" indent="0">
              <a:buNone/>
              <a:defRPr sz="600">
                <a:solidFill>
                  <a:schemeClr val="tx1">
                    <a:tint val="75000"/>
                  </a:schemeClr>
                </a:solidFill>
              </a:defRPr>
            </a:lvl3pPr>
            <a:lvl4pPr marL="514376" indent="0">
              <a:buNone/>
              <a:defRPr sz="525">
                <a:solidFill>
                  <a:schemeClr val="tx1">
                    <a:tint val="75000"/>
                  </a:schemeClr>
                </a:solidFill>
              </a:defRPr>
            </a:lvl4pPr>
            <a:lvl5pPr marL="685835" indent="0">
              <a:buNone/>
              <a:defRPr sz="525">
                <a:solidFill>
                  <a:schemeClr val="tx1">
                    <a:tint val="75000"/>
                  </a:schemeClr>
                </a:solidFill>
              </a:defRPr>
            </a:lvl5pPr>
            <a:lvl6pPr marL="857293" indent="0">
              <a:buNone/>
              <a:defRPr sz="525">
                <a:solidFill>
                  <a:schemeClr val="tx1">
                    <a:tint val="75000"/>
                  </a:schemeClr>
                </a:solidFill>
              </a:defRPr>
            </a:lvl6pPr>
            <a:lvl7pPr marL="1028751" indent="0">
              <a:buNone/>
              <a:defRPr sz="525">
                <a:solidFill>
                  <a:schemeClr val="tx1">
                    <a:tint val="75000"/>
                  </a:schemeClr>
                </a:solidFill>
              </a:defRPr>
            </a:lvl7pPr>
            <a:lvl8pPr marL="1200210" indent="0">
              <a:buNone/>
              <a:defRPr sz="525">
                <a:solidFill>
                  <a:schemeClr val="tx1">
                    <a:tint val="75000"/>
                  </a:schemeClr>
                </a:solidFill>
              </a:defRPr>
            </a:lvl8pPr>
            <a:lvl9pPr marL="1371669" indent="0">
              <a:buNone/>
              <a:defRPr sz="5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1033163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4"/>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4"/>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34333335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900" b="1"/>
            </a:lvl1pPr>
            <a:lvl2pPr marL="171458" indent="0">
              <a:buNone/>
              <a:defRPr sz="750" b="1"/>
            </a:lvl2pPr>
            <a:lvl3pPr marL="342917" indent="0">
              <a:buNone/>
              <a:defRPr sz="675" b="1"/>
            </a:lvl3pPr>
            <a:lvl4pPr marL="514376" indent="0">
              <a:buNone/>
              <a:defRPr sz="600" b="1"/>
            </a:lvl4pPr>
            <a:lvl5pPr marL="685835" indent="0">
              <a:buNone/>
              <a:defRPr sz="600" b="1"/>
            </a:lvl5pPr>
            <a:lvl6pPr marL="857293" indent="0">
              <a:buNone/>
              <a:defRPr sz="600" b="1"/>
            </a:lvl6pPr>
            <a:lvl7pPr marL="1028751" indent="0">
              <a:buNone/>
              <a:defRPr sz="600" b="1"/>
            </a:lvl7pPr>
            <a:lvl8pPr marL="1200210" indent="0">
              <a:buNone/>
              <a:defRPr sz="600" b="1"/>
            </a:lvl8pPr>
            <a:lvl9pPr marL="1371669" indent="0">
              <a:buNone/>
              <a:defRPr sz="6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900" b="1"/>
            </a:lvl1pPr>
            <a:lvl2pPr marL="171458" indent="0">
              <a:buNone/>
              <a:defRPr sz="750" b="1"/>
            </a:lvl2pPr>
            <a:lvl3pPr marL="342917" indent="0">
              <a:buNone/>
              <a:defRPr sz="675" b="1"/>
            </a:lvl3pPr>
            <a:lvl4pPr marL="514376" indent="0">
              <a:buNone/>
              <a:defRPr sz="600" b="1"/>
            </a:lvl4pPr>
            <a:lvl5pPr marL="685835" indent="0">
              <a:buNone/>
              <a:defRPr sz="600" b="1"/>
            </a:lvl5pPr>
            <a:lvl6pPr marL="857293" indent="0">
              <a:buNone/>
              <a:defRPr sz="600" b="1"/>
            </a:lvl6pPr>
            <a:lvl7pPr marL="1028751" indent="0">
              <a:buNone/>
              <a:defRPr sz="600" b="1"/>
            </a:lvl7pPr>
            <a:lvl8pPr marL="1200210" indent="0">
              <a:buNone/>
              <a:defRPr sz="600" b="1"/>
            </a:lvl8pPr>
            <a:lvl9pPr marL="1371669" indent="0">
              <a:buNone/>
              <a:defRPr sz="6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23775500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033C-7295-4D5B-86D4-3019698F6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F977C6C8-0262-4758-91E5-FEC2C9B26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F507A8-8E2C-4484-9420-7512F786E103}"/>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5" name="Footer Placeholder 4">
            <a:extLst>
              <a:ext uri="{FF2B5EF4-FFF2-40B4-BE49-F238E27FC236}">
                <a16:creationId xmlns:a16="http://schemas.microsoft.com/office/drawing/2014/main" id="{0427B620-F7DD-4E1E-B0CC-FE55432DDEB6}"/>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2681066-EF5A-47B8-95DC-3BD538861415}"/>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3512070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03032584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0938439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3"/>
            <a:ext cx="2005543" cy="774700"/>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2383370" y="182038"/>
            <a:ext cx="3407833" cy="3902075"/>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8"/>
            <a:ext cx="2005543" cy="3127375"/>
          </a:xfrm>
        </p:spPr>
        <p:txBody>
          <a:bodyPr/>
          <a:lstStyle>
            <a:lvl1pPr marL="0" indent="0">
              <a:buNone/>
              <a:defRPr sz="525"/>
            </a:lvl1pPr>
            <a:lvl2pPr marL="171458" indent="0">
              <a:buNone/>
              <a:defRPr sz="450"/>
            </a:lvl2pPr>
            <a:lvl3pPr marL="342917" indent="0">
              <a:buNone/>
              <a:defRPr sz="375"/>
            </a:lvl3pPr>
            <a:lvl4pPr marL="514376" indent="0">
              <a:buNone/>
              <a:defRPr sz="338"/>
            </a:lvl4pPr>
            <a:lvl5pPr marL="685835" indent="0">
              <a:buNone/>
              <a:defRPr sz="338"/>
            </a:lvl5pPr>
            <a:lvl6pPr marL="857293" indent="0">
              <a:buNone/>
              <a:defRPr sz="338"/>
            </a:lvl6pPr>
            <a:lvl7pPr marL="1028751" indent="0">
              <a:buNone/>
              <a:defRPr sz="338"/>
            </a:lvl7pPr>
            <a:lvl8pPr marL="1200210" indent="0">
              <a:buNone/>
              <a:defRPr sz="338"/>
            </a:lvl8pPr>
            <a:lvl9pPr marL="1371669"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44254394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4"/>
            <a:ext cx="3657600" cy="377825"/>
          </a:xfrm>
        </p:spPr>
        <p:txBody>
          <a:bodyPr anchor="b"/>
          <a:lstStyle>
            <a:lvl1pPr algn="l">
              <a:defRPr sz="75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200"/>
            </a:lvl1pPr>
            <a:lvl2pPr marL="171458" indent="0">
              <a:buNone/>
              <a:defRPr sz="1050"/>
            </a:lvl2pPr>
            <a:lvl3pPr marL="342917" indent="0">
              <a:buNone/>
              <a:defRPr sz="900"/>
            </a:lvl3pPr>
            <a:lvl4pPr marL="514376" indent="0">
              <a:buNone/>
              <a:defRPr sz="750"/>
            </a:lvl4pPr>
            <a:lvl5pPr marL="685835" indent="0">
              <a:buNone/>
              <a:defRPr sz="750"/>
            </a:lvl5pPr>
            <a:lvl6pPr marL="857293" indent="0">
              <a:buNone/>
              <a:defRPr sz="750"/>
            </a:lvl6pPr>
            <a:lvl7pPr marL="1028751" indent="0">
              <a:buNone/>
              <a:defRPr sz="750"/>
            </a:lvl7pPr>
            <a:lvl8pPr marL="1200210" indent="0">
              <a:buNone/>
              <a:defRPr sz="750"/>
            </a:lvl8pPr>
            <a:lvl9pPr marL="1371669" indent="0">
              <a:buNone/>
              <a:defRPr sz="750"/>
            </a:lvl9pPr>
          </a:lstStyle>
          <a:p>
            <a:endParaRPr lang="en-US" dirty="0"/>
          </a:p>
        </p:txBody>
      </p:sp>
      <p:sp>
        <p:nvSpPr>
          <p:cNvPr id="4" name="Text Placeholder 3"/>
          <p:cNvSpPr>
            <a:spLocks noGrp="1"/>
          </p:cNvSpPr>
          <p:nvPr>
            <p:ph type="body" sz="half" idx="2"/>
          </p:nvPr>
        </p:nvSpPr>
        <p:spPr>
          <a:xfrm>
            <a:off x="1194859" y="3578229"/>
            <a:ext cx="3657600" cy="536575"/>
          </a:xfrm>
        </p:spPr>
        <p:txBody>
          <a:bodyPr/>
          <a:lstStyle>
            <a:lvl1pPr marL="0" indent="0">
              <a:buNone/>
              <a:defRPr sz="525"/>
            </a:lvl1pPr>
            <a:lvl2pPr marL="171458" indent="0">
              <a:buNone/>
              <a:defRPr sz="450"/>
            </a:lvl2pPr>
            <a:lvl3pPr marL="342917" indent="0">
              <a:buNone/>
              <a:defRPr sz="375"/>
            </a:lvl3pPr>
            <a:lvl4pPr marL="514376" indent="0">
              <a:buNone/>
              <a:defRPr sz="338"/>
            </a:lvl4pPr>
            <a:lvl5pPr marL="685835" indent="0">
              <a:buNone/>
              <a:defRPr sz="338"/>
            </a:lvl5pPr>
            <a:lvl6pPr marL="857293" indent="0">
              <a:buNone/>
              <a:defRPr sz="338"/>
            </a:lvl6pPr>
            <a:lvl7pPr marL="1028751" indent="0">
              <a:buNone/>
              <a:defRPr sz="338"/>
            </a:lvl7pPr>
            <a:lvl8pPr marL="1200210" indent="0">
              <a:buNone/>
              <a:defRPr sz="338"/>
            </a:lvl8pPr>
            <a:lvl9pPr marL="1371669"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76471131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42838583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6"/>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6"/>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96832169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09692839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66613301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11820263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1660700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7CE3-835E-4127-A7C8-27E412FD07A8}"/>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04FAA34F-D278-404C-87DE-CC3A9CA691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8C8DB1D5-4AE6-4017-A7F3-3DBDC579D8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F0CF757D-0A0C-454E-A103-EC7DAE2A30B2}"/>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6" name="Footer Placeholder 5">
            <a:extLst>
              <a:ext uri="{FF2B5EF4-FFF2-40B4-BE49-F238E27FC236}">
                <a16:creationId xmlns:a16="http://schemas.microsoft.com/office/drawing/2014/main" id="{EF964970-89AB-4B0E-811A-A701F190931F}"/>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D45C7116-5E64-4B87-9D9F-3E55559DB49D}"/>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148273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s-ES"/>
              <a:t>Editar el estilo de texto del patrón</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s-ES"/>
              <a:t>Editar el estilo de texto del patrón</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77022127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92466152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28594264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s-ES"/>
              <a:t>Haga clic para modificar el estilo de título del patrón</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s-ES"/>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48291356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s-ES"/>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47697381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72609356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76218163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344B-E915-4938-9817-EFB35AB4BE9F}"/>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F672AE4A-3E79-4F4C-9A19-73D7F044B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6BE1C2-99EC-4ABF-9E33-A01720C8CA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9E72CA73-D0A9-4C31-B74C-61CB3B6F5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B081F-C4D9-4BE2-9C61-ABBF0E34EE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1685A057-7012-43FE-95EF-EA8A73989D9D}"/>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8" name="Footer Placeholder 7">
            <a:extLst>
              <a:ext uri="{FF2B5EF4-FFF2-40B4-BE49-F238E27FC236}">
                <a16:creationId xmlns:a16="http://schemas.microsoft.com/office/drawing/2014/main" id="{8BFA4BAE-A7BB-498D-9E63-100FFECA5635}"/>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5C638BA7-7396-4752-AFF4-3B59C35D7F75}"/>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214408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AEA4-18E6-4F57-87AA-4F4DC80FCED8}"/>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C7CF6744-F20C-4C36-A028-FB5E494D0641}"/>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4" name="Footer Placeholder 3">
            <a:extLst>
              <a:ext uri="{FF2B5EF4-FFF2-40B4-BE49-F238E27FC236}">
                <a16:creationId xmlns:a16="http://schemas.microsoft.com/office/drawing/2014/main" id="{BAEF954A-580E-4DF1-A608-D4D5530DA7A0}"/>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1E323BDC-8330-4D0D-B010-C4DCBB38540C}"/>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77411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751E4-AEB5-401C-AA47-26D6DCD3C982}"/>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3" name="Footer Placeholder 2">
            <a:extLst>
              <a:ext uri="{FF2B5EF4-FFF2-40B4-BE49-F238E27FC236}">
                <a16:creationId xmlns:a16="http://schemas.microsoft.com/office/drawing/2014/main" id="{AC4A1C1D-AA70-4C4F-855F-B2905FC3C3B8}"/>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56F114B0-3B19-4C70-91AA-8D886FF6E1EB}"/>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275563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8246-FC60-4EC0-BB46-D4A7BA666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B968DDE9-1920-475C-A8B2-E65C2F306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814547D2-D7A6-4BE6-B6B1-628A882E7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35B22D-CB9B-4DA7-8200-45127815E550}"/>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6" name="Footer Placeholder 5">
            <a:extLst>
              <a:ext uri="{FF2B5EF4-FFF2-40B4-BE49-F238E27FC236}">
                <a16:creationId xmlns:a16="http://schemas.microsoft.com/office/drawing/2014/main" id="{31AC62AA-70F0-4F2E-8B09-87EEBE34F0D2}"/>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48D64ECC-413A-429D-A6DA-47A7CCE87AED}"/>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91750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F344-3121-4E12-9A22-BCA2897AA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19C9A718-8B39-42FB-A5B2-1A3BA0048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8B028636-2F80-430E-BFA7-69DD40810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CA3C57-9561-4A9A-A1FE-6BC8BFAC14DF}"/>
              </a:ext>
            </a:extLst>
          </p:cNvPr>
          <p:cNvSpPr>
            <a:spLocks noGrp="1"/>
          </p:cNvSpPr>
          <p:nvPr>
            <p:ph type="dt" sz="half" idx="10"/>
          </p:nvPr>
        </p:nvSpPr>
        <p:spPr/>
        <p:txBody>
          <a:bodyPr/>
          <a:lstStyle/>
          <a:p>
            <a:fld id="{6A3DF00B-9D2D-4BF0-A054-D4800EF00897}" type="datetimeFigureOut">
              <a:rPr lang="es-CO" smtClean="0"/>
              <a:t>8/11/24</a:t>
            </a:fld>
            <a:endParaRPr lang="es-CO"/>
          </a:p>
        </p:txBody>
      </p:sp>
      <p:sp>
        <p:nvSpPr>
          <p:cNvPr id="6" name="Footer Placeholder 5">
            <a:extLst>
              <a:ext uri="{FF2B5EF4-FFF2-40B4-BE49-F238E27FC236}">
                <a16:creationId xmlns:a16="http://schemas.microsoft.com/office/drawing/2014/main" id="{876A6759-4A2B-4E45-BADB-4234A620231E}"/>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112B4A2-FB07-4781-9B37-893BB3689B36}"/>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03895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5D183-222F-4C6D-B2BE-B91812584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E3CD5CC7-CC9E-40B2-8303-8E08A5D05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7F4FB6FD-3883-4ED0-ABEB-5A697E0BF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DF00B-9D2D-4BF0-A054-D4800EF00897}" type="datetimeFigureOut">
              <a:rPr lang="es-CO" smtClean="0"/>
              <a:t>8/11/24</a:t>
            </a:fld>
            <a:endParaRPr lang="es-CO"/>
          </a:p>
        </p:txBody>
      </p:sp>
      <p:sp>
        <p:nvSpPr>
          <p:cNvPr id="5" name="Footer Placeholder 4">
            <a:extLst>
              <a:ext uri="{FF2B5EF4-FFF2-40B4-BE49-F238E27FC236}">
                <a16:creationId xmlns:a16="http://schemas.microsoft.com/office/drawing/2014/main" id="{CBE4EB0F-EBEF-4F41-9A0A-7BC28598D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8B3D2F85-A4DA-4CF4-B7E0-7FC9FE2BF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73E33-FC31-4ED5-AFEC-C214DA3DE079}" type="slidenum">
              <a:rPr lang="es-CO" smtClean="0"/>
              <a:t>‹Nº›</a:t>
            </a:fld>
            <a:endParaRPr lang="es-CO"/>
          </a:p>
        </p:txBody>
      </p:sp>
      <p:sp>
        <p:nvSpPr>
          <p:cNvPr id="7" name="Rectángulo 6">
            <a:extLst>
              <a:ext uri="{FF2B5EF4-FFF2-40B4-BE49-F238E27FC236}">
                <a16:creationId xmlns:a16="http://schemas.microsoft.com/office/drawing/2014/main" id="{E592A854-9C44-C44C-A0E4-473C9F22AFE5}"/>
              </a:ext>
            </a:extLst>
          </p:cNvPr>
          <p:cNvSpPr/>
          <p:nvPr userDrawn="1"/>
        </p:nvSpPr>
        <p:spPr>
          <a:xfrm>
            <a:off x="9579429" y="6356350"/>
            <a:ext cx="1687286" cy="380592"/>
          </a:xfrm>
          <a:prstGeom prst="rect">
            <a:avLst/>
          </a:prstGeom>
        </p:spPr>
        <p:txBody>
          <a:bodyPr wrap="square">
            <a:spAutoFit/>
          </a:bodyPr>
          <a:lstStyle/>
          <a:p>
            <a:pPr algn="ctr"/>
            <a:r>
              <a:rPr lang="es-CO" sz="1800" dirty="0">
                <a:solidFill>
                  <a:srgbClr val="002060"/>
                </a:solidFill>
                <a:latin typeface="Britannic Bold" panose="020B0903060703020204" pitchFamily="34" charset="77"/>
              </a:rPr>
              <a:t>Formándonos</a:t>
            </a:r>
          </a:p>
        </p:txBody>
      </p:sp>
    </p:spTree>
    <p:extLst>
      <p:ext uri="{BB962C8B-B14F-4D97-AF65-F5344CB8AC3E}">
        <p14:creationId xmlns:p14="http://schemas.microsoft.com/office/powerpoint/2010/main" val="3553532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F4C10-22EB-4B14-9799-E167B463CD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ABD38A22-464B-4790-9C80-BA575524F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FA0A8A1-8C33-4AFC-B042-DD96F55CE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3C1DA-2D10-4BB1-82AD-741BEF222280}" type="datetimeFigureOut">
              <a:rPr lang="es-CO" smtClean="0"/>
              <a:t>8/11/24</a:t>
            </a:fld>
            <a:endParaRPr lang="es-CO"/>
          </a:p>
        </p:txBody>
      </p:sp>
      <p:sp>
        <p:nvSpPr>
          <p:cNvPr id="5" name="Footer Placeholder 4">
            <a:extLst>
              <a:ext uri="{FF2B5EF4-FFF2-40B4-BE49-F238E27FC236}">
                <a16:creationId xmlns:a16="http://schemas.microsoft.com/office/drawing/2014/main" id="{360B7D4B-6D64-494B-9F25-B004FC358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7C88CF38-0A0B-4122-B6F5-B62ECBD3D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EEEC8-CEC8-42F1-B4AB-2A1556AD863F}" type="slidenum">
              <a:rPr lang="es-CO" smtClean="0"/>
              <a:t>‹Nº›</a:t>
            </a:fld>
            <a:endParaRPr lang="es-CO"/>
          </a:p>
        </p:txBody>
      </p:sp>
    </p:spTree>
    <p:extLst>
      <p:ext uri="{BB962C8B-B14F-4D97-AF65-F5344CB8AC3E}">
        <p14:creationId xmlns:p14="http://schemas.microsoft.com/office/powerpoint/2010/main" val="2332323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4"/>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1"/>
            <a:ext cx="1422400" cy="243417"/>
          </a:xfrm>
          <a:prstGeom prst="rect">
            <a:avLst/>
          </a:prstGeom>
        </p:spPr>
        <p:txBody>
          <a:bodyPr vert="horz" lIns="91440" tIns="45720" rIns="91440" bIns="45720" rtlCol="0" anchor="ctr"/>
          <a:lstStyle>
            <a:lvl1pPr algn="l">
              <a:defRPr sz="450">
                <a:solidFill>
                  <a:schemeClr val="tx1">
                    <a:tint val="75000"/>
                  </a:schemeClr>
                </a:solidFill>
              </a:defRPr>
            </a:lvl1pPr>
          </a:lstStyle>
          <a:p>
            <a:fld id="{1D8BD707-D9CF-40AE-B4C6-C98DA3205C09}" type="datetimeFigureOut">
              <a:rPr lang="en-US" smtClean="0"/>
              <a:pPr/>
              <a:t>11/8/24</a:t>
            </a:fld>
            <a:endParaRPr lang="en-US" dirty="0"/>
          </a:p>
        </p:txBody>
      </p:sp>
      <p:sp>
        <p:nvSpPr>
          <p:cNvPr id="5" name="Footer Placeholder 4"/>
          <p:cNvSpPr>
            <a:spLocks noGrp="1"/>
          </p:cNvSpPr>
          <p:nvPr>
            <p:ph type="ftr" sz="quarter" idx="3"/>
          </p:nvPr>
        </p:nvSpPr>
        <p:spPr>
          <a:xfrm>
            <a:off x="2082800" y="4237571"/>
            <a:ext cx="1930400" cy="243417"/>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71"/>
            <a:ext cx="1422400" cy="243417"/>
          </a:xfrm>
          <a:prstGeom prst="rect">
            <a:avLst/>
          </a:prstGeom>
        </p:spPr>
        <p:txBody>
          <a:bodyPr vert="horz" lIns="91440" tIns="45720" rIns="91440" bIns="45720" rtlCol="0" anchor="ctr"/>
          <a:lstStyle>
            <a:lvl1pPr algn="r">
              <a:defRPr sz="450">
                <a:solidFill>
                  <a:schemeClr val="tx1">
                    <a:tint val="75000"/>
                  </a:schemeClr>
                </a:solidFill>
              </a:defRPr>
            </a:lvl1p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4930997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xStyles>
    <p:titleStyle>
      <a:lvl1pPr algn="ctr" defTabSz="342917" rtl="0" eaLnBrk="1" latinLnBrk="0" hangingPunct="1">
        <a:spcBef>
          <a:spcPct val="0"/>
        </a:spcBef>
        <a:buNone/>
        <a:defRPr sz="1650" kern="1200">
          <a:solidFill>
            <a:schemeClr val="tx1"/>
          </a:solidFill>
          <a:latin typeface="+mj-lt"/>
          <a:ea typeface="+mj-ea"/>
          <a:cs typeface="+mj-cs"/>
        </a:defRPr>
      </a:lvl1pPr>
    </p:titleStyle>
    <p:bodyStyle>
      <a:lvl1pPr marL="128594" indent="-128594" algn="l" defTabSz="342917"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21" indent="-107162" algn="l" defTabSz="342917"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47" indent="-85730" algn="l" defTabSz="342917"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105"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64"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3022"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81"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940"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99"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917" rtl="0" eaLnBrk="1" latinLnBrk="0" hangingPunct="1">
        <a:defRPr sz="675" kern="1200">
          <a:solidFill>
            <a:schemeClr val="tx1"/>
          </a:solidFill>
          <a:latin typeface="+mn-lt"/>
          <a:ea typeface="+mn-ea"/>
          <a:cs typeface="+mn-cs"/>
        </a:defRPr>
      </a:lvl1pPr>
      <a:lvl2pPr marL="171458" algn="l" defTabSz="342917" rtl="0" eaLnBrk="1" latinLnBrk="0" hangingPunct="1">
        <a:defRPr sz="675" kern="1200">
          <a:solidFill>
            <a:schemeClr val="tx1"/>
          </a:solidFill>
          <a:latin typeface="+mn-lt"/>
          <a:ea typeface="+mn-ea"/>
          <a:cs typeface="+mn-cs"/>
        </a:defRPr>
      </a:lvl2pPr>
      <a:lvl3pPr marL="342917" algn="l" defTabSz="342917" rtl="0" eaLnBrk="1" latinLnBrk="0" hangingPunct="1">
        <a:defRPr sz="675" kern="1200">
          <a:solidFill>
            <a:schemeClr val="tx1"/>
          </a:solidFill>
          <a:latin typeface="+mn-lt"/>
          <a:ea typeface="+mn-ea"/>
          <a:cs typeface="+mn-cs"/>
        </a:defRPr>
      </a:lvl3pPr>
      <a:lvl4pPr marL="514376" algn="l" defTabSz="342917" rtl="0" eaLnBrk="1" latinLnBrk="0" hangingPunct="1">
        <a:defRPr sz="675" kern="1200">
          <a:solidFill>
            <a:schemeClr val="tx1"/>
          </a:solidFill>
          <a:latin typeface="+mn-lt"/>
          <a:ea typeface="+mn-ea"/>
          <a:cs typeface="+mn-cs"/>
        </a:defRPr>
      </a:lvl4pPr>
      <a:lvl5pPr marL="685835" algn="l" defTabSz="342917" rtl="0" eaLnBrk="1" latinLnBrk="0" hangingPunct="1">
        <a:defRPr sz="675" kern="1200">
          <a:solidFill>
            <a:schemeClr val="tx1"/>
          </a:solidFill>
          <a:latin typeface="+mn-lt"/>
          <a:ea typeface="+mn-ea"/>
          <a:cs typeface="+mn-cs"/>
        </a:defRPr>
      </a:lvl5pPr>
      <a:lvl6pPr marL="857293" algn="l" defTabSz="342917" rtl="0" eaLnBrk="1" latinLnBrk="0" hangingPunct="1">
        <a:defRPr sz="675" kern="1200">
          <a:solidFill>
            <a:schemeClr val="tx1"/>
          </a:solidFill>
          <a:latin typeface="+mn-lt"/>
          <a:ea typeface="+mn-ea"/>
          <a:cs typeface="+mn-cs"/>
        </a:defRPr>
      </a:lvl6pPr>
      <a:lvl7pPr marL="1028751" algn="l" defTabSz="342917" rtl="0" eaLnBrk="1" latinLnBrk="0" hangingPunct="1">
        <a:defRPr sz="675" kern="1200">
          <a:solidFill>
            <a:schemeClr val="tx1"/>
          </a:solidFill>
          <a:latin typeface="+mn-lt"/>
          <a:ea typeface="+mn-ea"/>
          <a:cs typeface="+mn-cs"/>
        </a:defRPr>
      </a:lvl7pPr>
      <a:lvl8pPr marL="1200210" algn="l" defTabSz="342917" rtl="0" eaLnBrk="1" latinLnBrk="0" hangingPunct="1">
        <a:defRPr sz="675" kern="1200">
          <a:solidFill>
            <a:schemeClr val="tx1"/>
          </a:solidFill>
          <a:latin typeface="+mn-lt"/>
          <a:ea typeface="+mn-ea"/>
          <a:cs typeface="+mn-cs"/>
        </a:defRPr>
      </a:lvl8pPr>
      <a:lvl9pPr marL="1371669" algn="l" defTabSz="342917" rtl="0" eaLnBrk="1" latinLnBrk="0" hangingPunct="1">
        <a:defRPr sz="6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349710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hyperlink" Target="mailto:joseduran@formandonos.com" TargetMode="Externa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hyperlink" Target="http://www.formandonos.com.co/" TargetMode="Externa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2667001" y="2629972"/>
            <a:ext cx="6858000" cy="921214"/>
          </a:xfrm>
          <a:prstGeom prst="rect">
            <a:avLst/>
          </a:prstGeom>
        </p:spPr>
        <p:txBody>
          <a:bodyPr wrap="square" lIns="0" tIns="0" rIns="0" bIns="0" rtlCol="0" anchor="t">
            <a:spAutoFit/>
          </a:bodyPr>
          <a:lstStyle/>
          <a:p>
            <a:pPr marL="0" marR="0" lvl="0" indent="0" algn="ctr" defTabSz="342917" rtl="0" eaLnBrk="1" fontAlgn="auto" latinLnBrk="0" hangingPunct="1">
              <a:lnSpc>
                <a:spcPts val="714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Formándonos</a:t>
            </a:r>
            <a:endParaRPr kumimoji="0" lang="en-US" sz="6600" b="1"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endParaRPr>
          </a:p>
        </p:txBody>
      </p:sp>
      <p:sp>
        <p:nvSpPr>
          <p:cNvPr id="3" name="TextBox 3"/>
          <p:cNvSpPr txBox="1"/>
          <p:nvPr/>
        </p:nvSpPr>
        <p:spPr>
          <a:xfrm>
            <a:off x="2667003" y="3465912"/>
            <a:ext cx="6857999" cy="588303"/>
          </a:xfrm>
          <a:prstGeom prst="rect">
            <a:avLst/>
          </a:prstGeom>
        </p:spPr>
        <p:txBody>
          <a:bodyPr wrap="square" lIns="0" tIns="0" rIns="0" bIns="0" rtlCol="0" anchor="t">
            <a:spAutoFit/>
          </a:bodyPr>
          <a:lstStyle/>
          <a:p>
            <a:pPr marL="0" marR="0" lvl="0" indent="0" algn="ctr" defTabSz="342917" rtl="0" eaLnBrk="1" fontAlgn="auto" latinLnBrk="0" hangingPunct="1">
              <a:lnSpc>
                <a:spcPts val="2573"/>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Descubriendo</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 </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tu</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 </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verdadero</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 </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potencial</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a:t>
            </a:r>
          </a:p>
          <a:p>
            <a:pPr marL="0" marR="0" lvl="0" indent="0" algn="ctr" defTabSz="342917" rtl="0" eaLnBrk="1" fontAlgn="auto" latinLnBrk="0" hangingPunct="1">
              <a:lnSpc>
                <a:spcPts val="1785"/>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9196210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7"/>
          <p:cNvSpPr txBox="1"/>
          <p:nvPr/>
        </p:nvSpPr>
        <p:spPr>
          <a:xfrm>
            <a:off x="9523379" y="6245254"/>
            <a:ext cx="2156653"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Formándonos</a:t>
            </a:r>
          </a:p>
        </p:txBody>
      </p:sp>
      <p:sp>
        <p:nvSpPr>
          <p:cNvPr id="3" name="Rectangle: Rounded Corners 13">
            <a:extLst>
              <a:ext uri="{FF2B5EF4-FFF2-40B4-BE49-F238E27FC236}">
                <a16:creationId xmlns:a16="http://schemas.microsoft.com/office/drawing/2014/main" id="{188CB528-4F3B-2E42-95C4-43461782D2E5}"/>
              </a:ext>
            </a:extLst>
          </p:cNvPr>
          <p:cNvSpPr/>
          <p:nvPr/>
        </p:nvSpPr>
        <p:spPr>
          <a:xfrm>
            <a:off x="1085850" y="1859992"/>
            <a:ext cx="10010775" cy="3348718"/>
          </a:xfrm>
          <a:prstGeom prst="roundRect">
            <a:avLst/>
          </a:prstGeom>
          <a:solidFill>
            <a:schemeClr val="bg1"/>
          </a:solidFill>
          <a:ln w="7620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dirty="0">
                <a:solidFill>
                  <a:srgbClr val="233DFF"/>
                </a:solidFill>
                <a:latin typeface="Open Sans Bold" panose="020B0604020202020204"/>
              </a:rPr>
              <a:t>Charlas dirigidas a propietarios, directivos y empleados de micro </a:t>
            </a:r>
          </a:p>
          <a:p>
            <a:pPr algn="ctr"/>
            <a:r>
              <a:rPr lang="es-CO" sz="4000" b="1" dirty="0">
                <a:solidFill>
                  <a:srgbClr val="233DFF"/>
                </a:solidFill>
                <a:latin typeface="Open Sans Bold" panose="020B0604020202020204"/>
              </a:rPr>
              <a:t>y pequeñas empresas</a:t>
            </a:r>
          </a:p>
        </p:txBody>
      </p:sp>
    </p:spTree>
    <p:extLst>
      <p:ext uri="{BB962C8B-B14F-4D97-AF65-F5344CB8AC3E}">
        <p14:creationId xmlns:p14="http://schemas.microsoft.com/office/powerpoint/2010/main" val="358952978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9" name="Grupo 8"/>
          <p:cNvGrpSpPr/>
          <p:nvPr/>
        </p:nvGrpSpPr>
        <p:grpSpPr>
          <a:xfrm>
            <a:off x="4060408" y="268375"/>
            <a:ext cx="7756765" cy="5886337"/>
            <a:chOff x="4060408" y="268375"/>
            <a:chExt cx="7756765" cy="5886337"/>
          </a:xfrm>
        </p:grpSpPr>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7704697" y="1282376"/>
              <a:ext cx="512476" cy="2038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p:cNvCxnSpPr>
            <p:nvPr/>
          </p:nvCxnSpPr>
          <p:spPr>
            <a:xfrm>
              <a:off x="7751254" y="5706714"/>
              <a:ext cx="491798" cy="127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uadroTexto 1">
              <a:extLst>
                <a:ext uri="{FF2B5EF4-FFF2-40B4-BE49-F238E27FC236}">
                  <a16:creationId xmlns:a16="http://schemas.microsoft.com/office/drawing/2014/main" id="{C439DA76-152A-4FDD-8BFB-372F7696B154}"/>
                </a:ext>
              </a:extLst>
            </p:cNvPr>
            <p:cNvSpPr txBox="1"/>
            <p:nvPr/>
          </p:nvSpPr>
          <p:spPr>
            <a:xfrm>
              <a:off x="4060408" y="268375"/>
              <a:ext cx="3656699"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078321" y="277882"/>
              <a:ext cx="3486208"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18488" y="845500"/>
              <a:ext cx="3600000" cy="900000"/>
            </a:xfrm>
            <a:prstGeom prst="roundRect">
              <a:avLst/>
            </a:prstGeom>
            <a:solidFill>
              <a:srgbClr val="004A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218488" y="1969613"/>
              <a:ext cx="3600000" cy="900000"/>
            </a:xfrm>
            <a:prstGeom prst="roundRect">
              <a:avLst/>
            </a:prstGeom>
            <a:solidFill>
              <a:srgbClr val="004A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200145" y="3056671"/>
              <a:ext cx="3600000" cy="900000"/>
            </a:xfrm>
            <a:prstGeom prst="roundRect">
              <a:avLst/>
            </a:prstGeom>
            <a:solidFill>
              <a:srgbClr val="004A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97810" y="4112830"/>
              <a:ext cx="3600000" cy="900000"/>
            </a:xfrm>
            <a:prstGeom prst="roundRect">
              <a:avLst/>
            </a:prstGeom>
            <a:solidFill>
              <a:srgbClr val="004A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197810" y="5247452"/>
              <a:ext cx="3600000" cy="900000"/>
            </a:xfrm>
            <a:prstGeom prst="roundRect">
              <a:avLst/>
            </a:prstGeom>
            <a:solidFill>
              <a:srgbClr val="004A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217173" y="852760"/>
              <a:ext cx="3600000" cy="900000"/>
            </a:xfrm>
            <a:prstGeom prst="roundRect">
              <a:avLst/>
            </a:prstGeom>
            <a:solidFill>
              <a:schemeClr val="bg1"/>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17173" y="1976873"/>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198830" y="3063931"/>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196495" y="4120090"/>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7818488" y="2419613"/>
              <a:ext cx="398685"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96495" y="5254712"/>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233DFF"/>
                  </a:solidFill>
                  <a:latin typeface="Open Sans Bold" panose="020B0604020202020204"/>
                </a:rPr>
                <a:t>Entrenando de forma práctica  a mi fuerza comercial</a:t>
              </a:r>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7800145" y="3506671"/>
              <a:ext cx="398685"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797810" y="4562830"/>
              <a:ext cx="398685"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5456776A-9CD0-6C42-D8B2-EE301DDBE91A}"/>
                </a:ext>
              </a:extLst>
            </p:cNvPr>
            <p:cNvSpPr txBox="1"/>
            <p:nvPr/>
          </p:nvSpPr>
          <p:spPr>
            <a:xfrm>
              <a:off x="4502432" y="999909"/>
              <a:ext cx="2773579" cy="646331"/>
            </a:xfrm>
            <a:prstGeom prst="rect">
              <a:avLst/>
            </a:prstGeom>
            <a:noFill/>
          </p:spPr>
          <p:txBody>
            <a:bodyPr wrap="square" rtlCol="0" anchor="ctr">
              <a:spAutoFit/>
            </a:bodyPr>
            <a:lstStyle/>
            <a:p>
              <a:pPr algn="ctr"/>
              <a:r>
                <a:rPr lang="es-CO" b="1" dirty="0">
                  <a:solidFill>
                    <a:schemeClr val="bg1"/>
                  </a:solidFill>
                  <a:latin typeface="Open Sans Bold" panose="020B0604020202020204"/>
                </a:rPr>
                <a:t>ARMAR EQUIPO DE TRABAJO</a:t>
              </a:r>
            </a:p>
          </p:txBody>
        </p:sp>
        <p:sp>
          <p:nvSpPr>
            <p:cNvPr id="27" name="CuadroTexto 26">
              <a:extLst>
                <a:ext uri="{FF2B5EF4-FFF2-40B4-BE49-F238E27FC236}">
                  <a16:creationId xmlns:a16="http://schemas.microsoft.com/office/drawing/2014/main" id="{88F87FAC-1CAC-F3C6-1E0B-2B6A560F9BAF}"/>
                </a:ext>
              </a:extLst>
            </p:cNvPr>
            <p:cNvSpPr txBox="1"/>
            <p:nvPr/>
          </p:nvSpPr>
          <p:spPr>
            <a:xfrm>
              <a:off x="8565147" y="992777"/>
              <a:ext cx="2734224" cy="646331"/>
            </a:xfrm>
            <a:prstGeom prst="rect">
              <a:avLst/>
            </a:prstGeom>
            <a:noFill/>
          </p:spPr>
          <p:txBody>
            <a:bodyPr wrap="square" rtlCol="0">
              <a:spAutoFit/>
            </a:bodyPr>
            <a:lstStyle/>
            <a:p>
              <a:pPr algn="ctr"/>
              <a:r>
                <a:rPr lang="es-CO" dirty="0">
                  <a:solidFill>
                    <a:srgbClr val="233DFF"/>
                  </a:solidFill>
                  <a:latin typeface="Open Sans Bold" panose="020B0604020202020204"/>
                </a:rPr>
                <a:t>Ubicando de la mejor forma nuestros talentos</a:t>
              </a:r>
            </a:p>
          </p:txBody>
        </p:sp>
        <p:sp>
          <p:nvSpPr>
            <p:cNvPr id="28" name="CuadroTexto 27">
              <a:extLst>
                <a:ext uri="{FF2B5EF4-FFF2-40B4-BE49-F238E27FC236}">
                  <a16:creationId xmlns:a16="http://schemas.microsoft.com/office/drawing/2014/main" id="{BEA260B0-098A-B51D-604D-2025BE0A7415}"/>
                </a:ext>
              </a:extLst>
            </p:cNvPr>
            <p:cNvSpPr txBox="1"/>
            <p:nvPr/>
          </p:nvSpPr>
          <p:spPr>
            <a:xfrm>
              <a:off x="4748161" y="2060948"/>
              <a:ext cx="2420625" cy="646331"/>
            </a:xfrm>
            <a:prstGeom prst="rect">
              <a:avLst/>
            </a:prstGeom>
            <a:noFill/>
          </p:spPr>
          <p:txBody>
            <a:bodyPr wrap="square" rtlCol="0">
              <a:spAutoFit/>
            </a:bodyPr>
            <a:lstStyle/>
            <a:p>
              <a:pPr algn="ctr"/>
              <a:r>
                <a:rPr lang="es-CO" b="1" dirty="0">
                  <a:solidFill>
                    <a:schemeClr val="bg1"/>
                  </a:solidFill>
                  <a:latin typeface="Open Sans Bold" panose="020B0604020202020204"/>
                </a:rPr>
                <a:t>BALANCED SCORECARD</a:t>
              </a:r>
            </a:p>
          </p:txBody>
        </p:sp>
        <p:sp>
          <p:nvSpPr>
            <p:cNvPr id="29" name="CuadroTexto 28">
              <a:extLst>
                <a:ext uri="{FF2B5EF4-FFF2-40B4-BE49-F238E27FC236}">
                  <a16:creationId xmlns:a16="http://schemas.microsoft.com/office/drawing/2014/main" id="{72FEC12C-5B90-82C8-34F9-3C847488EC65}"/>
                </a:ext>
              </a:extLst>
            </p:cNvPr>
            <p:cNvSpPr txBox="1"/>
            <p:nvPr/>
          </p:nvSpPr>
          <p:spPr>
            <a:xfrm>
              <a:off x="8369099" y="1908919"/>
              <a:ext cx="3073964" cy="923330"/>
            </a:xfrm>
            <a:prstGeom prst="rect">
              <a:avLst/>
            </a:prstGeom>
            <a:noFill/>
          </p:spPr>
          <p:txBody>
            <a:bodyPr wrap="square" rtlCol="0">
              <a:spAutoFit/>
            </a:bodyPr>
            <a:lstStyle/>
            <a:p>
              <a:pPr algn="ctr"/>
              <a:r>
                <a:rPr lang="es-CO" dirty="0">
                  <a:solidFill>
                    <a:srgbClr val="233DFF"/>
                  </a:solidFill>
                  <a:latin typeface="Open Sans Bold" panose="020B0604020202020204"/>
                </a:rPr>
                <a:t>Sincronizando los objetivos de las diferentes perspectivas de la empresa</a:t>
              </a:r>
            </a:p>
          </p:txBody>
        </p:sp>
        <p:sp>
          <p:nvSpPr>
            <p:cNvPr id="30" name="CuadroTexto 29">
              <a:extLst>
                <a:ext uri="{FF2B5EF4-FFF2-40B4-BE49-F238E27FC236}">
                  <a16:creationId xmlns:a16="http://schemas.microsoft.com/office/drawing/2014/main" id="{B88D1F12-4621-5D9B-9B71-1555A0392858}"/>
                </a:ext>
              </a:extLst>
            </p:cNvPr>
            <p:cNvSpPr txBox="1"/>
            <p:nvPr/>
          </p:nvSpPr>
          <p:spPr>
            <a:xfrm>
              <a:off x="4377418" y="3163821"/>
              <a:ext cx="3003353" cy="646331"/>
            </a:xfrm>
            <a:prstGeom prst="rect">
              <a:avLst/>
            </a:prstGeom>
            <a:noFill/>
          </p:spPr>
          <p:txBody>
            <a:bodyPr wrap="square" rtlCol="0">
              <a:spAutoFit/>
            </a:bodyPr>
            <a:lstStyle/>
            <a:p>
              <a:pPr algn="ctr"/>
              <a:r>
                <a:rPr lang="es-CO" b="1" dirty="0">
                  <a:solidFill>
                    <a:schemeClr val="bg1"/>
                  </a:solidFill>
                  <a:latin typeface="Open Sans Bold" panose="020B0604020202020204"/>
                </a:rPr>
                <a:t>CANALES DE DISTRIBUCION</a:t>
              </a:r>
            </a:p>
          </p:txBody>
        </p:sp>
        <p:sp>
          <p:nvSpPr>
            <p:cNvPr id="31" name="CuadroTexto 30">
              <a:extLst>
                <a:ext uri="{FF2B5EF4-FFF2-40B4-BE49-F238E27FC236}">
                  <a16:creationId xmlns:a16="http://schemas.microsoft.com/office/drawing/2014/main" id="{123A77BA-1DB6-4212-7D75-13640B701D4E}"/>
                </a:ext>
              </a:extLst>
            </p:cNvPr>
            <p:cNvSpPr txBox="1"/>
            <p:nvPr/>
          </p:nvSpPr>
          <p:spPr>
            <a:xfrm>
              <a:off x="8388463" y="3200400"/>
              <a:ext cx="2910908" cy="646331"/>
            </a:xfrm>
            <a:prstGeom prst="rect">
              <a:avLst/>
            </a:prstGeom>
            <a:noFill/>
          </p:spPr>
          <p:txBody>
            <a:bodyPr wrap="square" rtlCol="0">
              <a:spAutoFit/>
            </a:bodyPr>
            <a:lstStyle/>
            <a:p>
              <a:pPr algn="ctr"/>
              <a:r>
                <a:rPr lang="es-CO" dirty="0">
                  <a:solidFill>
                    <a:srgbClr val="233DFF"/>
                  </a:solidFill>
                  <a:latin typeface="Open Sans Bold" panose="020B0604020202020204"/>
                </a:rPr>
                <a:t>Llegando de forma efectiva a los clientes</a:t>
              </a:r>
            </a:p>
          </p:txBody>
        </p:sp>
        <p:sp>
          <p:nvSpPr>
            <p:cNvPr id="32" name="CuadroTexto 31">
              <a:extLst>
                <a:ext uri="{FF2B5EF4-FFF2-40B4-BE49-F238E27FC236}">
                  <a16:creationId xmlns:a16="http://schemas.microsoft.com/office/drawing/2014/main" id="{D9BCEBCF-25AD-7B64-646D-6BAE89693454}"/>
                </a:ext>
              </a:extLst>
            </p:cNvPr>
            <p:cNvSpPr txBox="1"/>
            <p:nvPr/>
          </p:nvSpPr>
          <p:spPr>
            <a:xfrm>
              <a:off x="4387082" y="4296806"/>
              <a:ext cx="3003353" cy="369332"/>
            </a:xfrm>
            <a:prstGeom prst="rect">
              <a:avLst/>
            </a:prstGeom>
            <a:noFill/>
          </p:spPr>
          <p:txBody>
            <a:bodyPr wrap="square" rtlCol="0">
              <a:spAutoFit/>
            </a:bodyPr>
            <a:lstStyle/>
            <a:p>
              <a:pPr algn="ctr"/>
              <a:r>
                <a:rPr lang="es-CO" b="1" dirty="0">
                  <a:solidFill>
                    <a:schemeClr val="bg1"/>
                  </a:solidFill>
                  <a:latin typeface="Open Sans Bold" panose="020B0604020202020204"/>
                </a:rPr>
                <a:t>CLIMA ORGANIZACIONAL</a:t>
              </a:r>
            </a:p>
          </p:txBody>
        </p:sp>
        <p:sp>
          <p:nvSpPr>
            <p:cNvPr id="33" name="CuadroTexto 32">
              <a:extLst>
                <a:ext uri="{FF2B5EF4-FFF2-40B4-BE49-F238E27FC236}">
                  <a16:creationId xmlns:a16="http://schemas.microsoft.com/office/drawing/2014/main" id="{73890CBB-8CF0-7C03-A3DB-C6DDD004E34A}"/>
                </a:ext>
              </a:extLst>
            </p:cNvPr>
            <p:cNvSpPr txBox="1"/>
            <p:nvPr/>
          </p:nvSpPr>
          <p:spPr>
            <a:xfrm>
              <a:off x="8388463" y="4204473"/>
              <a:ext cx="3054600" cy="923330"/>
            </a:xfrm>
            <a:prstGeom prst="rect">
              <a:avLst/>
            </a:prstGeom>
            <a:noFill/>
          </p:spPr>
          <p:txBody>
            <a:bodyPr wrap="square" rtlCol="0">
              <a:spAutoFit/>
            </a:bodyPr>
            <a:lstStyle/>
            <a:p>
              <a:pPr algn="ctr"/>
              <a:r>
                <a:rPr lang="es-ES" dirty="0">
                  <a:solidFill>
                    <a:srgbClr val="233DFF"/>
                  </a:solidFill>
                  <a:latin typeface="Open Sans Bold" panose="020B0604020202020204"/>
                </a:rPr>
                <a:t>Compartiendo un ambiente amable y productivo</a:t>
              </a:r>
            </a:p>
            <a:p>
              <a:endParaRPr lang="es-CO" dirty="0">
                <a:solidFill>
                  <a:srgbClr val="233DFF"/>
                </a:solidFill>
                <a:latin typeface="Open Sans Bold" panose="020B0604020202020204"/>
              </a:endParaRPr>
            </a:p>
          </p:txBody>
        </p:sp>
        <p:sp>
          <p:nvSpPr>
            <p:cNvPr id="34" name="CuadroTexto 33">
              <a:extLst>
                <a:ext uri="{FF2B5EF4-FFF2-40B4-BE49-F238E27FC236}">
                  <a16:creationId xmlns:a16="http://schemas.microsoft.com/office/drawing/2014/main" id="{4FFDF974-4160-763C-91EB-BE3F7CA3FCB2}"/>
                </a:ext>
              </a:extLst>
            </p:cNvPr>
            <p:cNvSpPr txBox="1"/>
            <p:nvPr/>
          </p:nvSpPr>
          <p:spPr>
            <a:xfrm>
              <a:off x="4377418" y="5493472"/>
              <a:ext cx="2898593" cy="369332"/>
            </a:xfrm>
            <a:prstGeom prst="rect">
              <a:avLst/>
            </a:prstGeom>
            <a:noFill/>
          </p:spPr>
          <p:txBody>
            <a:bodyPr wrap="square" rtlCol="0">
              <a:spAutoFit/>
            </a:bodyPr>
            <a:lstStyle/>
            <a:p>
              <a:pPr algn="ctr"/>
              <a:r>
                <a:rPr lang="es-CO" b="1" dirty="0">
                  <a:solidFill>
                    <a:schemeClr val="bg1"/>
                  </a:solidFill>
                  <a:latin typeface="Open Sans Bold" panose="020B0604020202020204"/>
                </a:rPr>
                <a:t>CLINICAS DE VENTAS</a:t>
              </a:r>
            </a:p>
          </p:txBody>
        </p:sp>
      </p:grpSp>
      <p:sp>
        <p:nvSpPr>
          <p:cNvPr id="10" name="Rectángulo redondeado 9"/>
          <p:cNvSpPr/>
          <p:nvPr/>
        </p:nvSpPr>
        <p:spPr>
          <a:xfrm>
            <a:off x="757382" y="2530105"/>
            <a:ext cx="2687782" cy="2560094"/>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118271757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rgbClr val="233DFF"/>
                </a:solidFill>
                <a:latin typeface="Open Sans Bold"/>
                <a:ea typeface="ＭＳ Ｐゴシック" panose="020B0600070205080204" pitchFamily="34" charset="-128"/>
                <a:cs typeface="Arial" panose="020B0604020202020204" pitchFamily="34" charset="0"/>
              </a:rPr>
              <a:t>Formándonos</a:t>
            </a:r>
          </a:p>
        </p:txBody>
      </p:sp>
      <p:grpSp>
        <p:nvGrpSpPr>
          <p:cNvPr id="14" name="Grupo 13"/>
          <p:cNvGrpSpPr/>
          <p:nvPr/>
        </p:nvGrpSpPr>
        <p:grpSpPr>
          <a:xfrm>
            <a:off x="704758" y="358281"/>
            <a:ext cx="7528749" cy="5853384"/>
            <a:chOff x="704758" y="358281"/>
            <a:chExt cx="7528749" cy="5853384"/>
          </a:xfrm>
        </p:grpSpPr>
        <p:sp>
          <p:nvSpPr>
            <p:cNvPr id="3" name="CuadroTexto 1">
              <a:extLst>
                <a:ext uri="{FF2B5EF4-FFF2-40B4-BE49-F238E27FC236}">
                  <a16:creationId xmlns:a16="http://schemas.microsoft.com/office/drawing/2014/main" id="{C439DA76-152A-4FDD-8BFB-372F7696B154}"/>
                </a:ext>
              </a:extLst>
            </p:cNvPr>
            <p:cNvSpPr txBox="1"/>
            <p:nvPr/>
          </p:nvSpPr>
          <p:spPr>
            <a:xfrm>
              <a:off x="704758" y="358281"/>
              <a:ext cx="3641851"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4931513" y="373823"/>
              <a:ext cx="3061981"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754853" y="941081"/>
              <a:ext cx="3479969" cy="860633"/>
            </a:xfrm>
            <a:prstGeom prst="roundRect">
              <a:avLst/>
            </a:prstGeom>
            <a:solidFill>
              <a:srgbClr val="233D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754853" y="2065194"/>
              <a:ext cx="3479969" cy="860633"/>
            </a:xfrm>
            <a:prstGeom prst="roundRect">
              <a:avLst/>
            </a:prstGeom>
            <a:solidFill>
              <a:srgbClr val="233D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736510" y="3152252"/>
              <a:ext cx="3479969" cy="860633"/>
            </a:xfrm>
            <a:prstGeom prst="roundRect">
              <a:avLst/>
            </a:prstGeom>
            <a:solidFill>
              <a:srgbClr val="233D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734175" y="4208411"/>
              <a:ext cx="3479969" cy="861372"/>
            </a:xfrm>
            <a:prstGeom prst="roundRect">
              <a:avLst/>
            </a:prstGeom>
            <a:solidFill>
              <a:srgbClr val="233D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734175" y="5343033"/>
              <a:ext cx="3479969" cy="861372"/>
            </a:xfrm>
            <a:prstGeom prst="roundRect">
              <a:avLst/>
            </a:prstGeom>
            <a:solidFill>
              <a:srgbClr val="233D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4753538" y="979276"/>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4732859" y="2071667"/>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4735195" y="3159512"/>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4732860" y="4215671"/>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241061" y="1408891"/>
              <a:ext cx="512477" cy="70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p:cNvCxnSpPr>
            <p:nvPr/>
          </p:nvCxnSpPr>
          <p:spPr>
            <a:xfrm>
              <a:off x="4214144" y="2520342"/>
              <a:ext cx="498037" cy="6473"/>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4732860" y="5350293"/>
              <a:ext cx="3479969" cy="861372"/>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216479" y="3582569"/>
              <a:ext cx="518716" cy="7260"/>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214144" y="4639097"/>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193816" y="5780979"/>
              <a:ext cx="539044" cy="655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0E3BE4C3-53FD-7CE2-40D7-3EF992640E15}"/>
                </a:ext>
              </a:extLst>
            </p:cNvPr>
            <p:cNvSpPr txBox="1"/>
            <p:nvPr/>
          </p:nvSpPr>
          <p:spPr>
            <a:xfrm>
              <a:off x="1029987" y="1179251"/>
              <a:ext cx="2887148" cy="646331"/>
            </a:xfrm>
            <a:prstGeom prst="rect">
              <a:avLst/>
            </a:prstGeom>
            <a:noFill/>
          </p:spPr>
          <p:txBody>
            <a:bodyPr wrap="square" rtlCol="0">
              <a:spAutoFit/>
            </a:bodyPr>
            <a:lstStyle/>
            <a:p>
              <a:pPr algn="ctr"/>
              <a:r>
                <a:rPr lang="es-CO" b="1" dirty="0">
                  <a:solidFill>
                    <a:schemeClr val="bg1"/>
                  </a:solidFill>
                  <a:latin typeface="Open Sans Bold" panose="020B0604020202020204"/>
                </a:rPr>
                <a:t>COACHING</a:t>
              </a:r>
            </a:p>
            <a:p>
              <a:endParaRPr lang="es-CO" b="1" dirty="0">
                <a:solidFill>
                  <a:schemeClr val="bg1"/>
                </a:solidFill>
                <a:latin typeface="Open Sans Bold" panose="020B0604020202020204"/>
              </a:endParaRPr>
            </a:p>
          </p:txBody>
        </p:sp>
        <p:sp>
          <p:nvSpPr>
            <p:cNvPr id="27" name="CuadroTexto 26">
              <a:extLst>
                <a:ext uri="{FF2B5EF4-FFF2-40B4-BE49-F238E27FC236}">
                  <a16:creationId xmlns:a16="http://schemas.microsoft.com/office/drawing/2014/main" id="{A3FEC12E-E21F-53A3-0CC1-4286DD268224}"/>
                </a:ext>
              </a:extLst>
            </p:cNvPr>
            <p:cNvSpPr txBox="1"/>
            <p:nvPr/>
          </p:nvSpPr>
          <p:spPr>
            <a:xfrm>
              <a:off x="4990140" y="1153364"/>
              <a:ext cx="3054600" cy="369332"/>
            </a:xfrm>
            <a:prstGeom prst="rect">
              <a:avLst/>
            </a:prstGeom>
            <a:noFill/>
          </p:spPr>
          <p:txBody>
            <a:bodyPr wrap="square" rtlCol="0">
              <a:spAutoFit/>
            </a:bodyPr>
            <a:lstStyle/>
            <a:p>
              <a:pPr algn="ctr"/>
              <a:r>
                <a:rPr lang="es-CO" dirty="0">
                  <a:solidFill>
                    <a:schemeClr val="bg1"/>
                  </a:solidFill>
                  <a:latin typeface="Open Sans Bold" panose="020B0604020202020204"/>
                </a:rPr>
                <a:t>Migrando de jefe a coach</a:t>
              </a:r>
            </a:p>
          </p:txBody>
        </p:sp>
        <p:sp>
          <p:nvSpPr>
            <p:cNvPr id="28" name="CuadroTexto 27">
              <a:extLst>
                <a:ext uri="{FF2B5EF4-FFF2-40B4-BE49-F238E27FC236}">
                  <a16:creationId xmlns:a16="http://schemas.microsoft.com/office/drawing/2014/main" id="{43FE4D60-5E7D-5B73-9F0B-C887BEC04DD9}"/>
                </a:ext>
              </a:extLst>
            </p:cNvPr>
            <p:cNvSpPr txBox="1"/>
            <p:nvPr/>
          </p:nvSpPr>
          <p:spPr>
            <a:xfrm>
              <a:off x="1098693" y="2322699"/>
              <a:ext cx="2887148" cy="646331"/>
            </a:xfrm>
            <a:prstGeom prst="rect">
              <a:avLst/>
            </a:prstGeom>
            <a:noFill/>
          </p:spPr>
          <p:txBody>
            <a:bodyPr wrap="square" rtlCol="0">
              <a:spAutoFit/>
            </a:bodyPr>
            <a:lstStyle/>
            <a:p>
              <a:pPr algn="ctr"/>
              <a:r>
                <a:rPr lang="es-CO" b="1" dirty="0">
                  <a:solidFill>
                    <a:schemeClr val="bg1"/>
                  </a:solidFill>
                  <a:latin typeface="Open Sans Bold" panose="020B0604020202020204"/>
                </a:rPr>
                <a:t>COBRANZAS</a:t>
              </a:r>
            </a:p>
            <a:p>
              <a:endParaRPr lang="es-CO" b="1" dirty="0">
                <a:solidFill>
                  <a:schemeClr val="bg1"/>
                </a:solidFill>
                <a:latin typeface="Open Sans Bold" panose="020B0604020202020204"/>
              </a:endParaRPr>
            </a:p>
          </p:txBody>
        </p:sp>
        <p:sp>
          <p:nvSpPr>
            <p:cNvPr id="29" name="CuadroTexto 28">
              <a:extLst>
                <a:ext uri="{FF2B5EF4-FFF2-40B4-BE49-F238E27FC236}">
                  <a16:creationId xmlns:a16="http://schemas.microsoft.com/office/drawing/2014/main" id="{80D51F58-AC38-4F8A-D410-6AD6BB81B683}"/>
                </a:ext>
              </a:extLst>
            </p:cNvPr>
            <p:cNvSpPr txBox="1"/>
            <p:nvPr/>
          </p:nvSpPr>
          <p:spPr>
            <a:xfrm>
              <a:off x="4858327" y="2179437"/>
              <a:ext cx="3288146" cy="646331"/>
            </a:xfrm>
            <a:prstGeom prst="rect">
              <a:avLst/>
            </a:prstGeom>
            <a:noFill/>
          </p:spPr>
          <p:txBody>
            <a:bodyPr wrap="square" rtlCol="0">
              <a:spAutoFit/>
            </a:bodyPr>
            <a:lstStyle/>
            <a:p>
              <a:pPr algn="ctr"/>
              <a:r>
                <a:rPr lang="es-CO" dirty="0">
                  <a:solidFill>
                    <a:schemeClr val="bg1"/>
                  </a:solidFill>
                  <a:latin typeface="Open Sans Bold" panose="020B0604020202020204"/>
                </a:rPr>
                <a:t>Comprendiendo la industria de la cobranza</a:t>
              </a:r>
            </a:p>
          </p:txBody>
        </p:sp>
        <p:sp>
          <p:nvSpPr>
            <p:cNvPr id="30" name="CuadroTexto 29">
              <a:extLst>
                <a:ext uri="{FF2B5EF4-FFF2-40B4-BE49-F238E27FC236}">
                  <a16:creationId xmlns:a16="http://schemas.microsoft.com/office/drawing/2014/main" id="{544EB740-8942-7C74-099F-37308AB23109}"/>
                </a:ext>
              </a:extLst>
            </p:cNvPr>
            <p:cNvSpPr txBox="1"/>
            <p:nvPr/>
          </p:nvSpPr>
          <p:spPr>
            <a:xfrm>
              <a:off x="994706" y="3235885"/>
              <a:ext cx="2887148" cy="646331"/>
            </a:xfrm>
            <a:prstGeom prst="rect">
              <a:avLst/>
            </a:prstGeom>
            <a:noFill/>
          </p:spPr>
          <p:txBody>
            <a:bodyPr wrap="square" rtlCol="0">
              <a:spAutoFit/>
            </a:bodyPr>
            <a:lstStyle/>
            <a:p>
              <a:pPr algn="ctr"/>
              <a:r>
                <a:rPr lang="es-CO" b="1" dirty="0">
                  <a:solidFill>
                    <a:schemeClr val="bg1"/>
                  </a:solidFill>
                  <a:latin typeface="Open Sans Bold" panose="020B0604020202020204"/>
                </a:rPr>
                <a:t>COMUNICACIÓN ORGANIZACIONAL</a:t>
              </a:r>
            </a:p>
          </p:txBody>
        </p:sp>
        <p:sp>
          <p:nvSpPr>
            <p:cNvPr id="31" name="CuadroTexto 30">
              <a:extLst>
                <a:ext uri="{FF2B5EF4-FFF2-40B4-BE49-F238E27FC236}">
                  <a16:creationId xmlns:a16="http://schemas.microsoft.com/office/drawing/2014/main" id="{0E2B5BB1-6EA0-E684-6DDA-B75CFA3EA460}"/>
                </a:ext>
              </a:extLst>
            </p:cNvPr>
            <p:cNvSpPr txBox="1"/>
            <p:nvPr/>
          </p:nvSpPr>
          <p:spPr>
            <a:xfrm>
              <a:off x="4732859" y="3138924"/>
              <a:ext cx="3459291" cy="923330"/>
            </a:xfrm>
            <a:prstGeom prst="rect">
              <a:avLst/>
            </a:prstGeom>
            <a:noFill/>
            <a:ln w="57150">
              <a:noFill/>
            </a:ln>
          </p:spPr>
          <p:txBody>
            <a:bodyPr wrap="square" rtlCol="0">
              <a:spAutoFit/>
            </a:bodyPr>
            <a:lstStyle/>
            <a:p>
              <a:pPr algn="ctr"/>
              <a:r>
                <a:rPr lang="es-CO" dirty="0">
                  <a:solidFill>
                    <a:schemeClr val="bg1"/>
                  </a:solidFill>
                  <a:latin typeface="Open Sans Bold" panose="020B0604020202020204"/>
                </a:rPr>
                <a:t>Construyendo canales para que fluya la información al interior de la empresa</a:t>
              </a:r>
            </a:p>
          </p:txBody>
        </p:sp>
        <p:sp>
          <p:nvSpPr>
            <p:cNvPr id="32" name="CuadroTexto 31">
              <a:extLst>
                <a:ext uri="{FF2B5EF4-FFF2-40B4-BE49-F238E27FC236}">
                  <a16:creationId xmlns:a16="http://schemas.microsoft.com/office/drawing/2014/main" id="{C06B4357-C23C-1C6D-503C-183CF62B63D6}"/>
                </a:ext>
              </a:extLst>
            </p:cNvPr>
            <p:cNvSpPr txBox="1"/>
            <p:nvPr/>
          </p:nvSpPr>
          <p:spPr>
            <a:xfrm>
              <a:off x="1029987" y="4300054"/>
              <a:ext cx="2991394" cy="646331"/>
            </a:xfrm>
            <a:prstGeom prst="rect">
              <a:avLst/>
            </a:prstGeom>
            <a:noFill/>
          </p:spPr>
          <p:txBody>
            <a:bodyPr wrap="square" rtlCol="0">
              <a:spAutoFit/>
            </a:bodyPr>
            <a:lstStyle/>
            <a:p>
              <a:pPr algn="ctr"/>
              <a:r>
                <a:rPr lang="es-CO" b="1" dirty="0">
                  <a:solidFill>
                    <a:schemeClr val="bg1"/>
                  </a:solidFill>
                  <a:latin typeface="Open Sans Bold" panose="020B0604020202020204"/>
                </a:rPr>
                <a:t>CONOCIMIENTO DE LA COMPETENCIA</a:t>
              </a:r>
            </a:p>
          </p:txBody>
        </p:sp>
        <p:sp>
          <p:nvSpPr>
            <p:cNvPr id="33" name="CuadroTexto 32">
              <a:extLst>
                <a:ext uri="{FF2B5EF4-FFF2-40B4-BE49-F238E27FC236}">
                  <a16:creationId xmlns:a16="http://schemas.microsoft.com/office/drawing/2014/main" id="{D5A6689E-DB3B-4958-5F93-DF48099D4B15}"/>
                </a:ext>
              </a:extLst>
            </p:cNvPr>
            <p:cNvSpPr txBox="1"/>
            <p:nvPr/>
          </p:nvSpPr>
          <p:spPr>
            <a:xfrm>
              <a:off x="5111411" y="4039214"/>
              <a:ext cx="2764221" cy="923330"/>
            </a:xfrm>
            <a:prstGeom prst="rect">
              <a:avLst/>
            </a:prstGeom>
            <a:noFill/>
          </p:spPr>
          <p:txBody>
            <a:bodyPr wrap="square" rtlCol="0">
              <a:spAutoFit/>
            </a:bodyPr>
            <a:lstStyle/>
            <a:p>
              <a:endParaRPr lang="es-CO" dirty="0">
                <a:solidFill>
                  <a:schemeClr val="bg1"/>
                </a:solidFill>
                <a:latin typeface="Open Sans Bold" panose="020B0604020202020204"/>
              </a:endParaRPr>
            </a:p>
            <a:p>
              <a:pPr algn="ctr"/>
              <a:r>
                <a:rPr lang="es-CO" dirty="0">
                  <a:solidFill>
                    <a:schemeClr val="bg1"/>
                  </a:solidFill>
                  <a:latin typeface="Open Sans Bold" panose="020B0604020202020204"/>
                </a:rPr>
                <a:t>Conociendo a mis colegas</a:t>
              </a:r>
            </a:p>
          </p:txBody>
        </p:sp>
        <p:sp>
          <p:nvSpPr>
            <p:cNvPr id="34" name="CuadroTexto 33">
              <a:extLst>
                <a:ext uri="{FF2B5EF4-FFF2-40B4-BE49-F238E27FC236}">
                  <a16:creationId xmlns:a16="http://schemas.microsoft.com/office/drawing/2014/main" id="{D981A2DD-A70D-9991-A825-F7DD3BDD9DE3}"/>
                </a:ext>
              </a:extLst>
            </p:cNvPr>
            <p:cNvSpPr txBox="1"/>
            <p:nvPr/>
          </p:nvSpPr>
          <p:spPr>
            <a:xfrm>
              <a:off x="1051263" y="5410113"/>
              <a:ext cx="2887148" cy="646331"/>
            </a:xfrm>
            <a:prstGeom prst="rect">
              <a:avLst/>
            </a:prstGeom>
            <a:noFill/>
          </p:spPr>
          <p:txBody>
            <a:bodyPr wrap="square" rtlCol="0">
              <a:spAutoFit/>
            </a:bodyPr>
            <a:lstStyle/>
            <a:p>
              <a:pPr algn="ctr"/>
              <a:r>
                <a:rPr lang="es-CO" b="1" dirty="0">
                  <a:solidFill>
                    <a:schemeClr val="bg1"/>
                  </a:solidFill>
                  <a:latin typeface="Open Sans Bold" panose="020B0604020202020204"/>
                </a:rPr>
                <a:t>CONOCIMIENTO DE PRODUCTO</a:t>
              </a:r>
            </a:p>
          </p:txBody>
        </p:sp>
        <p:sp>
          <p:nvSpPr>
            <p:cNvPr id="67" name="Rectángulo 66"/>
            <p:cNvSpPr/>
            <p:nvPr/>
          </p:nvSpPr>
          <p:spPr>
            <a:xfrm>
              <a:off x="5111411" y="5440890"/>
              <a:ext cx="2685351" cy="646331"/>
            </a:xfrm>
            <a:prstGeom prst="rect">
              <a:avLst/>
            </a:prstGeom>
          </p:spPr>
          <p:txBody>
            <a:bodyPr wrap="none">
              <a:spAutoFit/>
            </a:bodyPr>
            <a:lstStyle/>
            <a:p>
              <a:pPr algn="ctr"/>
              <a:r>
                <a:rPr lang="es-CO" dirty="0">
                  <a:solidFill>
                    <a:schemeClr val="bg1"/>
                  </a:solidFill>
                  <a:latin typeface="Open Sans Bold" panose="020B0604020202020204"/>
                </a:rPr>
                <a:t>Profundizando en lo que</a:t>
              </a:r>
            </a:p>
            <a:p>
              <a:pPr algn="ctr"/>
              <a:r>
                <a:rPr lang="es-CO" dirty="0">
                  <a:solidFill>
                    <a:schemeClr val="bg1"/>
                  </a:solidFill>
                  <a:latin typeface="Open Sans Bold" panose="020B0604020202020204"/>
                </a:rPr>
                <a:t>ofrezco a mi cliente</a:t>
              </a:r>
            </a:p>
          </p:txBody>
        </p:sp>
        <p:cxnSp>
          <p:nvCxnSpPr>
            <p:cNvPr id="35" name="Straight Connector 84">
              <a:extLst>
                <a:ext uri="{FF2B5EF4-FFF2-40B4-BE49-F238E27FC236}">
                  <a16:creationId xmlns:a16="http://schemas.microsoft.com/office/drawing/2014/main" id="{C5E8D64A-5C10-4913-9E95-DDAB242A05CC}"/>
                </a:ext>
              </a:extLst>
            </p:cNvPr>
            <p:cNvCxnSpPr>
              <a:cxnSpLocks/>
            </p:cNvCxnSpPr>
            <p:nvPr/>
          </p:nvCxnSpPr>
          <p:spPr>
            <a:xfrm>
              <a:off x="4216428" y="3554022"/>
              <a:ext cx="498037" cy="6473"/>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grpSp>
      <p:sp>
        <p:nvSpPr>
          <p:cNvPr id="15" name="Elipse 14"/>
          <p:cNvSpPr/>
          <p:nvPr/>
        </p:nvSpPr>
        <p:spPr>
          <a:xfrm>
            <a:off x="8959846" y="2663233"/>
            <a:ext cx="2160000" cy="216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296537304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36" name="Grupo 35"/>
          <p:cNvGrpSpPr/>
          <p:nvPr/>
        </p:nvGrpSpPr>
        <p:grpSpPr>
          <a:xfrm>
            <a:off x="4030949" y="256834"/>
            <a:ext cx="7786224" cy="5832821"/>
            <a:chOff x="4030949" y="256834"/>
            <a:chExt cx="7786224" cy="5832821"/>
          </a:xfrm>
        </p:grpSpPr>
        <p:sp>
          <p:nvSpPr>
            <p:cNvPr id="3" name="CuadroTexto 1">
              <a:extLst>
                <a:ext uri="{FF2B5EF4-FFF2-40B4-BE49-F238E27FC236}">
                  <a16:creationId xmlns:a16="http://schemas.microsoft.com/office/drawing/2014/main" id="{C439DA76-152A-4FDD-8BFB-372F7696B154}"/>
                </a:ext>
              </a:extLst>
            </p:cNvPr>
            <p:cNvSpPr txBox="1"/>
            <p:nvPr/>
          </p:nvSpPr>
          <p:spPr>
            <a:xfrm>
              <a:off x="4030949" y="276284"/>
              <a:ext cx="3712128"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228366" y="256834"/>
              <a:ext cx="3131996"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18488" y="845500"/>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218488" y="1969613"/>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200145" y="3056671"/>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74033" y="4065728"/>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218488" y="5189655"/>
              <a:ext cx="360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217173" y="852760"/>
              <a:ext cx="3600000" cy="900000"/>
            </a:xfrm>
            <a:prstGeom prst="roundRect">
              <a:avLst/>
            </a:prstGeom>
            <a:solidFill>
              <a:srgbClr val="233D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17173" y="1976873"/>
              <a:ext cx="3600000" cy="900000"/>
            </a:xfrm>
            <a:prstGeom prst="roundRect">
              <a:avLst/>
            </a:prstGeom>
            <a:solidFill>
              <a:srgbClr val="233D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198830" y="3063931"/>
              <a:ext cx="3600000" cy="900000"/>
            </a:xfrm>
            <a:prstGeom prst="roundRect">
              <a:avLst/>
            </a:prstGeom>
            <a:solidFill>
              <a:srgbClr val="233D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217172" y="4073764"/>
              <a:ext cx="3600000" cy="900000"/>
            </a:xfrm>
            <a:prstGeom prst="roundRect">
              <a:avLst/>
            </a:prstGeom>
            <a:solidFill>
              <a:srgbClr val="233D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cxnSp>
          <p:nvCxnSpPr>
            <p:cNvPr id="20" name="Straight Connector 83">
              <a:extLst>
                <a:ext uri="{FF2B5EF4-FFF2-40B4-BE49-F238E27FC236}">
                  <a16:creationId xmlns:a16="http://schemas.microsoft.com/office/drawing/2014/main" id="{567E22B2-766B-4643-B0DD-45F54A044F4A}"/>
                </a:ext>
              </a:extLst>
            </p:cNvPr>
            <p:cNvCxnSpPr>
              <a:cxnSpLocks/>
            </p:cNvCxnSpPr>
            <p:nvPr/>
          </p:nvCxnSpPr>
          <p:spPr>
            <a:xfrm>
              <a:off x="7704697" y="1237821"/>
              <a:ext cx="512477" cy="7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p:cNvCxnSpPr>
            <p:nvPr/>
          </p:nvCxnSpPr>
          <p:spPr>
            <a:xfrm>
              <a:off x="7698458" y="2355376"/>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96495" y="5184741"/>
              <a:ext cx="3600000" cy="900000"/>
            </a:xfrm>
            <a:prstGeom prst="roundRect">
              <a:avLst/>
            </a:prstGeom>
            <a:solidFill>
              <a:srgbClr val="233D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cxnSp>
          <p:nvCxnSpPr>
            <p:cNvPr id="23" name="Straight Connector 87">
              <a:extLst>
                <a:ext uri="{FF2B5EF4-FFF2-40B4-BE49-F238E27FC236}">
                  <a16:creationId xmlns:a16="http://schemas.microsoft.com/office/drawing/2014/main" id="{AE2BF1ED-4D81-476B-8DCB-E335DD947036}"/>
                </a:ext>
              </a:extLst>
            </p:cNvPr>
            <p:cNvCxnSpPr>
              <a:cxnSpLocks/>
            </p:cNvCxnSpPr>
            <p:nvPr/>
          </p:nvCxnSpPr>
          <p:spPr>
            <a:xfrm>
              <a:off x="7680115" y="3442434"/>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774033" y="4515728"/>
              <a:ext cx="443139" cy="803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7771931" y="5634741"/>
              <a:ext cx="424564" cy="491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9C91C763-4BC4-685A-696F-A14463C28D42}"/>
                </a:ext>
              </a:extLst>
            </p:cNvPr>
            <p:cNvSpPr txBox="1"/>
            <p:nvPr/>
          </p:nvSpPr>
          <p:spPr>
            <a:xfrm>
              <a:off x="4377418" y="979714"/>
              <a:ext cx="3003353" cy="646331"/>
            </a:xfrm>
            <a:prstGeom prst="rect">
              <a:avLst/>
            </a:prstGeom>
            <a:noFill/>
          </p:spPr>
          <p:txBody>
            <a:bodyPr wrap="square" rtlCol="0">
              <a:spAutoFit/>
            </a:bodyPr>
            <a:lstStyle/>
            <a:p>
              <a:pPr algn="ctr"/>
              <a:r>
                <a:rPr lang="es-CO" b="1" dirty="0">
                  <a:solidFill>
                    <a:srgbClr val="004AAD"/>
                  </a:solidFill>
                  <a:latin typeface="Open Sans Bold" panose="020B0604020202020204"/>
                </a:rPr>
                <a:t>CONOCIMIENTO DE RECURSOS HUMANOS</a:t>
              </a:r>
            </a:p>
          </p:txBody>
        </p:sp>
        <p:sp>
          <p:nvSpPr>
            <p:cNvPr id="27" name="CuadroTexto 26">
              <a:extLst>
                <a:ext uri="{FF2B5EF4-FFF2-40B4-BE49-F238E27FC236}">
                  <a16:creationId xmlns:a16="http://schemas.microsoft.com/office/drawing/2014/main" id="{939263DE-28DE-B543-AB16-A0E77BC915BF}"/>
                </a:ext>
              </a:extLst>
            </p:cNvPr>
            <p:cNvSpPr txBox="1"/>
            <p:nvPr/>
          </p:nvSpPr>
          <p:spPr>
            <a:xfrm>
              <a:off x="8299409" y="777254"/>
              <a:ext cx="3274142" cy="1015663"/>
            </a:xfrm>
            <a:prstGeom prst="rect">
              <a:avLst/>
            </a:prstGeom>
            <a:noFill/>
          </p:spPr>
          <p:txBody>
            <a:bodyPr wrap="square" rtlCol="0">
              <a:spAutoFit/>
            </a:bodyPr>
            <a:lstStyle/>
            <a:p>
              <a:pPr algn="ctr"/>
              <a:r>
                <a:rPr lang="es-CO" sz="2000" dirty="0">
                  <a:solidFill>
                    <a:schemeClr val="bg1"/>
                  </a:solidFill>
                  <a:latin typeface="Open Sans Bold" panose="020B0604020202020204"/>
                </a:rPr>
                <a:t>Entendiendo la mejor forma de administrar el talento humano</a:t>
              </a:r>
            </a:p>
          </p:txBody>
        </p:sp>
        <p:sp>
          <p:nvSpPr>
            <p:cNvPr id="28" name="CuadroTexto 27">
              <a:extLst>
                <a:ext uri="{FF2B5EF4-FFF2-40B4-BE49-F238E27FC236}">
                  <a16:creationId xmlns:a16="http://schemas.microsoft.com/office/drawing/2014/main" id="{29A16FC6-5EC6-A940-95FE-AB919CF3C52F}"/>
                </a:ext>
              </a:extLst>
            </p:cNvPr>
            <p:cNvSpPr txBox="1"/>
            <p:nvPr/>
          </p:nvSpPr>
          <p:spPr>
            <a:xfrm>
              <a:off x="4377418" y="2109352"/>
              <a:ext cx="3302697" cy="646331"/>
            </a:xfrm>
            <a:prstGeom prst="rect">
              <a:avLst/>
            </a:prstGeom>
            <a:noFill/>
          </p:spPr>
          <p:txBody>
            <a:bodyPr wrap="square" rtlCol="0">
              <a:spAutoFit/>
            </a:bodyPr>
            <a:lstStyle/>
            <a:p>
              <a:pPr algn="ctr"/>
              <a:r>
                <a:rPr lang="es-CO" b="1" dirty="0">
                  <a:solidFill>
                    <a:srgbClr val="004AAD"/>
                  </a:solidFill>
                  <a:latin typeface="Open Sans Bold" panose="020B0604020202020204"/>
                </a:rPr>
                <a:t>CONOCIMIENTOS DE VENTAS</a:t>
              </a:r>
            </a:p>
          </p:txBody>
        </p:sp>
        <p:sp>
          <p:nvSpPr>
            <p:cNvPr id="29" name="CuadroTexto 28">
              <a:extLst>
                <a:ext uri="{FF2B5EF4-FFF2-40B4-BE49-F238E27FC236}">
                  <a16:creationId xmlns:a16="http://schemas.microsoft.com/office/drawing/2014/main" id="{F92ABC16-5934-A341-94FF-0FD1F5098DDB}"/>
                </a:ext>
              </a:extLst>
            </p:cNvPr>
            <p:cNvSpPr txBox="1"/>
            <p:nvPr/>
          </p:nvSpPr>
          <p:spPr>
            <a:xfrm>
              <a:off x="8554369" y="2056397"/>
              <a:ext cx="2764221" cy="646331"/>
            </a:xfrm>
            <a:prstGeom prst="rect">
              <a:avLst/>
            </a:prstGeom>
            <a:noFill/>
          </p:spPr>
          <p:txBody>
            <a:bodyPr wrap="square" rtlCol="0">
              <a:spAutoFit/>
            </a:bodyPr>
            <a:lstStyle/>
            <a:p>
              <a:pPr algn="ctr"/>
              <a:r>
                <a:rPr lang="es-CO" dirty="0">
                  <a:solidFill>
                    <a:schemeClr val="bg1"/>
                  </a:solidFill>
                  <a:latin typeface="Open Sans Bold" panose="020B0604020202020204"/>
                </a:rPr>
                <a:t>Descubriendo el concepto de vender</a:t>
              </a:r>
            </a:p>
          </p:txBody>
        </p:sp>
        <p:sp>
          <p:nvSpPr>
            <p:cNvPr id="30" name="CuadroTexto 29">
              <a:extLst>
                <a:ext uri="{FF2B5EF4-FFF2-40B4-BE49-F238E27FC236}">
                  <a16:creationId xmlns:a16="http://schemas.microsoft.com/office/drawing/2014/main" id="{57A0908B-0905-2440-9CB4-98A2750877BB}"/>
                </a:ext>
              </a:extLst>
            </p:cNvPr>
            <p:cNvSpPr txBox="1"/>
            <p:nvPr/>
          </p:nvSpPr>
          <p:spPr>
            <a:xfrm>
              <a:off x="4377418" y="3091737"/>
              <a:ext cx="3259906" cy="923330"/>
            </a:xfrm>
            <a:prstGeom prst="rect">
              <a:avLst/>
            </a:prstGeom>
            <a:noFill/>
          </p:spPr>
          <p:txBody>
            <a:bodyPr wrap="square" rtlCol="0">
              <a:spAutoFit/>
            </a:bodyPr>
            <a:lstStyle/>
            <a:p>
              <a:pPr algn="ctr"/>
              <a:r>
                <a:rPr lang="es-CO" b="1" dirty="0">
                  <a:solidFill>
                    <a:srgbClr val="004AAD"/>
                  </a:solidFill>
                  <a:latin typeface="Open Sans Bold" panose="020B0604020202020204"/>
                </a:rPr>
                <a:t>CONOCIMIENTO ESTRATEGICO DEL CLIENTE</a:t>
              </a:r>
            </a:p>
          </p:txBody>
        </p:sp>
        <p:sp>
          <p:nvSpPr>
            <p:cNvPr id="31" name="CuadroTexto 30">
              <a:extLst>
                <a:ext uri="{FF2B5EF4-FFF2-40B4-BE49-F238E27FC236}">
                  <a16:creationId xmlns:a16="http://schemas.microsoft.com/office/drawing/2014/main" id="{9DFDEBF5-3858-AE45-9A8F-09E93E2E0408}"/>
                </a:ext>
              </a:extLst>
            </p:cNvPr>
            <p:cNvSpPr txBox="1"/>
            <p:nvPr/>
          </p:nvSpPr>
          <p:spPr>
            <a:xfrm>
              <a:off x="8241622" y="3044436"/>
              <a:ext cx="3265580" cy="923330"/>
            </a:xfrm>
            <a:prstGeom prst="rect">
              <a:avLst/>
            </a:prstGeom>
            <a:noFill/>
            <a:ln w="38100">
              <a:noFill/>
            </a:ln>
          </p:spPr>
          <p:txBody>
            <a:bodyPr wrap="square" rtlCol="0">
              <a:spAutoFit/>
            </a:bodyPr>
            <a:lstStyle/>
            <a:p>
              <a:pPr algn="ctr"/>
              <a:r>
                <a:rPr lang="es-CO" dirty="0">
                  <a:solidFill>
                    <a:schemeClr val="bg1"/>
                  </a:solidFill>
                  <a:latin typeface="Open Sans Bold" panose="020B0604020202020204"/>
                </a:rPr>
                <a:t>Entendiendo como construír estrategias a partir de saber cómo son los clientes</a:t>
              </a:r>
            </a:p>
          </p:txBody>
        </p:sp>
        <p:sp>
          <p:nvSpPr>
            <p:cNvPr id="32" name="CuadroTexto 31">
              <a:extLst>
                <a:ext uri="{FF2B5EF4-FFF2-40B4-BE49-F238E27FC236}">
                  <a16:creationId xmlns:a16="http://schemas.microsoft.com/office/drawing/2014/main" id="{C6B2F752-40EA-BC46-98C8-21923F8D4CA1}"/>
                </a:ext>
              </a:extLst>
            </p:cNvPr>
            <p:cNvSpPr txBox="1"/>
            <p:nvPr/>
          </p:nvSpPr>
          <p:spPr>
            <a:xfrm>
              <a:off x="8388463" y="4073764"/>
              <a:ext cx="2971899" cy="707886"/>
            </a:xfrm>
            <a:prstGeom prst="rect">
              <a:avLst/>
            </a:prstGeom>
            <a:noFill/>
          </p:spPr>
          <p:txBody>
            <a:bodyPr wrap="square" rtlCol="0">
              <a:spAutoFit/>
            </a:bodyPr>
            <a:lstStyle/>
            <a:p>
              <a:pPr algn="ctr"/>
              <a:r>
                <a:rPr lang="es-CO" sz="2000" dirty="0">
                  <a:solidFill>
                    <a:schemeClr val="bg1"/>
                  </a:solidFill>
                  <a:latin typeface="Open Sans Bold" panose="020B0604020202020204"/>
                </a:rPr>
                <a:t>Comprendiendo el potencial de mi empresa</a:t>
              </a:r>
            </a:p>
          </p:txBody>
        </p:sp>
        <p:sp>
          <p:nvSpPr>
            <p:cNvPr id="33" name="CuadroTexto 32">
              <a:extLst>
                <a:ext uri="{FF2B5EF4-FFF2-40B4-BE49-F238E27FC236}">
                  <a16:creationId xmlns:a16="http://schemas.microsoft.com/office/drawing/2014/main" id="{BB59EA2C-3493-8248-9131-EDA9369D0F09}"/>
                </a:ext>
              </a:extLst>
            </p:cNvPr>
            <p:cNvSpPr txBox="1"/>
            <p:nvPr/>
          </p:nvSpPr>
          <p:spPr>
            <a:xfrm>
              <a:off x="4377418" y="4085177"/>
              <a:ext cx="3225324" cy="923330"/>
            </a:xfrm>
            <a:prstGeom prst="rect">
              <a:avLst/>
            </a:prstGeom>
            <a:noFill/>
          </p:spPr>
          <p:txBody>
            <a:bodyPr wrap="square" rtlCol="0">
              <a:spAutoFit/>
            </a:bodyPr>
            <a:lstStyle/>
            <a:p>
              <a:pPr algn="ctr"/>
              <a:r>
                <a:rPr lang="es-CO" b="1" dirty="0">
                  <a:solidFill>
                    <a:srgbClr val="004AAD"/>
                  </a:solidFill>
                  <a:latin typeface="Open Sans Bold" panose="020B0604020202020204"/>
                </a:rPr>
                <a:t>CONOCIMIENTO ESTRATEGICO DEL MERCADO</a:t>
              </a:r>
            </a:p>
          </p:txBody>
        </p:sp>
        <p:sp>
          <p:nvSpPr>
            <p:cNvPr id="34" name="CuadroTexto 33">
              <a:extLst>
                <a:ext uri="{FF2B5EF4-FFF2-40B4-BE49-F238E27FC236}">
                  <a16:creationId xmlns:a16="http://schemas.microsoft.com/office/drawing/2014/main" id="{2F5DB0B8-11CC-AE43-A443-94A5D7E529D0}"/>
                </a:ext>
              </a:extLst>
            </p:cNvPr>
            <p:cNvSpPr txBox="1"/>
            <p:nvPr/>
          </p:nvSpPr>
          <p:spPr>
            <a:xfrm>
              <a:off x="8459151" y="5224738"/>
              <a:ext cx="2830522" cy="707886"/>
            </a:xfrm>
            <a:prstGeom prst="rect">
              <a:avLst/>
            </a:prstGeom>
            <a:noFill/>
          </p:spPr>
          <p:txBody>
            <a:bodyPr wrap="square" rtlCol="0">
              <a:spAutoFit/>
            </a:bodyPr>
            <a:lstStyle/>
            <a:p>
              <a:pPr algn="ctr"/>
              <a:r>
                <a:rPr lang="es-CO" sz="2000" dirty="0">
                  <a:solidFill>
                    <a:schemeClr val="bg1"/>
                  </a:solidFill>
                  <a:latin typeface="Open Sans Bold" panose="020B0604020202020204"/>
                </a:rPr>
                <a:t>Asegurando calidad de vida a mis trabajadores</a:t>
              </a:r>
            </a:p>
          </p:txBody>
        </p:sp>
        <p:sp>
          <p:nvSpPr>
            <p:cNvPr id="35" name="CuadroTexto 34">
              <a:extLst>
                <a:ext uri="{FF2B5EF4-FFF2-40B4-BE49-F238E27FC236}">
                  <a16:creationId xmlns:a16="http://schemas.microsoft.com/office/drawing/2014/main" id="{078AC6F0-AE11-9248-A3CF-1BFB782AFE0E}"/>
                </a:ext>
              </a:extLst>
            </p:cNvPr>
            <p:cNvSpPr txBox="1"/>
            <p:nvPr/>
          </p:nvSpPr>
          <p:spPr>
            <a:xfrm>
              <a:off x="4377417" y="5328138"/>
              <a:ext cx="3131857" cy="646331"/>
            </a:xfrm>
            <a:prstGeom prst="rect">
              <a:avLst/>
            </a:prstGeom>
            <a:noFill/>
          </p:spPr>
          <p:txBody>
            <a:bodyPr wrap="square" rtlCol="0">
              <a:spAutoFit/>
            </a:bodyPr>
            <a:lstStyle/>
            <a:p>
              <a:pPr algn="ctr"/>
              <a:r>
                <a:rPr lang="es-CO" b="1" dirty="0">
                  <a:solidFill>
                    <a:srgbClr val="004AAD"/>
                  </a:solidFill>
                  <a:latin typeface="Open Sans Bold" panose="020B0604020202020204"/>
                </a:rPr>
                <a:t>CONSTRUYENDO EL PLAN DE BIENESTAR</a:t>
              </a:r>
            </a:p>
          </p:txBody>
        </p:sp>
      </p:grpSp>
      <p:sp>
        <p:nvSpPr>
          <p:cNvPr id="37" name="Hexágono 36"/>
          <p:cNvSpPr/>
          <p:nvPr/>
        </p:nvSpPr>
        <p:spPr>
          <a:xfrm>
            <a:off x="737419" y="2448232"/>
            <a:ext cx="2802194" cy="2428568"/>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94825946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3" name="Grupo 2"/>
          <p:cNvGrpSpPr/>
          <p:nvPr/>
        </p:nvGrpSpPr>
        <p:grpSpPr>
          <a:xfrm>
            <a:off x="166399" y="262985"/>
            <a:ext cx="7991131" cy="5853099"/>
            <a:chOff x="3706012" y="262985"/>
            <a:chExt cx="7991131" cy="5853099"/>
          </a:xfrm>
        </p:grpSpPr>
        <p:sp>
          <p:nvSpPr>
            <p:cNvPr id="4" name="CuadroTexto 2">
              <a:extLst>
                <a:ext uri="{FF2B5EF4-FFF2-40B4-BE49-F238E27FC236}">
                  <a16:creationId xmlns:a16="http://schemas.microsoft.com/office/drawing/2014/main" id="{4F7AD790-D688-4135-8A5E-8B6D083E7677}"/>
                </a:ext>
              </a:extLst>
            </p:cNvPr>
            <p:cNvSpPr txBox="1"/>
            <p:nvPr/>
          </p:nvSpPr>
          <p:spPr>
            <a:xfrm>
              <a:off x="8442921" y="262985"/>
              <a:ext cx="3131996"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18489" y="845500"/>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218489" y="1969613"/>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200146" y="3056671"/>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97811" y="4112830"/>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Left Brace 28">
              <a:extLst>
                <a:ext uri="{FF2B5EF4-FFF2-40B4-BE49-F238E27FC236}">
                  <a16:creationId xmlns:a16="http://schemas.microsoft.com/office/drawing/2014/main" id="{830FD0B9-205D-4347-8E93-C1885140F1A9}"/>
                </a:ext>
              </a:extLst>
            </p:cNvPr>
            <p:cNvSpPr/>
            <p:nvPr/>
          </p:nvSpPr>
          <p:spPr>
            <a:xfrm flipH="1">
              <a:off x="3706012" y="1275115"/>
              <a:ext cx="88621" cy="44095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cxnSp>
          <p:nvCxnSpPr>
            <p:cNvPr id="10" name="Straight Connector 29">
              <a:extLst>
                <a:ext uri="{FF2B5EF4-FFF2-40B4-BE49-F238E27FC236}">
                  <a16:creationId xmlns:a16="http://schemas.microsoft.com/office/drawing/2014/main" id="{E3FC4BCC-97CF-44B2-9297-0E1D837DBFD1}"/>
                </a:ext>
              </a:extLst>
            </p:cNvPr>
            <p:cNvCxnSpPr>
              <a:cxnSpLocks/>
              <a:stCxn id="9" idx="0"/>
              <a:endCxn id="5" idx="1"/>
            </p:cNvCxnSpPr>
            <p:nvPr/>
          </p:nvCxnSpPr>
          <p:spPr>
            <a:xfrm>
              <a:off x="3706012" y="1275115"/>
              <a:ext cx="512477" cy="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30">
              <a:extLst>
                <a:ext uri="{FF2B5EF4-FFF2-40B4-BE49-F238E27FC236}">
                  <a16:creationId xmlns:a16="http://schemas.microsoft.com/office/drawing/2014/main" id="{4B39145E-97ED-461E-A441-18B06C7390BF}"/>
                </a:ext>
              </a:extLst>
            </p:cNvPr>
            <p:cNvCxnSpPr>
              <a:cxnSpLocks/>
              <a:endCxn id="6" idx="1"/>
            </p:cNvCxnSpPr>
            <p:nvPr/>
          </p:nvCxnSpPr>
          <p:spPr>
            <a:xfrm>
              <a:off x="3794637" y="2399228"/>
              <a:ext cx="423852" cy="70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41">
              <a:extLst>
                <a:ext uri="{FF2B5EF4-FFF2-40B4-BE49-F238E27FC236}">
                  <a16:creationId xmlns:a16="http://schemas.microsoft.com/office/drawing/2014/main" id="{6771B1C9-7E11-4804-840A-3AC6CBF6C6D9}"/>
                </a:ext>
              </a:extLst>
            </p:cNvPr>
            <p:cNvSpPr/>
            <p:nvPr/>
          </p:nvSpPr>
          <p:spPr>
            <a:xfrm>
              <a:off x="4197811" y="5247452"/>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Straight Connector 52">
              <a:extLst>
                <a:ext uri="{FF2B5EF4-FFF2-40B4-BE49-F238E27FC236}">
                  <a16:creationId xmlns:a16="http://schemas.microsoft.com/office/drawing/2014/main" id="{D4B041D6-D10C-4D55-AB9B-AE83C844B2BF}"/>
                </a:ext>
              </a:extLst>
            </p:cNvPr>
            <p:cNvCxnSpPr>
              <a:cxnSpLocks/>
              <a:stCxn id="9" idx="1"/>
              <a:endCxn id="7" idx="1"/>
            </p:cNvCxnSpPr>
            <p:nvPr/>
          </p:nvCxnSpPr>
          <p:spPr>
            <a:xfrm>
              <a:off x="3794633" y="3479902"/>
              <a:ext cx="405513" cy="7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54">
              <a:extLst>
                <a:ext uri="{FF2B5EF4-FFF2-40B4-BE49-F238E27FC236}">
                  <a16:creationId xmlns:a16="http://schemas.microsoft.com/office/drawing/2014/main" id="{CA532865-5522-494E-8EA6-15771FEC1F58}"/>
                </a:ext>
              </a:extLst>
            </p:cNvPr>
            <p:cNvCxnSpPr>
              <a:cxnSpLocks/>
              <a:endCxn id="8" idx="1"/>
            </p:cNvCxnSpPr>
            <p:nvPr/>
          </p:nvCxnSpPr>
          <p:spPr>
            <a:xfrm>
              <a:off x="3728240" y="4543146"/>
              <a:ext cx="469571" cy="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58">
              <a:extLst>
                <a:ext uri="{FF2B5EF4-FFF2-40B4-BE49-F238E27FC236}">
                  <a16:creationId xmlns:a16="http://schemas.microsoft.com/office/drawing/2014/main" id="{4BE7B630-D98B-477D-BA09-E92E7AC7845F}"/>
                </a:ext>
              </a:extLst>
            </p:cNvPr>
            <p:cNvCxnSpPr>
              <a:cxnSpLocks/>
              <a:stCxn id="9" idx="2"/>
              <a:endCxn id="12" idx="1"/>
            </p:cNvCxnSpPr>
            <p:nvPr/>
          </p:nvCxnSpPr>
          <p:spPr>
            <a:xfrm flipV="1">
              <a:off x="3706012" y="5678138"/>
              <a:ext cx="491799" cy="655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74">
              <a:extLst>
                <a:ext uri="{FF2B5EF4-FFF2-40B4-BE49-F238E27FC236}">
                  <a16:creationId xmlns:a16="http://schemas.microsoft.com/office/drawing/2014/main" id="{0EDB72D4-E111-4213-AF64-A748D4B2AB46}"/>
                </a:ext>
              </a:extLst>
            </p:cNvPr>
            <p:cNvSpPr/>
            <p:nvPr/>
          </p:nvSpPr>
          <p:spPr>
            <a:xfrm>
              <a:off x="8217174" y="852760"/>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17174" y="1976873"/>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198831" y="3063931"/>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196496" y="4120090"/>
              <a:ext cx="3479969" cy="861372"/>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7704697" y="1282375"/>
              <a:ext cx="512477" cy="70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7698458" y="2399930"/>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96496" y="5254712"/>
              <a:ext cx="3479969" cy="861372"/>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7680115" y="3486988"/>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677780" y="4543516"/>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7704697" y="5685398"/>
              <a:ext cx="491799" cy="6551"/>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27923F8F-37AF-2C6F-F28D-99E68CE1E412}"/>
                </a:ext>
              </a:extLst>
            </p:cNvPr>
            <p:cNvSpPr txBox="1"/>
            <p:nvPr/>
          </p:nvSpPr>
          <p:spPr>
            <a:xfrm>
              <a:off x="8729651" y="990450"/>
              <a:ext cx="2587537" cy="646331"/>
            </a:xfrm>
            <a:prstGeom prst="rect">
              <a:avLst/>
            </a:prstGeom>
            <a:noFill/>
          </p:spPr>
          <p:txBody>
            <a:bodyPr wrap="square" rtlCol="0">
              <a:spAutoFit/>
            </a:bodyPr>
            <a:lstStyle/>
            <a:p>
              <a:pPr algn="ctr"/>
              <a:r>
                <a:rPr lang="es-CO" dirty="0">
                  <a:solidFill>
                    <a:srgbClr val="004AAD"/>
                  </a:solidFill>
                  <a:latin typeface="Open Sans Bold" panose="020B0604020202020204"/>
                </a:rPr>
                <a:t>Construyendo nuestra cultura</a:t>
              </a:r>
            </a:p>
          </p:txBody>
        </p:sp>
        <p:sp>
          <p:nvSpPr>
            <p:cNvPr id="27" name="CuadroTexto 26">
              <a:extLst>
                <a:ext uri="{FF2B5EF4-FFF2-40B4-BE49-F238E27FC236}">
                  <a16:creationId xmlns:a16="http://schemas.microsoft.com/office/drawing/2014/main" id="{EC13825B-3A2C-636A-CD24-E0FF97E50FB2}"/>
                </a:ext>
              </a:extLst>
            </p:cNvPr>
            <p:cNvSpPr txBox="1"/>
            <p:nvPr/>
          </p:nvSpPr>
          <p:spPr>
            <a:xfrm>
              <a:off x="4377418" y="992777"/>
              <a:ext cx="3003353" cy="646331"/>
            </a:xfrm>
            <a:prstGeom prst="rect">
              <a:avLst/>
            </a:prstGeom>
            <a:noFill/>
          </p:spPr>
          <p:txBody>
            <a:bodyPr wrap="square" rtlCol="0">
              <a:spAutoFit/>
            </a:bodyPr>
            <a:lstStyle/>
            <a:p>
              <a:pPr algn="ctr"/>
              <a:r>
                <a:rPr lang="es-CO" b="1" dirty="0">
                  <a:solidFill>
                    <a:schemeClr val="bg1"/>
                  </a:solidFill>
                  <a:latin typeface="Open Sans Bold" panose="020B0604020202020204"/>
                </a:rPr>
                <a:t>CREACION DE UNA CULTURA PROPIA</a:t>
              </a:r>
            </a:p>
          </p:txBody>
        </p:sp>
        <p:sp>
          <p:nvSpPr>
            <p:cNvPr id="28" name="CuadroTexto 27">
              <a:extLst>
                <a:ext uri="{FF2B5EF4-FFF2-40B4-BE49-F238E27FC236}">
                  <a16:creationId xmlns:a16="http://schemas.microsoft.com/office/drawing/2014/main" id="{31ADC80F-FE3F-7A41-235C-85443E154802}"/>
                </a:ext>
              </a:extLst>
            </p:cNvPr>
            <p:cNvSpPr txBox="1"/>
            <p:nvPr/>
          </p:nvSpPr>
          <p:spPr>
            <a:xfrm>
              <a:off x="8534861" y="2104679"/>
              <a:ext cx="3028474" cy="646331"/>
            </a:xfrm>
            <a:prstGeom prst="rect">
              <a:avLst/>
            </a:prstGeom>
            <a:noFill/>
          </p:spPr>
          <p:txBody>
            <a:bodyPr wrap="square" rtlCol="0">
              <a:spAutoFit/>
            </a:bodyPr>
            <a:lstStyle/>
            <a:p>
              <a:pPr algn="ctr"/>
              <a:r>
                <a:rPr lang="es-CO" dirty="0">
                  <a:solidFill>
                    <a:srgbClr val="004AAD"/>
                  </a:solidFill>
                  <a:latin typeface="Open Sans Bold" panose="020B0604020202020204"/>
                </a:rPr>
                <a:t>Invitando a que mis clientes traigan más clientes</a:t>
              </a:r>
            </a:p>
          </p:txBody>
        </p:sp>
        <p:sp>
          <p:nvSpPr>
            <p:cNvPr id="29" name="CuadroTexto 28">
              <a:extLst>
                <a:ext uri="{FF2B5EF4-FFF2-40B4-BE49-F238E27FC236}">
                  <a16:creationId xmlns:a16="http://schemas.microsoft.com/office/drawing/2014/main" id="{A882E553-24BE-BB80-32B7-7091A34D50E1}"/>
                </a:ext>
              </a:extLst>
            </p:cNvPr>
            <p:cNvSpPr txBox="1"/>
            <p:nvPr/>
          </p:nvSpPr>
          <p:spPr>
            <a:xfrm>
              <a:off x="4308292" y="2062165"/>
              <a:ext cx="3389012" cy="646331"/>
            </a:xfrm>
            <a:prstGeom prst="rect">
              <a:avLst/>
            </a:prstGeom>
            <a:noFill/>
          </p:spPr>
          <p:txBody>
            <a:bodyPr wrap="square" rtlCol="0">
              <a:spAutoFit/>
            </a:bodyPr>
            <a:lstStyle/>
            <a:p>
              <a:pPr algn="ctr"/>
              <a:r>
                <a:rPr lang="es-CO" b="1" dirty="0">
                  <a:solidFill>
                    <a:schemeClr val="bg1"/>
                  </a:solidFill>
                  <a:latin typeface="Open Sans Bold" panose="020B0604020202020204"/>
                </a:rPr>
                <a:t>CREAR PLANES DE REFERIDOS</a:t>
              </a:r>
            </a:p>
          </p:txBody>
        </p:sp>
        <p:sp>
          <p:nvSpPr>
            <p:cNvPr id="30" name="CuadroTexto 29">
              <a:extLst>
                <a:ext uri="{FF2B5EF4-FFF2-40B4-BE49-F238E27FC236}">
                  <a16:creationId xmlns:a16="http://schemas.microsoft.com/office/drawing/2014/main" id="{EB971693-D970-D348-2D26-DF23FB115F36}"/>
                </a:ext>
              </a:extLst>
            </p:cNvPr>
            <p:cNvSpPr txBox="1"/>
            <p:nvPr/>
          </p:nvSpPr>
          <p:spPr>
            <a:xfrm>
              <a:off x="8388463" y="3179414"/>
              <a:ext cx="3082932" cy="646331"/>
            </a:xfrm>
            <a:prstGeom prst="rect">
              <a:avLst/>
            </a:prstGeom>
            <a:noFill/>
          </p:spPr>
          <p:txBody>
            <a:bodyPr wrap="square" rtlCol="0">
              <a:spAutoFit/>
            </a:bodyPr>
            <a:lstStyle/>
            <a:p>
              <a:pPr algn="ctr"/>
              <a:r>
                <a:rPr lang="es-CO" dirty="0">
                  <a:solidFill>
                    <a:srgbClr val="004AAD"/>
                  </a:solidFill>
                  <a:latin typeface="Open Sans Bold" panose="020B0604020202020204"/>
                </a:rPr>
                <a:t>Conociendo mi cliente a partir de la información</a:t>
              </a:r>
            </a:p>
          </p:txBody>
        </p:sp>
        <p:sp>
          <p:nvSpPr>
            <p:cNvPr id="31" name="CuadroTexto 30">
              <a:extLst>
                <a:ext uri="{FF2B5EF4-FFF2-40B4-BE49-F238E27FC236}">
                  <a16:creationId xmlns:a16="http://schemas.microsoft.com/office/drawing/2014/main" id="{AAAE0924-6A6E-D5BD-5244-405869BEFF9B}"/>
                </a:ext>
              </a:extLst>
            </p:cNvPr>
            <p:cNvSpPr txBox="1"/>
            <p:nvPr/>
          </p:nvSpPr>
          <p:spPr>
            <a:xfrm>
              <a:off x="4288767" y="3302321"/>
              <a:ext cx="3409691" cy="369332"/>
            </a:xfrm>
            <a:prstGeom prst="rect">
              <a:avLst/>
            </a:prstGeom>
            <a:noFill/>
          </p:spPr>
          <p:txBody>
            <a:bodyPr wrap="square" rtlCol="0">
              <a:spAutoFit/>
            </a:bodyPr>
            <a:lstStyle/>
            <a:p>
              <a:pPr algn="ctr"/>
              <a:r>
                <a:rPr lang="es-CO" b="1" dirty="0">
                  <a:solidFill>
                    <a:schemeClr val="bg1"/>
                  </a:solidFill>
                  <a:latin typeface="Open Sans Bold" panose="020B0604020202020204"/>
                </a:rPr>
                <a:t>CRM</a:t>
              </a:r>
            </a:p>
          </p:txBody>
        </p:sp>
        <p:sp>
          <p:nvSpPr>
            <p:cNvPr id="32" name="CuadroTexto 31">
              <a:extLst>
                <a:ext uri="{FF2B5EF4-FFF2-40B4-BE49-F238E27FC236}">
                  <a16:creationId xmlns:a16="http://schemas.microsoft.com/office/drawing/2014/main" id="{A1536ECB-68D0-9AB1-BBAB-3F29D4756BB9}"/>
                </a:ext>
              </a:extLst>
            </p:cNvPr>
            <p:cNvSpPr txBox="1"/>
            <p:nvPr/>
          </p:nvSpPr>
          <p:spPr>
            <a:xfrm>
              <a:off x="8534861" y="4204708"/>
              <a:ext cx="2709763" cy="646331"/>
            </a:xfrm>
            <a:prstGeom prst="rect">
              <a:avLst/>
            </a:prstGeom>
            <a:noFill/>
          </p:spPr>
          <p:txBody>
            <a:bodyPr wrap="square" rtlCol="0">
              <a:spAutoFit/>
            </a:bodyPr>
            <a:lstStyle/>
            <a:p>
              <a:pPr algn="ctr"/>
              <a:r>
                <a:rPr lang="es-CO" dirty="0">
                  <a:solidFill>
                    <a:srgbClr val="004AAD"/>
                  </a:solidFill>
                  <a:latin typeface="Open Sans Bold" panose="020B0604020202020204"/>
                </a:rPr>
                <a:t>Pensando en el futuro de mi empresa</a:t>
              </a:r>
            </a:p>
          </p:txBody>
        </p:sp>
        <p:sp>
          <p:nvSpPr>
            <p:cNvPr id="33" name="CuadroTexto 32">
              <a:extLst>
                <a:ext uri="{FF2B5EF4-FFF2-40B4-BE49-F238E27FC236}">
                  <a16:creationId xmlns:a16="http://schemas.microsoft.com/office/drawing/2014/main" id="{AC85FDCC-C4D3-A3B6-3B95-94B2F70213B4}"/>
                </a:ext>
              </a:extLst>
            </p:cNvPr>
            <p:cNvSpPr txBox="1"/>
            <p:nvPr/>
          </p:nvSpPr>
          <p:spPr>
            <a:xfrm>
              <a:off x="4551214" y="4366110"/>
              <a:ext cx="3003353" cy="369332"/>
            </a:xfrm>
            <a:prstGeom prst="rect">
              <a:avLst/>
            </a:prstGeom>
            <a:noFill/>
          </p:spPr>
          <p:txBody>
            <a:bodyPr wrap="square" rtlCol="0">
              <a:spAutoFit/>
            </a:bodyPr>
            <a:lstStyle/>
            <a:p>
              <a:pPr algn="ctr"/>
              <a:r>
                <a:rPr lang="es-CO" b="1" dirty="0">
                  <a:solidFill>
                    <a:schemeClr val="bg1"/>
                  </a:solidFill>
                  <a:latin typeface="Open Sans Bold" panose="020B0604020202020204"/>
                </a:rPr>
                <a:t>PLAN DE SUCESION</a:t>
              </a:r>
            </a:p>
          </p:txBody>
        </p:sp>
        <p:sp>
          <p:nvSpPr>
            <p:cNvPr id="34" name="CuadroTexto 33">
              <a:extLst>
                <a:ext uri="{FF2B5EF4-FFF2-40B4-BE49-F238E27FC236}">
                  <a16:creationId xmlns:a16="http://schemas.microsoft.com/office/drawing/2014/main" id="{3A0AFB09-9ADD-8D24-2951-9CF3B00AE96F}"/>
                </a:ext>
              </a:extLst>
            </p:cNvPr>
            <p:cNvSpPr txBox="1"/>
            <p:nvPr/>
          </p:nvSpPr>
          <p:spPr>
            <a:xfrm>
              <a:off x="8395014" y="5354972"/>
              <a:ext cx="3082932" cy="646331"/>
            </a:xfrm>
            <a:prstGeom prst="rect">
              <a:avLst/>
            </a:prstGeom>
            <a:noFill/>
          </p:spPr>
          <p:txBody>
            <a:bodyPr wrap="square" rtlCol="0">
              <a:spAutoFit/>
            </a:bodyPr>
            <a:lstStyle/>
            <a:p>
              <a:pPr algn="ctr"/>
              <a:r>
                <a:rPr lang="es-CO" dirty="0">
                  <a:solidFill>
                    <a:srgbClr val="004AAD"/>
                  </a:solidFill>
                  <a:latin typeface="Open Sans Bold" panose="020B0604020202020204"/>
                </a:rPr>
                <a:t>Creciendo en forma paralela con mis clientes</a:t>
              </a:r>
            </a:p>
          </p:txBody>
        </p:sp>
        <p:sp>
          <p:nvSpPr>
            <p:cNvPr id="35" name="CuadroTexto 34">
              <a:extLst>
                <a:ext uri="{FF2B5EF4-FFF2-40B4-BE49-F238E27FC236}">
                  <a16:creationId xmlns:a16="http://schemas.microsoft.com/office/drawing/2014/main" id="{F26AD7ED-5B3F-59C2-329C-F0E535CF3ED6}"/>
                </a:ext>
              </a:extLst>
            </p:cNvPr>
            <p:cNvSpPr txBox="1"/>
            <p:nvPr/>
          </p:nvSpPr>
          <p:spPr>
            <a:xfrm>
              <a:off x="4308292" y="5493472"/>
              <a:ext cx="3300362" cy="369332"/>
            </a:xfrm>
            <a:prstGeom prst="rect">
              <a:avLst/>
            </a:prstGeom>
            <a:noFill/>
          </p:spPr>
          <p:txBody>
            <a:bodyPr wrap="square" rtlCol="0">
              <a:spAutoFit/>
            </a:bodyPr>
            <a:lstStyle/>
            <a:p>
              <a:pPr algn="ctr"/>
              <a:r>
                <a:rPr lang="es-CO" b="1" dirty="0">
                  <a:solidFill>
                    <a:schemeClr val="bg1"/>
                  </a:solidFill>
                  <a:latin typeface="Open Sans Bold" panose="020B0604020202020204"/>
                </a:rPr>
                <a:t>DESARROLLAR CLIENTES</a:t>
              </a:r>
            </a:p>
          </p:txBody>
        </p:sp>
        <p:sp>
          <p:nvSpPr>
            <p:cNvPr id="36" name="Rectángulo 35"/>
            <p:cNvSpPr/>
            <p:nvPr/>
          </p:nvSpPr>
          <p:spPr>
            <a:xfrm>
              <a:off x="4219328" y="277113"/>
              <a:ext cx="3586239" cy="461665"/>
            </a:xfrm>
            <a:prstGeom prst="rect">
              <a:avLst/>
            </a:prstGeom>
          </p:spPr>
          <p:txBody>
            <a:bodyPr wrap="none">
              <a:spAutoFit/>
            </a:bodyPr>
            <a:lstStyle/>
            <a:p>
              <a:pPr algn="ctr"/>
              <a:r>
                <a:rPr lang="es-ES" sz="2400" b="1" dirty="0">
                  <a:solidFill>
                    <a:schemeClr val="bg1"/>
                  </a:solidFill>
                  <a:latin typeface="Open Sans Bold" panose="020B0604020202020204"/>
                </a:rPr>
                <a:t>Habilidad/Competencia</a:t>
              </a:r>
            </a:p>
          </p:txBody>
        </p:sp>
      </p:grpSp>
      <p:sp>
        <p:nvSpPr>
          <p:cNvPr id="37" name="Pergamino horizontal 36"/>
          <p:cNvSpPr/>
          <p:nvPr/>
        </p:nvSpPr>
        <p:spPr>
          <a:xfrm>
            <a:off x="8750709" y="2139545"/>
            <a:ext cx="2880852" cy="2680714"/>
          </a:xfrm>
          <a:prstGeom prst="horizontalScroll">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263263368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7AD790-D688-4135-8A5E-8B6D083E7677}"/>
              </a:ext>
            </a:extLst>
          </p:cNvPr>
          <p:cNvSpPr txBox="1"/>
          <p:nvPr/>
        </p:nvSpPr>
        <p:spPr>
          <a:xfrm>
            <a:off x="8276733" y="224129"/>
            <a:ext cx="3080117" cy="461665"/>
          </a:xfrm>
          <a:prstGeom prst="rect">
            <a:avLst/>
          </a:prstGeom>
          <a:noFill/>
          <a:ln>
            <a:noFill/>
          </a:ln>
        </p:spPr>
        <p:txBody>
          <a:bodyPr wrap="square" rtlCol="0">
            <a:spAutoFit/>
          </a:bodyPr>
          <a:lstStyle/>
          <a:p>
            <a:pPr algn="ctr"/>
            <a:r>
              <a:rPr lang="es-ES" sz="2400" b="1" dirty="0">
                <a:solidFill>
                  <a:srgbClr val="233DFF"/>
                </a:solidFill>
                <a:latin typeface="Open Sans Bold"/>
              </a:rPr>
              <a:t>Título de la charla</a:t>
            </a:r>
          </a:p>
        </p:txBody>
      </p:sp>
      <p:grpSp>
        <p:nvGrpSpPr>
          <p:cNvPr id="9" name="Grupo 8"/>
          <p:cNvGrpSpPr/>
          <p:nvPr/>
        </p:nvGrpSpPr>
        <p:grpSpPr>
          <a:xfrm>
            <a:off x="4089003" y="241129"/>
            <a:ext cx="7608140" cy="5874955"/>
            <a:chOff x="4089003" y="241129"/>
            <a:chExt cx="7608140" cy="5874955"/>
          </a:xfrm>
        </p:grpSpPr>
        <p:sp>
          <p:nvSpPr>
            <p:cNvPr id="2" name="CuadroTexto 1">
              <a:extLst>
                <a:ext uri="{FF2B5EF4-FFF2-40B4-BE49-F238E27FC236}">
                  <a16:creationId xmlns:a16="http://schemas.microsoft.com/office/drawing/2014/main" id="{C439DA76-152A-4FDD-8BFB-372F7696B154}"/>
                </a:ext>
              </a:extLst>
            </p:cNvPr>
            <p:cNvSpPr txBox="1"/>
            <p:nvPr/>
          </p:nvSpPr>
          <p:spPr>
            <a:xfrm>
              <a:off x="4089003" y="241129"/>
              <a:ext cx="3575091" cy="461665"/>
            </a:xfrm>
            <a:prstGeom prst="rect">
              <a:avLst/>
            </a:prstGeom>
            <a:noFill/>
            <a:ln>
              <a:noFill/>
            </a:ln>
          </p:spPr>
          <p:txBody>
            <a:bodyPr wrap="square" rtlCol="0">
              <a:spAutoFit/>
            </a:bodyPr>
            <a:lstStyle/>
            <a:p>
              <a:pPr algn="ctr"/>
              <a:r>
                <a:rPr lang="es-ES" sz="2400" b="1" dirty="0">
                  <a:solidFill>
                    <a:srgbClr val="233DFF"/>
                  </a:solidFill>
                  <a:latin typeface="Open Sans Bold"/>
                </a:rPr>
                <a:t>Habilidad/Competencia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4218489" y="845500"/>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4218489" y="1969613"/>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4200146" y="3056671"/>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4197811" y="4112830"/>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41">
              <a:extLst>
                <a:ext uri="{FF2B5EF4-FFF2-40B4-BE49-F238E27FC236}">
                  <a16:creationId xmlns:a16="http://schemas.microsoft.com/office/drawing/2014/main" id="{6771B1C9-7E11-4804-840A-3AC6CBF6C6D9}"/>
                </a:ext>
              </a:extLst>
            </p:cNvPr>
            <p:cNvSpPr/>
            <p:nvPr/>
          </p:nvSpPr>
          <p:spPr>
            <a:xfrm>
              <a:off x="4197811" y="5247452"/>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74">
              <a:extLst>
                <a:ext uri="{FF2B5EF4-FFF2-40B4-BE49-F238E27FC236}">
                  <a16:creationId xmlns:a16="http://schemas.microsoft.com/office/drawing/2014/main" id="{0EDB72D4-E111-4213-AF64-A748D4B2AB46}"/>
                </a:ext>
              </a:extLst>
            </p:cNvPr>
            <p:cNvSpPr/>
            <p:nvPr/>
          </p:nvSpPr>
          <p:spPr>
            <a:xfrm>
              <a:off x="8217174" y="852760"/>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5">
              <a:extLst>
                <a:ext uri="{FF2B5EF4-FFF2-40B4-BE49-F238E27FC236}">
                  <a16:creationId xmlns:a16="http://schemas.microsoft.com/office/drawing/2014/main" id="{AC94254A-3E27-44E1-BF86-96DDF10707CB}"/>
                </a:ext>
              </a:extLst>
            </p:cNvPr>
            <p:cNvSpPr/>
            <p:nvPr/>
          </p:nvSpPr>
          <p:spPr>
            <a:xfrm>
              <a:off x="8217174" y="1976873"/>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6">
              <a:extLst>
                <a:ext uri="{FF2B5EF4-FFF2-40B4-BE49-F238E27FC236}">
                  <a16:creationId xmlns:a16="http://schemas.microsoft.com/office/drawing/2014/main" id="{53E6D7C3-2114-4D99-8382-5E1C312C608B}"/>
                </a:ext>
              </a:extLst>
            </p:cNvPr>
            <p:cNvSpPr/>
            <p:nvPr/>
          </p:nvSpPr>
          <p:spPr>
            <a:xfrm>
              <a:off x="8198831" y="3063931"/>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7">
              <a:extLst>
                <a:ext uri="{FF2B5EF4-FFF2-40B4-BE49-F238E27FC236}">
                  <a16:creationId xmlns:a16="http://schemas.microsoft.com/office/drawing/2014/main" id="{F14EF738-817D-4B80-B782-C9E1E365AF96}"/>
                </a:ext>
              </a:extLst>
            </p:cNvPr>
            <p:cNvSpPr/>
            <p:nvPr/>
          </p:nvSpPr>
          <p:spPr>
            <a:xfrm>
              <a:off x="8196496" y="4120090"/>
              <a:ext cx="3479969" cy="861372"/>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9" name="Straight Connector 83">
              <a:extLst>
                <a:ext uri="{FF2B5EF4-FFF2-40B4-BE49-F238E27FC236}">
                  <a16:creationId xmlns:a16="http://schemas.microsoft.com/office/drawing/2014/main" id="{567E22B2-766B-4643-B0DD-45F54A044F4A}"/>
                </a:ext>
              </a:extLst>
            </p:cNvPr>
            <p:cNvCxnSpPr>
              <a:cxnSpLocks/>
              <a:endCxn id="15" idx="1"/>
            </p:cNvCxnSpPr>
            <p:nvPr/>
          </p:nvCxnSpPr>
          <p:spPr>
            <a:xfrm>
              <a:off x="7704697" y="1282375"/>
              <a:ext cx="512477" cy="70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0" name="Straight Connector 84">
              <a:extLst>
                <a:ext uri="{FF2B5EF4-FFF2-40B4-BE49-F238E27FC236}">
                  <a16:creationId xmlns:a16="http://schemas.microsoft.com/office/drawing/2014/main" id="{C5E8D64A-5C10-4913-9E95-DDAB242A05CC}"/>
                </a:ext>
              </a:extLst>
            </p:cNvPr>
            <p:cNvCxnSpPr>
              <a:cxnSpLocks/>
              <a:stCxn id="5" idx="3"/>
              <a:endCxn id="16" idx="1"/>
            </p:cNvCxnSpPr>
            <p:nvPr/>
          </p:nvCxnSpPr>
          <p:spPr>
            <a:xfrm>
              <a:off x="7698458" y="2399930"/>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1" name="Rectangle: Rounded Corners 85">
              <a:extLst>
                <a:ext uri="{FF2B5EF4-FFF2-40B4-BE49-F238E27FC236}">
                  <a16:creationId xmlns:a16="http://schemas.microsoft.com/office/drawing/2014/main" id="{032816FD-8382-4DC3-B082-B7EECC69D560}"/>
                </a:ext>
              </a:extLst>
            </p:cNvPr>
            <p:cNvSpPr/>
            <p:nvPr/>
          </p:nvSpPr>
          <p:spPr>
            <a:xfrm>
              <a:off x="8196496" y="5254712"/>
              <a:ext cx="3479969" cy="861372"/>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Straight Connector 87">
              <a:extLst>
                <a:ext uri="{FF2B5EF4-FFF2-40B4-BE49-F238E27FC236}">
                  <a16:creationId xmlns:a16="http://schemas.microsoft.com/office/drawing/2014/main" id="{AE2BF1ED-4D81-476B-8DCB-E335DD947036}"/>
                </a:ext>
              </a:extLst>
            </p:cNvPr>
            <p:cNvCxnSpPr>
              <a:cxnSpLocks/>
              <a:stCxn id="6" idx="3"/>
              <a:endCxn id="17" idx="1"/>
            </p:cNvCxnSpPr>
            <p:nvPr/>
          </p:nvCxnSpPr>
          <p:spPr>
            <a:xfrm>
              <a:off x="7680115" y="3486988"/>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3" name="Straight Connector 88">
              <a:extLst>
                <a:ext uri="{FF2B5EF4-FFF2-40B4-BE49-F238E27FC236}">
                  <a16:creationId xmlns:a16="http://schemas.microsoft.com/office/drawing/2014/main" id="{73830AAB-B6EE-4B67-AF3B-9613685D65DE}"/>
                </a:ext>
              </a:extLst>
            </p:cNvPr>
            <p:cNvCxnSpPr>
              <a:cxnSpLocks/>
              <a:stCxn id="7" idx="3"/>
              <a:endCxn id="18" idx="1"/>
            </p:cNvCxnSpPr>
            <p:nvPr/>
          </p:nvCxnSpPr>
          <p:spPr>
            <a:xfrm>
              <a:off x="7677780" y="4543516"/>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4" name="Straight Connector 89">
              <a:extLst>
                <a:ext uri="{FF2B5EF4-FFF2-40B4-BE49-F238E27FC236}">
                  <a16:creationId xmlns:a16="http://schemas.microsoft.com/office/drawing/2014/main" id="{98247223-176E-43E0-95ED-7AEDE7BFA52C}"/>
                </a:ext>
              </a:extLst>
            </p:cNvPr>
            <p:cNvCxnSpPr>
              <a:cxnSpLocks/>
              <a:stCxn id="11" idx="3"/>
              <a:endCxn id="21" idx="1"/>
            </p:cNvCxnSpPr>
            <p:nvPr/>
          </p:nvCxnSpPr>
          <p:spPr>
            <a:xfrm>
              <a:off x="7677780" y="5678138"/>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28ED64F4-5CBC-B8A6-084A-60059A40AD76}"/>
                </a:ext>
              </a:extLst>
            </p:cNvPr>
            <p:cNvSpPr txBox="1"/>
            <p:nvPr/>
          </p:nvSpPr>
          <p:spPr>
            <a:xfrm>
              <a:off x="8388463" y="810453"/>
              <a:ext cx="3288002" cy="923330"/>
            </a:xfrm>
            <a:prstGeom prst="rect">
              <a:avLst/>
            </a:prstGeom>
            <a:noFill/>
          </p:spPr>
          <p:txBody>
            <a:bodyPr wrap="square" rtlCol="0">
              <a:spAutoFit/>
            </a:bodyPr>
            <a:lstStyle/>
            <a:p>
              <a:pPr algn="ctr"/>
              <a:r>
                <a:rPr lang="es-CO" dirty="0">
                  <a:solidFill>
                    <a:schemeClr val="bg1"/>
                  </a:solidFill>
                  <a:latin typeface="Open Sans Bold"/>
                </a:rPr>
                <a:t>Apoyando el crecimiento personal y profesional de los colaboradores</a:t>
              </a:r>
            </a:p>
          </p:txBody>
        </p:sp>
        <p:sp>
          <p:nvSpPr>
            <p:cNvPr id="26" name="CuadroTexto 25">
              <a:extLst>
                <a:ext uri="{FF2B5EF4-FFF2-40B4-BE49-F238E27FC236}">
                  <a16:creationId xmlns:a16="http://schemas.microsoft.com/office/drawing/2014/main" id="{F463711A-80D6-0DEF-6A2E-DEDF2EA494E5}"/>
                </a:ext>
              </a:extLst>
            </p:cNvPr>
            <p:cNvSpPr txBox="1"/>
            <p:nvPr/>
          </p:nvSpPr>
          <p:spPr>
            <a:xfrm>
              <a:off x="4364401" y="1010361"/>
              <a:ext cx="3146788" cy="646331"/>
            </a:xfrm>
            <a:prstGeom prst="rect">
              <a:avLst/>
            </a:prstGeom>
            <a:noFill/>
          </p:spPr>
          <p:txBody>
            <a:bodyPr wrap="square" rtlCol="0">
              <a:spAutoFit/>
            </a:bodyPr>
            <a:lstStyle/>
            <a:p>
              <a:pPr algn="ctr"/>
              <a:r>
                <a:rPr lang="es-CO" b="1" dirty="0">
                  <a:solidFill>
                    <a:schemeClr val="bg1"/>
                  </a:solidFill>
                  <a:latin typeface="Open Sans Bold"/>
                </a:rPr>
                <a:t>DESARROLLAR EL TALENTO HUMANO</a:t>
              </a:r>
            </a:p>
          </p:txBody>
        </p:sp>
        <p:sp>
          <p:nvSpPr>
            <p:cNvPr id="27" name="CuadroTexto 26">
              <a:extLst>
                <a:ext uri="{FF2B5EF4-FFF2-40B4-BE49-F238E27FC236}">
                  <a16:creationId xmlns:a16="http://schemas.microsoft.com/office/drawing/2014/main" id="{856828C3-B2C1-00C3-E681-96F87FB0AD70}"/>
                </a:ext>
              </a:extLst>
            </p:cNvPr>
            <p:cNvSpPr txBox="1"/>
            <p:nvPr/>
          </p:nvSpPr>
          <p:spPr>
            <a:xfrm>
              <a:off x="8458230" y="2063524"/>
              <a:ext cx="2888940" cy="646331"/>
            </a:xfrm>
            <a:prstGeom prst="rect">
              <a:avLst/>
            </a:prstGeom>
            <a:noFill/>
          </p:spPr>
          <p:txBody>
            <a:bodyPr wrap="square" rtlCol="0">
              <a:spAutoFit/>
            </a:bodyPr>
            <a:lstStyle/>
            <a:p>
              <a:pPr algn="ctr"/>
              <a:r>
                <a:rPr lang="es-CO" dirty="0">
                  <a:solidFill>
                    <a:schemeClr val="bg1"/>
                  </a:solidFill>
                  <a:latin typeface="Open Sans Bold"/>
                </a:rPr>
                <a:t>Identificando con claridad los roles y funciones</a:t>
              </a:r>
            </a:p>
          </p:txBody>
        </p:sp>
        <p:sp>
          <p:nvSpPr>
            <p:cNvPr id="28" name="CuadroTexto 27">
              <a:extLst>
                <a:ext uri="{FF2B5EF4-FFF2-40B4-BE49-F238E27FC236}">
                  <a16:creationId xmlns:a16="http://schemas.microsoft.com/office/drawing/2014/main" id="{0B2F61F9-A95D-2C99-A791-15F12A3CFAC7}"/>
                </a:ext>
              </a:extLst>
            </p:cNvPr>
            <p:cNvSpPr txBox="1"/>
            <p:nvPr/>
          </p:nvSpPr>
          <p:spPr>
            <a:xfrm>
              <a:off x="4377418" y="2182027"/>
              <a:ext cx="3300362" cy="646331"/>
            </a:xfrm>
            <a:prstGeom prst="rect">
              <a:avLst/>
            </a:prstGeom>
            <a:noFill/>
          </p:spPr>
          <p:txBody>
            <a:bodyPr wrap="square" rtlCol="0">
              <a:spAutoFit/>
            </a:bodyPr>
            <a:lstStyle/>
            <a:p>
              <a:pPr algn="ctr"/>
              <a:r>
                <a:rPr lang="es-CO" b="1" dirty="0">
                  <a:solidFill>
                    <a:schemeClr val="bg1"/>
                  </a:solidFill>
                  <a:latin typeface="Open Sans Bold"/>
                </a:rPr>
                <a:t>DESCRIPCIONES DE CARGOS</a:t>
              </a:r>
            </a:p>
          </p:txBody>
        </p:sp>
        <p:sp>
          <p:nvSpPr>
            <p:cNvPr id="29" name="CuadroTexto 28">
              <a:extLst>
                <a:ext uri="{FF2B5EF4-FFF2-40B4-BE49-F238E27FC236}">
                  <a16:creationId xmlns:a16="http://schemas.microsoft.com/office/drawing/2014/main" id="{9D12DCE4-04F5-DA35-8A59-EBE2E2579BAA}"/>
                </a:ext>
              </a:extLst>
            </p:cNvPr>
            <p:cNvSpPr txBox="1"/>
            <p:nvPr/>
          </p:nvSpPr>
          <p:spPr>
            <a:xfrm>
              <a:off x="8388463" y="3043324"/>
              <a:ext cx="3159103" cy="923330"/>
            </a:xfrm>
            <a:prstGeom prst="rect">
              <a:avLst/>
            </a:prstGeom>
            <a:noFill/>
          </p:spPr>
          <p:txBody>
            <a:bodyPr wrap="square" rtlCol="0">
              <a:spAutoFit/>
            </a:bodyPr>
            <a:lstStyle/>
            <a:p>
              <a:pPr algn="ctr"/>
              <a:r>
                <a:rPr lang="es-CO" dirty="0">
                  <a:solidFill>
                    <a:schemeClr val="bg1"/>
                  </a:solidFill>
                  <a:latin typeface="Open Sans Bold"/>
                </a:rPr>
                <a:t>Descubriendo y aprovechando lo que otros no ven</a:t>
              </a:r>
            </a:p>
          </p:txBody>
        </p:sp>
        <p:sp>
          <p:nvSpPr>
            <p:cNvPr id="30" name="CuadroTexto 29">
              <a:extLst>
                <a:ext uri="{FF2B5EF4-FFF2-40B4-BE49-F238E27FC236}">
                  <a16:creationId xmlns:a16="http://schemas.microsoft.com/office/drawing/2014/main" id="{E293DF4A-1A51-E956-13C7-527AE5F32999}"/>
                </a:ext>
              </a:extLst>
            </p:cNvPr>
            <p:cNvSpPr txBox="1"/>
            <p:nvPr/>
          </p:nvSpPr>
          <p:spPr>
            <a:xfrm>
              <a:off x="4197811" y="3043324"/>
              <a:ext cx="3500647" cy="923330"/>
            </a:xfrm>
            <a:prstGeom prst="rect">
              <a:avLst/>
            </a:prstGeom>
            <a:noFill/>
          </p:spPr>
          <p:txBody>
            <a:bodyPr wrap="square" rtlCol="0">
              <a:spAutoFit/>
            </a:bodyPr>
            <a:lstStyle/>
            <a:p>
              <a:pPr algn="ctr"/>
              <a:r>
                <a:rPr lang="es-CO" b="1" dirty="0">
                  <a:solidFill>
                    <a:schemeClr val="bg1"/>
                  </a:solidFill>
                  <a:latin typeface="Open Sans Bold"/>
                </a:rPr>
                <a:t>DESCUBRIR NUEVAS OPORTUNIDADES DE NEGOCIO</a:t>
              </a:r>
            </a:p>
          </p:txBody>
        </p:sp>
        <p:sp>
          <p:nvSpPr>
            <p:cNvPr id="31" name="CuadroTexto 30">
              <a:extLst>
                <a:ext uri="{FF2B5EF4-FFF2-40B4-BE49-F238E27FC236}">
                  <a16:creationId xmlns:a16="http://schemas.microsoft.com/office/drawing/2014/main" id="{76753C03-853E-71CC-DAB8-3E5003760B0A}"/>
                </a:ext>
              </a:extLst>
            </p:cNvPr>
            <p:cNvSpPr txBox="1"/>
            <p:nvPr/>
          </p:nvSpPr>
          <p:spPr>
            <a:xfrm>
              <a:off x="8388463" y="4204473"/>
              <a:ext cx="3028474" cy="646331"/>
            </a:xfrm>
            <a:prstGeom prst="rect">
              <a:avLst/>
            </a:prstGeom>
            <a:noFill/>
          </p:spPr>
          <p:txBody>
            <a:bodyPr wrap="square" rtlCol="0">
              <a:spAutoFit/>
            </a:bodyPr>
            <a:lstStyle/>
            <a:p>
              <a:pPr algn="ctr"/>
              <a:r>
                <a:rPr lang="es-CO" dirty="0">
                  <a:solidFill>
                    <a:schemeClr val="bg1"/>
                  </a:solidFill>
                  <a:latin typeface="Open Sans Bold"/>
                </a:rPr>
                <a:t>Identificando cómo deben ser nuestros colaboradores</a:t>
              </a:r>
            </a:p>
          </p:txBody>
        </p:sp>
        <p:sp>
          <p:nvSpPr>
            <p:cNvPr id="32" name="CuadroTexto 31">
              <a:extLst>
                <a:ext uri="{FF2B5EF4-FFF2-40B4-BE49-F238E27FC236}">
                  <a16:creationId xmlns:a16="http://schemas.microsoft.com/office/drawing/2014/main" id="{E011C454-9CD4-51AB-FEC8-151433ABB956}"/>
                </a:ext>
              </a:extLst>
            </p:cNvPr>
            <p:cNvSpPr txBox="1"/>
            <p:nvPr/>
          </p:nvSpPr>
          <p:spPr>
            <a:xfrm>
              <a:off x="4197811" y="4081851"/>
              <a:ext cx="3479969" cy="923330"/>
            </a:xfrm>
            <a:prstGeom prst="rect">
              <a:avLst/>
            </a:prstGeom>
            <a:noFill/>
          </p:spPr>
          <p:txBody>
            <a:bodyPr wrap="square" rtlCol="0">
              <a:spAutoFit/>
            </a:bodyPr>
            <a:lstStyle/>
            <a:p>
              <a:pPr algn="ctr"/>
              <a:r>
                <a:rPr lang="es-CO" b="1" dirty="0">
                  <a:solidFill>
                    <a:schemeClr val="bg1"/>
                  </a:solidFill>
                  <a:latin typeface="Open Sans Bold"/>
                </a:rPr>
                <a:t>DIAGNOSTICO DE COMPETENCIAS REQUERIDAS</a:t>
              </a:r>
            </a:p>
          </p:txBody>
        </p:sp>
        <p:sp>
          <p:nvSpPr>
            <p:cNvPr id="33" name="CuadroTexto 32">
              <a:extLst>
                <a:ext uri="{FF2B5EF4-FFF2-40B4-BE49-F238E27FC236}">
                  <a16:creationId xmlns:a16="http://schemas.microsoft.com/office/drawing/2014/main" id="{FDD32963-496F-7740-C4D9-8DFA9B7B7244}"/>
                </a:ext>
              </a:extLst>
            </p:cNvPr>
            <p:cNvSpPr txBox="1"/>
            <p:nvPr/>
          </p:nvSpPr>
          <p:spPr>
            <a:xfrm>
              <a:off x="8518971" y="5354972"/>
              <a:ext cx="3150197" cy="646331"/>
            </a:xfrm>
            <a:prstGeom prst="rect">
              <a:avLst/>
            </a:prstGeom>
            <a:noFill/>
          </p:spPr>
          <p:txBody>
            <a:bodyPr wrap="square" rtlCol="0">
              <a:spAutoFit/>
            </a:bodyPr>
            <a:lstStyle/>
            <a:p>
              <a:pPr algn="ctr"/>
              <a:r>
                <a:rPr lang="es-CO" dirty="0">
                  <a:solidFill>
                    <a:schemeClr val="bg1"/>
                  </a:solidFill>
                  <a:latin typeface="Open Sans Bold"/>
                </a:rPr>
                <a:t>Descubriendo lo que realmente quiere el cliente</a:t>
              </a:r>
            </a:p>
          </p:txBody>
        </p:sp>
        <p:sp>
          <p:nvSpPr>
            <p:cNvPr id="34" name="CuadroTexto 33">
              <a:extLst>
                <a:ext uri="{FF2B5EF4-FFF2-40B4-BE49-F238E27FC236}">
                  <a16:creationId xmlns:a16="http://schemas.microsoft.com/office/drawing/2014/main" id="{0EEB3CA6-FBF6-18F5-38DC-5E9E001DAF47}"/>
                </a:ext>
              </a:extLst>
            </p:cNvPr>
            <p:cNvSpPr txBox="1"/>
            <p:nvPr/>
          </p:nvSpPr>
          <p:spPr>
            <a:xfrm>
              <a:off x="4442626" y="5354971"/>
              <a:ext cx="3003353" cy="646331"/>
            </a:xfrm>
            <a:prstGeom prst="rect">
              <a:avLst/>
            </a:prstGeom>
            <a:noFill/>
          </p:spPr>
          <p:txBody>
            <a:bodyPr wrap="square" rtlCol="0">
              <a:spAutoFit/>
            </a:bodyPr>
            <a:lstStyle/>
            <a:p>
              <a:pPr algn="ctr"/>
              <a:r>
                <a:rPr lang="es-CO" b="1" dirty="0">
                  <a:solidFill>
                    <a:schemeClr val="bg1"/>
                  </a:solidFill>
                  <a:latin typeface="Open Sans Bold"/>
                </a:rPr>
                <a:t>DIAGNOSTICO DE NECESIDADES</a:t>
              </a:r>
            </a:p>
          </p:txBody>
        </p:sp>
      </p:grpSp>
      <p:sp>
        <p:nvSpPr>
          <p:cNvPr id="35" name="Rectángulo 34"/>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rgbClr val="233DFF"/>
                </a:solidFill>
                <a:latin typeface="Open Sans Bold"/>
                <a:ea typeface="ＭＳ Ｐゴシック" panose="020B0600070205080204" pitchFamily="34" charset="-128"/>
                <a:cs typeface="Arial" panose="020B0604020202020204" pitchFamily="34" charset="0"/>
              </a:rPr>
              <a:t>Formándonos</a:t>
            </a:r>
          </a:p>
        </p:txBody>
      </p:sp>
      <p:sp>
        <p:nvSpPr>
          <p:cNvPr id="10" name="Elipse 9"/>
          <p:cNvSpPr/>
          <p:nvPr/>
        </p:nvSpPr>
        <p:spPr>
          <a:xfrm>
            <a:off x="703882" y="2407189"/>
            <a:ext cx="2803924" cy="244997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24837383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9" name="Grupo 8"/>
          <p:cNvGrpSpPr/>
          <p:nvPr/>
        </p:nvGrpSpPr>
        <p:grpSpPr>
          <a:xfrm>
            <a:off x="537102" y="266567"/>
            <a:ext cx="7571773" cy="5839685"/>
            <a:chOff x="4135708" y="276399"/>
            <a:chExt cx="7571773" cy="5839685"/>
          </a:xfrm>
        </p:grpSpPr>
        <p:sp>
          <p:nvSpPr>
            <p:cNvPr id="3" name="CuadroTexto 1">
              <a:extLst>
                <a:ext uri="{FF2B5EF4-FFF2-40B4-BE49-F238E27FC236}">
                  <a16:creationId xmlns:a16="http://schemas.microsoft.com/office/drawing/2014/main" id="{C439DA76-152A-4FDD-8BFB-372F7696B154}"/>
                </a:ext>
              </a:extLst>
            </p:cNvPr>
            <p:cNvSpPr txBox="1"/>
            <p:nvPr/>
          </p:nvSpPr>
          <p:spPr>
            <a:xfrm>
              <a:off x="4135708" y="276399"/>
              <a:ext cx="3643270" cy="461665"/>
            </a:xfrm>
            <a:prstGeom prst="rect">
              <a:avLst/>
            </a:prstGeom>
            <a:noFill/>
            <a:ln>
              <a:noFill/>
            </a:ln>
          </p:spPr>
          <p:txBody>
            <a:bodyPr wrap="square" rtlCol="0">
              <a:spAutoFit/>
            </a:bodyPr>
            <a:lstStyle/>
            <a:p>
              <a:pPr algn="ctr"/>
              <a:r>
                <a:rPr lang="es-ES" sz="2400" b="1" dirty="0">
                  <a:solidFill>
                    <a:schemeClr val="bg1"/>
                  </a:solidFill>
                  <a:latin typeface="Open Sans Bold"/>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448215" y="287136"/>
              <a:ext cx="3248928" cy="461665"/>
            </a:xfrm>
            <a:prstGeom prst="rect">
              <a:avLst/>
            </a:prstGeom>
            <a:noFill/>
            <a:ln>
              <a:noFill/>
            </a:ln>
          </p:spPr>
          <p:txBody>
            <a:bodyPr wrap="square" rtlCol="0">
              <a:spAutoFit/>
            </a:bodyPr>
            <a:lstStyle/>
            <a:p>
              <a:pPr algn="ctr"/>
              <a:r>
                <a:rPr lang="es-ES" sz="2400" b="1" dirty="0">
                  <a:solidFill>
                    <a:schemeClr val="bg1"/>
                  </a:solidFill>
                  <a:latin typeface="Open Sans Bold"/>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18489" y="937143"/>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198782" y="2021322"/>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197810" y="3050620"/>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209207" y="4120090"/>
              <a:ext cx="3479969" cy="861372"/>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209206" y="5254712"/>
              <a:ext cx="3479969" cy="861372"/>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217174" y="852760"/>
              <a:ext cx="3479969" cy="860633"/>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27512" y="2005149"/>
              <a:ext cx="3479969" cy="860633"/>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198831" y="3063931"/>
              <a:ext cx="3479969" cy="860633"/>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196496" y="4120090"/>
              <a:ext cx="3479969" cy="861372"/>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p:cNvCxnSpPr>
            <p:nvPr/>
          </p:nvCxnSpPr>
          <p:spPr>
            <a:xfrm>
              <a:off x="7694357" y="1311350"/>
              <a:ext cx="512477" cy="70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flipV="1">
              <a:off x="7678751" y="2435466"/>
              <a:ext cx="548761" cy="16173"/>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96496" y="5254712"/>
              <a:ext cx="3479969" cy="861372"/>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7677779" y="3480937"/>
              <a:ext cx="521052" cy="1331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689176" y="4550776"/>
              <a:ext cx="507320" cy="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7704697" y="5685398"/>
              <a:ext cx="491799" cy="655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F6AA0146-DE4B-0A9D-21A9-1919D60460D3}"/>
                </a:ext>
              </a:extLst>
            </p:cNvPr>
            <p:cNvSpPr txBox="1"/>
            <p:nvPr/>
          </p:nvSpPr>
          <p:spPr>
            <a:xfrm>
              <a:off x="8388463" y="811090"/>
              <a:ext cx="3119914" cy="923330"/>
            </a:xfrm>
            <a:prstGeom prst="rect">
              <a:avLst/>
            </a:prstGeom>
            <a:noFill/>
          </p:spPr>
          <p:txBody>
            <a:bodyPr wrap="square" rtlCol="0">
              <a:spAutoFit/>
            </a:bodyPr>
            <a:lstStyle/>
            <a:p>
              <a:pPr algn="ctr"/>
              <a:r>
                <a:rPr lang="es-CO" dirty="0">
                  <a:solidFill>
                    <a:srgbClr val="233DFF"/>
                  </a:solidFill>
                  <a:latin typeface="Open Sans Bold"/>
                </a:rPr>
                <a:t>Optimizando las variables que permiten crecer el negocio</a:t>
              </a:r>
            </a:p>
          </p:txBody>
        </p:sp>
        <p:sp>
          <p:nvSpPr>
            <p:cNvPr id="27" name="CuadroTexto 26">
              <a:extLst>
                <a:ext uri="{FF2B5EF4-FFF2-40B4-BE49-F238E27FC236}">
                  <a16:creationId xmlns:a16="http://schemas.microsoft.com/office/drawing/2014/main" id="{4CB030C5-D584-6C4A-8241-E061FE102961}"/>
                </a:ext>
              </a:extLst>
            </p:cNvPr>
            <p:cNvSpPr txBox="1"/>
            <p:nvPr/>
          </p:nvSpPr>
          <p:spPr>
            <a:xfrm>
              <a:off x="4389778" y="1096203"/>
              <a:ext cx="3159851" cy="369332"/>
            </a:xfrm>
            <a:prstGeom prst="rect">
              <a:avLst/>
            </a:prstGeom>
            <a:noFill/>
          </p:spPr>
          <p:txBody>
            <a:bodyPr wrap="square" rtlCol="0">
              <a:spAutoFit/>
            </a:bodyPr>
            <a:lstStyle/>
            <a:p>
              <a:pPr algn="ctr"/>
              <a:r>
                <a:rPr lang="es-CO" b="1" dirty="0">
                  <a:solidFill>
                    <a:schemeClr val="bg1"/>
                  </a:solidFill>
                  <a:latin typeface="Open Sans Bold"/>
                </a:rPr>
                <a:t>DRIVER DE NEGOCIO</a:t>
              </a:r>
            </a:p>
          </p:txBody>
        </p:sp>
        <p:sp>
          <p:nvSpPr>
            <p:cNvPr id="28" name="CuadroTexto 27">
              <a:extLst>
                <a:ext uri="{FF2B5EF4-FFF2-40B4-BE49-F238E27FC236}">
                  <a16:creationId xmlns:a16="http://schemas.microsoft.com/office/drawing/2014/main" id="{3D51842C-964F-25E0-2CD6-1BC86AAAB949}"/>
                </a:ext>
              </a:extLst>
            </p:cNvPr>
            <p:cNvSpPr txBox="1"/>
            <p:nvPr/>
          </p:nvSpPr>
          <p:spPr>
            <a:xfrm>
              <a:off x="8227512" y="2081523"/>
              <a:ext cx="3459291" cy="646331"/>
            </a:xfrm>
            <a:prstGeom prst="rect">
              <a:avLst/>
            </a:prstGeom>
            <a:noFill/>
          </p:spPr>
          <p:txBody>
            <a:bodyPr wrap="square" rtlCol="0">
              <a:spAutoFit/>
            </a:bodyPr>
            <a:lstStyle/>
            <a:p>
              <a:pPr algn="ctr"/>
              <a:r>
                <a:rPr lang="es-CO" dirty="0">
                  <a:solidFill>
                    <a:srgbClr val="233DFF"/>
                  </a:solidFill>
                  <a:latin typeface="Open Sans Bold"/>
                </a:rPr>
                <a:t>Entendiendo la responsabilidad de quienes dirigen</a:t>
              </a:r>
            </a:p>
          </p:txBody>
        </p:sp>
        <p:sp>
          <p:nvSpPr>
            <p:cNvPr id="29" name="CuadroTexto 28">
              <a:extLst>
                <a:ext uri="{FF2B5EF4-FFF2-40B4-BE49-F238E27FC236}">
                  <a16:creationId xmlns:a16="http://schemas.microsoft.com/office/drawing/2014/main" id="{E0D5E2A4-816B-BB4D-2489-A1BF96DD3386}"/>
                </a:ext>
              </a:extLst>
            </p:cNvPr>
            <p:cNvSpPr txBox="1"/>
            <p:nvPr/>
          </p:nvSpPr>
          <p:spPr>
            <a:xfrm>
              <a:off x="4415639" y="2081523"/>
              <a:ext cx="3159851" cy="646331"/>
            </a:xfrm>
            <a:prstGeom prst="rect">
              <a:avLst/>
            </a:prstGeom>
            <a:noFill/>
          </p:spPr>
          <p:txBody>
            <a:bodyPr wrap="square" rtlCol="0">
              <a:spAutoFit/>
            </a:bodyPr>
            <a:lstStyle/>
            <a:p>
              <a:pPr algn="ctr"/>
              <a:r>
                <a:rPr lang="es-CO" b="1" dirty="0">
                  <a:solidFill>
                    <a:schemeClr val="bg1"/>
                  </a:solidFill>
                  <a:latin typeface="Open Sans Bold"/>
                </a:rPr>
                <a:t>EL PODER EN LAS EMPRESAS</a:t>
              </a:r>
            </a:p>
          </p:txBody>
        </p:sp>
        <p:sp>
          <p:nvSpPr>
            <p:cNvPr id="30" name="CuadroTexto 29">
              <a:extLst>
                <a:ext uri="{FF2B5EF4-FFF2-40B4-BE49-F238E27FC236}">
                  <a16:creationId xmlns:a16="http://schemas.microsoft.com/office/drawing/2014/main" id="{20470D93-3A85-ECEE-9429-922E6DFB1199}"/>
                </a:ext>
              </a:extLst>
            </p:cNvPr>
            <p:cNvSpPr txBox="1"/>
            <p:nvPr/>
          </p:nvSpPr>
          <p:spPr>
            <a:xfrm>
              <a:off x="8388463" y="3174274"/>
              <a:ext cx="3119914" cy="646331"/>
            </a:xfrm>
            <a:prstGeom prst="rect">
              <a:avLst/>
            </a:prstGeom>
            <a:noFill/>
          </p:spPr>
          <p:txBody>
            <a:bodyPr wrap="square" rtlCol="0">
              <a:spAutoFit/>
            </a:bodyPr>
            <a:lstStyle/>
            <a:p>
              <a:pPr algn="ctr"/>
              <a:r>
                <a:rPr lang="es-CO" dirty="0">
                  <a:solidFill>
                    <a:srgbClr val="233DFF"/>
                  </a:solidFill>
                  <a:latin typeface="Open Sans Bold"/>
                </a:rPr>
                <a:t>Sabiendo qué lleva al cliente a tomar decisones</a:t>
              </a:r>
            </a:p>
          </p:txBody>
        </p:sp>
        <p:sp>
          <p:nvSpPr>
            <p:cNvPr id="31" name="CuadroTexto 30">
              <a:extLst>
                <a:ext uri="{FF2B5EF4-FFF2-40B4-BE49-F238E27FC236}">
                  <a16:creationId xmlns:a16="http://schemas.microsoft.com/office/drawing/2014/main" id="{49C5EAD2-C611-344E-B9D4-F2B7511D3699}"/>
                </a:ext>
              </a:extLst>
            </p:cNvPr>
            <p:cNvSpPr txBox="1"/>
            <p:nvPr/>
          </p:nvSpPr>
          <p:spPr>
            <a:xfrm>
              <a:off x="4281434" y="3157737"/>
              <a:ext cx="3351818" cy="646331"/>
            </a:xfrm>
            <a:prstGeom prst="rect">
              <a:avLst/>
            </a:prstGeom>
            <a:noFill/>
          </p:spPr>
          <p:txBody>
            <a:bodyPr wrap="square" rtlCol="0">
              <a:spAutoFit/>
            </a:bodyPr>
            <a:lstStyle/>
            <a:p>
              <a:pPr lvl="0" algn="ctr"/>
              <a:r>
                <a:rPr lang="es-CO" b="1" dirty="0">
                  <a:solidFill>
                    <a:schemeClr val="bg1"/>
                  </a:solidFill>
                  <a:latin typeface="Open Sans Bold"/>
                </a:rPr>
                <a:t>ELEMENTOS DECISORES DEL CLIENTE</a:t>
              </a:r>
            </a:p>
          </p:txBody>
        </p:sp>
        <p:sp>
          <p:nvSpPr>
            <p:cNvPr id="32" name="CuadroTexto 31">
              <a:extLst>
                <a:ext uri="{FF2B5EF4-FFF2-40B4-BE49-F238E27FC236}">
                  <a16:creationId xmlns:a16="http://schemas.microsoft.com/office/drawing/2014/main" id="{CB3D6420-7AFB-0821-8A21-CE21B9E05381}"/>
                </a:ext>
              </a:extLst>
            </p:cNvPr>
            <p:cNvSpPr txBox="1"/>
            <p:nvPr/>
          </p:nvSpPr>
          <p:spPr>
            <a:xfrm>
              <a:off x="8376523" y="4092490"/>
              <a:ext cx="3119914" cy="923330"/>
            </a:xfrm>
            <a:prstGeom prst="rect">
              <a:avLst/>
            </a:prstGeom>
            <a:noFill/>
          </p:spPr>
          <p:txBody>
            <a:bodyPr wrap="square" rtlCol="0">
              <a:spAutoFit/>
            </a:bodyPr>
            <a:lstStyle/>
            <a:p>
              <a:pPr lvl="0" algn="ctr"/>
              <a:r>
                <a:rPr lang="es-ES" dirty="0">
                  <a:solidFill>
                    <a:srgbClr val="233DFF"/>
                  </a:solidFill>
                  <a:latin typeface="Open Sans Bold"/>
                </a:rPr>
                <a:t>Descubriendo lo fácil que es saber cómo se comporta un cliente</a:t>
              </a:r>
            </a:p>
          </p:txBody>
        </p:sp>
        <p:sp>
          <p:nvSpPr>
            <p:cNvPr id="33" name="CuadroTexto 32">
              <a:extLst>
                <a:ext uri="{FF2B5EF4-FFF2-40B4-BE49-F238E27FC236}">
                  <a16:creationId xmlns:a16="http://schemas.microsoft.com/office/drawing/2014/main" id="{E6681D2B-D813-3191-373F-3DDDF7B48508}"/>
                </a:ext>
              </a:extLst>
            </p:cNvPr>
            <p:cNvSpPr txBox="1"/>
            <p:nvPr/>
          </p:nvSpPr>
          <p:spPr>
            <a:xfrm>
              <a:off x="4335570" y="4187497"/>
              <a:ext cx="3003353" cy="646331"/>
            </a:xfrm>
            <a:prstGeom prst="rect">
              <a:avLst/>
            </a:prstGeom>
            <a:noFill/>
          </p:spPr>
          <p:txBody>
            <a:bodyPr wrap="square" rtlCol="0">
              <a:spAutoFit/>
            </a:bodyPr>
            <a:lstStyle/>
            <a:p>
              <a:pPr lvl="0" algn="ctr"/>
              <a:r>
                <a:rPr lang="es-CO" b="1" dirty="0">
                  <a:solidFill>
                    <a:schemeClr val="bg1"/>
                  </a:solidFill>
                  <a:latin typeface="Open Sans Bold"/>
                </a:rPr>
                <a:t>ENTENDIENDO MEJOR A MI CLIENTE</a:t>
              </a:r>
            </a:p>
          </p:txBody>
        </p:sp>
        <p:sp>
          <p:nvSpPr>
            <p:cNvPr id="34" name="CuadroTexto 33">
              <a:extLst>
                <a:ext uri="{FF2B5EF4-FFF2-40B4-BE49-F238E27FC236}">
                  <a16:creationId xmlns:a16="http://schemas.microsoft.com/office/drawing/2014/main" id="{156D1D72-0A74-742F-11AD-0B67FA7BAE58}"/>
                </a:ext>
              </a:extLst>
            </p:cNvPr>
            <p:cNvSpPr txBox="1"/>
            <p:nvPr/>
          </p:nvSpPr>
          <p:spPr>
            <a:xfrm>
              <a:off x="8407539" y="5324195"/>
              <a:ext cx="3119914" cy="646331"/>
            </a:xfrm>
            <a:prstGeom prst="rect">
              <a:avLst/>
            </a:prstGeom>
            <a:noFill/>
          </p:spPr>
          <p:txBody>
            <a:bodyPr wrap="square" rtlCol="0">
              <a:spAutoFit/>
            </a:bodyPr>
            <a:lstStyle/>
            <a:p>
              <a:pPr algn="ctr"/>
              <a:r>
                <a:rPr lang="es-CO" dirty="0">
                  <a:solidFill>
                    <a:srgbClr val="233DFF"/>
                  </a:solidFill>
                  <a:latin typeface="Open Sans Bold"/>
                </a:rPr>
                <a:t>Conociendo mi industria y sus protagonistas</a:t>
              </a:r>
            </a:p>
          </p:txBody>
        </p:sp>
        <p:sp>
          <p:nvSpPr>
            <p:cNvPr id="35" name="CuadroTexto 34">
              <a:extLst>
                <a:ext uri="{FF2B5EF4-FFF2-40B4-BE49-F238E27FC236}">
                  <a16:creationId xmlns:a16="http://schemas.microsoft.com/office/drawing/2014/main" id="{521AB8B1-DA69-0497-CE48-1AE0CC67724E}"/>
                </a:ext>
              </a:extLst>
            </p:cNvPr>
            <p:cNvSpPr txBox="1"/>
            <p:nvPr/>
          </p:nvSpPr>
          <p:spPr>
            <a:xfrm>
              <a:off x="4313349" y="5324195"/>
              <a:ext cx="3201699" cy="646331"/>
            </a:xfrm>
            <a:prstGeom prst="rect">
              <a:avLst/>
            </a:prstGeom>
            <a:noFill/>
          </p:spPr>
          <p:txBody>
            <a:bodyPr wrap="square" rtlCol="0">
              <a:spAutoFit/>
            </a:bodyPr>
            <a:lstStyle/>
            <a:p>
              <a:pPr algn="ctr"/>
              <a:r>
                <a:rPr lang="es-CO" b="1" dirty="0">
                  <a:solidFill>
                    <a:schemeClr val="bg1"/>
                  </a:solidFill>
                  <a:latin typeface="Open Sans Bold"/>
                </a:rPr>
                <a:t>ENTENDIMIENTO DEL NEGOCIO</a:t>
              </a:r>
            </a:p>
          </p:txBody>
        </p:sp>
      </p:grpSp>
      <p:sp>
        <p:nvSpPr>
          <p:cNvPr id="10" name="Rectángulo redondeado 9"/>
          <p:cNvSpPr/>
          <p:nvPr/>
        </p:nvSpPr>
        <p:spPr>
          <a:xfrm>
            <a:off x="8691716" y="2379406"/>
            <a:ext cx="3087329" cy="235974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30649117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42" name="Grupo 41"/>
          <p:cNvGrpSpPr/>
          <p:nvPr/>
        </p:nvGrpSpPr>
        <p:grpSpPr>
          <a:xfrm>
            <a:off x="4195027" y="269853"/>
            <a:ext cx="7507023" cy="5897988"/>
            <a:chOff x="4195027" y="269853"/>
            <a:chExt cx="7507023" cy="5897988"/>
          </a:xfrm>
        </p:grpSpPr>
        <p:sp>
          <p:nvSpPr>
            <p:cNvPr id="3" name="CuadroTexto 1">
              <a:extLst>
                <a:ext uri="{FF2B5EF4-FFF2-40B4-BE49-F238E27FC236}">
                  <a16:creationId xmlns:a16="http://schemas.microsoft.com/office/drawing/2014/main" id="{C439DA76-152A-4FDD-8BFB-372F7696B154}"/>
                </a:ext>
              </a:extLst>
            </p:cNvPr>
            <p:cNvSpPr txBox="1"/>
            <p:nvPr/>
          </p:nvSpPr>
          <p:spPr>
            <a:xfrm>
              <a:off x="4218489" y="286853"/>
              <a:ext cx="3611745"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406218" y="269853"/>
              <a:ext cx="3111697"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33672" y="864027"/>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218489" y="1969612"/>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200146" y="3056670"/>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97811" y="4112830"/>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195027" y="5267841"/>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196496" y="844611"/>
              <a:ext cx="3479969" cy="90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Open Sans Bold" panose="020B0604020202020204"/>
              </a:endParaRPr>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22081" y="1969611"/>
              <a:ext cx="3479969" cy="90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Open Sans Bold" panose="020B0604020202020204"/>
              </a:endParaRPr>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212551" y="3056669"/>
              <a:ext cx="3479969" cy="90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Open Sans Bold" panose="020B0604020202020204"/>
              </a:endParaRPr>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212551" y="4107288"/>
              <a:ext cx="3479969" cy="90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Open Sans Bold" panose="020B0604020202020204"/>
              </a:endParaRPr>
            </a:p>
          </p:txBody>
        </p:sp>
        <p:cxnSp>
          <p:nvCxnSpPr>
            <p:cNvPr id="20" name="Straight Connector 83">
              <a:extLst>
                <a:ext uri="{FF2B5EF4-FFF2-40B4-BE49-F238E27FC236}">
                  <a16:creationId xmlns:a16="http://schemas.microsoft.com/office/drawing/2014/main" id="{567E22B2-766B-4643-B0DD-45F54A044F4A}"/>
                </a:ext>
              </a:extLst>
            </p:cNvPr>
            <p:cNvCxnSpPr>
              <a:cxnSpLocks/>
              <a:stCxn id="5" idx="3"/>
            </p:cNvCxnSpPr>
            <p:nvPr/>
          </p:nvCxnSpPr>
          <p:spPr>
            <a:xfrm flipV="1">
              <a:off x="7713641" y="1305517"/>
              <a:ext cx="512477" cy="851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flipV="1">
              <a:off x="7698458" y="2419611"/>
              <a:ext cx="52362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96496" y="5254712"/>
              <a:ext cx="3479969" cy="90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Open Sans Bold" panose="020B0604020202020204"/>
              </a:endParaRPr>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flipV="1">
              <a:off x="7680115" y="3506669"/>
              <a:ext cx="532436"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flipV="1">
              <a:off x="7677780" y="4557288"/>
              <a:ext cx="534771" cy="554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stCxn id="12" idx="3"/>
              <a:endCxn id="22" idx="1"/>
            </p:cNvCxnSpPr>
            <p:nvPr/>
          </p:nvCxnSpPr>
          <p:spPr>
            <a:xfrm flipV="1">
              <a:off x="7674996" y="5704712"/>
              <a:ext cx="521500" cy="1312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5F7138F1-C8B7-B050-CBA4-5029B80C3E1A}"/>
                </a:ext>
              </a:extLst>
            </p:cNvPr>
            <p:cNvSpPr txBox="1"/>
            <p:nvPr/>
          </p:nvSpPr>
          <p:spPr>
            <a:xfrm>
              <a:off x="8383054" y="852852"/>
              <a:ext cx="3106851" cy="923330"/>
            </a:xfrm>
            <a:prstGeom prst="rect">
              <a:avLst/>
            </a:prstGeom>
            <a:noFill/>
          </p:spPr>
          <p:txBody>
            <a:bodyPr wrap="square" rtlCol="0">
              <a:spAutoFit/>
            </a:bodyPr>
            <a:lstStyle/>
            <a:p>
              <a:pPr algn="ctr"/>
              <a:r>
                <a:rPr lang="es-ES" dirty="0">
                  <a:solidFill>
                    <a:schemeClr val="bg1"/>
                  </a:solidFill>
                  <a:latin typeface="Open Sans Bold" panose="020B0604020202020204"/>
                </a:rPr>
                <a:t>Generando compromiso con la empresa desde el momento de la selección</a:t>
              </a:r>
            </a:p>
          </p:txBody>
        </p:sp>
        <p:sp>
          <p:nvSpPr>
            <p:cNvPr id="27" name="CuadroTexto 26">
              <a:extLst>
                <a:ext uri="{FF2B5EF4-FFF2-40B4-BE49-F238E27FC236}">
                  <a16:creationId xmlns:a16="http://schemas.microsoft.com/office/drawing/2014/main" id="{A5D5BB40-63C3-80DE-8A56-12C61BC689FF}"/>
                </a:ext>
              </a:extLst>
            </p:cNvPr>
            <p:cNvSpPr txBox="1"/>
            <p:nvPr/>
          </p:nvSpPr>
          <p:spPr>
            <a:xfrm>
              <a:off x="4377418" y="1100039"/>
              <a:ext cx="3185976" cy="369332"/>
            </a:xfrm>
            <a:prstGeom prst="rect">
              <a:avLst/>
            </a:prstGeom>
            <a:noFill/>
          </p:spPr>
          <p:txBody>
            <a:bodyPr wrap="square" rtlCol="0">
              <a:spAutoFit/>
            </a:bodyPr>
            <a:lstStyle/>
            <a:p>
              <a:pPr algn="ctr"/>
              <a:r>
                <a:rPr lang="es-CO" b="1" dirty="0">
                  <a:solidFill>
                    <a:srgbClr val="004AAD"/>
                  </a:solidFill>
                  <a:latin typeface="Open Sans Bold" panose="020B0604020202020204"/>
                </a:rPr>
                <a:t>ENTREVISTAS EFECTIVAS</a:t>
              </a:r>
            </a:p>
          </p:txBody>
        </p:sp>
        <p:sp>
          <p:nvSpPr>
            <p:cNvPr id="28" name="CuadroTexto 27">
              <a:extLst>
                <a:ext uri="{FF2B5EF4-FFF2-40B4-BE49-F238E27FC236}">
                  <a16:creationId xmlns:a16="http://schemas.microsoft.com/office/drawing/2014/main" id="{F369C89B-689E-1C48-8E4D-25375A249914}"/>
                </a:ext>
              </a:extLst>
            </p:cNvPr>
            <p:cNvSpPr txBox="1"/>
            <p:nvPr/>
          </p:nvSpPr>
          <p:spPr>
            <a:xfrm>
              <a:off x="8310883" y="2104552"/>
              <a:ext cx="3313345" cy="646331"/>
            </a:xfrm>
            <a:prstGeom prst="rect">
              <a:avLst/>
            </a:prstGeom>
            <a:noFill/>
          </p:spPr>
          <p:txBody>
            <a:bodyPr wrap="square" rtlCol="0">
              <a:spAutoFit/>
            </a:bodyPr>
            <a:lstStyle/>
            <a:p>
              <a:pPr algn="ctr"/>
              <a:r>
                <a:rPr lang="es-CO" dirty="0">
                  <a:solidFill>
                    <a:schemeClr val="bg1"/>
                  </a:solidFill>
                  <a:latin typeface="Open Sans Bold" panose="020B0604020202020204"/>
                </a:rPr>
                <a:t>Diferenciando los conceptos de entrenar y formar</a:t>
              </a:r>
            </a:p>
          </p:txBody>
        </p:sp>
        <p:sp>
          <p:nvSpPr>
            <p:cNvPr id="29" name="CuadroTexto 28">
              <a:extLst>
                <a:ext uri="{FF2B5EF4-FFF2-40B4-BE49-F238E27FC236}">
                  <a16:creationId xmlns:a16="http://schemas.microsoft.com/office/drawing/2014/main" id="{6F508F6D-F93E-3248-8816-F4689E895179}"/>
                </a:ext>
              </a:extLst>
            </p:cNvPr>
            <p:cNvSpPr txBox="1"/>
            <p:nvPr/>
          </p:nvSpPr>
          <p:spPr>
            <a:xfrm>
              <a:off x="4455305" y="2137090"/>
              <a:ext cx="3157590" cy="646331"/>
            </a:xfrm>
            <a:prstGeom prst="rect">
              <a:avLst/>
            </a:prstGeom>
            <a:noFill/>
          </p:spPr>
          <p:txBody>
            <a:bodyPr wrap="square" rtlCol="0">
              <a:spAutoFit/>
            </a:bodyPr>
            <a:lstStyle/>
            <a:p>
              <a:pPr algn="ctr"/>
              <a:r>
                <a:rPr lang="es-CO" b="1" dirty="0">
                  <a:solidFill>
                    <a:srgbClr val="004AAD"/>
                  </a:solidFill>
                  <a:latin typeface="Open Sans Bold" panose="020B0604020202020204"/>
                </a:rPr>
                <a:t>FORMAR Y ENTRENAR PERSONAS</a:t>
              </a:r>
            </a:p>
          </p:txBody>
        </p:sp>
        <p:sp>
          <p:nvSpPr>
            <p:cNvPr id="30" name="CuadroTexto 29">
              <a:extLst>
                <a:ext uri="{FF2B5EF4-FFF2-40B4-BE49-F238E27FC236}">
                  <a16:creationId xmlns:a16="http://schemas.microsoft.com/office/drawing/2014/main" id="{459E31A8-3C78-E847-84B2-828BBDFCCB90}"/>
                </a:ext>
              </a:extLst>
            </p:cNvPr>
            <p:cNvSpPr txBox="1"/>
            <p:nvPr/>
          </p:nvSpPr>
          <p:spPr>
            <a:xfrm>
              <a:off x="8325958" y="3044738"/>
              <a:ext cx="3253154" cy="923330"/>
            </a:xfrm>
            <a:prstGeom prst="rect">
              <a:avLst/>
            </a:prstGeom>
            <a:noFill/>
          </p:spPr>
          <p:txBody>
            <a:bodyPr wrap="square" rtlCol="0">
              <a:spAutoFit/>
            </a:bodyPr>
            <a:lstStyle/>
            <a:p>
              <a:pPr algn="ctr"/>
              <a:r>
                <a:rPr lang="es-CO" dirty="0">
                  <a:solidFill>
                    <a:schemeClr val="bg1"/>
                  </a:solidFill>
                  <a:latin typeface="Open Sans Bold" panose="020B0604020202020204"/>
                </a:rPr>
                <a:t>Logrando que los clientes perciban lo que en realidad buscan</a:t>
              </a:r>
            </a:p>
          </p:txBody>
        </p:sp>
        <p:sp>
          <p:nvSpPr>
            <p:cNvPr id="31" name="CuadroTexto 30">
              <a:extLst>
                <a:ext uri="{FF2B5EF4-FFF2-40B4-BE49-F238E27FC236}">
                  <a16:creationId xmlns:a16="http://schemas.microsoft.com/office/drawing/2014/main" id="{82368043-6518-2448-984A-91B3F7DEEF3B}"/>
                </a:ext>
              </a:extLst>
            </p:cNvPr>
            <p:cNvSpPr txBox="1"/>
            <p:nvPr/>
          </p:nvSpPr>
          <p:spPr>
            <a:xfrm>
              <a:off x="4299438" y="3286932"/>
              <a:ext cx="3200400" cy="369332"/>
            </a:xfrm>
            <a:prstGeom prst="rect">
              <a:avLst/>
            </a:prstGeom>
            <a:noFill/>
          </p:spPr>
          <p:txBody>
            <a:bodyPr wrap="square" rtlCol="0">
              <a:spAutoFit/>
            </a:bodyPr>
            <a:lstStyle/>
            <a:p>
              <a:pPr algn="ctr"/>
              <a:r>
                <a:rPr lang="es-CO" b="1" dirty="0">
                  <a:solidFill>
                    <a:srgbClr val="004AAD"/>
                  </a:solidFill>
                  <a:latin typeface="Open Sans Bold" panose="020B0604020202020204"/>
                </a:rPr>
                <a:t>GENERANDO VALOR</a:t>
              </a:r>
            </a:p>
          </p:txBody>
        </p:sp>
        <p:sp>
          <p:nvSpPr>
            <p:cNvPr id="32" name="CuadroTexto 31">
              <a:extLst>
                <a:ext uri="{FF2B5EF4-FFF2-40B4-BE49-F238E27FC236}">
                  <a16:creationId xmlns:a16="http://schemas.microsoft.com/office/drawing/2014/main" id="{5E51EAF7-2455-7445-8406-6B3F1D8A887C}"/>
                </a:ext>
              </a:extLst>
            </p:cNvPr>
            <p:cNvSpPr txBox="1"/>
            <p:nvPr/>
          </p:nvSpPr>
          <p:spPr>
            <a:xfrm>
              <a:off x="8344262" y="4068214"/>
              <a:ext cx="3184432" cy="923330"/>
            </a:xfrm>
            <a:prstGeom prst="rect">
              <a:avLst/>
            </a:prstGeom>
            <a:noFill/>
          </p:spPr>
          <p:txBody>
            <a:bodyPr wrap="square" rtlCol="0">
              <a:spAutoFit/>
            </a:bodyPr>
            <a:lstStyle/>
            <a:p>
              <a:pPr algn="ctr"/>
              <a:r>
                <a:rPr lang="es-CO" dirty="0">
                  <a:solidFill>
                    <a:schemeClr val="bg1"/>
                  </a:solidFill>
                  <a:latin typeface="Open Sans Bold" panose="020B0604020202020204"/>
                </a:rPr>
                <a:t>Encontrando las mejores posibilidades en nuestros colaboradores</a:t>
              </a:r>
            </a:p>
          </p:txBody>
        </p:sp>
        <p:sp>
          <p:nvSpPr>
            <p:cNvPr id="33" name="CuadroTexto 32">
              <a:extLst>
                <a:ext uri="{FF2B5EF4-FFF2-40B4-BE49-F238E27FC236}">
                  <a16:creationId xmlns:a16="http://schemas.microsoft.com/office/drawing/2014/main" id="{39CCEC22-C7A7-A042-9D78-DC6B8BB9846F}"/>
                </a:ext>
              </a:extLst>
            </p:cNvPr>
            <p:cNvSpPr txBox="1"/>
            <p:nvPr/>
          </p:nvSpPr>
          <p:spPr>
            <a:xfrm>
              <a:off x="4264853" y="4190554"/>
              <a:ext cx="3479969" cy="646331"/>
            </a:xfrm>
            <a:prstGeom prst="rect">
              <a:avLst/>
            </a:prstGeom>
            <a:noFill/>
          </p:spPr>
          <p:txBody>
            <a:bodyPr wrap="square" rtlCol="0">
              <a:spAutoFit/>
            </a:bodyPr>
            <a:lstStyle/>
            <a:p>
              <a:pPr algn="ctr"/>
              <a:r>
                <a:rPr lang="es-CO" b="1" dirty="0">
                  <a:solidFill>
                    <a:srgbClr val="004AAD"/>
                  </a:solidFill>
                  <a:latin typeface="Open Sans Bold" panose="020B0604020202020204"/>
                </a:rPr>
                <a:t>GERENCIAR Y POTENCIAR EL DESEMPEÑO</a:t>
              </a:r>
            </a:p>
          </p:txBody>
        </p:sp>
        <p:sp>
          <p:nvSpPr>
            <p:cNvPr id="34" name="CuadroTexto 33">
              <a:extLst>
                <a:ext uri="{FF2B5EF4-FFF2-40B4-BE49-F238E27FC236}">
                  <a16:creationId xmlns:a16="http://schemas.microsoft.com/office/drawing/2014/main" id="{BED346DF-1A4A-3D4F-81AC-472EA592DBBC}"/>
                </a:ext>
              </a:extLst>
            </p:cNvPr>
            <p:cNvSpPr txBox="1"/>
            <p:nvPr/>
          </p:nvSpPr>
          <p:spPr>
            <a:xfrm>
              <a:off x="8305474" y="5216473"/>
              <a:ext cx="3184431" cy="923330"/>
            </a:xfrm>
            <a:prstGeom prst="rect">
              <a:avLst/>
            </a:prstGeom>
            <a:noFill/>
          </p:spPr>
          <p:txBody>
            <a:bodyPr wrap="square" rtlCol="0">
              <a:spAutoFit/>
            </a:bodyPr>
            <a:lstStyle/>
            <a:p>
              <a:pPr algn="ctr"/>
              <a:r>
                <a:rPr lang="es-CO" dirty="0">
                  <a:solidFill>
                    <a:schemeClr val="bg1"/>
                  </a:solidFill>
                  <a:latin typeface="Open Sans Bold" panose="020B0604020202020204"/>
                </a:rPr>
                <a:t>El cambio como una oportunidad de constante aprendizaje</a:t>
              </a:r>
            </a:p>
          </p:txBody>
        </p:sp>
        <p:sp>
          <p:nvSpPr>
            <p:cNvPr id="35" name="CuadroTexto 34">
              <a:extLst>
                <a:ext uri="{FF2B5EF4-FFF2-40B4-BE49-F238E27FC236}">
                  <a16:creationId xmlns:a16="http://schemas.microsoft.com/office/drawing/2014/main" id="{CF60E9ED-7040-F24E-A7A3-EEBD7CDDE150}"/>
                </a:ext>
              </a:extLst>
            </p:cNvPr>
            <p:cNvSpPr txBox="1"/>
            <p:nvPr/>
          </p:nvSpPr>
          <p:spPr>
            <a:xfrm>
              <a:off x="4344389" y="5478083"/>
              <a:ext cx="3263956" cy="369332"/>
            </a:xfrm>
            <a:prstGeom prst="rect">
              <a:avLst/>
            </a:prstGeom>
            <a:noFill/>
          </p:spPr>
          <p:txBody>
            <a:bodyPr wrap="square" rtlCol="0">
              <a:spAutoFit/>
            </a:bodyPr>
            <a:lstStyle/>
            <a:p>
              <a:pPr algn="ctr"/>
              <a:r>
                <a:rPr lang="es-CO" b="1" dirty="0">
                  <a:solidFill>
                    <a:srgbClr val="004AAD"/>
                  </a:solidFill>
                  <a:latin typeface="Open Sans Bold" panose="020B0604020202020204"/>
                </a:rPr>
                <a:t>GESTION DEL CAMBIO</a:t>
              </a:r>
            </a:p>
          </p:txBody>
        </p:sp>
      </p:grpSp>
      <p:sp>
        <p:nvSpPr>
          <p:cNvPr id="43" name="Elipse 42"/>
          <p:cNvSpPr/>
          <p:nvPr/>
        </p:nvSpPr>
        <p:spPr>
          <a:xfrm>
            <a:off x="1012321" y="2676885"/>
            <a:ext cx="2160000" cy="216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225840966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rgbClr val="004AAD"/>
                </a:solidFill>
                <a:latin typeface="Open Sans Bold"/>
                <a:ea typeface="ＭＳ Ｐゴシック" panose="020B0600070205080204" pitchFamily="34" charset="-128"/>
                <a:cs typeface="Arial" panose="020B0604020202020204" pitchFamily="34" charset="0"/>
              </a:rPr>
              <a:t>Formándonos</a:t>
            </a:r>
          </a:p>
        </p:txBody>
      </p:sp>
      <p:grpSp>
        <p:nvGrpSpPr>
          <p:cNvPr id="2" name="Grupo 1"/>
          <p:cNvGrpSpPr/>
          <p:nvPr/>
        </p:nvGrpSpPr>
        <p:grpSpPr>
          <a:xfrm>
            <a:off x="467606" y="215897"/>
            <a:ext cx="7601434" cy="5934452"/>
            <a:chOff x="4095709" y="252382"/>
            <a:chExt cx="7601434" cy="5934452"/>
          </a:xfrm>
        </p:grpSpPr>
        <p:sp>
          <p:nvSpPr>
            <p:cNvPr id="69" name="CuadroTexto 1">
              <a:extLst>
                <a:ext uri="{FF2B5EF4-FFF2-40B4-BE49-F238E27FC236}">
                  <a16:creationId xmlns:a16="http://schemas.microsoft.com/office/drawing/2014/main" id="{C439DA76-152A-4FDD-8BFB-372F7696B154}"/>
                </a:ext>
              </a:extLst>
            </p:cNvPr>
            <p:cNvSpPr txBox="1"/>
            <p:nvPr/>
          </p:nvSpPr>
          <p:spPr>
            <a:xfrm>
              <a:off x="4095709" y="269382"/>
              <a:ext cx="3819078"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Habilidad/Competencia</a:t>
              </a:r>
            </a:p>
          </p:txBody>
        </p:sp>
        <p:sp>
          <p:nvSpPr>
            <p:cNvPr id="70" name="CuadroTexto 2">
              <a:extLst>
                <a:ext uri="{FF2B5EF4-FFF2-40B4-BE49-F238E27FC236}">
                  <a16:creationId xmlns:a16="http://schemas.microsoft.com/office/drawing/2014/main" id="{4F7AD790-D688-4135-8A5E-8B6D083E7677}"/>
                </a:ext>
              </a:extLst>
            </p:cNvPr>
            <p:cNvSpPr txBox="1"/>
            <p:nvPr/>
          </p:nvSpPr>
          <p:spPr>
            <a:xfrm>
              <a:off x="8283438" y="252382"/>
              <a:ext cx="3290324"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Título de la charla</a:t>
              </a:r>
            </a:p>
          </p:txBody>
        </p:sp>
        <p:sp>
          <p:nvSpPr>
            <p:cNvPr id="71" name="Rectangle: Rounded Corners 10">
              <a:extLst>
                <a:ext uri="{FF2B5EF4-FFF2-40B4-BE49-F238E27FC236}">
                  <a16:creationId xmlns:a16="http://schemas.microsoft.com/office/drawing/2014/main" id="{677CEB86-BE93-437E-BF84-16A29F397841}"/>
                </a:ext>
              </a:extLst>
            </p:cNvPr>
            <p:cNvSpPr/>
            <p:nvPr/>
          </p:nvSpPr>
          <p:spPr>
            <a:xfrm>
              <a:off x="4227063" y="861552"/>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2" name="Rectangle: Rounded Corners 11">
              <a:extLst>
                <a:ext uri="{FF2B5EF4-FFF2-40B4-BE49-F238E27FC236}">
                  <a16:creationId xmlns:a16="http://schemas.microsoft.com/office/drawing/2014/main" id="{7AF14F21-D980-441C-B975-31126EC51ED3}"/>
                </a:ext>
              </a:extLst>
            </p:cNvPr>
            <p:cNvSpPr/>
            <p:nvPr/>
          </p:nvSpPr>
          <p:spPr>
            <a:xfrm>
              <a:off x="4227063" y="1985665"/>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Rectangle: Rounded Corners 15">
              <a:extLst>
                <a:ext uri="{FF2B5EF4-FFF2-40B4-BE49-F238E27FC236}">
                  <a16:creationId xmlns:a16="http://schemas.microsoft.com/office/drawing/2014/main" id="{76D27976-0AC8-4978-B7F1-B2EDE4D78273}"/>
                </a:ext>
              </a:extLst>
            </p:cNvPr>
            <p:cNvSpPr/>
            <p:nvPr/>
          </p:nvSpPr>
          <p:spPr>
            <a:xfrm>
              <a:off x="4208720" y="3072723"/>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Rectangle: Rounded Corners 16">
              <a:extLst>
                <a:ext uri="{FF2B5EF4-FFF2-40B4-BE49-F238E27FC236}">
                  <a16:creationId xmlns:a16="http://schemas.microsoft.com/office/drawing/2014/main" id="{DBC6FCEC-1E78-479B-BA4F-D434BB003B00}"/>
                </a:ext>
              </a:extLst>
            </p:cNvPr>
            <p:cNvSpPr/>
            <p:nvPr/>
          </p:nvSpPr>
          <p:spPr>
            <a:xfrm>
              <a:off x="4206385" y="4128882"/>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8" name="Rectangle: Rounded Corners 41">
              <a:extLst>
                <a:ext uri="{FF2B5EF4-FFF2-40B4-BE49-F238E27FC236}">
                  <a16:creationId xmlns:a16="http://schemas.microsoft.com/office/drawing/2014/main" id="{6771B1C9-7E11-4804-840A-3AC6CBF6C6D9}"/>
                </a:ext>
              </a:extLst>
            </p:cNvPr>
            <p:cNvSpPr/>
            <p:nvPr/>
          </p:nvSpPr>
          <p:spPr>
            <a:xfrm>
              <a:off x="4206385" y="5263504"/>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Rectangle: Rounded Corners 74">
              <a:extLst>
                <a:ext uri="{FF2B5EF4-FFF2-40B4-BE49-F238E27FC236}">
                  <a16:creationId xmlns:a16="http://schemas.microsoft.com/office/drawing/2014/main" id="{0EDB72D4-E111-4213-AF64-A748D4B2AB46}"/>
                </a:ext>
              </a:extLst>
            </p:cNvPr>
            <p:cNvSpPr/>
            <p:nvPr/>
          </p:nvSpPr>
          <p:spPr>
            <a:xfrm>
              <a:off x="8217174" y="852760"/>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83" name="Rectangle: Rounded Corners 75">
              <a:extLst>
                <a:ext uri="{FF2B5EF4-FFF2-40B4-BE49-F238E27FC236}">
                  <a16:creationId xmlns:a16="http://schemas.microsoft.com/office/drawing/2014/main" id="{AC94254A-3E27-44E1-BF86-96DDF10707CB}"/>
                </a:ext>
              </a:extLst>
            </p:cNvPr>
            <p:cNvSpPr/>
            <p:nvPr/>
          </p:nvSpPr>
          <p:spPr>
            <a:xfrm>
              <a:off x="8217174" y="1976873"/>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84" name="Rectangle: Rounded Corners 76">
              <a:extLst>
                <a:ext uri="{FF2B5EF4-FFF2-40B4-BE49-F238E27FC236}">
                  <a16:creationId xmlns:a16="http://schemas.microsoft.com/office/drawing/2014/main" id="{53E6D7C3-2114-4D99-8382-5E1C312C608B}"/>
                </a:ext>
              </a:extLst>
            </p:cNvPr>
            <p:cNvSpPr/>
            <p:nvPr/>
          </p:nvSpPr>
          <p:spPr>
            <a:xfrm>
              <a:off x="8198831" y="3063931"/>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85" name="Rectangle: Rounded Corners 77">
              <a:extLst>
                <a:ext uri="{FF2B5EF4-FFF2-40B4-BE49-F238E27FC236}">
                  <a16:creationId xmlns:a16="http://schemas.microsoft.com/office/drawing/2014/main" id="{F14EF738-817D-4B80-B782-C9E1E365AF96}"/>
                </a:ext>
              </a:extLst>
            </p:cNvPr>
            <p:cNvSpPr/>
            <p:nvPr/>
          </p:nvSpPr>
          <p:spPr>
            <a:xfrm>
              <a:off x="8196496" y="4128882"/>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cxnSp>
          <p:nvCxnSpPr>
            <p:cNvPr id="86" name="Straight Connector 83">
              <a:extLst>
                <a:ext uri="{FF2B5EF4-FFF2-40B4-BE49-F238E27FC236}">
                  <a16:creationId xmlns:a16="http://schemas.microsoft.com/office/drawing/2014/main" id="{567E22B2-766B-4643-B0DD-45F54A044F4A}"/>
                </a:ext>
              </a:extLst>
            </p:cNvPr>
            <p:cNvCxnSpPr>
              <a:cxnSpLocks/>
            </p:cNvCxnSpPr>
            <p:nvPr/>
          </p:nvCxnSpPr>
          <p:spPr>
            <a:xfrm>
              <a:off x="7704697" y="1328557"/>
              <a:ext cx="512477" cy="70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87" name="Straight Connector 84">
              <a:extLst>
                <a:ext uri="{FF2B5EF4-FFF2-40B4-BE49-F238E27FC236}">
                  <a16:creationId xmlns:a16="http://schemas.microsoft.com/office/drawing/2014/main" id="{C5E8D64A-5C10-4913-9E95-DDAB242A05CC}"/>
                </a:ext>
              </a:extLst>
            </p:cNvPr>
            <p:cNvCxnSpPr>
              <a:cxnSpLocks/>
            </p:cNvCxnSpPr>
            <p:nvPr/>
          </p:nvCxnSpPr>
          <p:spPr>
            <a:xfrm flipV="1">
              <a:off x="7707032" y="2453372"/>
              <a:ext cx="510142" cy="879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88" name="Rectangle: Rounded Corners 85">
              <a:extLst>
                <a:ext uri="{FF2B5EF4-FFF2-40B4-BE49-F238E27FC236}">
                  <a16:creationId xmlns:a16="http://schemas.microsoft.com/office/drawing/2014/main" id="{032816FD-8382-4DC3-B082-B7EECC69D560}"/>
                </a:ext>
              </a:extLst>
            </p:cNvPr>
            <p:cNvSpPr/>
            <p:nvPr/>
          </p:nvSpPr>
          <p:spPr>
            <a:xfrm>
              <a:off x="8196496" y="5254712"/>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cxnSp>
          <p:nvCxnSpPr>
            <p:cNvPr id="89" name="Straight Connector 87">
              <a:extLst>
                <a:ext uri="{FF2B5EF4-FFF2-40B4-BE49-F238E27FC236}">
                  <a16:creationId xmlns:a16="http://schemas.microsoft.com/office/drawing/2014/main" id="{AE2BF1ED-4D81-476B-8DCB-E335DD947036}"/>
                </a:ext>
              </a:extLst>
            </p:cNvPr>
            <p:cNvCxnSpPr>
              <a:cxnSpLocks/>
            </p:cNvCxnSpPr>
            <p:nvPr/>
          </p:nvCxnSpPr>
          <p:spPr>
            <a:xfrm flipV="1">
              <a:off x="7688689" y="3540430"/>
              <a:ext cx="510142" cy="879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90" name="Straight Connector 88">
              <a:extLst>
                <a:ext uri="{FF2B5EF4-FFF2-40B4-BE49-F238E27FC236}">
                  <a16:creationId xmlns:a16="http://schemas.microsoft.com/office/drawing/2014/main" id="{73830AAB-B6EE-4B67-AF3B-9613685D65DE}"/>
                </a:ext>
              </a:extLst>
            </p:cNvPr>
            <p:cNvCxnSpPr>
              <a:cxnSpLocks/>
            </p:cNvCxnSpPr>
            <p:nvPr/>
          </p:nvCxnSpPr>
          <p:spPr>
            <a:xfrm flipV="1">
              <a:off x="7670469" y="4578882"/>
              <a:ext cx="510142" cy="879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91" name="Straight Connector 89">
              <a:extLst>
                <a:ext uri="{FF2B5EF4-FFF2-40B4-BE49-F238E27FC236}">
                  <a16:creationId xmlns:a16="http://schemas.microsoft.com/office/drawing/2014/main" id="{98247223-176E-43E0-95ED-7AEDE7BFA52C}"/>
                </a:ext>
              </a:extLst>
            </p:cNvPr>
            <p:cNvCxnSpPr>
              <a:cxnSpLocks/>
            </p:cNvCxnSpPr>
            <p:nvPr/>
          </p:nvCxnSpPr>
          <p:spPr>
            <a:xfrm flipV="1">
              <a:off x="7679641" y="5725169"/>
              <a:ext cx="491799" cy="655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B9682764-7958-0D44-94DD-5E54F8154EBF}"/>
                </a:ext>
              </a:extLst>
            </p:cNvPr>
            <p:cNvSpPr txBox="1"/>
            <p:nvPr/>
          </p:nvSpPr>
          <p:spPr>
            <a:xfrm>
              <a:off x="8388463" y="931985"/>
              <a:ext cx="3155837" cy="646331"/>
            </a:xfrm>
            <a:prstGeom prst="rect">
              <a:avLst/>
            </a:prstGeom>
            <a:noFill/>
          </p:spPr>
          <p:txBody>
            <a:bodyPr wrap="square" rtlCol="0">
              <a:spAutoFit/>
            </a:bodyPr>
            <a:lstStyle/>
            <a:p>
              <a:pPr algn="ctr"/>
              <a:r>
                <a:rPr lang="es-CO" dirty="0">
                  <a:solidFill>
                    <a:schemeClr val="bg1"/>
                  </a:solidFill>
                  <a:latin typeface="Open Sans Bold" panose="020B0604020202020204"/>
                </a:rPr>
                <a:t>Impulsando los resultados con objetivos claros</a:t>
              </a:r>
            </a:p>
          </p:txBody>
        </p:sp>
        <p:sp>
          <p:nvSpPr>
            <p:cNvPr id="93" name="CuadroTexto 92">
              <a:extLst>
                <a:ext uri="{FF2B5EF4-FFF2-40B4-BE49-F238E27FC236}">
                  <a16:creationId xmlns:a16="http://schemas.microsoft.com/office/drawing/2014/main" id="{1D99264E-B93A-254B-89EA-59F2B151AF1B}"/>
                </a:ext>
              </a:extLst>
            </p:cNvPr>
            <p:cNvSpPr txBox="1"/>
            <p:nvPr/>
          </p:nvSpPr>
          <p:spPr>
            <a:xfrm>
              <a:off x="4377418" y="1044271"/>
              <a:ext cx="3157590" cy="369332"/>
            </a:xfrm>
            <a:prstGeom prst="rect">
              <a:avLst/>
            </a:prstGeom>
            <a:noFill/>
          </p:spPr>
          <p:txBody>
            <a:bodyPr wrap="square" rtlCol="0">
              <a:spAutoFit/>
            </a:bodyPr>
            <a:lstStyle/>
            <a:p>
              <a:pPr algn="ctr"/>
              <a:r>
                <a:rPr lang="es-CO" b="1" dirty="0">
                  <a:solidFill>
                    <a:schemeClr val="bg1"/>
                  </a:solidFill>
                  <a:latin typeface="Open Sans Bold" panose="020B0604020202020204"/>
                </a:rPr>
                <a:t>GESTION DE METAS</a:t>
              </a:r>
            </a:p>
          </p:txBody>
        </p:sp>
        <p:sp>
          <p:nvSpPr>
            <p:cNvPr id="94" name="CuadroTexto 93">
              <a:extLst>
                <a:ext uri="{FF2B5EF4-FFF2-40B4-BE49-F238E27FC236}">
                  <a16:creationId xmlns:a16="http://schemas.microsoft.com/office/drawing/2014/main" id="{BB95864E-F82C-2646-8AAD-F4BC46EC82C3}"/>
                </a:ext>
              </a:extLst>
            </p:cNvPr>
            <p:cNvSpPr txBox="1"/>
            <p:nvPr/>
          </p:nvSpPr>
          <p:spPr>
            <a:xfrm>
              <a:off x="8388463" y="2039815"/>
              <a:ext cx="3155837" cy="646331"/>
            </a:xfrm>
            <a:prstGeom prst="rect">
              <a:avLst/>
            </a:prstGeom>
            <a:noFill/>
          </p:spPr>
          <p:txBody>
            <a:bodyPr wrap="square" rtlCol="0">
              <a:spAutoFit/>
            </a:bodyPr>
            <a:lstStyle/>
            <a:p>
              <a:pPr algn="ctr"/>
              <a:r>
                <a:rPr lang="es-CO" dirty="0">
                  <a:solidFill>
                    <a:schemeClr val="bg1"/>
                  </a:solidFill>
                  <a:latin typeface="Open Sans Bold" panose="020B0604020202020204"/>
                </a:rPr>
                <a:t>Moviendo correctamente las fichas de la organización</a:t>
              </a:r>
            </a:p>
          </p:txBody>
        </p:sp>
        <p:sp>
          <p:nvSpPr>
            <p:cNvPr id="95" name="CuadroTexto 94">
              <a:extLst>
                <a:ext uri="{FF2B5EF4-FFF2-40B4-BE49-F238E27FC236}">
                  <a16:creationId xmlns:a16="http://schemas.microsoft.com/office/drawing/2014/main" id="{6B6C50A4-B3AD-DD47-98B3-E1BC1780A50C}"/>
                </a:ext>
              </a:extLst>
            </p:cNvPr>
            <p:cNvSpPr txBox="1"/>
            <p:nvPr/>
          </p:nvSpPr>
          <p:spPr>
            <a:xfrm>
              <a:off x="4377418" y="2039815"/>
              <a:ext cx="3157590" cy="646331"/>
            </a:xfrm>
            <a:prstGeom prst="rect">
              <a:avLst/>
            </a:prstGeom>
            <a:noFill/>
          </p:spPr>
          <p:txBody>
            <a:bodyPr wrap="square" rtlCol="0">
              <a:spAutoFit/>
            </a:bodyPr>
            <a:lstStyle/>
            <a:p>
              <a:pPr algn="ctr"/>
              <a:r>
                <a:rPr lang="es-CO" b="1" dirty="0">
                  <a:solidFill>
                    <a:schemeClr val="bg1"/>
                  </a:solidFill>
                  <a:latin typeface="Open Sans Bold" panose="020B0604020202020204"/>
                </a:rPr>
                <a:t>GESTION INTERNA DELA ORGANIZACION</a:t>
              </a:r>
            </a:p>
          </p:txBody>
        </p:sp>
        <p:sp>
          <p:nvSpPr>
            <p:cNvPr id="96" name="CuadroTexto 95">
              <a:extLst>
                <a:ext uri="{FF2B5EF4-FFF2-40B4-BE49-F238E27FC236}">
                  <a16:creationId xmlns:a16="http://schemas.microsoft.com/office/drawing/2014/main" id="{C349BBB5-501B-8D4A-8776-9E3B4213828F}"/>
                </a:ext>
              </a:extLst>
            </p:cNvPr>
            <p:cNvSpPr txBox="1"/>
            <p:nvPr/>
          </p:nvSpPr>
          <p:spPr>
            <a:xfrm>
              <a:off x="8196496" y="3038289"/>
              <a:ext cx="3500647" cy="900000"/>
            </a:xfrm>
            <a:prstGeom prst="rect">
              <a:avLst/>
            </a:prstGeom>
            <a:noFill/>
          </p:spPr>
          <p:txBody>
            <a:bodyPr wrap="square" rtlCol="0">
              <a:spAutoFit/>
            </a:bodyPr>
            <a:lstStyle/>
            <a:p>
              <a:pPr algn="ctr"/>
              <a:r>
                <a:rPr lang="es-CO" dirty="0">
                  <a:solidFill>
                    <a:schemeClr val="bg1"/>
                  </a:solidFill>
                  <a:latin typeface="Open Sans Bold" panose="020B0604020202020204"/>
                </a:rPr>
                <a:t>Entendiendo el funcionamiento del más tradicional esquema de comunicación interna</a:t>
              </a:r>
            </a:p>
          </p:txBody>
        </p:sp>
        <p:sp>
          <p:nvSpPr>
            <p:cNvPr id="97" name="CuadroTexto 96">
              <a:extLst>
                <a:ext uri="{FF2B5EF4-FFF2-40B4-BE49-F238E27FC236}">
                  <a16:creationId xmlns:a16="http://schemas.microsoft.com/office/drawing/2014/main" id="{873E3189-7388-CD48-9E3B-C4E699EF9460}"/>
                </a:ext>
              </a:extLst>
            </p:cNvPr>
            <p:cNvSpPr txBox="1"/>
            <p:nvPr/>
          </p:nvSpPr>
          <p:spPr>
            <a:xfrm>
              <a:off x="4605659" y="3287896"/>
              <a:ext cx="3157590" cy="369332"/>
            </a:xfrm>
            <a:prstGeom prst="rect">
              <a:avLst/>
            </a:prstGeom>
            <a:noFill/>
          </p:spPr>
          <p:txBody>
            <a:bodyPr wrap="square" rtlCol="0">
              <a:spAutoFit/>
            </a:bodyPr>
            <a:lstStyle/>
            <a:p>
              <a:r>
                <a:rPr lang="es-CO" b="1" dirty="0">
                  <a:solidFill>
                    <a:schemeClr val="bg1"/>
                  </a:solidFill>
                  <a:latin typeface="Open Sans Bold" panose="020B0604020202020204"/>
                </a:rPr>
                <a:t>GRUPOS PRIMARIOS</a:t>
              </a:r>
            </a:p>
          </p:txBody>
        </p:sp>
        <p:sp>
          <p:nvSpPr>
            <p:cNvPr id="98" name="CuadroTexto 97">
              <a:extLst>
                <a:ext uri="{FF2B5EF4-FFF2-40B4-BE49-F238E27FC236}">
                  <a16:creationId xmlns:a16="http://schemas.microsoft.com/office/drawing/2014/main" id="{2DE1BE05-3BE0-FA40-B4BF-B85023EAFAE8}"/>
                </a:ext>
              </a:extLst>
            </p:cNvPr>
            <p:cNvSpPr txBox="1"/>
            <p:nvPr/>
          </p:nvSpPr>
          <p:spPr>
            <a:xfrm>
              <a:off x="8323092" y="4260479"/>
              <a:ext cx="3226777" cy="646331"/>
            </a:xfrm>
            <a:prstGeom prst="rect">
              <a:avLst/>
            </a:prstGeom>
            <a:noFill/>
          </p:spPr>
          <p:txBody>
            <a:bodyPr wrap="square" rtlCol="0">
              <a:spAutoFit/>
            </a:bodyPr>
            <a:lstStyle/>
            <a:p>
              <a:pPr algn="ctr"/>
              <a:r>
                <a:rPr lang="es-CO" dirty="0">
                  <a:solidFill>
                    <a:schemeClr val="bg1"/>
                  </a:solidFill>
                  <a:latin typeface="Open Sans Bold" panose="020B0604020202020204"/>
                </a:rPr>
                <a:t>Armando mi equipo con los mejores talentos</a:t>
              </a:r>
            </a:p>
          </p:txBody>
        </p:sp>
        <p:sp>
          <p:nvSpPr>
            <p:cNvPr id="99" name="CuadroTexto 98">
              <a:extLst>
                <a:ext uri="{FF2B5EF4-FFF2-40B4-BE49-F238E27FC236}">
                  <a16:creationId xmlns:a16="http://schemas.microsoft.com/office/drawing/2014/main" id="{187269CB-FFA1-C44B-BDD6-2C6B2A953302}"/>
                </a:ext>
              </a:extLst>
            </p:cNvPr>
            <p:cNvSpPr txBox="1"/>
            <p:nvPr/>
          </p:nvSpPr>
          <p:spPr>
            <a:xfrm>
              <a:off x="4377418" y="4204473"/>
              <a:ext cx="3157590" cy="646331"/>
            </a:xfrm>
            <a:prstGeom prst="rect">
              <a:avLst/>
            </a:prstGeom>
            <a:noFill/>
          </p:spPr>
          <p:txBody>
            <a:bodyPr wrap="square" rtlCol="0">
              <a:spAutoFit/>
            </a:bodyPr>
            <a:lstStyle/>
            <a:p>
              <a:pPr algn="ctr"/>
              <a:r>
                <a:rPr lang="es-CO" b="1" dirty="0">
                  <a:solidFill>
                    <a:schemeClr val="bg1"/>
                  </a:solidFill>
                  <a:latin typeface="Open Sans Bold" panose="020B0604020202020204"/>
                </a:rPr>
                <a:t>HERRAMIENTAS DE SELECCION</a:t>
              </a:r>
            </a:p>
          </p:txBody>
        </p:sp>
        <p:sp>
          <p:nvSpPr>
            <p:cNvPr id="100" name="CuadroTexto 99">
              <a:extLst>
                <a:ext uri="{FF2B5EF4-FFF2-40B4-BE49-F238E27FC236}">
                  <a16:creationId xmlns:a16="http://schemas.microsoft.com/office/drawing/2014/main" id="{30554DEB-FD52-BA4B-A45B-62A2D0358F66}"/>
                </a:ext>
              </a:extLst>
            </p:cNvPr>
            <p:cNvSpPr txBox="1"/>
            <p:nvPr/>
          </p:nvSpPr>
          <p:spPr>
            <a:xfrm>
              <a:off x="8388463" y="5263504"/>
              <a:ext cx="3226777" cy="923330"/>
            </a:xfrm>
            <a:prstGeom prst="rect">
              <a:avLst/>
            </a:prstGeom>
            <a:noFill/>
          </p:spPr>
          <p:txBody>
            <a:bodyPr wrap="square" rtlCol="0">
              <a:spAutoFit/>
            </a:bodyPr>
            <a:lstStyle/>
            <a:p>
              <a:pPr algn="ctr"/>
              <a:r>
                <a:rPr lang="es-CO" dirty="0">
                  <a:solidFill>
                    <a:schemeClr val="bg1"/>
                  </a:solidFill>
                  <a:latin typeface="Open Sans Bold" panose="020B0604020202020204"/>
                </a:rPr>
                <a:t>Midiendo y cuantificando todo para tomar decisiones acertadas</a:t>
              </a:r>
            </a:p>
          </p:txBody>
        </p:sp>
        <p:sp>
          <p:nvSpPr>
            <p:cNvPr id="101" name="CuadroTexto 100">
              <a:extLst>
                <a:ext uri="{FF2B5EF4-FFF2-40B4-BE49-F238E27FC236}">
                  <a16:creationId xmlns:a16="http://schemas.microsoft.com/office/drawing/2014/main" id="{EC2F608C-426F-6645-BB45-D620B9DD080B}"/>
                </a:ext>
              </a:extLst>
            </p:cNvPr>
            <p:cNvSpPr txBox="1"/>
            <p:nvPr/>
          </p:nvSpPr>
          <p:spPr>
            <a:xfrm>
              <a:off x="4377418" y="5328138"/>
              <a:ext cx="3175174" cy="646331"/>
            </a:xfrm>
            <a:prstGeom prst="rect">
              <a:avLst/>
            </a:prstGeom>
            <a:noFill/>
          </p:spPr>
          <p:txBody>
            <a:bodyPr wrap="square" rtlCol="0">
              <a:spAutoFit/>
            </a:bodyPr>
            <a:lstStyle/>
            <a:p>
              <a:pPr algn="ctr"/>
              <a:r>
                <a:rPr lang="es-CO" b="1" dirty="0">
                  <a:solidFill>
                    <a:schemeClr val="bg1"/>
                  </a:solidFill>
                  <a:latin typeface="Open Sans Bold" panose="020B0604020202020204"/>
                </a:rPr>
                <a:t>INDICADORES DE GESTION</a:t>
              </a:r>
            </a:p>
          </p:txBody>
        </p:sp>
      </p:grpSp>
      <p:sp>
        <p:nvSpPr>
          <p:cNvPr id="3" name="Hexágono 2"/>
          <p:cNvSpPr/>
          <p:nvPr/>
        </p:nvSpPr>
        <p:spPr>
          <a:xfrm>
            <a:off x="8947355" y="2538414"/>
            <a:ext cx="2566219" cy="2164658"/>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283345132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39" name="Grupo 38"/>
          <p:cNvGrpSpPr/>
          <p:nvPr/>
        </p:nvGrpSpPr>
        <p:grpSpPr>
          <a:xfrm>
            <a:off x="4016714" y="224314"/>
            <a:ext cx="7680429" cy="5930398"/>
            <a:chOff x="4016714" y="224314"/>
            <a:chExt cx="7680429" cy="5930398"/>
          </a:xfrm>
        </p:grpSpPr>
        <p:sp>
          <p:nvSpPr>
            <p:cNvPr id="3" name="CuadroTexto 1">
              <a:extLst>
                <a:ext uri="{FF2B5EF4-FFF2-40B4-BE49-F238E27FC236}">
                  <a16:creationId xmlns:a16="http://schemas.microsoft.com/office/drawing/2014/main" id="{C439DA76-152A-4FDD-8BFB-372F7696B154}"/>
                </a:ext>
              </a:extLst>
            </p:cNvPr>
            <p:cNvSpPr txBox="1"/>
            <p:nvPr/>
          </p:nvSpPr>
          <p:spPr>
            <a:xfrm>
              <a:off x="4016714" y="241314"/>
              <a:ext cx="3743902"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204443" y="224314"/>
              <a:ext cx="3225557"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32404" y="894939"/>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218489" y="2027911"/>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189851" y="3103496"/>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89850" y="4162094"/>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197810" y="5254712"/>
              <a:ext cx="3479969"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217174" y="903798"/>
              <a:ext cx="3479969" cy="9000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17174" y="2027911"/>
              <a:ext cx="3479969" cy="9000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198831" y="3114969"/>
              <a:ext cx="3479969" cy="9000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196496" y="4171128"/>
              <a:ext cx="3479969" cy="9000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stCxn id="5" idx="3"/>
              <a:endCxn id="16" idx="1"/>
            </p:cNvCxnSpPr>
            <p:nvPr/>
          </p:nvCxnSpPr>
          <p:spPr>
            <a:xfrm>
              <a:off x="7712373" y="1344939"/>
              <a:ext cx="504801" cy="885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7698458" y="2477911"/>
              <a:ext cx="5187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96496" y="5254712"/>
              <a:ext cx="3479969" cy="9000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7669820" y="3553496"/>
              <a:ext cx="529011" cy="1147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669819" y="4612094"/>
              <a:ext cx="526677" cy="903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stCxn id="12" idx="3"/>
              <a:endCxn id="22" idx="1"/>
            </p:cNvCxnSpPr>
            <p:nvPr/>
          </p:nvCxnSpPr>
          <p:spPr>
            <a:xfrm>
              <a:off x="7677779" y="5704712"/>
              <a:ext cx="5187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4D5E2C6D-91CC-CB44-8703-65405F5BD415}"/>
                </a:ext>
              </a:extLst>
            </p:cNvPr>
            <p:cNvSpPr txBox="1"/>
            <p:nvPr/>
          </p:nvSpPr>
          <p:spPr>
            <a:xfrm>
              <a:off x="8388463" y="923192"/>
              <a:ext cx="3041537" cy="646331"/>
            </a:xfrm>
            <a:prstGeom prst="rect">
              <a:avLst/>
            </a:prstGeom>
            <a:noFill/>
          </p:spPr>
          <p:txBody>
            <a:bodyPr wrap="square" rtlCol="0">
              <a:spAutoFit/>
            </a:bodyPr>
            <a:lstStyle/>
            <a:p>
              <a:pPr algn="ctr"/>
              <a:r>
                <a:rPr lang="es-CO" dirty="0">
                  <a:solidFill>
                    <a:schemeClr val="bg1"/>
                  </a:solidFill>
                  <a:latin typeface="Open Sans Bold" panose="020B0604020202020204"/>
                </a:rPr>
                <a:t>Conociendo la salud financiera de mi empresa</a:t>
              </a:r>
            </a:p>
          </p:txBody>
        </p:sp>
        <p:sp>
          <p:nvSpPr>
            <p:cNvPr id="27" name="CuadroTexto 26">
              <a:extLst>
                <a:ext uri="{FF2B5EF4-FFF2-40B4-BE49-F238E27FC236}">
                  <a16:creationId xmlns:a16="http://schemas.microsoft.com/office/drawing/2014/main" id="{CFE479D0-8D7C-FF4A-8DC6-E7981AD8BDCB}"/>
                </a:ext>
              </a:extLst>
            </p:cNvPr>
            <p:cNvSpPr txBox="1"/>
            <p:nvPr/>
          </p:nvSpPr>
          <p:spPr>
            <a:xfrm>
              <a:off x="4289238" y="1030632"/>
              <a:ext cx="3297115" cy="646331"/>
            </a:xfrm>
            <a:prstGeom prst="rect">
              <a:avLst/>
            </a:prstGeom>
            <a:noFill/>
          </p:spPr>
          <p:txBody>
            <a:bodyPr wrap="square" rtlCol="0">
              <a:spAutoFit/>
            </a:bodyPr>
            <a:lstStyle/>
            <a:p>
              <a:pPr algn="ctr"/>
              <a:r>
                <a:rPr lang="es-CO" b="1" dirty="0">
                  <a:solidFill>
                    <a:srgbClr val="233DFF"/>
                  </a:solidFill>
                  <a:latin typeface="Open Sans Bold" panose="020B0604020202020204"/>
                </a:rPr>
                <a:t>INDICADORES FINANCIEROS</a:t>
              </a:r>
            </a:p>
          </p:txBody>
        </p:sp>
        <p:sp>
          <p:nvSpPr>
            <p:cNvPr id="28" name="CuadroTexto 27">
              <a:extLst>
                <a:ext uri="{FF2B5EF4-FFF2-40B4-BE49-F238E27FC236}">
                  <a16:creationId xmlns:a16="http://schemas.microsoft.com/office/drawing/2014/main" id="{9B3E4821-FC9E-D047-ABA2-F2E6BD3F0838}"/>
                </a:ext>
              </a:extLst>
            </p:cNvPr>
            <p:cNvSpPr txBox="1"/>
            <p:nvPr/>
          </p:nvSpPr>
          <p:spPr>
            <a:xfrm>
              <a:off x="8388463" y="2110154"/>
              <a:ext cx="3164629" cy="646331"/>
            </a:xfrm>
            <a:prstGeom prst="rect">
              <a:avLst/>
            </a:prstGeom>
            <a:noFill/>
          </p:spPr>
          <p:txBody>
            <a:bodyPr wrap="square" rtlCol="0">
              <a:spAutoFit/>
            </a:bodyPr>
            <a:lstStyle/>
            <a:p>
              <a:pPr algn="ctr"/>
              <a:r>
                <a:rPr lang="es-ES" dirty="0">
                  <a:solidFill>
                    <a:schemeClr val="bg1"/>
                  </a:solidFill>
                  <a:latin typeface="Open Sans Bold" panose="020B0604020202020204"/>
                </a:rPr>
                <a:t>Triunfando en un mundo con alternativas</a:t>
              </a:r>
            </a:p>
          </p:txBody>
        </p:sp>
        <p:sp>
          <p:nvSpPr>
            <p:cNvPr id="29" name="CuadroTexto 28">
              <a:extLst>
                <a:ext uri="{FF2B5EF4-FFF2-40B4-BE49-F238E27FC236}">
                  <a16:creationId xmlns:a16="http://schemas.microsoft.com/office/drawing/2014/main" id="{EE34C5E2-6F41-DC44-9EDC-5249C3CEF45E}"/>
                </a:ext>
              </a:extLst>
            </p:cNvPr>
            <p:cNvSpPr txBox="1"/>
            <p:nvPr/>
          </p:nvSpPr>
          <p:spPr>
            <a:xfrm>
              <a:off x="4358425" y="2140373"/>
              <a:ext cx="3104836" cy="646331"/>
            </a:xfrm>
            <a:prstGeom prst="rect">
              <a:avLst/>
            </a:prstGeom>
            <a:noFill/>
          </p:spPr>
          <p:txBody>
            <a:bodyPr wrap="square" rtlCol="0">
              <a:spAutoFit/>
            </a:bodyPr>
            <a:lstStyle/>
            <a:p>
              <a:pPr algn="ctr"/>
              <a:r>
                <a:rPr lang="es-CO" b="1" dirty="0">
                  <a:solidFill>
                    <a:srgbClr val="233DFF"/>
                  </a:solidFill>
                  <a:latin typeface="Open Sans Bold" panose="020B0604020202020204"/>
                </a:rPr>
                <a:t>INTELIGENCIA COMPETITIVA</a:t>
              </a:r>
            </a:p>
          </p:txBody>
        </p:sp>
        <p:sp>
          <p:nvSpPr>
            <p:cNvPr id="30" name="CuadroTexto 29">
              <a:extLst>
                <a:ext uri="{FF2B5EF4-FFF2-40B4-BE49-F238E27FC236}">
                  <a16:creationId xmlns:a16="http://schemas.microsoft.com/office/drawing/2014/main" id="{3429D337-4289-1147-A019-1A7E95B27C1B}"/>
                </a:ext>
              </a:extLst>
            </p:cNvPr>
            <p:cNvSpPr txBox="1"/>
            <p:nvPr/>
          </p:nvSpPr>
          <p:spPr>
            <a:xfrm>
              <a:off x="8388463" y="3063931"/>
              <a:ext cx="3164629" cy="923330"/>
            </a:xfrm>
            <a:prstGeom prst="rect">
              <a:avLst/>
            </a:prstGeom>
            <a:noFill/>
          </p:spPr>
          <p:txBody>
            <a:bodyPr wrap="square" rtlCol="0">
              <a:spAutoFit/>
            </a:bodyPr>
            <a:lstStyle/>
            <a:p>
              <a:pPr algn="ctr"/>
              <a:r>
                <a:rPr lang="es-CO" dirty="0">
                  <a:solidFill>
                    <a:schemeClr val="bg1"/>
                  </a:solidFill>
                  <a:latin typeface="Open Sans Bold" panose="020B0604020202020204"/>
                </a:rPr>
                <a:t>Demostrando genuinamente cuánto me importa mi equipo de trabajo</a:t>
              </a:r>
            </a:p>
          </p:txBody>
        </p:sp>
        <p:sp>
          <p:nvSpPr>
            <p:cNvPr id="31" name="CuadroTexto 30">
              <a:extLst>
                <a:ext uri="{FF2B5EF4-FFF2-40B4-BE49-F238E27FC236}">
                  <a16:creationId xmlns:a16="http://schemas.microsoft.com/office/drawing/2014/main" id="{A64BC81F-D058-5047-B3AF-82B6E440BC76}"/>
                </a:ext>
              </a:extLst>
            </p:cNvPr>
            <p:cNvSpPr txBox="1"/>
            <p:nvPr/>
          </p:nvSpPr>
          <p:spPr>
            <a:xfrm>
              <a:off x="4375352" y="3230330"/>
              <a:ext cx="3104836" cy="646331"/>
            </a:xfrm>
            <a:prstGeom prst="rect">
              <a:avLst/>
            </a:prstGeom>
            <a:noFill/>
          </p:spPr>
          <p:txBody>
            <a:bodyPr wrap="square" rtlCol="0">
              <a:spAutoFit/>
            </a:bodyPr>
            <a:lstStyle/>
            <a:p>
              <a:pPr algn="ctr"/>
              <a:r>
                <a:rPr lang="es-CO" b="1" dirty="0">
                  <a:solidFill>
                    <a:srgbClr val="233DFF"/>
                  </a:solidFill>
                  <a:latin typeface="Open Sans Bold" panose="020B0604020202020204"/>
                </a:rPr>
                <a:t>INTERES POR SUS COLABORADORES</a:t>
              </a:r>
            </a:p>
          </p:txBody>
        </p:sp>
        <p:sp>
          <p:nvSpPr>
            <p:cNvPr id="32" name="CuadroTexto 31">
              <a:extLst>
                <a:ext uri="{FF2B5EF4-FFF2-40B4-BE49-F238E27FC236}">
                  <a16:creationId xmlns:a16="http://schemas.microsoft.com/office/drawing/2014/main" id="{76C506F8-2ECA-9141-9A7B-3E826D4B1423}"/>
                </a:ext>
              </a:extLst>
            </p:cNvPr>
            <p:cNvSpPr txBox="1"/>
            <p:nvPr/>
          </p:nvSpPr>
          <p:spPr>
            <a:xfrm>
              <a:off x="8217174" y="4363549"/>
              <a:ext cx="3270739" cy="646331"/>
            </a:xfrm>
            <a:prstGeom prst="rect">
              <a:avLst/>
            </a:prstGeom>
            <a:noFill/>
          </p:spPr>
          <p:txBody>
            <a:bodyPr wrap="square" rtlCol="0">
              <a:spAutoFit/>
            </a:bodyPr>
            <a:lstStyle/>
            <a:p>
              <a:pPr algn="ctr"/>
              <a:r>
                <a:rPr lang="es-CO" dirty="0">
                  <a:solidFill>
                    <a:schemeClr val="bg1"/>
                  </a:solidFill>
                  <a:latin typeface="Open Sans Bold" panose="020B0604020202020204"/>
                </a:rPr>
                <a:t>Gestionando el capital humano</a:t>
              </a:r>
            </a:p>
          </p:txBody>
        </p:sp>
        <p:sp>
          <p:nvSpPr>
            <p:cNvPr id="33" name="CuadroTexto 32">
              <a:extLst>
                <a:ext uri="{FF2B5EF4-FFF2-40B4-BE49-F238E27FC236}">
                  <a16:creationId xmlns:a16="http://schemas.microsoft.com/office/drawing/2014/main" id="{0638C063-782E-A34B-A6FA-A6224958A039}"/>
                </a:ext>
              </a:extLst>
            </p:cNvPr>
            <p:cNvSpPr txBox="1"/>
            <p:nvPr/>
          </p:nvSpPr>
          <p:spPr>
            <a:xfrm>
              <a:off x="4289238" y="4425101"/>
              <a:ext cx="3297115" cy="369332"/>
            </a:xfrm>
            <a:prstGeom prst="rect">
              <a:avLst/>
            </a:prstGeom>
            <a:noFill/>
          </p:spPr>
          <p:txBody>
            <a:bodyPr wrap="square" rtlCol="0">
              <a:spAutoFit/>
            </a:bodyPr>
            <a:lstStyle/>
            <a:p>
              <a:pPr algn="ctr"/>
              <a:r>
                <a:rPr lang="es-CO" b="1" dirty="0">
                  <a:solidFill>
                    <a:srgbClr val="233DFF"/>
                  </a:solidFill>
                  <a:latin typeface="Open Sans Bold" panose="020B0604020202020204"/>
                </a:rPr>
                <a:t>MANEJO DE GENTE</a:t>
              </a:r>
            </a:p>
          </p:txBody>
        </p:sp>
        <p:sp>
          <p:nvSpPr>
            <p:cNvPr id="34" name="CuadroTexto 33">
              <a:extLst>
                <a:ext uri="{FF2B5EF4-FFF2-40B4-BE49-F238E27FC236}">
                  <a16:creationId xmlns:a16="http://schemas.microsoft.com/office/drawing/2014/main" id="{D9C0BA77-91D3-AE4B-85E7-76FF46DFEC6F}"/>
                </a:ext>
              </a:extLst>
            </p:cNvPr>
            <p:cNvSpPr txBox="1"/>
            <p:nvPr/>
          </p:nvSpPr>
          <p:spPr>
            <a:xfrm>
              <a:off x="4375352" y="5381546"/>
              <a:ext cx="3003353" cy="646331"/>
            </a:xfrm>
            <a:prstGeom prst="rect">
              <a:avLst/>
            </a:prstGeom>
            <a:noFill/>
          </p:spPr>
          <p:txBody>
            <a:bodyPr wrap="square" rtlCol="0">
              <a:spAutoFit/>
            </a:bodyPr>
            <a:lstStyle/>
            <a:p>
              <a:pPr algn="ctr"/>
              <a:r>
                <a:rPr lang="es-CO" b="1" dirty="0">
                  <a:solidFill>
                    <a:srgbClr val="233DFF"/>
                  </a:solidFill>
                  <a:latin typeface="Open Sans Bold" panose="020B0604020202020204"/>
                </a:rPr>
                <a:t>MANEJO DE LOS RECURSOS</a:t>
              </a:r>
            </a:p>
          </p:txBody>
        </p:sp>
        <p:sp>
          <p:nvSpPr>
            <p:cNvPr id="35" name="CuadroTexto 34">
              <a:extLst>
                <a:ext uri="{FF2B5EF4-FFF2-40B4-BE49-F238E27FC236}">
                  <a16:creationId xmlns:a16="http://schemas.microsoft.com/office/drawing/2014/main" id="{EF1A4814-25DA-CF4E-801F-D00A1FFC25D6}"/>
                </a:ext>
              </a:extLst>
            </p:cNvPr>
            <p:cNvSpPr txBox="1"/>
            <p:nvPr/>
          </p:nvSpPr>
          <p:spPr>
            <a:xfrm>
              <a:off x="8388463" y="5319346"/>
              <a:ext cx="3164629" cy="646331"/>
            </a:xfrm>
            <a:prstGeom prst="rect">
              <a:avLst/>
            </a:prstGeom>
            <a:noFill/>
          </p:spPr>
          <p:txBody>
            <a:bodyPr wrap="square" rtlCol="0">
              <a:spAutoFit/>
            </a:bodyPr>
            <a:lstStyle/>
            <a:p>
              <a:pPr algn="ctr"/>
              <a:r>
                <a:rPr lang="es-CO" dirty="0">
                  <a:solidFill>
                    <a:schemeClr val="bg1"/>
                  </a:solidFill>
                  <a:latin typeface="Open Sans Bold" panose="020B0604020202020204"/>
                </a:rPr>
                <a:t>Optimizando lo que me encomiendan</a:t>
              </a:r>
            </a:p>
          </p:txBody>
        </p:sp>
      </p:grpSp>
      <p:sp>
        <p:nvSpPr>
          <p:cNvPr id="40" name="Elipse 39"/>
          <p:cNvSpPr/>
          <p:nvPr/>
        </p:nvSpPr>
        <p:spPr>
          <a:xfrm>
            <a:off x="717755" y="2477911"/>
            <a:ext cx="2753451" cy="202031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12792460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3" name="TextBox 3"/>
          <p:cNvSpPr txBox="1"/>
          <p:nvPr/>
        </p:nvSpPr>
        <p:spPr>
          <a:xfrm>
            <a:off x="0" y="2126154"/>
            <a:ext cx="12192000" cy="492443"/>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prstClr val="white"/>
                </a:solidFill>
                <a:effectLst/>
                <a:uLnTx/>
                <a:uFillTx/>
                <a:latin typeface="Open Sans Bold" panose="020B0604020202020204"/>
                <a:ea typeface="+mn-ea"/>
                <a:cs typeface="+mn-cs"/>
              </a:rPr>
              <a:t>Empresas</a:t>
            </a:r>
          </a:p>
        </p:txBody>
      </p:sp>
      <p:grpSp>
        <p:nvGrpSpPr>
          <p:cNvPr id="4" name="Group 4"/>
          <p:cNvGrpSpPr/>
          <p:nvPr/>
        </p:nvGrpSpPr>
        <p:grpSpPr>
          <a:xfrm>
            <a:off x="1371600" y="4056434"/>
            <a:ext cx="2390125" cy="2028049"/>
            <a:chOff x="0" y="0"/>
            <a:chExt cx="812800" cy="812800"/>
          </a:xfrm>
        </p:grpSpPr>
        <p:sp>
          <p:nvSpPr>
            <p:cNvPr id="5" name="Freeform 5"/>
            <p:cNvSpPr/>
            <p:nvPr/>
          </p:nvSpPr>
          <p:spPr>
            <a:xfrm>
              <a:off x="0" y="0"/>
              <a:ext cx="812800" cy="812800"/>
            </a:xfrm>
            <a:custGeom>
              <a:avLst/>
              <a:gdLst/>
              <a:ahLst/>
              <a:cxnLst/>
              <a:rect l="l" t="t" r="r" b="b"/>
              <a:pathLst>
                <a:path w="812800" h="812800">
                  <a:moveTo>
                    <a:pt x="56820" y="0"/>
                  </a:moveTo>
                  <a:lnTo>
                    <a:pt x="755980" y="0"/>
                  </a:lnTo>
                  <a:cubicBezTo>
                    <a:pt x="771050" y="0"/>
                    <a:pt x="785502" y="5986"/>
                    <a:pt x="796158" y="16642"/>
                  </a:cubicBezTo>
                  <a:cubicBezTo>
                    <a:pt x="806814" y="27298"/>
                    <a:pt x="812800" y="41750"/>
                    <a:pt x="812800" y="56820"/>
                  </a:cubicBezTo>
                  <a:lnTo>
                    <a:pt x="812800" y="755980"/>
                  </a:lnTo>
                  <a:cubicBezTo>
                    <a:pt x="812800" y="771050"/>
                    <a:pt x="806814" y="785502"/>
                    <a:pt x="796158" y="796158"/>
                  </a:cubicBezTo>
                  <a:cubicBezTo>
                    <a:pt x="785502" y="806814"/>
                    <a:pt x="771050" y="812800"/>
                    <a:pt x="755980" y="812800"/>
                  </a:cubicBezTo>
                  <a:lnTo>
                    <a:pt x="56820" y="812800"/>
                  </a:lnTo>
                  <a:cubicBezTo>
                    <a:pt x="41750" y="812800"/>
                    <a:pt x="27298" y="806814"/>
                    <a:pt x="16642" y="796158"/>
                  </a:cubicBezTo>
                  <a:cubicBezTo>
                    <a:pt x="5986" y="785502"/>
                    <a:pt x="0" y="771050"/>
                    <a:pt x="0" y="755980"/>
                  </a:cubicBezTo>
                  <a:lnTo>
                    <a:pt x="0" y="56820"/>
                  </a:lnTo>
                  <a:cubicBezTo>
                    <a:pt x="0" y="41750"/>
                    <a:pt x="5986" y="27298"/>
                    <a:pt x="16642" y="16642"/>
                  </a:cubicBezTo>
                  <a:cubicBezTo>
                    <a:pt x="27298" y="5986"/>
                    <a:pt x="41750" y="0"/>
                    <a:pt x="56820" y="0"/>
                  </a:cubicBezTo>
                  <a:close/>
                </a:path>
              </a:pathLst>
            </a:custGeom>
            <a:blipFill>
              <a:blip r:embed="rId3"/>
              <a:stretch>
                <a:fillRect l="-18309" r="-18309"/>
              </a:stretch>
            </a:blipFill>
          </p:spPr>
        </p:sp>
      </p:grpSp>
      <p:sp>
        <p:nvSpPr>
          <p:cNvPr id="6" name="TextBox 6"/>
          <p:cNvSpPr txBox="1"/>
          <p:nvPr/>
        </p:nvSpPr>
        <p:spPr>
          <a:xfrm>
            <a:off x="409966" y="6245254"/>
            <a:ext cx="4716511"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José Fernando Durán Gutiérrez</a:t>
            </a:r>
          </a:p>
        </p:txBody>
      </p:sp>
      <p:sp>
        <p:nvSpPr>
          <p:cNvPr id="7" name="TextBox 7"/>
          <p:cNvSpPr txBox="1"/>
          <p:nvPr/>
        </p:nvSpPr>
        <p:spPr>
          <a:xfrm>
            <a:off x="9523379" y="6245254"/>
            <a:ext cx="2156653"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Formándonos</a:t>
            </a:r>
          </a:p>
        </p:txBody>
      </p:sp>
      <p:sp>
        <p:nvSpPr>
          <p:cNvPr id="8" name="CuadroTexto 7">
            <a:extLst>
              <a:ext uri="{FF2B5EF4-FFF2-40B4-BE49-F238E27FC236}">
                <a16:creationId xmlns:a16="http://schemas.microsoft.com/office/drawing/2014/main" id="{BA41F6AB-4742-4643-93FF-458879C815C3}"/>
              </a:ext>
            </a:extLst>
          </p:cNvPr>
          <p:cNvSpPr txBox="1"/>
          <p:nvPr/>
        </p:nvSpPr>
        <p:spPr>
          <a:xfrm>
            <a:off x="-73895" y="983940"/>
            <a:ext cx="121919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prstClr val="white"/>
                </a:solidFill>
                <a:effectLst/>
                <a:uLnTx/>
                <a:uFillTx/>
                <a:latin typeface="Open Sans Bold" panose="020B0604020202020204"/>
                <a:ea typeface="+mn-ea"/>
                <a:cs typeface="+mn-cs"/>
              </a:rPr>
              <a:t>PRESENTACION FORMANDONOS</a:t>
            </a:r>
            <a:endParaRPr kumimoji="0" lang="es-CO" sz="4000" b="1" i="0" u="none" strike="noStrike" kern="1200" cap="none" spc="0" normalizeH="0" baseline="0" noProof="0" dirty="0">
              <a:ln>
                <a:noFill/>
              </a:ln>
              <a:solidFill>
                <a:prstClr val="white"/>
              </a:solidFill>
              <a:effectLst/>
              <a:uLnTx/>
              <a:uFillTx/>
              <a:latin typeface="Open Sans Bold" panose="020B0604020202020204"/>
              <a:ea typeface="+mn-ea"/>
              <a:cs typeface="+mn-cs"/>
            </a:endParaRPr>
          </a:p>
        </p:txBody>
      </p:sp>
    </p:spTree>
    <p:extLst>
      <p:ext uri="{BB962C8B-B14F-4D97-AF65-F5344CB8AC3E}">
        <p14:creationId xmlns:p14="http://schemas.microsoft.com/office/powerpoint/2010/main" val="235490883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38" name="Grupo 37"/>
          <p:cNvGrpSpPr/>
          <p:nvPr/>
        </p:nvGrpSpPr>
        <p:grpSpPr>
          <a:xfrm>
            <a:off x="733641" y="206014"/>
            <a:ext cx="7513893" cy="5891351"/>
            <a:chOff x="4183250" y="269912"/>
            <a:chExt cx="7513893" cy="5891351"/>
          </a:xfrm>
        </p:grpSpPr>
        <p:sp>
          <p:nvSpPr>
            <p:cNvPr id="3" name="CuadroTexto 1">
              <a:extLst>
                <a:ext uri="{FF2B5EF4-FFF2-40B4-BE49-F238E27FC236}">
                  <a16:creationId xmlns:a16="http://schemas.microsoft.com/office/drawing/2014/main" id="{C439DA76-152A-4FDD-8BFB-372F7696B154}"/>
                </a:ext>
              </a:extLst>
            </p:cNvPr>
            <p:cNvSpPr txBox="1"/>
            <p:nvPr/>
          </p:nvSpPr>
          <p:spPr>
            <a:xfrm>
              <a:off x="4183250" y="279972"/>
              <a:ext cx="3572613"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354165" y="269912"/>
              <a:ext cx="3303285"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18489" y="948273"/>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200146" y="3159444"/>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97811" y="4215603"/>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197811" y="5261263"/>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217174" y="852760"/>
              <a:ext cx="3479969" cy="900000"/>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212915" y="3177366"/>
              <a:ext cx="3479969" cy="900000"/>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212915" y="4234917"/>
              <a:ext cx="3479969" cy="861372"/>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p:cNvCxnSpPr>
            <p:nvPr/>
          </p:nvCxnSpPr>
          <p:spPr>
            <a:xfrm>
              <a:off x="7704697" y="1319980"/>
              <a:ext cx="512477" cy="70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58005" y="5261263"/>
              <a:ext cx="3479969" cy="900000"/>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endCxn id="18" idx="1"/>
            </p:cNvCxnSpPr>
            <p:nvPr/>
          </p:nvCxnSpPr>
          <p:spPr>
            <a:xfrm flipV="1">
              <a:off x="7680115" y="3627366"/>
              <a:ext cx="532800" cy="1"/>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677780" y="4665603"/>
              <a:ext cx="535135" cy="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stCxn id="12" idx="3"/>
              <a:endCxn id="22" idx="1"/>
            </p:cNvCxnSpPr>
            <p:nvPr/>
          </p:nvCxnSpPr>
          <p:spPr>
            <a:xfrm>
              <a:off x="7677780" y="5711263"/>
              <a:ext cx="480225" cy="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4D5E2C6D-91CC-CB44-8703-65405F5BD415}"/>
                </a:ext>
              </a:extLst>
            </p:cNvPr>
            <p:cNvSpPr txBox="1"/>
            <p:nvPr/>
          </p:nvSpPr>
          <p:spPr>
            <a:xfrm>
              <a:off x="8388463" y="985841"/>
              <a:ext cx="3041537" cy="646331"/>
            </a:xfrm>
            <a:prstGeom prst="rect">
              <a:avLst/>
            </a:prstGeom>
            <a:noFill/>
          </p:spPr>
          <p:txBody>
            <a:bodyPr wrap="square" rtlCol="0">
              <a:spAutoFit/>
            </a:bodyPr>
            <a:lstStyle/>
            <a:p>
              <a:pPr algn="ctr"/>
              <a:r>
                <a:rPr lang="es-ES" dirty="0">
                  <a:solidFill>
                    <a:srgbClr val="233DFF"/>
                  </a:solidFill>
                  <a:latin typeface="Open Sans Bold" panose="020B0604020202020204"/>
                </a:rPr>
                <a:t>Descubriendo cómo un “no” puede ser un “sí” escondido</a:t>
              </a:r>
            </a:p>
          </p:txBody>
        </p:sp>
        <p:sp>
          <p:nvSpPr>
            <p:cNvPr id="27" name="CuadroTexto 26">
              <a:extLst>
                <a:ext uri="{FF2B5EF4-FFF2-40B4-BE49-F238E27FC236}">
                  <a16:creationId xmlns:a16="http://schemas.microsoft.com/office/drawing/2014/main" id="{CFE479D0-8D7C-FF4A-8DC6-E7981AD8BDCB}"/>
                </a:ext>
              </a:extLst>
            </p:cNvPr>
            <p:cNvSpPr txBox="1"/>
            <p:nvPr/>
          </p:nvSpPr>
          <p:spPr>
            <a:xfrm>
              <a:off x="4391125" y="1135314"/>
              <a:ext cx="3227928" cy="369332"/>
            </a:xfrm>
            <a:prstGeom prst="rect">
              <a:avLst/>
            </a:prstGeom>
            <a:noFill/>
          </p:spPr>
          <p:txBody>
            <a:bodyPr wrap="square" rtlCol="0">
              <a:spAutoFit/>
            </a:bodyPr>
            <a:lstStyle/>
            <a:p>
              <a:pPr algn="ctr"/>
              <a:r>
                <a:rPr lang="es-CO" b="1" dirty="0">
                  <a:solidFill>
                    <a:schemeClr val="bg1"/>
                  </a:solidFill>
                  <a:latin typeface="Open Sans Bold" panose="020B0604020202020204"/>
                </a:rPr>
                <a:t>MANEJO DE OBJECIONES</a:t>
              </a:r>
            </a:p>
          </p:txBody>
        </p:sp>
        <p:sp>
          <p:nvSpPr>
            <p:cNvPr id="30" name="CuadroTexto 29">
              <a:extLst>
                <a:ext uri="{FF2B5EF4-FFF2-40B4-BE49-F238E27FC236}">
                  <a16:creationId xmlns:a16="http://schemas.microsoft.com/office/drawing/2014/main" id="{3429D337-4289-1147-A019-1A7E95B27C1B}"/>
                </a:ext>
              </a:extLst>
            </p:cNvPr>
            <p:cNvSpPr txBox="1"/>
            <p:nvPr/>
          </p:nvSpPr>
          <p:spPr>
            <a:xfrm>
              <a:off x="8379970" y="3410332"/>
              <a:ext cx="3164629" cy="369332"/>
            </a:xfrm>
            <a:prstGeom prst="rect">
              <a:avLst/>
            </a:prstGeom>
            <a:noFill/>
          </p:spPr>
          <p:txBody>
            <a:bodyPr wrap="square" rtlCol="0">
              <a:spAutoFit/>
            </a:bodyPr>
            <a:lstStyle/>
            <a:p>
              <a:pPr algn="ctr"/>
              <a:r>
                <a:rPr lang="es-CO" dirty="0">
                  <a:solidFill>
                    <a:srgbClr val="233DFF"/>
                  </a:solidFill>
                  <a:latin typeface="Open Sans Bold" panose="020B0604020202020204"/>
                </a:rPr>
                <a:t>Migrando de cliente a partner</a:t>
              </a:r>
            </a:p>
          </p:txBody>
        </p:sp>
        <p:sp>
          <p:nvSpPr>
            <p:cNvPr id="31" name="CuadroTexto 30">
              <a:extLst>
                <a:ext uri="{FF2B5EF4-FFF2-40B4-BE49-F238E27FC236}">
                  <a16:creationId xmlns:a16="http://schemas.microsoft.com/office/drawing/2014/main" id="{A64BC81F-D058-5047-B3AF-82B6E440BC76}"/>
                </a:ext>
              </a:extLst>
            </p:cNvPr>
            <p:cNvSpPr txBox="1"/>
            <p:nvPr/>
          </p:nvSpPr>
          <p:spPr>
            <a:xfrm>
              <a:off x="4326676" y="3410332"/>
              <a:ext cx="3104836" cy="369332"/>
            </a:xfrm>
            <a:prstGeom prst="rect">
              <a:avLst/>
            </a:prstGeom>
            <a:noFill/>
          </p:spPr>
          <p:txBody>
            <a:bodyPr wrap="square" rtlCol="0">
              <a:spAutoFit/>
            </a:bodyPr>
            <a:lstStyle/>
            <a:p>
              <a:pPr algn="ctr"/>
              <a:r>
                <a:rPr lang="es-CO" b="1" dirty="0">
                  <a:solidFill>
                    <a:schemeClr val="bg1"/>
                  </a:solidFill>
                  <a:latin typeface="Open Sans Bold" panose="020B0604020202020204"/>
                </a:rPr>
                <a:t>PARTNERING</a:t>
              </a:r>
            </a:p>
          </p:txBody>
        </p:sp>
        <p:sp>
          <p:nvSpPr>
            <p:cNvPr id="32" name="CuadroTexto 31">
              <a:extLst>
                <a:ext uri="{FF2B5EF4-FFF2-40B4-BE49-F238E27FC236}">
                  <a16:creationId xmlns:a16="http://schemas.microsoft.com/office/drawing/2014/main" id="{76C506F8-2ECA-9141-9A7B-3E826D4B1423}"/>
                </a:ext>
              </a:extLst>
            </p:cNvPr>
            <p:cNvSpPr txBox="1"/>
            <p:nvPr/>
          </p:nvSpPr>
          <p:spPr>
            <a:xfrm>
              <a:off x="8285765" y="4207730"/>
              <a:ext cx="3270739" cy="900000"/>
            </a:xfrm>
            <a:prstGeom prst="rect">
              <a:avLst/>
            </a:prstGeom>
            <a:noFill/>
          </p:spPr>
          <p:txBody>
            <a:bodyPr wrap="square" rtlCol="0">
              <a:spAutoFit/>
            </a:bodyPr>
            <a:lstStyle/>
            <a:p>
              <a:pPr algn="ctr"/>
              <a:r>
                <a:rPr lang="es-CO" dirty="0">
                  <a:solidFill>
                    <a:srgbClr val="233DFF"/>
                  </a:solidFill>
                  <a:latin typeface="Open Sans Bold" panose="020B0604020202020204"/>
                </a:rPr>
                <a:t>Motivando a mis colaboradores a superar sus metas</a:t>
              </a:r>
            </a:p>
          </p:txBody>
        </p:sp>
        <p:sp>
          <p:nvSpPr>
            <p:cNvPr id="33" name="CuadroTexto 32">
              <a:extLst>
                <a:ext uri="{FF2B5EF4-FFF2-40B4-BE49-F238E27FC236}">
                  <a16:creationId xmlns:a16="http://schemas.microsoft.com/office/drawing/2014/main" id="{0638C063-782E-A34B-A6FA-A6224958A039}"/>
                </a:ext>
              </a:extLst>
            </p:cNvPr>
            <p:cNvSpPr txBox="1"/>
            <p:nvPr/>
          </p:nvSpPr>
          <p:spPr>
            <a:xfrm>
              <a:off x="4307815" y="4413866"/>
              <a:ext cx="3297115" cy="369332"/>
            </a:xfrm>
            <a:prstGeom prst="rect">
              <a:avLst/>
            </a:prstGeom>
            <a:noFill/>
          </p:spPr>
          <p:txBody>
            <a:bodyPr wrap="square" rtlCol="0">
              <a:spAutoFit/>
            </a:bodyPr>
            <a:lstStyle/>
            <a:p>
              <a:pPr algn="ctr"/>
              <a:r>
                <a:rPr lang="es-CO" b="1" dirty="0">
                  <a:solidFill>
                    <a:schemeClr val="bg1"/>
                  </a:solidFill>
                  <a:latin typeface="Open Sans Bold" panose="020B0604020202020204"/>
                </a:rPr>
                <a:t>PLAN DE INCENTIVOS</a:t>
              </a:r>
            </a:p>
          </p:txBody>
        </p:sp>
        <p:sp>
          <p:nvSpPr>
            <p:cNvPr id="34" name="CuadroTexto 33">
              <a:extLst>
                <a:ext uri="{FF2B5EF4-FFF2-40B4-BE49-F238E27FC236}">
                  <a16:creationId xmlns:a16="http://schemas.microsoft.com/office/drawing/2014/main" id="{EDBE8667-B718-B54B-99B6-04A2980F0812}"/>
                </a:ext>
              </a:extLst>
            </p:cNvPr>
            <p:cNvSpPr txBox="1"/>
            <p:nvPr/>
          </p:nvSpPr>
          <p:spPr>
            <a:xfrm>
              <a:off x="4734241" y="5500732"/>
              <a:ext cx="2444261" cy="369332"/>
            </a:xfrm>
            <a:prstGeom prst="rect">
              <a:avLst/>
            </a:prstGeom>
            <a:noFill/>
          </p:spPr>
          <p:txBody>
            <a:bodyPr wrap="square" rtlCol="0">
              <a:spAutoFit/>
            </a:bodyPr>
            <a:lstStyle/>
            <a:p>
              <a:pPr algn="ctr"/>
              <a:r>
                <a:rPr lang="es-CO" b="1" dirty="0">
                  <a:solidFill>
                    <a:schemeClr val="bg1"/>
                  </a:solidFill>
                  <a:latin typeface="Open Sans Bold" panose="020B0604020202020204"/>
                </a:rPr>
                <a:t>PLAN DE NECOCIO</a:t>
              </a:r>
            </a:p>
          </p:txBody>
        </p:sp>
        <p:sp>
          <p:nvSpPr>
            <p:cNvPr id="35" name="CuadroTexto 34">
              <a:extLst>
                <a:ext uri="{FF2B5EF4-FFF2-40B4-BE49-F238E27FC236}">
                  <a16:creationId xmlns:a16="http://schemas.microsoft.com/office/drawing/2014/main" id="{66F04086-A05F-2847-B21A-69B1202702DA}"/>
                </a:ext>
              </a:extLst>
            </p:cNvPr>
            <p:cNvSpPr txBox="1"/>
            <p:nvPr/>
          </p:nvSpPr>
          <p:spPr>
            <a:xfrm>
              <a:off x="8423631" y="5368783"/>
              <a:ext cx="2971199" cy="646331"/>
            </a:xfrm>
            <a:prstGeom prst="rect">
              <a:avLst/>
            </a:prstGeom>
            <a:noFill/>
          </p:spPr>
          <p:txBody>
            <a:bodyPr wrap="square" rtlCol="0">
              <a:spAutoFit/>
            </a:bodyPr>
            <a:lstStyle/>
            <a:p>
              <a:pPr algn="ctr"/>
              <a:r>
                <a:rPr lang="es-CO" dirty="0">
                  <a:solidFill>
                    <a:srgbClr val="233DFF"/>
                  </a:solidFill>
                  <a:latin typeface="Open Sans Bold" panose="020B0604020202020204"/>
                </a:rPr>
                <a:t>Planeando el desarrollo </a:t>
              </a:r>
            </a:p>
            <a:p>
              <a:pPr algn="ctr"/>
              <a:r>
                <a:rPr lang="es-CO" dirty="0">
                  <a:solidFill>
                    <a:srgbClr val="233DFF"/>
                  </a:solidFill>
                  <a:latin typeface="Open Sans Bold" panose="020B0604020202020204"/>
                </a:rPr>
                <a:t>de mi empresa</a:t>
              </a:r>
            </a:p>
          </p:txBody>
        </p:sp>
      </p:grpSp>
      <p:sp>
        <p:nvSpPr>
          <p:cNvPr id="39" name="Doble onda 38"/>
          <p:cNvSpPr/>
          <p:nvPr/>
        </p:nvSpPr>
        <p:spPr>
          <a:xfrm>
            <a:off x="8670302" y="2865218"/>
            <a:ext cx="2644878" cy="1848465"/>
          </a:xfrm>
          <a:prstGeom prst="doubleWav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6265911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46"/>
          <p:cNvGrpSpPr/>
          <p:nvPr/>
        </p:nvGrpSpPr>
        <p:grpSpPr>
          <a:xfrm>
            <a:off x="4081705" y="260797"/>
            <a:ext cx="7629056" cy="5798857"/>
            <a:chOff x="4081705" y="260797"/>
            <a:chExt cx="7629056" cy="5798857"/>
          </a:xfrm>
        </p:grpSpPr>
        <p:sp>
          <p:nvSpPr>
            <p:cNvPr id="2" name="CuadroTexto 1">
              <a:extLst>
                <a:ext uri="{FF2B5EF4-FFF2-40B4-BE49-F238E27FC236}">
                  <a16:creationId xmlns:a16="http://schemas.microsoft.com/office/drawing/2014/main" id="{C439DA76-152A-4FDD-8BFB-372F7696B154}"/>
                </a:ext>
              </a:extLst>
            </p:cNvPr>
            <p:cNvSpPr txBox="1"/>
            <p:nvPr/>
          </p:nvSpPr>
          <p:spPr>
            <a:xfrm>
              <a:off x="4081705" y="277797"/>
              <a:ext cx="3668467"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8269434" y="260797"/>
              <a:ext cx="3160566"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4218489" y="900682"/>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4218489" y="1938052"/>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4202232" y="3002678"/>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4197811" y="4069849"/>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41">
              <a:extLst>
                <a:ext uri="{FF2B5EF4-FFF2-40B4-BE49-F238E27FC236}">
                  <a16:creationId xmlns:a16="http://schemas.microsoft.com/office/drawing/2014/main" id="{6771B1C9-7E11-4804-840A-3AC6CBF6C6D9}"/>
                </a:ext>
              </a:extLst>
            </p:cNvPr>
            <p:cNvSpPr/>
            <p:nvPr/>
          </p:nvSpPr>
          <p:spPr>
            <a:xfrm>
              <a:off x="4196597" y="5141408"/>
              <a:ext cx="3479969" cy="900000"/>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74">
              <a:extLst>
                <a:ext uri="{FF2B5EF4-FFF2-40B4-BE49-F238E27FC236}">
                  <a16:creationId xmlns:a16="http://schemas.microsoft.com/office/drawing/2014/main" id="{0EDB72D4-E111-4213-AF64-A748D4B2AB46}"/>
                </a:ext>
              </a:extLst>
            </p:cNvPr>
            <p:cNvSpPr/>
            <p:nvPr/>
          </p:nvSpPr>
          <p:spPr>
            <a:xfrm>
              <a:off x="8215814" y="894564"/>
              <a:ext cx="3479969" cy="900000"/>
            </a:xfrm>
            <a:prstGeom prst="roundRect">
              <a:avLst/>
            </a:prstGeom>
            <a:solidFill>
              <a:srgbClr val="233DFF"/>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5">
              <a:extLst>
                <a:ext uri="{FF2B5EF4-FFF2-40B4-BE49-F238E27FC236}">
                  <a16:creationId xmlns:a16="http://schemas.microsoft.com/office/drawing/2014/main" id="{AC94254A-3E27-44E1-BF86-96DDF10707CB}"/>
                </a:ext>
              </a:extLst>
            </p:cNvPr>
            <p:cNvSpPr/>
            <p:nvPr/>
          </p:nvSpPr>
          <p:spPr>
            <a:xfrm>
              <a:off x="8215814" y="1938052"/>
              <a:ext cx="3479969" cy="900000"/>
            </a:xfrm>
            <a:prstGeom prst="roundRect">
              <a:avLst/>
            </a:prstGeom>
            <a:solidFill>
              <a:srgbClr val="233DFF"/>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6">
              <a:extLst>
                <a:ext uri="{FF2B5EF4-FFF2-40B4-BE49-F238E27FC236}">
                  <a16:creationId xmlns:a16="http://schemas.microsoft.com/office/drawing/2014/main" id="{53E6D7C3-2114-4D99-8382-5E1C312C608B}"/>
                </a:ext>
              </a:extLst>
            </p:cNvPr>
            <p:cNvSpPr/>
            <p:nvPr/>
          </p:nvSpPr>
          <p:spPr>
            <a:xfrm>
              <a:off x="8215814" y="3022401"/>
              <a:ext cx="3479969" cy="900000"/>
            </a:xfrm>
            <a:prstGeom prst="roundRect">
              <a:avLst/>
            </a:prstGeom>
            <a:solidFill>
              <a:srgbClr val="233DFF"/>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7">
              <a:extLst>
                <a:ext uri="{FF2B5EF4-FFF2-40B4-BE49-F238E27FC236}">
                  <a16:creationId xmlns:a16="http://schemas.microsoft.com/office/drawing/2014/main" id="{F14EF738-817D-4B80-B782-C9E1E365AF96}"/>
                </a:ext>
              </a:extLst>
            </p:cNvPr>
            <p:cNvSpPr/>
            <p:nvPr/>
          </p:nvSpPr>
          <p:spPr>
            <a:xfrm>
              <a:off x="8230792" y="4074237"/>
              <a:ext cx="3479969" cy="900000"/>
            </a:xfrm>
            <a:prstGeom prst="roundRect">
              <a:avLst/>
            </a:prstGeom>
            <a:solidFill>
              <a:srgbClr val="233DFF"/>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9" name="Straight Connector 83">
              <a:extLst>
                <a:ext uri="{FF2B5EF4-FFF2-40B4-BE49-F238E27FC236}">
                  <a16:creationId xmlns:a16="http://schemas.microsoft.com/office/drawing/2014/main" id="{567E22B2-766B-4643-B0DD-45F54A044F4A}"/>
                </a:ext>
              </a:extLst>
            </p:cNvPr>
            <p:cNvCxnSpPr>
              <a:cxnSpLocks/>
              <a:stCxn id="4" idx="3"/>
              <a:endCxn id="15" idx="1"/>
            </p:cNvCxnSpPr>
            <p:nvPr/>
          </p:nvCxnSpPr>
          <p:spPr>
            <a:xfrm flipV="1">
              <a:off x="7698458" y="1344564"/>
              <a:ext cx="517356" cy="61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84">
              <a:extLst>
                <a:ext uri="{FF2B5EF4-FFF2-40B4-BE49-F238E27FC236}">
                  <a16:creationId xmlns:a16="http://schemas.microsoft.com/office/drawing/2014/main" id="{C5E8D64A-5C10-4913-9E95-DDAB242A05CC}"/>
                </a:ext>
              </a:extLst>
            </p:cNvPr>
            <p:cNvCxnSpPr>
              <a:cxnSpLocks/>
              <a:stCxn id="5" idx="3"/>
              <a:endCxn id="16" idx="1"/>
            </p:cNvCxnSpPr>
            <p:nvPr/>
          </p:nvCxnSpPr>
          <p:spPr>
            <a:xfrm>
              <a:off x="7698458" y="2388052"/>
              <a:ext cx="5173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Rectangle: Rounded Corners 85">
              <a:extLst>
                <a:ext uri="{FF2B5EF4-FFF2-40B4-BE49-F238E27FC236}">
                  <a16:creationId xmlns:a16="http://schemas.microsoft.com/office/drawing/2014/main" id="{032816FD-8382-4DC3-B082-B7EECC69D560}"/>
                </a:ext>
              </a:extLst>
            </p:cNvPr>
            <p:cNvSpPr/>
            <p:nvPr/>
          </p:nvSpPr>
          <p:spPr>
            <a:xfrm>
              <a:off x="8168365" y="5159654"/>
              <a:ext cx="3479969" cy="900000"/>
            </a:xfrm>
            <a:prstGeom prst="roundRect">
              <a:avLst/>
            </a:prstGeom>
            <a:solidFill>
              <a:srgbClr val="233DFF"/>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Straight Connector 87">
              <a:extLst>
                <a:ext uri="{FF2B5EF4-FFF2-40B4-BE49-F238E27FC236}">
                  <a16:creationId xmlns:a16="http://schemas.microsoft.com/office/drawing/2014/main" id="{AE2BF1ED-4D81-476B-8DCB-E335DD947036}"/>
                </a:ext>
              </a:extLst>
            </p:cNvPr>
            <p:cNvCxnSpPr>
              <a:cxnSpLocks/>
              <a:stCxn id="6" idx="3"/>
              <a:endCxn id="17" idx="1"/>
            </p:cNvCxnSpPr>
            <p:nvPr/>
          </p:nvCxnSpPr>
          <p:spPr>
            <a:xfrm>
              <a:off x="7682201" y="3452678"/>
              <a:ext cx="533613" cy="197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88">
              <a:extLst>
                <a:ext uri="{FF2B5EF4-FFF2-40B4-BE49-F238E27FC236}">
                  <a16:creationId xmlns:a16="http://schemas.microsoft.com/office/drawing/2014/main" id="{73830AAB-B6EE-4B67-AF3B-9613685D65DE}"/>
                </a:ext>
              </a:extLst>
            </p:cNvPr>
            <p:cNvCxnSpPr>
              <a:cxnSpLocks/>
              <a:stCxn id="7" idx="3"/>
              <a:endCxn id="18" idx="1"/>
            </p:cNvCxnSpPr>
            <p:nvPr/>
          </p:nvCxnSpPr>
          <p:spPr>
            <a:xfrm>
              <a:off x="7677780" y="4519849"/>
              <a:ext cx="553012" cy="43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89">
              <a:extLst>
                <a:ext uri="{FF2B5EF4-FFF2-40B4-BE49-F238E27FC236}">
                  <a16:creationId xmlns:a16="http://schemas.microsoft.com/office/drawing/2014/main" id="{98247223-176E-43E0-95ED-7AEDE7BFA52C}"/>
                </a:ext>
              </a:extLst>
            </p:cNvPr>
            <p:cNvCxnSpPr>
              <a:cxnSpLocks/>
              <a:endCxn id="21" idx="1"/>
            </p:cNvCxnSpPr>
            <p:nvPr/>
          </p:nvCxnSpPr>
          <p:spPr>
            <a:xfrm>
              <a:off x="7676566" y="5596892"/>
              <a:ext cx="491799" cy="1276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4D5E2C6D-91CC-CB44-8703-65405F5BD415}"/>
                </a:ext>
              </a:extLst>
            </p:cNvPr>
            <p:cNvSpPr txBox="1"/>
            <p:nvPr/>
          </p:nvSpPr>
          <p:spPr>
            <a:xfrm>
              <a:off x="8388463" y="923192"/>
              <a:ext cx="3041537" cy="646331"/>
            </a:xfrm>
            <a:prstGeom prst="rect">
              <a:avLst/>
            </a:prstGeom>
            <a:noFill/>
          </p:spPr>
          <p:txBody>
            <a:bodyPr wrap="square" rtlCol="0">
              <a:spAutoFit/>
            </a:bodyPr>
            <a:lstStyle/>
            <a:p>
              <a:pPr algn="ctr"/>
              <a:r>
                <a:rPr lang="es-ES" dirty="0">
                  <a:solidFill>
                    <a:schemeClr val="bg1"/>
                  </a:solidFill>
                  <a:latin typeface="Open Sans Bold" panose="020B0604020202020204"/>
                </a:rPr>
                <a:t>Organizando los ingresos de mi empresa</a:t>
              </a:r>
            </a:p>
          </p:txBody>
        </p:sp>
        <p:sp>
          <p:nvSpPr>
            <p:cNvPr id="26" name="CuadroTexto 25">
              <a:extLst>
                <a:ext uri="{FF2B5EF4-FFF2-40B4-BE49-F238E27FC236}">
                  <a16:creationId xmlns:a16="http://schemas.microsoft.com/office/drawing/2014/main" id="{CFE479D0-8D7C-FF4A-8DC6-E7981AD8BDCB}"/>
                </a:ext>
              </a:extLst>
            </p:cNvPr>
            <p:cNvSpPr txBox="1"/>
            <p:nvPr/>
          </p:nvSpPr>
          <p:spPr>
            <a:xfrm>
              <a:off x="4389778" y="1062087"/>
              <a:ext cx="3227928" cy="369332"/>
            </a:xfrm>
            <a:prstGeom prst="rect">
              <a:avLst/>
            </a:prstGeom>
            <a:noFill/>
          </p:spPr>
          <p:txBody>
            <a:bodyPr wrap="square" rtlCol="0">
              <a:spAutoFit/>
            </a:bodyPr>
            <a:lstStyle/>
            <a:p>
              <a:pPr algn="ctr"/>
              <a:r>
                <a:rPr lang="es-CO" b="1" dirty="0">
                  <a:solidFill>
                    <a:schemeClr val="bg1"/>
                  </a:solidFill>
                  <a:latin typeface="Open Sans Bold" panose="020B0604020202020204"/>
                </a:rPr>
                <a:t>PLAN DE VENTAS</a:t>
              </a:r>
            </a:p>
          </p:txBody>
        </p:sp>
        <p:sp>
          <p:nvSpPr>
            <p:cNvPr id="27" name="CuadroTexto 26">
              <a:extLst>
                <a:ext uri="{FF2B5EF4-FFF2-40B4-BE49-F238E27FC236}">
                  <a16:creationId xmlns:a16="http://schemas.microsoft.com/office/drawing/2014/main" id="{9B3E4821-FC9E-D047-ABA2-F2E6BD3F0838}"/>
                </a:ext>
              </a:extLst>
            </p:cNvPr>
            <p:cNvSpPr txBox="1"/>
            <p:nvPr/>
          </p:nvSpPr>
          <p:spPr>
            <a:xfrm>
              <a:off x="8388463" y="2110154"/>
              <a:ext cx="3164629" cy="646331"/>
            </a:xfrm>
            <a:prstGeom prst="rect">
              <a:avLst/>
            </a:prstGeom>
            <a:noFill/>
          </p:spPr>
          <p:txBody>
            <a:bodyPr wrap="square" rtlCol="0">
              <a:spAutoFit/>
            </a:bodyPr>
            <a:lstStyle/>
            <a:p>
              <a:pPr algn="ctr"/>
              <a:r>
                <a:rPr lang="es-ES" dirty="0">
                  <a:solidFill>
                    <a:schemeClr val="bg1"/>
                  </a:solidFill>
                  <a:latin typeface="Open Sans Bold" panose="020B0604020202020204"/>
                </a:rPr>
                <a:t>Definiendo la ruta en el corto y mediano plazo</a:t>
              </a:r>
            </a:p>
          </p:txBody>
        </p:sp>
        <p:sp>
          <p:nvSpPr>
            <p:cNvPr id="28" name="CuadroTexto 27">
              <a:extLst>
                <a:ext uri="{FF2B5EF4-FFF2-40B4-BE49-F238E27FC236}">
                  <a16:creationId xmlns:a16="http://schemas.microsoft.com/office/drawing/2014/main" id="{EE34C5E2-6F41-DC44-9EDC-5249C3CEF45E}"/>
                </a:ext>
              </a:extLst>
            </p:cNvPr>
            <p:cNvSpPr txBox="1"/>
            <p:nvPr/>
          </p:nvSpPr>
          <p:spPr>
            <a:xfrm>
              <a:off x="4389778" y="2143612"/>
              <a:ext cx="3104836" cy="646331"/>
            </a:xfrm>
            <a:prstGeom prst="rect">
              <a:avLst/>
            </a:prstGeom>
            <a:noFill/>
          </p:spPr>
          <p:txBody>
            <a:bodyPr wrap="square" rtlCol="0">
              <a:spAutoFit/>
            </a:bodyPr>
            <a:lstStyle/>
            <a:p>
              <a:pPr algn="ctr"/>
              <a:r>
                <a:rPr lang="es-CO" b="1" dirty="0">
                  <a:solidFill>
                    <a:schemeClr val="bg1"/>
                  </a:solidFill>
                  <a:latin typeface="Open Sans Bold" panose="020B0604020202020204"/>
                </a:rPr>
                <a:t>PLANEACION ESTRATEGICA</a:t>
              </a:r>
            </a:p>
          </p:txBody>
        </p:sp>
        <p:sp>
          <p:nvSpPr>
            <p:cNvPr id="29" name="CuadroTexto 28">
              <a:extLst>
                <a:ext uri="{FF2B5EF4-FFF2-40B4-BE49-F238E27FC236}">
                  <a16:creationId xmlns:a16="http://schemas.microsoft.com/office/drawing/2014/main" id="{3429D337-4289-1147-A019-1A7E95B27C1B}"/>
                </a:ext>
              </a:extLst>
            </p:cNvPr>
            <p:cNvSpPr txBox="1"/>
            <p:nvPr/>
          </p:nvSpPr>
          <p:spPr>
            <a:xfrm>
              <a:off x="8326915" y="3032819"/>
              <a:ext cx="3164629" cy="923330"/>
            </a:xfrm>
            <a:prstGeom prst="rect">
              <a:avLst/>
            </a:prstGeom>
            <a:noFill/>
          </p:spPr>
          <p:txBody>
            <a:bodyPr wrap="square" rtlCol="0">
              <a:spAutoFit/>
            </a:bodyPr>
            <a:lstStyle/>
            <a:p>
              <a:pPr algn="ctr"/>
              <a:r>
                <a:rPr lang="es-CO" dirty="0">
                  <a:solidFill>
                    <a:schemeClr val="bg1"/>
                  </a:solidFill>
                  <a:latin typeface="Open Sans Bold" panose="020B0604020202020204"/>
                </a:rPr>
                <a:t>Encontrando las mejores posibilidades en nuestros colaboradores</a:t>
              </a:r>
            </a:p>
          </p:txBody>
        </p:sp>
        <p:sp>
          <p:nvSpPr>
            <p:cNvPr id="30" name="CuadroTexto 29">
              <a:extLst>
                <a:ext uri="{FF2B5EF4-FFF2-40B4-BE49-F238E27FC236}">
                  <a16:creationId xmlns:a16="http://schemas.microsoft.com/office/drawing/2014/main" id="{A64BC81F-D058-5047-B3AF-82B6E440BC76}"/>
                </a:ext>
              </a:extLst>
            </p:cNvPr>
            <p:cNvSpPr txBox="1"/>
            <p:nvPr/>
          </p:nvSpPr>
          <p:spPr>
            <a:xfrm>
              <a:off x="4218489" y="3202828"/>
              <a:ext cx="3399217" cy="646331"/>
            </a:xfrm>
            <a:prstGeom prst="rect">
              <a:avLst/>
            </a:prstGeom>
            <a:noFill/>
          </p:spPr>
          <p:txBody>
            <a:bodyPr wrap="square" rtlCol="0">
              <a:spAutoFit/>
            </a:bodyPr>
            <a:lstStyle/>
            <a:p>
              <a:pPr algn="ctr"/>
              <a:r>
                <a:rPr lang="es-CO" b="1" dirty="0">
                  <a:solidFill>
                    <a:schemeClr val="bg1"/>
                  </a:solidFill>
                  <a:latin typeface="Open Sans Bold" panose="020B0604020202020204"/>
                </a:rPr>
                <a:t>POTENCIANDO EL DESEMPEÑO</a:t>
              </a:r>
            </a:p>
          </p:txBody>
        </p:sp>
        <p:sp>
          <p:nvSpPr>
            <p:cNvPr id="31" name="CuadroTexto 30">
              <a:extLst>
                <a:ext uri="{FF2B5EF4-FFF2-40B4-BE49-F238E27FC236}">
                  <a16:creationId xmlns:a16="http://schemas.microsoft.com/office/drawing/2014/main" id="{DAA0AF57-98AB-A944-B0FE-CD8F30DB2A07}"/>
                </a:ext>
              </a:extLst>
            </p:cNvPr>
            <p:cNvSpPr txBox="1"/>
            <p:nvPr/>
          </p:nvSpPr>
          <p:spPr>
            <a:xfrm>
              <a:off x="4453227" y="4433346"/>
              <a:ext cx="2925422" cy="369332"/>
            </a:xfrm>
            <a:prstGeom prst="rect">
              <a:avLst/>
            </a:prstGeom>
            <a:noFill/>
          </p:spPr>
          <p:txBody>
            <a:bodyPr wrap="square" rtlCol="0">
              <a:spAutoFit/>
            </a:bodyPr>
            <a:lstStyle/>
            <a:p>
              <a:pPr algn="ctr"/>
              <a:r>
                <a:rPr lang="es-CO" b="1" dirty="0">
                  <a:solidFill>
                    <a:schemeClr val="bg1"/>
                  </a:solidFill>
                  <a:latin typeface="Open Sans Bold" panose="020B0604020202020204"/>
                </a:rPr>
                <a:t>REUNIONES DE VENTAS</a:t>
              </a:r>
            </a:p>
          </p:txBody>
        </p:sp>
        <p:sp>
          <p:nvSpPr>
            <p:cNvPr id="32" name="CuadroTexto 31">
              <a:extLst>
                <a:ext uri="{FF2B5EF4-FFF2-40B4-BE49-F238E27FC236}">
                  <a16:creationId xmlns:a16="http://schemas.microsoft.com/office/drawing/2014/main" id="{C81538F2-2C4D-454B-8352-415B628A5F66}"/>
                </a:ext>
              </a:extLst>
            </p:cNvPr>
            <p:cNvSpPr txBox="1"/>
            <p:nvPr/>
          </p:nvSpPr>
          <p:spPr>
            <a:xfrm>
              <a:off x="8599476" y="4195614"/>
              <a:ext cx="2892068" cy="646331"/>
            </a:xfrm>
            <a:prstGeom prst="rect">
              <a:avLst/>
            </a:prstGeom>
            <a:noFill/>
          </p:spPr>
          <p:txBody>
            <a:bodyPr wrap="square" rtlCol="0">
              <a:spAutoFit/>
            </a:bodyPr>
            <a:lstStyle/>
            <a:p>
              <a:pPr algn="ctr"/>
              <a:r>
                <a:rPr lang="es-ES" dirty="0">
                  <a:solidFill>
                    <a:schemeClr val="bg1"/>
                  </a:solidFill>
                  <a:latin typeface="Open Sans Bold" panose="020B0604020202020204"/>
                </a:rPr>
                <a:t>Haciendo seguimiento a la gestión comercial</a:t>
              </a:r>
            </a:p>
          </p:txBody>
        </p:sp>
        <p:sp>
          <p:nvSpPr>
            <p:cNvPr id="33" name="CuadroTexto 32">
              <a:extLst>
                <a:ext uri="{FF2B5EF4-FFF2-40B4-BE49-F238E27FC236}">
                  <a16:creationId xmlns:a16="http://schemas.microsoft.com/office/drawing/2014/main" id="{23939247-7BB6-EB4C-AFF3-4D0E7C223F08}"/>
                </a:ext>
              </a:extLst>
            </p:cNvPr>
            <p:cNvSpPr txBox="1"/>
            <p:nvPr/>
          </p:nvSpPr>
          <p:spPr>
            <a:xfrm>
              <a:off x="4258864" y="5507284"/>
              <a:ext cx="3399217" cy="369332"/>
            </a:xfrm>
            <a:prstGeom prst="rect">
              <a:avLst/>
            </a:prstGeom>
            <a:noFill/>
          </p:spPr>
          <p:txBody>
            <a:bodyPr wrap="square" rtlCol="0">
              <a:spAutoFit/>
            </a:bodyPr>
            <a:lstStyle/>
            <a:p>
              <a:pPr algn="ctr"/>
              <a:r>
                <a:rPr lang="es-CO" b="1" dirty="0">
                  <a:solidFill>
                    <a:schemeClr val="bg1"/>
                  </a:solidFill>
                  <a:latin typeface="Open Sans Bold" panose="020B0604020202020204"/>
                </a:rPr>
                <a:t>REUNIONES EFECTIVAS</a:t>
              </a:r>
            </a:p>
          </p:txBody>
        </p:sp>
        <p:sp>
          <p:nvSpPr>
            <p:cNvPr id="34" name="CuadroTexto 33">
              <a:extLst>
                <a:ext uri="{FF2B5EF4-FFF2-40B4-BE49-F238E27FC236}">
                  <a16:creationId xmlns:a16="http://schemas.microsoft.com/office/drawing/2014/main" id="{06C75FC1-67DB-B243-A776-099A34236D80}"/>
                </a:ext>
              </a:extLst>
            </p:cNvPr>
            <p:cNvSpPr txBox="1"/>
            <p:nvPr/>
          </p:nvSpPr>
          <p:spPr>
            <a:xfrm>
              <a:off x="8387580" y="5230285"/>
              <a:ext cx="3041537" cy="646331"/>
            </a:xfrm>
            <a:prstGeom prst="rect">
              <a:avLst/>
            </a:prstGeom>
            <a:noFill/>
          </p:spPr>
          <p:txBody>
            <a:bodyPr wrap="square" rtlCol="0">
              <a:spAutoFit/>
            </a:bodyPr>
            <a:lstStyle/>
            <a:p>
              <a:pPr algn="ctr"/>
              <a:r>
                <a:rPr lang="es-ES" dirty="0">
                  <a:solidFill>
                    <a:schemeClr val="bg1"/>
                  </a:solidFill>
                  <a:latin typeface="Open Sans Bold" panose="020B0604020202020204"/>
                </a:rPr>
                <a:t>Optimizando los momentos conjuntos de trabajo</a:t>
              </a:r>
            </a:p>
          </p:txBody>
        </p:sp>
      </p:grpSp>
      <p:sp>
        <p:nvSpPr>
          <p:cNvPr id="35" name="Rectángulo 34"/>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rgbClr val="233DFF"/>
                </a:solidFill>
                <a:latin typeface="Open Sans Bold"/>
                <a:ea typeface="ＭＳ Ｐゴシック" panose="020B0600070205080204" pitchFamily="34" charset="-128"/>
                <a:cs typeface="Arial" panose="020B0604020202020204" pitchFamily="34" charset="0"/>
              </a:rPr>
              <a:t>Formándonos</a:t>
            </a:r>
          </a:p>
        </p:txBody>
      </p:sp>
      <p:sp>
        <p:nvSpPr>
          <p:cNvPr id="48" name="Rectángulo redondeado 47"/>
          <p:cNvSpPr/>
          <p:nvPr/>
        </p:nvSpPr>
        <p:spPr>
          <a:xfrm>
            <a:off x="648929" y="2482265"/>
            <a:ext cx="2772697" cy="232041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90978031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8" name="Grupo 7"/>
          <p:cNvGrpSpPr/>
          <p:nvPr/>
        </p:nvGrpSpPr>
        <p:grpSpPr>
          <a:xfrm>
            <a:off x="660117" y="1379873"/>
            <a:ext cx="7635065" cy="3881915"/>
            <a:chOff x="3786775" y="1163564"/>
            <a:chExt cx="7635065" cy="3881915"/>
          </a:xfrm>
        </p:grpSpPr>
        <p:sp>
          <p:nvSpPr>
            <p:cNvPr id="3" name="CuadroTexto 1">
              <a:extLst>
                <a:ext uri="{FF2B5EF4-FFF2-40B4-BE49-F238E27FC236}">
                  <a16:creationId xmlns:a16="http://schemas.microsoft.com/office/drawing/2014/main" id="{C439DA76-152A-4FDD-8BFB-372F7696B154}"/>
                </a:ext>
              </a:extLst>
            </p:cNvPr>
            <p:cNvSpPr txBox="1"/>
            <p:nvPr/>
          </p:nvSpPr>
          <p:spPr>
            <a:xfrm>
              <a:off x="3786775" y="1180564"/>
              <a:ext cx="3834121"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7974504" y="1163564"/>
              <a:ext cx="3303285"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3943186" y="1927048"/>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3943186" y="3051161"/>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3924843" y="4138219"/>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7941871" y="1934308"/>
              <a:ext cx="3479969" cy="900000"/>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7941871" y="3058421"/>
              <a:ext cx="3479969" cy="900000"/>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7923528" y="4145479"/>
              <a:ext cx="3479969" cy="900000"/>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7429394" y="2363924"/>
              <a:ext cx="512477" cy="20384"/>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7423155" y="3501161"/>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7404812" y="4588219"/>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4D5E2C6D-91CC-CB44-8703-65405F5BD415}"/>
                </a:ext>
              </a:extLst>
            </p:cNvPr>
            <p:cNvSpPr txBox="1"/>
            <p:nvPr/>
          </p:nvSpPr>
          <p:spPr>
            <a:xfrm>
              <a:off x="8113160" y="1895700"/>
              <a:ext cx="3041537" cy="923330"/>
            </a:xfrm>
            <a:prstGeom prst="rect">
              <a:avLst/>
            </a:prstGeom>
            <a:noFill/>
          </p:spPr>
          <p:txBody>
            <a:bodyPr wrap="square" rtlCol="0">
              <a:spAutoFit/>
            </a:bodyPr>
            <a:lstStyle/>
            <a:p>
              <a:pPr algn="ctr"/>
              <a:r>
                <a:rPr lang="es-ES" dirty="0">
                  <a:solidFill>
                    <a:srgbClr val="233DFF"/>
                  </a:solidFill>
                  <a:latin typeface="Open Sans Bold" panose="020B0604020202020204"/>
                </a:rPr>
                <a:t>Creando sentimientos positivos frente a la compañía</a:t>
              </a:r>
            </a:p>
          </p:txBody>
        </p:sp>
        <p:sp>
          <p:nvSpPr>
            <p:cNvPr id="27" name="CuadroTexto 26">
              <a:extLst>
                <a:ext uri="{FF2B5EF4-FFF2-40B4-BE49-F238E27FC236}">
                  <a16:creationId xmlns:a16="http://schemas.microsoft.com/office/drawing/2014/main" id="{CFE479D0-8D7C-FF4A-8DC6-E7981AD8BDCB}"/>
                </a:ext>
              </a:extLst>
            </p:cNvPr>
            <p:cNvSpPr txBox="1"/>
            <p:nvPr/>
          </p:nvSpPr>
          <p:spPr>
            <a:xfrm>
              <a:off x="4114475" y="2143636"/>
              <a:ext cx="3227928" cy="646331"/>
            </a:xfrm>
            <a:prstGeom prst="rect">
              <a:avLst/>
            </a:prstGeom>
            <a:noFill/>
          </p:spPr>
          <p:txBody>
            <a:bodyPr wrap="square" rtlCol="0">
              <a:spAutoFit/>
            </a:bodyPr>
            <a:lstStyle/>
            <a:p>
              <a:pPr algn="ctr"/>
              <a:r>
                <a:rPr lang="es-CO" b="1" dirty="0">
                  <a:solidFill>
                    <a:schemeClr val="bg1"/>
                  </a:solidFill>
                  <a:latin typeface="Open Sans Bold" panose="020B0604020202020204"/>
                </a:rPr>
                <a:t>SENSIBILIDAD ORGANIZACIONAL</a:t>
              </a:r>
            </a:p>
          </p:txBody>
        </p:sp>
        <p:sp>
          <p:nvSpPr>
            <p:cNvPr id="28" name="CuadroTexto 27">
              <a:extLst>
                <a:ext uri="{FF2B5EF4-FFF2-40B4-BE49-F238E27FC236}">
                  <a16:creationId xmlns:a16="http://schemas.microsoft.com/office/drawing/2014/main" id="{9B3E4821-FC9E-D047-ABA2-F2E6BD3F0838}"/>
                </a:ext>
              </a:extLst>
            </p:cNvPr>
            <p:cNvSpPr txBox="1"/>
            <p:nvPr/>
          </p:nvSpPr>
          <p:spPr>
            <a:xfrm>
              <a:off x="8113160" y="3191703"/>
              <a:ext cx="3164629" cy="646331"/>
            </a:xfrm>
            <a:prstGeom prst="rect">
              <a:avLst/>
            </a:prstGeom>
            <a:noFill/>
          </p:spPr>
          <p:txBody>
            <a:bodyPr wrap="square" rtlCol="0">
              <a:spAutoFit/>
            </a:bodyPr>
            <a:lstStyle/>
            <a:p>
              <a:pPr algn="ctr"/>
              <a:r>
                <a:rPr lang="es-CO" dirty="0">
                  <a:solidFill>
                    <a:srgbClr val="233DFF"/>
                  </a:solidFill>
                  <a:latin typeface="Open Sans Bold" panose="020B0604020202020204"/>
                </a:rPr>
                <a:t>Comprendiendo las conductas de mis clientes</a:t>
              </a:r>
            </a:p>
          </p:txBody>
        </p:sp>
        <p:sp>
          <p:nvSpPr>
            <p:cNvPr id="29" name="CuadroTexto 28">
              <a:extLst>
                <a:ext uri="{FF2B5EF4-FFF2-40B4-BE49-F238E27FC236}">
                  <a16:creationId xmlns:a16="http://schemas.microsoft.com/office/drawing/2014/main" id="{EE34C5E2-6F41-DC44-9EDC-5249C3CEF45E}"/>
                </a:ext>
              </a:extLst>
            </p:cNvPr>
            <p:cNvSpPr txBox="1"/>
            <p:nvPr/>
          </p:nvSpPr>
          <p:spPr>
            <a:xfrm>
              <a:off x="4102115" y="3130157"/>
              <a:ext cx="3104836" cy="646331"/>
            </a:xfrm>
            <a:prstGeom prst="rect">
              <a:avLst/>
            </a:prstGeom>
            <a:noFill/>
          </p:spPr>
          <p:txBody>
            <a:bodyPr wrap="square" rtlCol="0">
              <a:spAutoFit/>
            </a:bodyPr>
            <a:lstStyle/>
            <a:p>
              <a:pPr algn="ctr"/>
              <a:r>
                <a:rPr lang="es-CO" b="1" dirty="0">
                  <a:solidFill>
                    <a:schemeClr val="bg1"/>
                  </a:solidFill>
                  <a:latin typeface="Open Sans Bold" panose="020B0604020202020204"/>
                </a:rPr>
                <a:t>SICOLOGIA DEL CONSUMIDOR</a:t>
              </a:r>
            </a:p>
          </p:txBody>
        </p:sp>
        <p:sp>
          <p:nvSpPr>
            <p:cNvPr id="30" name="CuadroTexto 29">
              <a:extLst>
                <a:ext uri="{FF2B5EF4-FFF2-40B4-BE49-F238E27FC236}">
                  <a16:creationId xmlns:a16="http://schemas.microsoft.com/office/drawing/2014/main" id="{3429D337-4289-1147-A019-1A7E95B27C1B}"/>
                </a:ext>
              </a:extLst>
            </p:cNvPr>
            <p:cNvSpPr txBox="1"/>
            <p:nvPr/>
          </p:nvSpPr>
          <p:spPr>
            <a:xfrm>
              <a:off x="8081198" y="4283979"/>
              <a:ext cx="3164629" cy="646331"/>
            </a:xfrm>
            <a:prstGeom prst="rect">
              <a:avLst/>
            </a:prstGeom>
            <a:noFill/>
          </p:spPr>
          <p:txBody>
            <a:bodyPr wrap="square" rtlCol="0">
              <a:spAutoFit/>
            </a:bodyPr>
            <a:lstStyle/>
            <a:p>
              <a:pPr algn="ctr"/>
              <a:r>
                <a:rPr lang="es-CO" dirty="0">
                  <a:solidFill>
                    <a:srgbClr val="233DFF"/>
                  </a:solidFill>
                  <a:latin typeface="Open Sans Bold" panose="020B0604020202020204"/>
                </a:rPr>
                <a:t>Encontrando lo mejor de los demás</a:t>
              </a:r>
            </a:p>
          </p:txBody>
        </p:sp>
        <p:sp>
          <p:nvSpPr>
            <p:cNvPr id="31" name="CuadroTexto 30">
              <a:extLst>
                <a:ext uri="{FF2B5EF4-FFF2-40B4-BE49-F238E27FC236}">
                  <a16:creationId xmlns:a16="http://schemas.microsoft.com/office/drawing/2014/main" id="{A64BC81F-D058-5047-B3AF-82B6E440BC76}"/>
                </a:ext>
              </a:extLst>
            </p:cNvPr>
            <p:cNvSpPr txBox="1"/>
            <p:nvPr/>
          </p:nvSpPr>
          <p:spPr>
            <a:xfrm>
              <a:off x="4102115" y="4283979"/>
              <a:ext cx="3104836" cy="369332"/>
            </a:xfrm>
            <a:prstGeom prst="rect">
              <a:avLst/>
            </a:prstGeom>
            <a:solidFill>
              <a:srgbClr val="233DFF"/>
            </a:solidFill>
          </p:spPr>
          <p:txBody>
            <a:bodyPr wrap="square" rtlCol="0">
              <a:spAutoFit/>
            </a:bodyPr>
            <a:lstStyle/>
            <a:p>
              <a:pPr algn="ctr"/>
              <a:r>
                <a:rPr lang="es-CO" b="1" dirty="0">
                  <a:solidFill>
                    <a:schemeClr val="bg1"/>
                  </a:solidFill>
                  <a:latin typeface="Open Sans Bold" panose="020B0604020202020204"/>
                </a:rPr>
                <a:t>TRABAJO EN EQUIPO</a:t>
              </a:r>
            </a:p>
          </p:txBody>
        </p:sp>
      </p:grpSp>
      <p:sp>
        <p:nvSpPr>
          <p:cNvPr id="9" name="Elipse 8"/>
          <p:cNvSpPr/>
          <p:nvPr/>
        </p:nvSpPr>
        <p:spPr>
          <a:xfrm>
            <a:off x="9043873" y="2524954"/>
            <a:ext cx="2160000" cy="216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403015921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188CB528-4F3B-2E42-95C4-43461782D2E5}"/>
              </a:ext>
            </a:extLst>
          </p:cNvPr>
          <p:cNvSpPr/>
          <p:nvPr/>
        </p:nvSpPr>
        <p:spPr>
          <a:xfrm>
            <a:off x="1130708" y="1833261"/>
            <a:ext cx="9940413" cy="3348718"/>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dirty="0">
                <a:solidFill>
                  <a:schemeClr val="bg1"/>
                </a:solidFill>
                <a:latin typeface="Open Sans Bold"/>
              </a:rPr>
              <a:t>Programas de Consultoría para micro y pequeñas empresas</a:t>
            </a:r>
          </a:p>
        </p:txBody>
      </p:sp>
      <p:sp>
        <p:nvSpPr>
          <p:cNvPr id="3" name="Rectángulo 2"/>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spTree>
    <p:extLst>
      <p:ext uri="{BB962C8B-B14F-4D97-AF65-F5344CB8AC3E}">
        <p14:creationId xmlns:p14="http://schemas.microsoft.com/office/powerpoint/2010/main" val="197992657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01760" y="6397073"/>
            <a:ext cx="2085827" cy="359394"/>
          </a:xfrm>
          <a:prstGeom prst="rect">
            <a:avLst/>
          </a:prstGeom>
        </p:spPr>
        <p:txBody>
          <a:bodyPr wrap="none">
            <a:spAutoFit/>
          </a:bodyPr>
          <a:lstStyle/>
          <a:p>
            <a:pPr lvl="0" algn="ctr" defTabSz="342917">
              <a:lnSpc>
                <a:spcPts val="2048"/>
              </a:lnSpc>
              <a:defRPr/>
            </a:pPr>
            <a:r>
              <a:rPr lang="en-US" sz="2400" dirty="0">
                <a:solidFill>
                  <a:srgbClr val="233DFF"/>
                </a:solidFill>
                <a:latin typeface="Open Sans Bold"/>
                <a:ea typeface="ＭＳ Ｐゴシック" panose="020B0600070205080204" pitchFamily="34" charset="-128"/>
                <a:cs typeface="Arial" panose="020B0604020202020204" pitchFamily="34" charset="0"/>
              </a:rPr>
              <a:t>Formándonos</a:t>
            </a:r>
          </a:p>
        </p:txBody>
      </p:sp>
      <p:grpSp>
        <p:nvGrpSpPr>
          <p:cNvPr id="39" name="Grupo 38"/>
          <p:cNvGrpSpPr/>
          <p:nvPr/>
        </p:nvGrpSpPr>
        <p:grpSpPr>
          <a:xfrm>
            <a:off x="620742" y="186876"/>
            <a:ext cx="7519770" cy="5962838"/>
            <a:chOff x="4189851" y="236038"/>
            <a:chExt cx="7519770" cy="5962838"/>
          </a:xfrm>
        </p:grpSpPr>
        <p:sp>
          <p:nvSpPr>
            <p:cNvPr id="3" name="CuadroTexto 1">
              <a:extLst>
                <a:ext uri="{FF2B5EF4-FFF2-40B4-BE49-F238E27FC236}">
                  <a16:creationId xmlns:a16="http://schemas.microsoft.com/office/drawing/2014/main" id="{C439DA76-152A-4FDD-8BFB-372F7696B154}"/>
                </a:ext>
              </a:extLst>
            </p:cNvPr>
            <p:cNvSpPr txBox="1"/>
            <p:nvPr/>
          </p:nvSpPr>
          <p:spPr>
            <a:xfrm>
              <a:off x="4377418" y="236038"/>
              <a:ext cx="3003353"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Programa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784803" y="236038"/>
              <a:ext cx="2587537"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Objetivo</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18489" y="889664"/>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218489" y="1982727"/>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197811" y="3052712"/>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89851" y="4164254"/>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197811" y="5291616"/>
              <a:ext cx="3479969" cy="900000"/>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196495" y="884761"/>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17174" y="1976873"/>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198831" y="3063931"/>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196496" y="4164254"/>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cxnSp>
          <p:nvCxnSpPr>
            <p:cNvPr id="20" name="Straight Connector 83">
              <a:extLst>
                <a:ext uri="{FF2B5EF4-FFF2-40B4-BE49-F238E27FC236}">
                  <a16:creationId xmlns:a16="http://schemas.microsoft.com/office/drawing/2014/main" id="{567E22B2-766B-4643-B0DD-45F54A044F4A}"/>
                </a:ext>
              </a:extLst>
            </p:cNvPr>
            <p:cNvCxnSpPr>
              <a:cxnSpLocks/>
              <a:stCxn id="5" idx="3"/>
              <a:endCxn id="16" idx="1"/>
            </p:cNvCxnSpPr>
            <p:nvPr/>
          </p:nvCxnSpPr>
          <p:spPr>
            <a:xfrm flipV="1">
              <a:off x="7698458" y="1334761"/>
              <a:ext cx="498037" cy="4903"/>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flipV="1">
              <a:off x="7698458" y="2426873"/>
              <a:ext cx="518716" cy="5854"/>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96496" y="5298876"/>
              <a:ext cx="3479969" cy="900000"/>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7677780" y="3502712"/>
              <a:ext cx="521051" cy="11219"/>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669820" y="4614254"/>
              <a:ext cx="526676" cy="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p:cNvCxnSpPr>
            <p:nvPr/>
          </p:nvCxnSpPr>
          <p:spPr>
            <a:xfrm flipV="1">
              <a:off x="7677780" y="5671587"/>
              <a:ext cx="491799" cy="655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4D5E2C6D-91CC-CB44-8703-65405F5BD415}"/>
                </a:ext>
              </a:extLst>
            </p:cNvPr>
            <p:cNvSpPr txBox="1"/>
            <p:nvPr/>
          </p:nvSpPr>
          <p:spPr>
            <a:xfrm>
              <a:off x="8256569" y="983388"/>
              <a:ext cx="3453052" cy="523220"/>
            </a:xfrm>
            <a:prstGeom prst="rect">
              <a:avLst/>
            </a:prstGeom>
            <a:noFill/>
          </p:spPr>
          <p:txBody>
            <a:bodyPr wrap="square" rtlCol="0">
              <a:spAutoFit/>
            </a:bodyPr>
            <a:lstStyle/>
            <a:p>
              <a:pPr algn="ctr"/>
              <a:r>
                <a:rPr lang="es-ES" sz="1400" dirty="0">
                  <a:solidFill>
                    <a:schemeClr val="bg1"/>
                  </a:solidFill>
                  <a:latin typeface="Open Sans Bold" panose="020B0604020202020204"/>
                </a:rPr>
                <a:t>Construir la ruta que debe seguir la empresa en el corto y mediano plazo</a:t>
              </a:r>
            </a:p>
          </p:txBody>
        </p:sp>
        <p:sp>
          <p:nvSpPr>
            <p:cNvPr id="27" name="CuadroTexto 26">
              <a:extLst>
                <a:ext uri="{FF2B5EF4-FFF2-40B4-BE49-F238E27FC236}">
                  <a16:creationId xmlns:a16="http://schemas.microsoft.com/office/drawing/2014/main" id="{CFE479D0-8D7C-FF4A-8DC6-E7981AD8BDCB}"/>
                </a:ext>
              </a:extLst>
            </p:cNvPr>
            <p:cNvSpPr txBox="1"/>
            <p:nvPr/>
          </p:nvSpPr>
          <p:spPr>
            <a:xfrm>
              <a:off x="4389778" y="960228"/>
              <a:ext cx="3227928" cy="646331"/>
            </a:xfrm>
            <a:prstGeom prst="rect">
              <a:avLst/>
            </a:prstGeom>
            <a:noFill/>
          </p:spPr>
          <p:txBody>
            <a:bodyPr wrap="square" rtlCol="0">
              <a:spAutoFit/>
            </a:bodyPr>
            <a:lstStyle/>
            <a:p>
              <a:pPr algn="ctr"/>
              <a:r>
                <a:rPr lang="es-CO" b="1" dirty="0">
                  <a:solidFill>
                    <a:schemeClr val="bg1"/>
                  </a:solidFill>
                  <a:latin typeface="Open Sans Bold" panose="020B0604020202020204"/>
                </a:rPr>
                <a:t>PLANEACION ESTRATEGICA</a:t>
              </a:r>
            </a:p>
          </p:txBody>
        </p:sp>
        <p:sp>
          <p:nvSpPr>
            <p:cNvPr id="28" name="CuadroTexto 27">
              <a:extLst>
                <a:ext uri="{FF2B5EF4-FFF2-40B4-BE49-F238E27FC236}">
                  <a16:creationId xmlns:a16="http://schemas.microsoft.com/office/drawing/2014/main" id="{9B3E4821-FC9E-D047-ABA2-F2E6BD3F0838}"/>
                </a:ext>
              </a:extLst>
            </p:cNvPr>
            <p:cNvSpPr txBox="1"/>
            <p:nvPr/>
          </p:nvSpPr>
          <p:spPr>
            <a:xfrm>
              <a:off x="8433378" y="2030597"/>
              <a:ext cx="3164629" cy="738664"/>
            </a:xfrm>
            <a:prstGeom prst="rect">
              <a:avLst/>
            </a:prstGeom>
            <a:noFill/>
          </p:spPr>
          <p:txBody>
            <a:bodyPr wrap="square" rtlCol="0">
              <a:spAutoFit/>
            </a:bodyPr>
            <a:lstStyle/>
            <a:p>
              <a:pPr algn="ctr"/>
              <a:r>
                <a:rPr lang="es-CO" sz="1400" dirty="0">
                  <a:solidFill>
                    <a:schemeClr val="bg1"/>
                  </a:solidFill>
                  <a:latin typeface="Open Sans Bold" panose="020B0604020202020204"/>
                </a:rPr>
                <a:t>Estructurar un sistema de medición y mejoramiento del ambiente laboral de la empresa</a:t>
              </a:r>
            </a:p>
          </p:txBody>
        </p:sp>
        <p:sp>
          <p:nvSpPr>
            <p:cNvPr id="29" name="CuadroTexto 28">
              <a:extLst>
                <a:ext uri="{FF2B5EF4-FFF2-40B4-BE49-F238E27FC236}">
                  <a16:creationId xmlns:a16="http://schemas.microsoft.com/office/drawing/2014/main" id="{EE34C5E2-6F41-DC44-9EDC-5249C3CEF45E}"/>
                </a:ext>
              </a:extLst>
            </p:cNvPr>
            <p:cNvSpPr txBox="1"/>
            <p:nvPr/>
          </p:nvSpPr>
          <p:spPr>
            <a:xfrm>
              <a:off x="4377418" y="2191942"/>
              <a:ext cx="3104836" cy="369332"/>
            </a:xfrm>
            <a:prstGeom prst="rect">
              <a:avLst/>
            </a:prstGeom>
            <a:noFill/>
          </p:spPr>
          <p:txBody>
            <a:bodyPr wrap="square" rtlCol="0">
              <a:spAutoFit/>
            </a:bodyPr>
            <a:lstStyle/>
            <a:p>
              <a:pPr algn="ctr"/>
              <a:r>
                <a:rPr lang="es-CO" b="1" dirty="0">
                  <a:solidFill>
                    <a:schemeClr val="bg1"/>
                  </a:solidFill>
                  <a:latin typeface="Open Sans Bold" panose="020B0604020202020204"/>
                </a:rPr>
                <a:t>CLIMA ORGANIZACIONAL</a:t>
              </a:r>
            </a:p>
          </p:txBody>
        </p:sp>
        <p:sp>
          <p:nvSpPr>
            <p:cNvPr id="30" name="CuadroTexto 29">
              <a:extLst>
                <a:ext uri="{FF2B5EF4-FFF2-40B4-BE49-F238E27FC236}">
                  <a16:creationId xmlns:a16="http://schemas.microsoft.com/office/drawing/2014/main" id="{3429D337-4289-1147-A019-1A7E95B27C1B}"/>
                </a:ext>
              </a:extLst>
            </p:cNvPr>
            <p:cNvSpPr txBox="1"/>
            <p:nvPr/>
          </p:nvSpPr>
          <p:spPr>
            <a:xfrm>
              <a:off x="8256569" y="3027935"/>
              <a:ext cx="3440573" cy="954107"/>
            </a:xfrm>
            <a:prstGeom prst="rect">
              <a:avLst/>
            </a:prstGeom>
            <a:noFill/>
          </p:spPr>
          <p:txBody>
            <a:bodyPr wrap="square" rtlCol="0">
              <a:spAutoFit/>
            </a:bodyPr>
            <a:lstStyle/>
            <a:p>
              <a:pPr algn="ctr"/>
              <a:r>
                <a:rPr lang="es-CO" sz="1400" dirty="0">
                  <a:solidFill>
                    <a:schemeClr val="bg1"/>
                  </a:solidFill>
                  <a:latin typeface="Open Sans Bold" panose="020B0604020202020204"/>
                </a:rPr>
                <a:t>Migrar el esquema de gestión del talento humano de un esquema tradicional de jefaturas a un modelo moderno de liderazgo </a:t>
              </a:r>
            </a:p>
          </p:txBody>
        </p:sp>
        <p:sp>
          <p:nvSpPr>
            <p:cNvPr id="31" name="CuadroTexto 30">
              <a:extLst>
                <a:ext uri="{FF2B5EF4-FFF2-40B4-BE49-F238E27FC236}">
                  <a16:creationId xmlns:a16="http://schemas.microsoft.com/office/drawing/2014/main" id="{A64BC81F-D058-5047-B3AF-82B6E440BC76}"/>
                </a:ext>
              </a:extLst>
            </p:cNvPr>
            <p:cNvSpPr txBox="1"/>
            <p:nvPr/>
          </p:nvSpPr>
          <p:spPr>
            <a:xfrm>
              <a:off x="4377418" y="3241336"/>
              <a:ext cx="3104836" cy="369332"/>
            </a:xfrm>
            <a:prstGeom prst="rect">
              <a:avLst/>
            </a:prstGeom>
            <a:noFill/>
          </p:spPr>
          <p:txBody>
            <a:bodyPr wrap="square" rtlCol="0">
              <a:spAutoFit/>
            </a:bodyPr>
            <a:lstStyle/>
            <a:p>
              <a:pPr algn="ctr"/>
              <a:r>
                <a:rPr lang="es-CO" b="1" dirty="0">
                  <a:solidFill>
                    <a:schemeClr val="bg1"/>
                  </a:solidFill>
                  <a:latin typeface="Open Sans Bold" panose="020B0604020202020204"/>
                </a:rPr>
                <a:t>LIDERAZGO Y COACHING</a:t>
              </a:r>
            </a:p>
          </p:txBody>
        </p:sp>
        <p:sp>
          <p:nvSpPr>
            <p:cNvPr id="32" name="CuadroTexto 31">
              <a:extLst>
                <a:ext uri="{FF2B5EF4-FFF2-40B4-BE49-F238E27FC236}">
                  <a16:creationId xmlns:a16="http://schemas.microsoft.com/office/drawing/2014/main" id="{54EE6819-42BB-7748-B47B-03FC9B3B0999}"/>
                </a:ext>
              </a:extLst>
            </p:cNvPr>
            <p:cNvSpPr txBox="1"/>
            <p:nvPr/>
          </p:nvSpPr>
          <p:spPr>
            <a:xfrm>
              <a:off x="4218489" y="4208439"/>
              <a:ext cx="3240288" cy="646331"/>
            </a:xfrm>
            <a:prstGeom prst="rect">
              <a:avLst/>
            </a:prstGeom>
            <a:noFill/>
          </p:spPr>
          <p:txBody>
            <a:bodyPr wrap="square" rtlCol="0">
              <a:spAutoFit/>
            </a:bodyPr>
            <a:lstStyle/>
            <a:p>
              <a:pPr algn="ctr"/>
              <a:r>
                <a:rPr lang="es-CO" b="1" dirty="0">
                  <a:solidFill>
                    <a:schemeClr val="bg1"/>
                  </a:solidFill>
                  <a:latin typeface="Open Sans Bold" panose="020B0604020202020204"/>
                </a:rPr>
                <a:t>COMUNICACIÓN ORGANIZACIONAL</a:t>
              </a:r>
            </a:p>
          </p:txBody>
        </p:sp>
        <p:sp>
          <p:nvSpPr>
            <p:cNvPr id="33" name="CuadroTexto 32">
              <a:extLst>
                <a:ext uri="{FF2B5EF4-FFF2-40B4-BE49-F238E27FC236}">
                  <a16:creationId xmlns:a16="http://schemas.microsoft.com/office/drawing/2014/main" id="{15372780-B736-A24E-9686-53CDA0A787FE}"/>
                </a:ext>
              </a:extLst>
            </p:cNvPr>
            <p:cNvSpPr txBox="1"/>
            <p:nvPr/>
          </p:nvSpPr>
          <p:spPr>
            <a:xfrm>
              <a:off x="8500620" y="4243000"/>
              <a:ext cx="2871720" cy="523220"/>
            </a:xfrm>
            <a:prstGeom prst="rect">
              <a:avLst/>
            </a:prstGeom>
            <a:noFill/>
          </p:spPr>
          <p:txBody>
            <a:bodyPr wrap="square" rtlCol="0">
              <a:spAutoFit/>
            </a:bodyPr>
            <a:lstStyle/>
            <a:p>
              <a:pPr algn="ctr"/>
              <a:r>
                <a:rPr lang="es-CO" sz="1400" dirty="0">
                  <a:solidFill>
                    <a:schemeClr val="bg1"/>
                  </a:solidFill>
                  <a:latin typeface="Open Sans Bold" panose="020B0604020202020204"/>
                </a:rPr>
                <a:t>Diseñar un modelo efectivo de comunicación interna </a:t>
              </a:r>
            </a:p>
          </p:txBody>
        </p:sp>
        <p:sp>
          <p:nvSpPr>
            <p:cNvPr id="34" name="CuadroTexto 33">
              <a:extLst>
                <a:ext uri="{FF2B5EF4-FFF2-40B4-BE49-F238E27FC236}">
                  <a16:creationId xmlns:a16="http://schemas.microsoft.com/office/drawing/2014/main" id="{4B025C03-9E55-4243-9162-62A0810C2D97}"/>
                </a:ext>
              </a:extLst>
            </p:cNvPr>
            <p:cNvSpPr txBox="1"/>
            <p:nvPr/>
          </p:nvSpPr>
          <p:spPr>
            <a:xfrm>
              <a:off x="4377418" y="5254712"/>
              <a:ext cx="3104836" cy="923330"/>
            </a:xfrm>
            <a:prstGeom prst="rect">
              <a:avLst/>
            </a:prstGeom>
            <a:noFill/>
          </p:spPr>
          <p:txBody>
            <a:bodyPr wrap="square" rtlCol="0">
              <a:spAutoFit/>
            </a:bodyPr>
            <a:lstStyle/>
            <a:p>
              <a:pPr algn="ctr"/>
              <a:r>
                <a:rPr lang="es-CO" b="1" dirty="0">
                  <a:solidFill>
                    <a:schemeClr val="bg1"/>
                  </a:solidFill>
                  <a:latin typeface="Open Sans Bold" panose="020B0604020202020204"/>
                </a:rPr>
                <a:t>CONOCIMIENTO ESTRATEGICO DEL CLIENTE</a:t>
              </a:r>
            </a:p>
          </p:txBody>
        </p:sp>
        <p:sp>
          <p:nvSpPr>
            <p:cNvPr id="35" name="CuadroTexto 34">
              <a:extLst>
                <a:ext uri="{FF2B5EF4-FFF2-40B4-BE49-F238E27FC236}">
                  <a16:creationId xmlns:a16="http://schemas.microsoft.com/office/drawing/2014/main" id="{EC59147E-B0F3-0548-9992-5D667B8A8280}"/>
                </a:ext>
              </a:extLst>
            </p:cNvPr>
            <p:cNvSpPr txBox="1"/>
            <p:nvPr/>
          </p:nvSpPr>
          <p:spPr>
            <a:xfrm>
              <a:off x="8256570" y="5208344"/>
              <a:ext cx="3419895" cy="954107"/>
            </a:xfrm>
            <a:prstGeom prst="rect">
              <a:avLst/>
            </a:prstGeom>
            <a:noFill/>
          </p:spPr>
          <p:txBody>
            <a:bodyPr wrap="square" rtlCol="0">
              <a:spAutoFit/>
            </a:bodyPr>
            <a:lstStyle/>
            <a:p>
              <a:pPr algn="ctr"/>
              <a:r>
                <a:rPr lang="es-CO" sz="1400" dirty="0">
                  <a:solidFill>
                    <a:schemeClr val="bg1"/>
                  </a:solidFill>
                  <a:latin typeface="Open Sans Bold" panose="020B0604020202020204"/>
                </a:rPr>
                <a:t>Desarrollar modelos que permiten identificar más a fondo las características de los clientes y estructurar estrategias adecuadas </a:t>
              </a:r>
            </a:p>
          </p:txBody>
        </p:sp>
      </p:grpSp>
      <p:sp>
        <p:nvSpPr>
          <p:cNvPr id="40" name="Hexágono 39"/>
          <p:cNvSpPr/>
          <p:nvPr/>
        </p:nvSpPr>
        <p:spPr>
          <a:xfrm>
            <a:off x="8626072" y="2451927"/>
            <a:ext cx="2674374" cy="2265131"/>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349487442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40" name="Grupo 39"/>
          <p:cNvGrpSpPr/>
          <p:nvPr/>
        </p:nvGrpSpPr>
        <p:grpSpPr>
          <a:xfrm>
            <a:off x="4152655" y="376678"/>
            <a:ext cx="7582021" cy="5834987"/>
            <a:chOff x="4142823" y="249850"/>
            <a:chExt cx="7582021" cy="5834987"/>
          </a:xfrm>
        </p:grpSpPr>
        <p:sp>
          <p:nvSpPr>
            <p:cNvPr id="3" name="CuadroTexto 1">
              <a:extLst>
                <a:ext uri="{FF2B5EF4-FFF2-40B4-BE49-F238E27FC236}">
                  <a16:creationId xmlns:a16="http://schemas.microsoft.com/office/drawing/2014/main" id="{C439DA76-152A-4FDD-8BFB-372F7696B154}"/>
                </a:ext>
              </a:extLst>
            </p:cNvPr>
            <p:cNvSpPr txBox="1"/>
            <p:nvPr/>
          </p:nvSpPr>
          <p:spPr>
            <a:xfrm>
              <a:off x="4478901" y="266850"/>
              <a:ext cx="3003353"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Programa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666630" y="249850"/>
              <a:ext cx="2587537"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Objetivo</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4216823" y="893931"/>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4216824" y="1981883"/>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4216825" y="3054229"/>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4197811" y="4093515"/>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4178429" y="5120350"/>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8244875" y="852760"/>
              <a:ext cx="3479969" cy="860633"/>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8244875" y="1948773"/>
              <a:ext cx="3479969" cy="9000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8226532" y="3063931"/>
              <a:ext cx="3479969" cy="860633"/>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8196496" y="4120090"/>
              <a:ext cx="3479969" cy="861372"/>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7732398" y="1282375"/>
              <a:ext cx="512477" cy="7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flipV="1">
              <a:off x="7696793" y="2398773"/>
              <a:ext cx="548082" cy="134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8181103" y="5156837"/>
              <a:ext cx="3479969" cy="861372"/>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flipV="1">
              <a:off x="7696794" y="3494248"/>
              <a:ext cx="529738" cy="99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7677780" y="4543515"/>
              <a:ext cx="518716" cy="726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stCxn id="12" idx="3"/>
              <a:endCxn id="22" idx="1"/>
            </p:cNvCxnSpPr>
            <p:nvPr/>
          </p:nvCxnSpPr>
          <p:spPr>
            <a:xfrm>
              <a:off x="7658398" y="5570350"/>
              <a:ext cx="522705" cy="1717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4D5E2C6D-91CC-CB44-8703-65405F5BD415}"/>
                </a:ext>
              </a:extLst>
            </p:cNvPr>
            <p:cNvSpPr txBox="1"/>
            <p:nvPr/>
          </p:nvSpPr>
          <p:spPr>
            <a:xfrm>
              <a:off x="8259220" y="903176"/>
              <a:ext cx="3414593" cy="900000"/>
            </a:xfrm>
            <a:prstGeom prst="rect">
              <a:avLst/>
            </a:prstGeom>
            <a:noFill/>
          </p:spPr>
          <p:txBody>
            <a:bodyPr wrap="square" rtlCol="0">
              <a:spAutoFit/>
            </a:bodyPr>
            <a:lstStyle/>
            <a:p>
              <a:pPr algn="ctr"/>
              <a:r>
                <a:rPr lang="es-ES" sz="1400" dirty="0">
                  <a:solidFill>
                    <a:schemeClr val="bg1"/>
                  </a:solidFill>
                  <a:latin typeface="Open Sans Bold" panose="020B0604020202020204"/>
                </a:rPr>
                <a:t>Construir un modelo que asegure la mejor gestión de la cartera al día y vencida</a:t>
              </a:r>
            </a:p>
          </p:txBody>
        </p:sp>
        <p:sp>
          <p:nvSpPr>
            <p:cNvPr id="27" name="CuadroTexto 26">
              <a:extLst>
                <a:ext uri="{FF2B5EF4-FFF2-40B4-BE49-F238E27FC236}">
                  <a16:creationId xmlns:a16="http://schemas.microsoft.com/office/drawing/2014/main" id="{CFE479D0-8D7C-FF4A-8DC6-E7981AD8BDCB}"/>
                </a:ext>
              </a:extLst>
            </p:cNvPr>
            <p:cNvSpPr txBox="1"/>
            <p:nvPr/>
          </p:nvSpPr>
          <p:spPr>
            <a:xfrm>
              <a:off x="4294459" y="1007582"/>
              <a:ext cx="3227928" cy="646331"/>
            </a:xfrm>
            <a:prstGeom prst="rect">
              <a:avLst/>
            </a:prstGeom>
            <a:noFill/>
          </p:spPr>
          <p:txBody>
            <a:bodyPr wrap="square" rtlCol="0">
              <a:spAutoFit/>
            </a:bodyPr>
            <a:lstStyle/>
            <a:p>
              <a:pPr algn="ctr"/>
              <a:r>
                <a:rPr lang="es-CO" b="1" dirty="0">
                  <a:solidFill>
                    <a:srgbClr val="233DFF"/>
                  </a:solidFill>
                  <a:latin typeface="Open Sans Bold" panose="020B0604020202020204"/>
                </a:rPr>
                <a:t>ESTRATEGIA DE COBRANZAS</a:t>
              </a:r>
            </a:p>
          </p:txBody>
        </p:sp>
        <p:sp>
          <p:nvSpPr>
            <p:cNvPr id="28" name="CuadroTexto 27">
              <a:extLst>
                <a:ext uri="{FF2B5EF4-FFF2-40B4-BE49-F238E27FC236}">
                  <a16:creationId xmlns:a16="http://schemas.microsoft.com/office/drawing/2014/main" id="{9B3E4821-FC9E-D047-ABA2-F2E6BD3F0838}"/>
                </a:ext>
              </a:extLst>
            </p:cNvPr>
            <p:cNvSpPr txBox="1"/>
            <p:nvPr/>
          </p:nvSpPr>
          <p:spPr>
            <a:xfrm>
              <a:off x="8369643" y="1910600"/>
              <a:ext cx="3262224" cy="954107"/>
            </a:xfrm>
            <a:prstGeom prst="rect">
              <a:avLst/>
            </a:prstGeom>
            <a:noFill/>
          </p:spPr>
          <p:txBody>
            <a:bodyPr wrap="square" rtlCol="0">
              <a:spAutoFit/>
            </a:bodyPr>
            <a:lstStyle/>
            <a:p>
              <a:pPr algn="ctr"/>
              <a:r>
                <a:rPr lang="es-CO" sz="1400" dirty="0">
                  <a:solidFill>
                    <a:schemeClr val="bg1"/>
                  </a:solidFill>
                  <a:latin typeface="Open Sans Bold" panose="020B0604020202020204"/>
                </a:rPr>
                <a:t>Estructurar herramientas que garanticen entender de forma oportuna y efectiva el comportamiento del entorno externo</a:t>
              </a:r>
            </a:p>
          </p:txBody>
        </p:sp>
        <p:sp>
          <p:nvSpPr>
            <p:cNvPr id="29" name="CuadroTexto 28">
              <a:extLst>
                <a:ext uri="{FF2B5EF4-FFF2-40B4-BE49-F238E27FC236}">
                  <a16:creationId xmlns:a16="http://schemas.microsoft.com/office/drawing/2014/main" id="{EE34C5E2-6F41-DC44-9EDC-5249C3CEF45E}"/>
                </a:ext>
              </a:extLst>
            </p:cNvPr>
            <p:cNvSpPr txBox="1"/>
            <p:nvPr/>
          </p:nvSpPr>
          <p:spPr>
            <a:xfrm>
              <a:off x="4142823" y="1929229"/>
              <a:ext cx="3627971" cy="900000"/>
            </a:xfrm>
            <a:prstGeom prst="rect">
              <a:avLst/>
            </a:prstGeom>
            <a:noFill/>
          </p:spPr>
          <p:txBody>
            <a:bodyPr wrap="square" rtlCol="0">
              <a:spAutoFit/>
            </a:bodyPr>
            <a:lstStyle/>
            <a:p>
              <a:pPr algn="ctr"/>
              <a:r>
                <a:rPr lang="es-CO" b="1" dirty="0">
                  <a:solidFill>
                    <a:srgbClr val="233DFF"/>
                  </a:solidFill>
                  <a:latin typeface="Open Sans Bold" panose="020B0604020202020204"/>
                </a:rPr>
                <a:t>CONOCIMIENTO ESTRATEGICO DEL MERCADO Y LA COMPETENCIA</a:t>
              </a:r>
            </a:p>
          </p:txBody>
        </p:sp>
        <p:sp>
          <p:nvSpPr>
            <p:cNvPr id="30" name="CuadroTexto 29">
              <a:extLst>
                <a:ext uri="{FF2B5EF4-FFF2-40B4-BE49-F238E27FC236}">
                  <a16:creationId xmlns:a16="http://schemas.microsoft.com/office/drawing/2014/main" id="{3429D337-4289-1147-A019-1A7E95B27C1B}"/>
                </a:ext>
              </a:extLst>
            </p:cNvPr>
            <p:cNvSpPr txBox="1"/>
            <p:nvPr/>
          </p:nvSpPr>
          <p:spPr>
            <a:xfrm>
              <a:off x="8137360" y="3017193"/>
              <a:ext cx="3500646" cy="900000"/>
            </a:xfrm>
            <a:prstGeom prst="rect">
              <a:avLst/>
            </a:prstGeom>
            <a:noFill/>
          </p:spPr>
          <p:txBody>
            <a:bodyPr wrap="square" rtlCol="0">
              <a:spAutoFit/>
            </a:bodyPr>
            <a:lstStyle/>
            <a:p>
              <a:pPr algn="ctr"/>
              <a:r>
                <a:rPr lang="es-CO" sz="1400" dirty="0">
                  <a:solidFill>
                    <a:schemeClr val="bg1"/>
                  </a:solidFill>
                  <a:latin typeface="Open Sans Bold" panose="020B0604020202020204"/>
                </a:rPr>
                <a:t>Desarrollar un modelo y un plan de acción alrededor de los temas que tienen que ver con el crecimiento personal y profesional de los colaboradores</a:t>
              </a:r>
            </a:p>
          </p:txBody>
        </p:sp>
        <p:sp>
          <p:nvSpPr>
            <p:cNvPr id="31" name="CuadroTexto 30">
              <a:extLst>
                <a:ext uri="{FF2B5EF4-FFF2-40B4-BE49-F238E27FC236}">
                  <a16:creationId xmlns:a16="http://schemas.microsoft.com/office/drawing/2014/main" id="{A64BC81F-D058-5047-B3AF-82B6E440BC76}"/>
                </a:ext>
              </a:extLst>
            </p:cNvPr>
            <p:cNvSpPr txBox="1"/>
            <p:nvPr/>
          </p:nvSpPr>
          <p:spPr>
            <a:xfrm>
              <a:off x="4377418" y="3309581"/>
              <a:ext cx="3104836" cy="369332"/>
            </a:xfrm>
            <a:prstGeom prst="rect">
              <a:avLst/>
            </a:prstGeom>
            <a:noFill/>
          </p:spPr>
          <p:txBody>
            <a:bodyPr wrap="square" rtlCol="0">
              <a:spAutoFit/>
            </a:bodyPr>
            <a:lstStyle/>
            <a:p>
              <a:pPr algn="ctr"/>
              <a:r>
                <a:rPr lang="es-CO" b="1" dirty="0">
                  <a:solidFill>
                    <a:srgbClr val="233DFF"/>
                  </a:solidFill>
                  <a:latin typeface="Open Sans Bold" panose="020B0604020202020204"/>
                </a:rPr>
                <a:t>PLAN DE BIENESTAR</a:t>
              </a:r>
            </a:p>
          </p:txBody>
        </p:sp>
        <p:sp>
          <p:nvSpPr>
            <p:cNvPr id="32" name="CuadroTexto 31">
              <a:extLst>
                <a:ext uri="{FF2B5EF4-FFF2-40B4-BE49-F238E27FC236}">
                  <a16:creationId xmlns:a16="http://schemas.microsoft.com/office/drawing/2014/main" id="{54EE6819-42BB-7748-B47B-03FC9B3B0999}"/>
                </a:ext>
              </a:extLst>
            </p:cNvPr>
            <p:cNvSpPr txBox="1"/>
            <p:nvPr/>
          </p:nvSpPr>
          <p:spPr>
            <a:xfrm>
              <a:off x="4294459" y="4220350"/>
              <a:ext cx="3240288" cy="646331"/>
            </a:xfrm>
            <a:prstGeom prst="rect">
              <a:avLst/>
            </a:prstGeom>
            <a:noFill/>
          </p:spPr>
          <p:txBody>
            <a:bodyPr wrap="square" rtlCol="0">
              <a:spAutoFit/>
            </a:bodyPr>
            <a:lstStyle/>
            <a:p>
              <a:pPr algn="ctr"/>
              <a:r>
                <a:rPr lang="es-CO" b="1" dirty="0">
                  <a:solidFill>
                    <a:srgbClr val="233DFF"/>
                  </a:solidFill>
                  <a:latin typeface="Open Sans Bold" panose="020B0604020202020204"/>
                </a:rPr>
                <a:t>DESCRIPCIONES DE CARGOS</a:t>
              </a:r>
            </a:p>
          </p:txBody>
        </p:sp>
        <p:sp>
          <p:nvSpPr>
            <p:cNvPr id="33" name="CuadroTexto 32">
              <a:extLst>
                <a:ext uri="{FF2B5EF4-FFF2-40B4-BE49-F238E27FC236}">
                  <a16:creationId xmlns:a16="http://schemas.microsoft.com/office/drawing/2014/main" id="{15372780-B736-A24E-9686-53CDA0A787FE}"/>
                </a:ext>
              </a:extLst>
            </p:cNvPr>
            <p:cNvSpPr txBox="1"/>
            <p:nvPr/>
          </p:nvSpPr>
          <p:spPr>
            <a:xfrm>
              <a:off x="8196496" y="4166826"/>
              <a:ext cx="3419895" cy="900000"/>
            </a:xfrm>
            <a:prstGeom prst="rect">
              <a:avLst/>
            </a:prstGeom>
            <a:noFill/>
            <a:ln>
              <a:noFill/>
            </a:ln>
          </p:spPr>
          <p:txBody>
            <a:bodyPr wrap="square" rtlCol="0">
              <a:spAutoFit/>
            </a:bodyPr>
            <a:lstStyle/>
            <a:p>
              <a:pPr algn="ctr"/>
              <a:r>
                <a:rPr lang="es-CO" sz="1400" dirty="0">
                  <a:solidFill>
                    <a:schemeClr val="bg1"/>
                  </a:solidFill>
                  <a:latin typeface="Open Sans Bold" panose="020B0604020202020204"/>
                </a:rPr>
                <a:t>Elaborar de manera integral las definiciones de perfil, roles, funciones, etc, de cada funcionario de la compañía</a:t>
              </a:r>
            </a:p>
          </p:txBody>
        </p:sp>
        <p:sp>
          <p:nvSpPr>
            <p:cNvPr id="34" name="CuadroTexto 33">
              <a:extLst>
                <a:ext uri="{FF2B5EF4-FFF2-40B4-BE49-F238E27FC236}">
                  <a16:creationId xmlns:a16="http://schemas.microsoft.com/office/drawing/2014/main" id="{4B025C03-9E55-4243-9162-62A0810C2D97}"/>
                </a:ext>
              </a:extLst>
            </p:cNvPr>
            <p:cNvSpPr txBox="1"/>
            <p:nvPr/>
          </p:nvSpPr>
          <p:spPr>
            <a:xfrm>
              <a:off x="4362185" y="5300878"/>
              <a:ext cx="3104836" cy="646331"/>
            </a:xfrm>
            <a:prstGeom prst="rect">
              <a:avLst/>
            </a:prstGeom>
            <a:noFill/>
          </p:spPr>
          <p:txBody>
            <a:bodyPr wrap="square" rtlCol="0">
              <a:spAutoFit/>
            </a:bodyPr>
            <a:lstStyle/>
            <a:p>
              <a:pPr algn="ctr"/>
              <a:r>
                <a:rPr lang="es-CO" b="1" dirty="0">
                  <a:solidFill>
                    <a:srgbClr val="233DFF"/>
                  </a:solidFill>
                  <a:latin typeface="Open Sans Bold" panose="020B0604020202020204"/>
                </a:rPr>
                <a:t>PLAN ESTRATEGICO Y TACTICO DE VENTAS</a:t>
              </a:r>
            </a:p>
          </p:txBody>
        </p:sp>
        <p:sp>
          <p:nvSpPr>
            <p:cNvPr id="35" name="CuadroTexto 34">
              <a:extLst>
                <a:ext uri="{FF2B5EF4-FFF2-40B4-BE49-F238E27FC236}">
                  <a16:creationId xmlns:a16="http://schemas.microsoft.com/office/drawing/2014/main" id="{EC59147E-B0F3-0548-9992-5D667B8A8280}"/>
                </a:ext>
              </a:extLst>
            </p:cNvPr>
            <p:cNvSpPr txBox="1"/>
            <p:nvPr/>
          </p:nvSpPr>
          <p:spPr>
            <a:xfrm>
              <a:off x="8188075" y="5130730"/>
              <a:ext cx="3449931" cy="954107"/>
            </a:xfrm>
            <a:prstGeom prst="rect">
              <a:avLst/>
            </a:prstGeom>
            <a:noFill/>
            <a:ln>
              <a:noFill/>
            </a:ln>
          </p:spPr>
          <p:txBody>
            <a:bodyPr wrap="square" rtlCol="0">
              <a:spAutoFit/>
            </a:bodyPr>
            <a:lstStyle/>
            <a:p>
              <a:pPr algn="ctr"/>
              <a:r>
                <a:rPr lang="es-CO" sz="1400" dirty="0">
                  <a:solidFill>
                    <a:schemeClr val="bg1"/>
                  </a:solidFill>
                  <a:latin typeface="Open Sans Bold" panose="020B0604020202020204"/>
                </a:rPr>
                <a:t>Contar con una metodología con la cual se construya la estrategia de ventas y todas las acciones que se requieren para su ejecución</a:t>
              </a:r>
            </a:p>
          </p:txBody>
        </p:sp>
      </p:grpSp>
      <p:sp>
        <p:nvSpPr>
          <p:cNvPr id="41" name="Doble onda 40"/>
          <p:cNvSpPr/>
          <p:nvPr/>
        </p:nvSpPr>
        <p:spPr>
          <a:xfrm>
            <a:off x="745469" y="2416046"/>
            <a:ext cx="2932435" cy="2327608"/>
          </a:xfrm>
          <a:prstGeom prst="doubleWav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269776598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Rectángulo 1"/>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chemeClr val="bg1"/>
                </a:solidFill>
                <a:latin typeface="Open Sans Bold"/>
                <a:ea typeface="ＭＳ Ｐゴシック" panose="020B0600070205080204" pitchFamily="34" charset="-128"/>
                <a:cs typeface="Arial" panose="020B0604020202020204" pitchFamily="34" charset="0"/>
              </a:rPr>
              <a:t>Formándonos</a:t>
            </a:r>
          </a:p>
        </p:txBody>
      </p:sp>
      <p:grpSp>
        <p:nvGrpSpPr>
          <p:cNvPr id="54" name="Grupo 53"/>
          <p:cNvGrpSpPr/>
          <p:nvPr/>
        </p:nvGrpSpPr>
        <p:grpSpPr>
          <a:xfrm>
            <a:off x="541230" y="169611"/>
            <a:ext cx="8617223" cy="5863599"/>
            <a:chOff x="3205772" y="228604"/>
            <a:chExt cx="8617223" cy="5863599"/>
          </a:xfrm>
        </p:grpSpPr>
        <p:sp>
          <p:nvSpPr>
            <p:cNvPr id="3" name="CuadroTexto 1">
              <a:extLst>
                <a:ext uri="{FF2B5EF4-FFF2-40B4-BE49-F238E27FC236}">
                  <a16:creationId xmlns:a16="http://schemas.microsoft.com/office/drawing/2014/main" id="{C439DA76-152A-4FDD-8BFB-372F7696B154}"/>
                </a:ext>
              </a:extLst>
            </p:cNvPr>
            <p:cNvSpPr txBox="1"/>
            <p:nvPr/>
          </p:nvSpPr>
          <p:spPr>
            <a:xfrm>
              <a:off x="3304095" y="293248"/>
              <a:ext cx="3003353"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Programa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8170250" y="228604"/>
              <a:ext cx="2587537"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Objetivo</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3255131" y="893874"/>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3243422" y="2005395"/>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3243422" y="3040166"/>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3210983" y="4111465"/>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3205772" y="5192203"/>
              <a:ext cx="3479969"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7449995" y="960743"/>
              <a:ext cx="4320000" cy="828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7469463" y="2045423"/>
              <a:ext cx="4320000" cy="828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7482298" y="3069301"/>
              <a:ext cx="4320000" cy="828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7482296" y="4122544"/>
              <a:ext cx="4320000" cy="90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stCxn id="5" idx="3"/>
            </p:cNvCxnSpPr>
            <p:nvPr/>
          </p:nvCxnSpPr>
          <p:spPr>
            <a:xfrm flipV="1">
              <a:off x="6735100" y="1332635"/>
              <a:ext cx="661895" cy="112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6723391" y="2455395"/>
              <a:ext cx="746072" cy="40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7444048" y="5192203"/>
              <a:ext cx="4320000" cy="90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flipV="1">
              <a:off x="6723391" y="3483301"/>
              <a:ext cx="758907" cy="686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6690952" y="4561465"/>
              <a:ext cx="791344" cy="1107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stCxn id="12" idx="3"/>
              <a:endCxn id="22" idx="1"/>
            </p:cNvCxnSpPr>
            <p:nvPr/>
          </p:nvCxnSpPr>
          <p:spPr>
            <a:xfrm>
              <a:off x="6685741" y="5642203"/>
              <a:ext cx="75830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4D5E2C6D-91CC-CB44-8703-65405F5BD415}"/>
                </a:ext>
              </a:extLst>
            </p:cNvPr>
            <p:cNvSpPr txBox="1"/>
            <p:nvPr/>
          </p:nvSpPr>
          <p:spPr>
            <a:xfrm>
              <a:off x="7461600" y="1030298"/>
              <a:ext cx="4361395" cy="900000"/>
            </a:xfrm>
            <a:prstGeom prst="rect">
              <a:avLst/>
            </a:prstGeom>
            <a:noFill/>
          </p:spPr>
          <p:txBody>
            <a:bodyPr wrap="square" rtlCol="0">
              <a:spAutoFit/>
            </a:bodyPr>
            <a:lstStyle/>
            <a:p>
              <a:pPr algn="ctr"/>
              <a:r>
                <a:rPr lang="es-ES" sz="1400" dirty="0">
                  <a:solidFill>
                    <a:schemeClr val="bg1"/>
                  </a:solidFill>
                  <a:latin typeface="Open Sans Bold" panose="020B0604020202020204"/>
                </a:rPr>
                <a:t>Implementar un modelo que garantice la satisfacción total de los clientes y asegure su recomendación a otros clientes</a:t>
              </a:r>
            </a:p>
          </p:txBody>
        </p:sp>
        <p:sp>
          <p:nvSpPr>
            <p:cNvPr id="27" name="CuadroTexto 26">
              <a:extLst>
                <a:ext uri="{FF2B5EF4-FFF2-40B4-BE49-F238E27FC236}">
                  <a16:creationId xmlns:a16="http://schemas.microsoft.com/office/drawing/2014/main" id="{CFE479D0-8D7C-FF4A-8DC6-E7981AD8BDCB}"/>
                </a:ext>
              </a:extLst>
            </p:cNvPr>
            <p:cNvSpPr txBox="1"/>
            <p:nvPr/>
          </p:nvSpPr>
          <p:spPr>
            <a:xfrm>
              <a:off x="3463024" y="1027253"/>
              <a:ext cx="3227928" cy="646331"/>
            </a:xfrm>
            <a:prstGeom prst="rect">
              <a:avLst/>
            </a:prstGeom>
            <a:noFill/>
          </p:spPr>
          <p:txBody>
            <a:bodyPr wrap="square" rtlCol="0">
              <a:spAutoFit/>
            </a:bodyPr>
            <a:lstStyle/>
            <a:p>
              <a:pPr algn="ctr"/>
              <a:r>
                <a:rPr lang="es-CO" b="1" dirty="0">
                  <a:solidFill>
                    <a:srgbClr val="233DFF"/>
                  </a:solidFill>
                  <a:latin typeface="Open Sans Bold" panose="020B0604020202020204"/>
                </a:rPr>
                <a:t>ESTRATEGIA DE SERVICIO AL CLIENTE</a:t>
              </a:r>
            </a:p>
          </p:txBody>
        </p:sp>
        <p:sp>
          <p:nvSpPr>
            <p:cNvPr id="28" name="CuadroTexto 27">
              <a:extLst>
                <a:ext uri="{FF2B5EF4-FFF2-40B4-BE49-F238E27FC236}">
                  <a16:creationId xmlns:a16="http://schemas.microsoft.com/office/drawing/2014/main" id="{9B3E4821-FC9E-D047-ABA2-F2E6BD3F0838}"/>
                </a:ext>
              </a:extLst>
            </p:cNvPr>
            <p:cNvSpPr txBox="1"/>
            <p:nvPr/>
          </p:nvSpPr>
          <p:spPr>
            <a:xfrm>
              <a:off x="7533580" y="2045423"/>
              <a:ext cx="4230469" cy="738664"/>
            </a:xfrm>
            <a:prstGeom prst="rect">
              <a:avLst/>
            </a:prstGeom>
            <a:noFill/>
          </p:spPr>
          <p:txBody>
            <a:bodyPr wrap="square" rtlCol="0">
              <a:spAutoFit/>
            </a:bodyPr>
            <a:lstStyle/>
            <a:p>
              <a:pPr algn="ctr"/>
              <a:r>
                <a:rPr lang="es-CO" sz="1400" dirty="0">
                  <a:solidFill>
                    <a:schemeClr val="bg1"/>
                  </a:solidFill>
                  <a:latin typeface="Open Sans Bold" panose="020B0604020202020204"/>
                </a:rPr>
                <a:t>Diseñar e implementar un esquema que garantice el éxito del proceso de selección desde el momento de la entrevista inicial</a:t>
              </a:r>
            </a:p>
          </p:txBody>
        </p:sp>
        <p:sp>
          <p:nvSpPr>
            <p:cNvPr id="29" name="CuadroTexto 28">
              <a:extLst>
                <a:ext uri="{FF2B5EF4-FFF2-40B4-BE49-F238E27FC236}">
                  <a16:creationId xmlns:a16="http://schemas.microsoft.com/office/drawing/2014/main" id="{EE34C5E2-6F41-DC44-9EDC-5249C3CEF45E}"/>
                </a:ext>
              </a:extLst>
            </p:cNvPr>
            <p:cNvSpPr txBox="1"/>
            <p:nvPr/>
          </p:nvSpPr>
          <p:spPr>
            <a:xfrm>
              <a:off x="3398955" y="2247492"/>
              <a:ext cx="3168905" cy="369332"/>
            </a:xfrm>
            <a:prstGeom prst="rect">
              <a:avLst/>
            </a:prstGeom>
            <a:noFill/>
          </p:spPr>
          <p:txBody>
            <a:bodyPr wrap="square" rtlCol="0">
              <a:spAutoFit/>
            </a:bodyPr>
            <a:lstStyle/>
            <a:p>
              <a:pPr algn="ctr"/>
              <a:r>
                <a:rPr lang="es-CO" b="1" dirty="0">
                  <a:solidFill>
                    <a:srgbClr val="233DFF"/>
                  </a:solidFill>
                  <a:latin typeface="Open Sans Bold" panose="020B0604020202020204"/>
                </a:rPr>
                <a:t>ENTREVISTAS EFECTIVAS</a:t>
              </a:r>
            </a:p>
          </p:txBody>
        </p:sp>
        <p:sp>
          <p:nvSpPr>
            <p:cNvPr id="30" name="CuadroTexto 29">
              <a:extLst>
                <a:ext uri="{FF2B5EF4-FFF2-40B4-BE49-F238E27FC236}">
                  <a16:creationId xmlns:a16="http://schemas.microsoft.com/office/drawing/2014/main" id="{3429D337-4289-1147-A019-1A7E95B27C1B}"/>
                </a:ext>
              </a:extLst>
            </p:cNvPr>
            <p:cNvSpPr txBox="1"/>
            <p:nvPr/>
          </p:nvSpPr>
          <p:spPr>
            <a:xfrm>
              <a:off x="7527062" y="3082244"/>
              <a:ext cx="4230469" cy="900000"/>
            </a:xfrm>
            <a:prstGeom prst="rect">
              <a:avLst/>
            </a:prstGeom>
            <a:noFill/>
            <a:ln w="57150">
              <a:noFill/>
            </a:ln>
          </p:spPr>
          <p:txBody>
            <a:bodyPr wrap="square" rtlCol="0">
              <a:spAutoFit/>
            </a:bodyPr>
            <a:lstStyle/>
            <a:p>
              <a:pPr algn="ctr"/>
              <a:r>
                <a:rPr lang="es-CO" sz="1400" dirty="0">
                  <a:solidFill>
                    <a:schemeClr val="bg1"/>
                  </a:solidFill>
                  <a:latin typeface="Open Sans Bold" panose="020B0604020202020204"/>
                </a:rPr>
                <a:t>Construir un modelo que asegure una efectiva capacitación y formación de todos los cargos de </a:t>
              </a:r>
            </a:p>
            <a:p>
              <a:pPr algn="ctr"/>
              <a:r>
                <a:rPr lang="es-CO" sz="1400" dirty="0">
                  <a:solidFill>
                    <a:schemeClr val="bg1"/>
                  </a:solidFill>
                  <a:latin typeface="Open Sans Bold" panose="020B0604020202020204"/>
                </a:rPr>
                <a:t>la empresa</a:t>
              </a:r>
            </a:p>
          </p:txBody>
        </p:sp>
        <p:sp>
          <p:nvSpPr>
            <p:cNvPr id="31" name="CuadroTexto 30">
              <a:extLst>
                <a:ext uri="{FF2B5EF4-FFF2-40B4-BE49-F238E27FC236}">
                  <a16:creationId xmlns:a16="http://schemas.microsoft.com/office/drawing/2014/main" id="{A64BC81F-D058-5047-B3AF-82B6E440BC76}"/>
                </a:ext>
              </a:extLst>
            </p:cNvPr>
            <p:cNvSpPr txBox="1"/>
            <p:nvPr/>
          </p:nvSpPr>
          <p:spPr>
            <a:xfrm>
              <a:off x="3463024" y="3112395"/>
              <a:ext cx="3104836" cy="646331"/>
            </a:xfrm>
            <a:prstGeom prst="rect">
              <a:avLst/>
            </a:prstGeom>
            <a:noFill/>
          </p:spPr>
          <p:txBody>
            <a:bodyPr wrap="square" rtlCol="0">
              <a:spAutoFit/>
            </a:bodyPr>
            <a:lstStyle/>
            <a:p>
              <a:pPr algn="ctr"/>
              <a:r>
                <a:rPr lang="es-CO" b="1" dirty="0">
                  <a:solidFill>
                    <a:srgbClr val="233DFF"/>
                  </a:solidFill>
                  <a:latin typeface="Open Sans Bold" panose="020B0604020202020204"/>
                </a:rPr>
                <a:t>PLAN DE FORMACION Y CAPACITACION</a:t>
              </a:r>
            </a:p>
          </p:txBody>
        </p:sp>
        <p:sp>
          <p:nvSpPr>
            <p:cNvPr id="32" name="CuadroTexto 31">
              <a:extLst>
                <a:ext uri="{FF2B5EF4-FFF2-40B4-BE49-F238E27FC236}">
                  <a16:creationId xmlns:a16="http://schemas.microsoft.com/office/drawing/2014/main" id="{54EE6819-42BB-7748-B47B-03FC9B3B0999}"/>
                </a:ext>
              </a:extLst>
            </p:cNvPr>
            <p:cNvSpPr txBox="1"/>
            <p:nvPr/>
          </p:nvSpPr>
          <p:spPr>
            <a:xfrm>
              <a:off x="3463024" y="4267994"/>
              <a:ext cx="3240288" cy="646331"/>
            </a:xfrm>
            <a:prstGeom prst="rect">
              <a:avLst/>
            </a:prstGeom>
            <a:noFill/>
          </p:spPr>
          <p:txBody>
            <a:bodyPr wrap="square" rtlCol="0">
              <a:spAutoFit/>
            </a:bodyPr>
            <a:lstStyle/>
            <a:p>
              <a:pPr algn="ctr"/>
              <a:r>
                <a:rPr lang="es-CO" b="1" dirty="0">
                  <a:solidFill>
                    <a:srgbClr val="233DFF"/>
                  </a:solidFill>
                  <a:latin typeface="Open Sans Bold" panose="020B0604020202020204"/>
                </a:rPr>
                <a:t>FUERZA COMERCIAL EFECTIVA</a:t>
              </a:r>
            </a:p>
          </p:txBody>
        </p:sp>
        <p:sp>
          <p:nvSpPr>
            <p:cNvPr id="33" name="CuadroTexto 32">
              <a:extLst>
                <a:ext uri="{FF2B5EF4-FFF2-40B4-BE49-F238E27FC236}">
                  <a16:creationId xmlns:a16="http://schemas.microsoft.com/office/drawing/2014/main" id="{15372780-B736-A24E-9686-53CDA0A787FE}"/>
                </a:ext>
              </a:extLst>
            </p:cNvPr>
            <p:cNvSpPr txBox="1"/>
            <p:nvPr/>
          </p:nvSpPr>
          <p:spPr>
            <a:xfrm>
              <a:off x="7558995" y="4196714"/>
              <a:ext cx="4230468" cy="738664"/>
            </a:xfrm>
            <a:prstGeom prst="rect">
              <a:avLst/>
            </a:prstGeom>
            <a:noFill/>
            <a:ln w="57150">
              <a:noFill/>
            </a:ln>
          </p:spPr>
          <p:txBody>
            <a:bodyPr wrap="square" rtlCol="0">
              <a:spAutoFit/>
            </a:bodyPr>
            <a:lstStyle/>
            <a:p>
              <a:pPr algn="ctr"/>
              <a:r>
                <a:rPr lang="es-CO" sz="1400" dirty="0">
                  <a:solidFill>
                    <a:schemeClr val="bg1"/>
                  </a:solidFill>
                  <a:latin typeface="Open Sans Bold" panose="020B0604020202020204"/>
                </a:rPr>
                <a:t>Implementar un esquema de desarrollo de la fuerza comercial a través de la aplicación de técnicas efectivas de ventas </a:t>
              </a:r>
            </a:p>
          </p:txBody>
        </p:sp>
        <p:sp>
          <p:nvSpPr>
            <p:cNvPr id="34" name="CuadroTexto 33">
              <a:extLst>
                <a:ext uri="{FF2B5EF4-FFF2-40B4-BE49-F238E27FC236}">
                  <a16:creationId xmlns:a16="http://schemas.microsoft.com/office/drawing/2014/main" id="{4B025C03-9E55-4243-9162-62A0810C2D97}"/>
                </a:ext>
              </a:extLst>
            </p:cNvPr>
            <p:cNvSpPr txBox="1"/>
            <p:nvPr/>
          </p:nvSpPr>
          <p:spPr>
            <a:xfrm>
              <a:off x="3524570" y="5375692"/>
              <a:ext cx="3104836" cy="646331"/>
            </a:xfrm>
            <a:prstGeom prst="rect">
              <a:avLst/>
            </a:prstGeom>
            <a:noFill/>
          </p:spPr>
          <p:txBody>
            <a:bodyPr wrap="square" rtlCol="0">
              <a:spAutoFit/>
            </a:bodyPr>
            <a:lstStyle/>
            <a:p>
              <a:pPr algn="ctr"/>
              <a:r>
                <a:rPr lang="es-CO" b="1" dirty="0">
                  <a:solidFill>
                    <a:srgbClr val="233DFF"/>
                  </a:solidFill>
                  <a:latin typeface="Open Sans Bold" panose="020B0604020202020204"/>
                </a:rPr>
                <a:t>ANALISIS FINANCIERO DE LA EMPRESA</a:t>
              </a:r>
            </a:p>
          </p:txBody>
        </p:sp>
        <p:sp>
          <p:nvSpPr>
            <p:cNvPr id="35" name="CuadroTexto 34">
              <a:extLst>
                <a:ext uri="{FF2B5EF4-FFF2-40B4-BE49-F238E27FC236}">
                  <a16:creationId xmlns:a16="http://schemas.microsoft.com/office/drawing/2014/main" id="{EC59147E-B0F3-0548-9992-5D667B8A8280}"/>
                </a:ext>
              </a:extLst>
            </p:cNvPr>
            <p:cNvSpPr txBox="1"/>
            <p:nvPr/>
          </p:nvSpPr>
          <p:spPr>
            <a:xfrm>
              <a:off x="7647319" y="5265834"/>
              <a:ext cx="4053820" cy="738664"/>
            </a:xfrm>
            <a:prstGeom prst="rect">
              <a:avLst/>
            </a:prstGeom>
            <a:noFill/>
          </p:spPr>
          <p:txBody>
            <a:bodyPr wrap="square" rtlCol="0">
              <a:spAutoFit/>
            </a:bodyPr>
            <a:lstStyle/>
            <a:p>
              <a:pPr algn="ctr"/>
              <a:r>
                <a:rPr lang="es-CO" sz="1400" dirty="0">
                  <a:solidFill>
                    <a:schemeClr val="bg1"/>
                  </a:solidFill>
                  <a:latin typeface="Open Sans Bold" panose="020B0604020202020204"/>
                </a:rPr>
                <a:t>Construir un modelo de seguimiento a la gestión financiera que permita tomar decisiones oportunas y acertadas</a:t>
              </a:r>
            </a:p>
          </p:txBody>
        </p:sp>
      </p:grpSp>
      <p:sp>
        <p:nvSpPr>
          <p:cNvPr id="55" name="Rectángulo redondeado 54"/>
          <p:cNvSpPr/>
          <p:nvPr/>
        </p:nvSpPr>
        <p:spPr>
          <a:xfrm>
            <a:off x="9448800" y="2557831"/>
            <a:ext cx="2458452" cy="2074607"/>
          </a:xfrm>
          <a:prstGeom prst="roundRect">
            <a:avLst/>
          </a:prstGeom>
          <a:blipFill dpi="0" rotWithShape="1">
            <a:blip r:embed="rId2" cstate="hqprint">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63430037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rgbClr val="233DFF"/>
                </a:solidFill>
                <a:latin typeface="Open Sans Bold"/>
                <a:ea typeface="ＭＳ Ｐゴシック" panose="020B0600070205080204" pitchFamily="34" charset="-128"/>
                <a:cs typeface="Arial" panose="020B0604020202020204" pitchFamily="34" charset="0"/>
              </a:rPr>
              <a:t>Formándonos</a:t>
            </a:r>
          </a:p>
        </p:txBody>
      </p:sp>
      <p:grpSp>
        <p:nvGrpSpPr>
          <p:cNvPr id="2" name="Grupo 1"/>
          <p:cNvGrpSpPr/>
          <p:nvPr/>
        </p:nvGrpSpPr>
        <p:grpSpPr>
          <a:xfrm>
            <a:off x="3344738" y="1631914"/>
            <a:ext cx="8337028" cy="3843871"/>
            <a:chOff x="3344738" y="1631914"/>
            <a:chExt cx="8337028" cy="3843871"/>
          </a:xfrm>
        </p:grpSpPr>
        <p:sp>
          <p:nvSpPr>
            <p:cNvPr id="36" name="CuadroTexto 1">
              <a:extLst>
                <a:ext uri="{FF2B5EF4-FFF2-40B4-BE49-F238E27FC236}">
                  <a16:creationId xmlns:a16="http://schemas.microsoft.com/office/drawing/2014/main" id="{C439DA76-152A-4FDD-8BFB-372F7696B154}"/>
                </a:ext>
              </a:extLst>
            </p:cNvPr>
            <p:cNvSpPr txBox="1"/>
            <p:nvPr/>
          </p:nvSpPr>
          <p:spPr>
            <a:xfrm>
              <a:off x="3723031" y="1631914"/>
              <a:ext cx="3003353"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Programa</a:t>
              </a:r>
            </a:p>
          </p:txBody>
        </p:sp>
        <p:sp>
          <p:nvSpPr>
            <p:cNvPr id="37" name="CuadroTexto 2">
              <a:extLst>
                <a:ext uri="{FF2B5EF4-FFF2-40B4-BE49-F238E27FC236}">
                  <a16:creationId xmlns:a16="http://schemas.microsoft.com/office/drawing/2014/main" id="{4F7AD790-D688-4135-8A5E-8B6D083E7677}"/>
                </a:ext>
              </a:extLst>
            </p:cNvPr>
            <p:cNvSpPr txBox="1"/>
            <p:nvPr/>
          </p:nvSpPr>
          <p:spPr>
            <a:xfrm>
              <a:off x="8402373" y="1641298"/>
              <a:ext cx="2587537"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Objetivo</a:t>
              </a:r>
            </a:p>
          </p:txBody>
        </p:sp>
        <p:sp>
          <p:nvSpPr>
            <p:cNvPr id="38" name="Rectangle: Rounded Corners 10">
              <a:extLst>
                <a:ext uri="{FF2B5EF4-FFF2-40B4-BE49-F238E27FC236}">
                  <a16:creationId xmlns:a16="http://schemas.microsoft.com/office/drawing/2014/main" id="{677CEB86-BE93-437E-BF84-16A29F397841}"/>
                </a:ext>
              </a:extLst>
            </p:cNvPr>
            <p:cNvSpPr/>
            <p:nvPr/>
          </p:nvSpPr>
          <p:spPr>
            <a:xfrm>
              <a:off x="3363081" y="2310507"/>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angle: Rounded Corners 11">
              <a:extLst>
                <a:ext uri="{FF2B5EF4-FFF2-40B4-BE49-F238E27FC236}">
                  <a16:creationId xmlns:a16="http://schemas.microsoft.com/office/drawing/2014/main" id="{7AF14F21-D980-441C-B975-31126EC51ED3}"/>
                </a:ext>
              </a:extLst>
            </p:cNvPr>
            <p:cNvSpPr/>
            <p:nvPr/>
          </p:nvSpPr>
          <p:spPr>
            <a:xfrm>
              <a:off x="3363081" y="3434620"/>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angle: Rounded Corners 15">
              <a:extLst>
                <a:ext uri="{FF2B5EF4-FFF2-40B4-BE49-F238E27FC236}">
                  <a16:creationId xmlns:a16="http://schemas.microsoft.com/office/drawing/2014/main" id="{76D27976-0AC8-4978-B7F1-B2EDE4D78273}"/>
                </a:ext>
              </a:extLst>
            </p:cNvPr>
            <p:cNvSpPr/>
            <p:nvPr/>
          </p:nvSpPr>
          <p:spPr>
            <a:xfrm>
              <a:off x="3344738" y="4521678"/>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Rectangle: Rounded Corners 74">
              <a:extLst>
                <a:ext uri="{FF2B5EF4-FFF2-40B4-BE49-F238E27FC236}">
                  <a16:creationId xmlns:a16="http://schemas.microsoft.com/office/drawing/2014/main" id="{0EDB72D4-E111-4213-AF64-A748D4B2AB46}"/>
                </a:ext>
              </a:extLst>
            </p:cNvPr>
            <p:cNvSpPr/>
            <p:nvPr/>
          </p:nvSpPr>
          <p:spPr>
            <a:xfrm>
              <a:off x="7361765" y="2317767"/>
              <a:ext cx="4320000"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Rectangle: Rounded Corners 75">
              <a:extLst>
                <a:ext uri="{FF2B5EF4-FFF2-40B4-BE49-F238E27FC236}">
                  <a16:creationId xmlns:a16="http://schemas.microsoft.com/office/drawing/2014/main" id="{AC94254A-3E27-44E1-BF86-96DDF10707CB}"/>
                </a:ext>
              </a:extLst>
            </p:cNvPr>
            <p:cNvSpPr/>
            <p:nvPr/>
          </p:nvSpPr>
          <p:spPr>
            <a:xfrm>
              <a:off x="7361766" y="3441880"/>
              <a:ext cx="4320000"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Rectangle: Rounded Corners 76">
              <a:extLst>
                <a:ext uri="{FF2B5EF4-FFF2-40B4-BE49-F238E27FC236}">
                  <a16:creationId xmlns:a16="http://schemas.microsoft.com/office/drawing/2014/main" id="{53E6D7C3-2114-4D99-8382-5E1C312C608B}"/>
                </a:ext>
              </a:extLst>
            </p:cNvPr>
            <p:cNvSpPr/>
            <p:nvPr/>
          </p:nvSpPr>
          <p:spPr>
            <a:xfrm>
              <a:off x="7343422" y="4528938"/>
              <a:ext cx="4320000"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3" name="Straight Connector 83">
              <a:extLst>
                <a:ext uri="{FF2B5EF4-FFF2-40B4-BE49-F238E27FC236}">
                  <a16:creationId xmlns:a16="http://schemas.microsoft.com/office/drawing/2014/main" id="{567E22B2-766B-4643-B0DD-45F54A044F4A}"/>
                </a:ext>
              </a:extLst>
            </p:cNvPr>
            <p:cNvCxnSpPr>
              <a:cxnSpLocks/>
            </p:cNvCxnSpPr>
            <p:nvPr/>
          </p:nvCxnSpPr>
          <p:spPr>
            <a:xfrm>
              <a:off x="6849289" y="2777176"/>
              <a:ext cx="512476" cy="70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54" name="Straight Connector 84">
              <a:extLst>
                <a:ext uri="{FF2B5EF4-FFF2-40B4-BE49-F238E27FC236}">
                  <a16:creationId xmlns:a16="http://schemas.microsoft.com/office/drawing/2014/main" id="{C5E8D64A-5C10-4913-9E95-DDAB242A05CC}"/>
                </a:ext>
              </a:extLst>
            </p:cNvPr>
            <p:cNvCxnSpPr>
              <a:cxnSpLocks/>
              <a:stCxn id="39" idx="3"/>
              <a:endCxn id="50" idx="1"/>
            </p:cNvCxnSpPr>
            <p:nvPr/>
          </p:nvCxnSpPr>
          <p:spPr>
            <a:xfrm>
              <a:off x="6843050" y="3864937"/>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56" name="Straight Connector 87">
              <a:extLst>
                <a:ext uri="{FF2B5EF4-FFF2-40B4-BE49-F238E27FC236}">
                  <a16:creationId xmlns:a16="http://schemas.microsoft.com/office/drawing/2014/main" id="{AE2BF1ED-4D81-476B-8DCB-E335DD947036}"/>
                </a:ext>
              </a:extLst>
            </p:cNvPr>
            <p:cNvCxnSpPr>
              <a:cxnSpLocks/>
              <a:stCxn id="40" idx="3"/>
              <a:endCxn id="51" idx="1"/>
            </p:cNvCxnSpPr>
            <p:nvPr/>
          </p:nvCxnSpPr>
          <p:spPr>
            <a:xfrm>
              <a:off x="6824707" y="4951995"/>
              <a:ext cx="518715"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59" name="CuadroTexto 58">
              <a:extLst>
                <a:ext uri="{FF2B5EF4-FFF2-40B4-BE49-F238E27FC236}">
                  <a16:creationId xmlns:a16="http://schemas.microsoft.com/office/drawing/2014/main" id="{4D5E2C6D-91CC-CB44-8703-65405F5BD415}"/>
                </a:ext>
              </a:extLst>
            </p:cNvPr>
            <p:cNvSpPr txBox="1"/>
            <p:nvPr/>
          </p:nvSpPr>
          <p:spPr>
            <a:xfrm>
              <a:off x="7343422" y="2352994"/>
              <a:ext cx="4320000" cy="738664"/>
            </a:xfrm>
            <a:prstGeom prst="rect">
              <a:avLst/>
            </a:prstGeom>
            <a:noFill/>
          </p:spPr>
          <p:txBody>
            <a:bodyPr wrap="square" rtlCol="0">
              <a:spAutoFit/>
            </a:bodyPr>
            <a:lstStyle/>
            <a:p>
              <a:pPr algn="ctr"/>
              <a:r>
                <a:rPr lang="es-ES" sz="1400" dirty="0">
                  <a:solidFill>
                    <a:schemeClr val="bg1"/>
                  </a:solidFill>
                  <a:latin typeface="Open Sans Bold" panose="020B0604020202020204"/>
                </a:rPr>
                <a:t>Contar con un modelo que asegure que los cambios que se implementan en la empresa sean debidamente comunicados y acogidos por todos</a:t>
              </a:r>
            </a:p>
          </p:txBody>
        </p:sp>
        <p:sp>
          <p:nvSpPr>
            <p:cNvPr id="60" name="CuadroTexto 59">
              <a:extLst>
                <a:ext uri="{FF2B5EF4-FFF2-40B4-BE49-F238E27FC236}">
                  <a16:creationId xmlns:a16="http://schemas.microsoft.com/office/drawing/2014/main" id="{CFE479D0-8D7C-FF4A-8DC6-E7981AD8BDCB}"/>
                </a:ext>
              </a:extLst>
            </p:cNvPr>
            <p:cNvSpPr txBox="1"/>
            <p:nvPr/>
          </p:nvSpPr>
          <p:spPr>
            <a:xfrm>
              <a:off x="3522010" y="2556157"/>
              <a:ext cx="3227928" cy="369332"/>
            </a:xfrm>
            <a:prstGeom prst="rect">
              <a:avLst/>
            </a:prstGeom>
            <a:noFill/>
          </p:spPr>
          <p:txBody>
            <a:bodyPr wrap="square" rtlCol="0">
              <a:spAutoFit/>
            </a:bodyPr>
            <a:lstStyle/>
            <a:p>
              <a:pPr algn="ctr"/>
              <a:r>
                <a:rPr lang="es-CO" b="1" dirty="0">
                  <a:solidFill>
                    <a:schemeClr val="bg1"/>
                  </a:solidFill>
                  <a:latin typeface="Open Sans Bold" panose="020B0604020202020204"/>
                </a:rPr>
                <a:t>GESTION DE CAMBIO</a:t>
              </a:r>
            </a:p>
          </p:txBody>
        </p:sp>
        <p:sp>
          <p:nvSpPr>
            <p:cNvPr id="61" name="CuadroTexto 60">
              <a:extLst>
                <a:ext uri="{FF2B5EF4-FFF2-40B4-BE49-F238E27FC236}">
                  <a16:creationId xmlns:a16="http://schemas.microsoft.com/office/drawing/2014/main" id="{9B3E4821-FC9E-D047-ABA2-F2E6BD3F0838}"/>
                </a:ext>
              </a:extLst>
            </p:cNvPr>
            <p:cNvSpPr txBox="1"/>
            <p:nvPr/>
          </p:nvSpPr>
          <p:spPr>
            <a:xfrm>
              <a:off x="7361765" y="3495604"/>
              <a:ext cx="4204522" cy="738664"/>
            </a:xfrm>
            <a:prstGeom prst="rect">
              <a:avLst/>
            </a:prstGeom>
            <a:noFill/>
          </p:spPr>
          <p:txBody>
            <a:bodyPr wrap="square" rtlCol="0">
              <a:spAutoFit/>
            </a:bodyPr>
            <a:lstStyle/>
            <a:p>
              <a:pPr algn="ctr"/>
              <a:r>
                <a:rPr lang="es-CO" sz="1400" dirty="0">
                  <a:solidFill>
                    <a:schemeClr val="bg1"/>
                  </a:solidFill>
                  <a:latin typeface="Open Sans Bold" panose="020B0604020202020204"/>
                </a:rPr>
                <a:t>Establecer una metodología y unas prácticas para que se optimice el resultado a partir de la debida gestión de las personas</a:t>
              </a:r>
            </a:p>
          </p:txBody>
        </p:sp>
        <p:sp>
          <p:nvSpPr>
            <p:cNvPr id="62" name="CuadroTexto 61">
              <a:extLst>
                <a:ext uri="{FF2B5EF4-FFF2-40B4-BE49-F238E27FC236}">
                  <a16:creationId xmlns:a16="http://schemas.microsoft.com/office/drawing/2014/main" id="{EE34C5E2-6F41-DC44-9EDC-5249C3CEF45E}"/>
                </a:ext>
              </a:extLst>
            </p:cNvPr>
            <p:cNvSpPr txBox="1"/>
            <p:nvPr/>
          </p:nvSpPr>
          <p:spPr>
            <a:xfrm>
              <a:off x="3471511" y="3512761"/>
              <a:ext cx="3168905" cy="646331"/>
            </a:xfrm>
            <a:prstGeom prst="rect">
              <a:avLst/>
            </a:prstGeom>
            <a:solidFill>
              <a:srgbClr val="004AAD"/>
            </a:solidFill>
          </p:spPr>
          <p:txBody>
            <a:bodyPr wrap="square" rtlCol="0">
              <a:spAutoFit/>
            </a:bodyPr>
            <a:lstStyle/>
            <a:p>
              <a:pPr algn="ctr"/>
              <a:r>
                <a:rPr lang="es-CO" b="1" dirty="0">
                  <a:solidFill>
                    <a:schemeClr val="bg1"/>
                  </a:solidFill>
                  <a:latin typeface="Open Sans Bold" panose="020B0604020202020204"/>
                </a:rPr>
                <a:t>DESEMPEÑO DEL TALENTO HUMANO</a:t>
              </a:r>
            </a:p>
          </p:txBody>
        </p:sp>
        <p:sp>
          <p:nvSpPr>
            <p:cNvPr id="63" name="CuadroTexto 62">
              <a:extLst>
                <a:ext uri="{FF2B5EF4-FFF2-40B4-BE49-F238E27FC236}">
                  <a16:creationId xmlns:a16="http://schemas.microsoft.com/office/drawing/2014/main" id="{3429D337-4289-1147-A019-1A7E95B27C1B}"/>
                </a:ext>
              </a:extLst>
            </p:cNvPr>
            <p:cNvSpPr txBox="1"/>
            <p:nvPr/>
          </p:nvSpPr>
          <p:spPr>
            <a:xfrm>
              <a:off x="7343422" y="4521678"/>
              <a:ext cx="4320000" cy="954107"/>
            </a:xfrm>
            <a:prstGeom prst="rect">
              <a:avLst/>
            </a:prstGeom>
            <a:noFill/>
          </p:spPr>
          <p:txBody>
            <a:bodyPr wrap="square" rtlCol="0">
              <a:spAutoFit/>
            </a:bodyPr>
            <a:lstStyle/>
            <a:p>
              <a:pPr algn="ctr"/>
              <a:r>
                <a:rPr lang="es-CO" sz="1400" dirty="0">
                  <a:solidFill>
                    <a:schemeClr val="bg1"/>
                  </a:solidFill>
                  <a:latin typeface="Open Sans Bold" panose="020B0604020202020204"/>
                </a:rPr>
                <a:t>Estructurar el derrotero de la empresa basado en el análisis de mercado y competencia y en la elaboración del plan de marketing, operativo y financiero</a:t>
              </a:r>
            </a:p>
          </p:txBody>
        </p:sp>
        <p:sp>
          <p:nvSpPr>
            <p:cNvPr id="64" name="CuadroTexto 63">
              <a:extLst>
                <a:ext uri="{FF2B5EF4-FFF2-40B4-BE49-F238E27FC236}">
                  <a16:creationId xmlns:a16="http://schemas.microsoft.com/office/drawing/2014/main" id="{A64BC81F-D058-5047-B3AF-82B6E440BC76}"/>
                </a:ext>
              </a:extLst>
            </p:cNvPr>
            <p:cNvSpPr txBox="1"/>
            <p:nvPr/>
          </p:nvSpPr>
          <p:spPr>
            <a:xfrm>
              <a:off x="3503545" y="4767328"/>
              <a:ext cx="3104836" cy="369332"/>
            </a:xfrm>
            <a:prstGeom prst="rect">
              <a:avLst/>
            </a:prstGeom>
            <a:noFill/>
          </p:spPr>
          <p:txBody>
            <a:bodyPr wrap="square" rtlCol="0">
              <a:spAutoFit/>
            </a:bodyPr>
            <a:lstStyle/>
            <a:p>
              <a:pPr algn="ctr"/>
              <a:r>
                <a:rPr lang="es-CO" b="1" dirty="0">
                  <a:solidFill>
                    <a:schemeClr val="bg1"/>
                  </a:solidFill>
                  <a:latin typeface="Open Sans Bold" panose="020B0604020202020204"/>
                </a:rPr>
                <a:t>PLAN DE NEGOCIO</a:t>
              </a:r>
            </a:p>
          </p:txBody>
        </p:sp>
      </p:grpSp>
      <p:sp>
        <p:nvSpPr>
          <p:cNvPr id="3" name="Elipse 2"/>
          <p:cNvSpPr/>
          <p:nvPr/>
        </p:nvSpPr>
        <p:spPr>
          <a:xfrm>
            <a:off x="235974" y="2645969"/>
            <a:ext cx="2762864" cy="245245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Tree>
    <p:extLst>
      <p:ext uri="{BB962C8B-B14F-4D97-AF65-F5344CB8AC3E}">
        <p14:creationId xmlns:p14="http://schemas.microsoft.com/office/powerpoint/2010/main" val="320622848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5" name="Rectángulo redondeado 4"/>
          <p:cNvSpPr/>
          <p:nvPr/>
        </p:nvSpPr>
        <p:spPr>
          <a:xfrm>
            <a:off x="359229" y="3026230"/>
            <a:ext cx="11506200" cy="3189514"/>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s-CO" sz="1800" b="0" i="0" u="none" strike="noStrike" kern="1200" cap="none" spc="0" normalizeH="0" baseline="0" noProof="0" dirty="0">
              <a:ln>
                <a:noFill/>
              </a:ln>
              <a:solidFill>
                <a:prstClr val="white"/>
              </a:solidFill>
              <a:effectLst/>
              <a:uLnTx/>
              <a:uFillTx/>
              <a:latin typeface="Open Sans Bold"/>
              <a:ea typeface="+mn-ea"/>
              <a:cs typeface="+mn-cs"/>
            </a:endParaRPr>
          </a:p>
        </p:txBody>
      </p:sp>
      <p:sp>
        <p:nvSpPr>
          <p:cNvPr id="2" name="Rectangle: Rounded Corners 13">
            <a:extLst>
              <a:ext uri="{FF2B5EF4-FFF2-40B4-BE49-F238E27FC236}">
                <a16:creationId xmlns:a16="http://schemas.microsoft.com/office/drawing/2014/main" id="{188CB528-4F3B-2E42-95C4-43461782D2E5}"/>
              </a:ext>
            </a:extLst>
          </p:cNvPr>
          <p:cNvSpPr/>
          <p:nvPr/>
        </p:nvSpPr>
        <p:spPr>
          <a:xfrm>
            <a:off x="664029" y="3257011"/>
            <a:ext cx="10842171" cy="2751905"/>
          </a:xfrm>
          <a:prstGeom prst="roundRect">
            <a:avLst/>
          </a:prstGeom>
          <a:solidFill>
            <a:srgbClr val="233DFF"/>
          </a:solidFill>
          <a:ln w="76200" cap="flat" cmpd="sng" algn="ctr">
            <a:solidFill>
              <a:srgbClr val="004AA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prstClr val="white"/>
                </a:solidFill>
                <a:effectLst/>
                <a:uLnTx/>
                <a:uFillTx/>
                <a:latin typeface="Open Sans Bold" panose="020B0604020202020204"/>
                <a:ea typeface="+mn-ea"/>
                <a:cs typeface="+mn-cs"/>
              </a:rPr>
              <a:t>José Fernando Durán Gutiérrez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prstClr val="white"/>
                </a:solidFill>
                <a:effectLst/>
                <a:uLnTx/>
                <a:uFillTx/>
                <a:latin typeface="Open Sans Bold" panose="020B0604020202020204"/>
                <a:ea typeface="+mn-ea"/>
                <a:cs typeface="+mn-cs"/>
                <a:hlinkClick r:id="rId2"/>
              </a:rPr>
              <a:t>joseduran@formandonos.com</a:t>
            </a:r>
            <a:endParaRPr kumimoji="0" lang="es-CO" sz="3200" b="1" i="0" u="none" strike="noStrike" kern="0" cap="none" spc="0" normalizeH="0" baseline="0" noProof="0" dirty="0">
              <a:ln>
                <a:noFill/>
              </a:ln>
              <a:solidFill>
                <a:prstClr val="white"/>
              </a:solidFill>
              <a:effectLst/>
              <a:uLnTx/>
              <a:uFillTx/>
              <a:latin typeface="Open Sans Bold"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prstClr val="white"/>
                </a:solidFill>
                <a:effectLst/>
                <a:uLnTx/>
                <a:uFillTx/>
                <a:latin typeface="Open Sans Bold" panose="020B0604020202020204"/>
                <a:ea typeface="+mn-ea"/>
                <a:cs typeface="+mn-cs"/>
              </a:rPr>
              <a:t>www.formandonos.com.co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prstClr val="white"/>
                </a:solidFill>
                <a:effectLst/>
                <a:uLnTx/>
                <a:uFillTx/>
                <a:latin typeface="Open Sans Bold" panose="020B0604020202020204"/>
                <a:ea typeface="+mn-ea"/>
                <a:cs typeface="+mn-cs"/>
              </a:rPr>
              <a:t>Movil/ WhatsApp: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prstClr val="white"/>
                </a:solidFill>
                <a:effectLst/>
                <a:uLnTx/>
                <a:uFillTx/>
                <a:latin typeface="Open Sans Bold" panose="020B0604020202020204"/>
                <a:ea typeface="+mn-ea"/>
                <a:cs typeface="+mn-cs"/>
              </a:rPr>
              <a:t> (+57) 3152996190</a:t>
            </a:r>
            <a:endParaRPr kumimoji="0" lang="es-CO" sz="2400" b="1" i="0" u="none" strike="noStrike" kern="0" cap="none" spc="0" normalizeH="0" baseline="0" noProof="0" dirty="0">
              <a:ln>
                <a:noFill/>
              </a:ln>
              <a:solidFill>
                <a:prstClr val="white"/>
              </a:solidFill>
              <a:effectLst/>
              <a:uLnTx/>
              <a:uFillTx/>
              <a:latin typeface="Open Sans Bold" panose="020B0604020202020204"/>
              <a:ea typeface="+mn-ea"/>
              <a:cs typeface="+mn-cs"/>
            </a:endParaRPr>
          </a:p>
        </p:txBody>
      </p:sp>
      <p:sp>
        <p:nvSpPr>
          <p:cNvPr id="3" name="CuadroTexto 2"/>
          <p:cNvSpPr txBox="1"/>
          <p:nvPr/>
        </p:nvSpPr>
        <p:spPr>
          <a:xfrm>
            <a:off x="9710478" y="6283324"/>
            <a:ext cx="22878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4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
        <p:nvSpPr>
          <p:cNvPr id="4" name="CuadroTexto 3"/>
          <p:cNvSpPr txBox="1"/>
          <p:nvPr/>
        </p:nvSpPr>
        <p:spPr>
          <a:xfrm>
            <a:off x="0" y="2256789"/>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chemeClr val="bg1"/>
                </a:solidFill>
                <a:effectLst/>
                <a:uLnTx/>
                <a:uFillTx/>
                <a:latin typeface="Open Sans Bold" panose="020B0604020202020204"/>
                <a:ea typeface="+mn-ea"/>
                <a:cs typeface="+mn-cs"/>
              </a:rPr>
              <a:t>CONTACTANOS</a:t>
            </a:r>
          </a:p>
        </p:txBody>
      </p:sp>
      <p:sp>
        <p:nvSpPr>
          <p:cNvPr id="6" name="CuadroTexto 5">
            <a:extLst>
              <a:ext uri="{FF2B5EF4-FFF2-40B4-BE49-F238E27FC236}">
                <a16:creationId xmlns:a16="http://schemas.microsoft.com/office/drawing/2014/main" id="{BA41F6AB-4742-4643-93FF-458879C815C3}"/>
              </a:ext>
            </a:extLst>
          </p:cNvPr>
          <p:cNvSpPr txBox="1"/>
          <p:nvPr/>
        </p:nvSpPr>
        <p:spPr>
          <a:xfrm>
            <a:off x="0" y="539390"/>
            <a:ext cx="121919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chemeClr val="bg1"/>
                </a:solidFill>
                <a:effectLst/>
                <a:uLnTx/>
                <a:uFillTx/>
                <a:latin typeface="Open Sans Bold" panose="020B0604020202020204"/>
                <a:ea typeface="+mn-ea"/>
                <a:cs typeface="+mn-cs"/>
              </a:rPr>
              <a:t>FORMANDONOS</a:t>
            </a:r>
            <a:endParaRPr kumimoji="0" lang="es-CO" sz="4000" b="1" i="0" u="none" strike="noStrike" kern="1200" cap="none" spc="0" normalizeH="0" baseline="0" noProof="0" dirty="0">
              <a:ln>
                <a:noFill/>
              </a:ln>
              <a:solidFill>
                <a:schemeClr val="bg1"/>
              </a:solidFill>
              <a:effectLst/>
              <a:uLnTx/>
              <a:uFillTx/>
              <a:latin typeface="Open Sans Bold" panose="020B0604020202020204"/>
              <a:ea typeface="+mn-ea"/>
              <a:cs typeface="+mn-cs"/>
            </a:endParaRPr>
          </a:p>
        </p:txBody>
      </p:sp>
      <p:sp>
        <p:nvSpPr>
          <p:cNvPr id="7" name="TextBox 3"/>
          <p:cNvSpPr txBox="1"/>
          <p:nvPr/>
        </p:nvSpPr>
        <p:spPr>
          <a:xfrm>
            <a:off x="16329" y="1390657"/>
            <a:ext cx="12192000" cy="553998"/>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Open Sans Bold" panose="020B0604020202020204"/>
                <a:ea typeface="+mn-ea"/>
                <a:cs typeface="+mn-cs"/>
              </a:rPr>
              <a:t> Empresas</a:t>
            </a:r>
          </a:p>
        </p:txBody>
      </p:sp>
    </p:spTree>
    <p:extLst>
      <p:ext uri="{BB962C8B-B14F-4D97-AF65-F5344CB8AC3E}">
        <p14:creationId xmlns:p14="http://schemas.microsoft.com/office/powerpoint/2010/main" val="251918298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 </a:t>
            </a:r>
            <a:r>
              <a:rPr kumimoji="0" lang="es-CO" sz="2000" b="1" i="0" u="none" strike="noStrike" kern="1200" cap="none" spc="0" normalizeH="0" baseline="0" noProof="0" dirty="0">
                <a:ln>
                  <a:noFill/>
                </a:ln>
                <a:solidFill>
                  <a:prstClr val="white"/>
                </a:solidFill>
                <a:effectLst/>
                <a:uLnTx/>
                <a:uFillTx/>
                <a:latin typeface="Open Sans Bold" panose="020B0604020202020204"/>
                <a:ea typeface="+mn-ea"/>
                <a:cs typeface="+mn-cs"/>
              </a:rPr>
              <a:t>Formándonos</a:t>
            </a:r>
          </a:p>
        </p:txBody>
      </p:sp>
      <p:sp>
        <p:nvSpPr>
          <p:cNvPr id="3" name="CuadroTexto 2">
            <a:extLst>
              <a:ext uri="{FF2B5EF4-FFF2-40B4-BE49-F238E27FC236}">
                <a16:creationId xmlns:a16="http://schemas.microsoft.com/office/drawing/2014/main" id="{0A0C0CA4-8AC0-CB43-965F-C11475EA2FA8}"/>
              </a:ext>
            </a:extLst>
          </p:cNvPr>
          <p:cNvSpPr txBox="1"/>
          <p:nvPr/>
        </p:nvSpPr>
        <p:spPr>
          <a:xfrm>
            <a:off x="0" y="2364406"/>
            <a:ext cx="12192000" cy="1015663"/>
          </a:xfrm>
          <a:prstGeom prst="rect">
            <a:avLst/>
          </a:prstGeom>
          <a:no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prstClr val="white"/>
                </a:solidFill>
                <a:effectLst/>
                <a:uLnTx/>
                <a:uFillTx/>
                <a:latin typeface="Open Sans Bold" panose="020B0604020202020204"/>
                <a:ea typeface="+mn-ea"/>
                <a:cs typeface="+mn-cs"/>
              </a:rPr>
              <a:t>! Muchas  Gracias ¡ </a:t>
            </a:r>
          </a:p>
        </p:txBody>
      </p:sp>
      <p:sp>
        <p:nvSpPr>
          <p:cNvPr id="5" name="Rectángulo redondeado 4"/>
          <p:cNvSpPr/>
          <p:nvPr/>
        </p:nvSpPr>
        <p:spPr>
          <a:xfrm>
            <a:off x="1088572" y="4267275"/>
            <a:ext cx="9960428" cy="12573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Open Sans Bold" panose="020B0604020202020204"/>
                <a:ea typeface="+mn-ea"/>
                <a:cs typeface="+mn-cs"/>
              </a:rPr>
              <a:t>LOS ESPERAMOS</a:t>
            </a:r>
          </a:p>
        </p:txBody>
      </p:sp>
      <p:sp>
        <p:nvSpPr>
          <p:cNvPr id="6" name="CuadroTexto 5"/>
          <p:cNvSpPr txBox="1"/>
          <p:nvPr/>
        </p:nvSpPr>
        <p:spPr>
          <a:xfrm>
            <a:off x="0" y="538482"/>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 </a:t>
            </a:r>
            <a:r>
              <a:rPr kumimoji="0" lang="es-CO" sz="8800" b="1" i="0" u="none" strike="noStrike" kern="1200" cap="none" spc="0" normalizeH="0" baseline="0" noProof="0" dirty="0">
                <a:ln>
                  <a:noFill/>
                </a:ln>
                <a:solidFill>
                  <a:prstClr val="white"/>
                </a:solidFill>
                <a:effectLst/>
                <a:uLnTx/>
                <a:uFillTx/>
                <a:latin typeface="Open Sans Bold" panose="020B0604020202020204"/>
                <a:ea typeface="+mn-ea"/>
                <a:cs typeface="+mn-cs"/>
              </a:rPr>
              <a:t>Formándonos</a:t>
            </a:r>
          </a:p>
        </p:txBody>
      </p:sp>
    </p:spTree>
    <p:extLst>
      <p:ext uri="{BB962C8B-B14F-4D97-AF65-F5344CB8AC3E}">
        <p14:creationId xmlns:p14="http://schemas.microsoft.com/office/powerpoint/2010/main" val="253913226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68527" y="6375071"/>
            <a:ext cx="2085827" cy="359394"/>
          </a:xfrm>
          <a:prstGeom prst="rect">
            <a:avLst/>
          </a:prstGeom>
        </p:spPr>
        <p:txBody>
          <a:bodyPr wrap="none">
            <a:spAutoFit/>
          </a:bodyPr>
          <a:lstStyle/>
          <a:p>
            <a:pPr lvl="0" algn="ctr" defTabSz="342917">
              <a:lnSpc>
                <a:spcPts val="2048"/>
              </a:lnSpc>
              <a:defRPr/>
            </a:pPr>
            <a:r>
              <a:rPr lang="en-US" sz="2400" dirty="0">
                <a:solidFill>
                  <a:srgbClr val="233DFF"/>
                </a:solidFill>
                <a:latin typeface="Open Sans Bold"/>
                <a:ea typeface="ＭＳ Ｐゴシック" panose="020B0600070205080204" pitchFamily="34" charset="-128"/>
                <a:cs typeface="Arial" panose="020B0604020202020204" pitchFamily="34" charset="0"/>
              </a:rPr>
              <a:t>Formándonos</a:t>
            </a:r>
          </a:p>
        </p:txBody>
      </p:sp>
      <p:grpSp>
        <p:nvGrpSpPr>
          <p:cNvPr id="6" name="Grupo 5"/>
          <p:cNvGrpSpPr/>
          <p:nvPr/>
        </p:nvGrpSpPr>
        <p:grpSpPr>
          <a:xfrm>
            <a:off x="969349" y="1233139"/>
            <a:ext cx="10191568" cy="3843679"/>
            <a:chOff x="969349" y="1233139"/>
            <a:chExt cx="10191568" cy="3843679"/>
          </a:xfrm>
        </p:grpSpPr>
        <p:sp>
          <p:nvSpPr>
            <p:cNvPr id="3" name="Rectángulo 2"/>
            <p:cNvSpPr/>
            <p:nvPr/>
          </p:nvSpPr>
          <p:spPr>
            <a:xfrm>
              <a:off x="3865710" y="1233139"/>
              <a:ext cx="4363890" cy="434093"/>
            </a:xfrm>
            <a:prstGeom prst="rect">
              <a:avLst/>
            </a:prstGeom>
          </p:spPr>
          <p:txBody>
            <a:bodyPr wrap="square">
              <a:spAutoFit/>
            </a:bodyPr>
            <a:lstStyle/>
            <a:p>
              <a:pPr lvl="0" algn="ctr" defTabSz="342917">
                <a:lnSpc>
                  <a:spcPts val="2048"/>
                </a:lnSpc>
                <a:defRPr/>
              </a:pPr>
              <a:r>
                <a:rPr lang="en-US" sz="4800" b="1" dirty="0">
                  <a:solidFill>
                    <a:srgbClr val="233DFF"/>
                  </a:solidFill>
                  <a:latin typeface="Open Sans Bold"/>
                  <a:ea typeface="ＭＳ Ｐゴシック" panose="020B0600070205080204" pitchFamily="34" charset="-128"/>
                  <a:cs typeface="Arial" panose="020B0604020202020204" pitchFamily="34" charset="0"/>
                </a:rPr>
                <a:t>Formándonos</a:t>
              </a:r>
            </a:p>
          </p:txBody>
        </p:sp>
        <p:sp>
          <p:nvSpPr>
            <p:cNvPr id="4" name="Rectángulo redondeado 3"/>
            <p:cNvSpPr/>
            <p:nvPr/>
          </p:nvSpPr>
          <p:spPr>
            <a:xfrm>
              <a:off x="969349" y="1934694"/>
              <a:ext cx="10160467" cy="1394691"/>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r>
                <a:rPr lang="es-CO" sz="2000" b="1" dirty="0">
                  <a:solidFill>
                    <a:schemeClr val="bg1"/>
                  </a:solidFill>
                  <a:latin typeface="Open Sans Bold" panose="020B0604020202020204"/>
                </a:rPr>
                <a:t>Nos dedicamos a desarrollar habilidades y competencias en personas que están en todos los niveles organizacionales, buscando su crecimiento personal, académico y profesional</a:t>
              </a:r>
            </a:p>
          </p:txBody>
        </p:sp>
        <p:sp>
          <p:nvSpPr>
            <p:cNvPr id="5" name="Rectángulo redondeado 4"/>
            <p:cNvSpPr/>
            <p:nvPr/>
          </p:nvSpPr>
          <p:spPr>
            <a:xfrm>
              <a:off x="1000450" y="3682127"/>
              <a:ext cx="10160467" cy="1394691"/>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CO" sz="2000" b="1" dirty="0">
                  <a:solidFill>
                    <a:schemeClr val="bg1"/>
                  </a:solidFill>
                  <a:latin typeface="Open Sans Bold" panose="020B0604020202020204"/>
                </a:rPr>
                <a:t>Nos dedicamos a desarrollar programas de Consultoría enfocados en microempresas y pequeñas empresas, buscando incrementar la productividad para lograr resultados óptimos</a:t>
              </a:r>
            </a:p>
          </p:txBody>
        </p:sp>
      </p:grpSp>
    </p:spTree>
    <p:extLst>
      <p:ext uri="{BB962C8B-B14F-4D97-AF65-F5344CB8AC3E}">
        <p14:creationId xmlns:p14="http://schemas.microsoft.com/office/powerpoint/2010/main" val="353050281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3" name="TextBox 7"/>
          <p:cNvSpPr txBox="1"/>
          <p:nvPr/>
        </p:nvSpPr>
        <p:spPr>
          <a:xfrm>
            <a:off x="9523379" y="6245254"/>
            <a:ext cx="2156653"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Formándonos</a:t>
            </a:r>
          </a:p>
        </p:txBody>
      </p:sp>
      <p:grpSp>
        <p:nvGrpSpPr>
          <p:cNvPr id="10" name="Grupo 9"/>
          <p:cNvGrpSpPr/>
          <p:nvPr/>
        </p:nvGrpSpPr>
        <p:grpSpPr>
          <a:xfrm>
            <a:off x="0" y="24551"/>
            <a:ext cx="12192000" cy="1519114"/>
            <a:chOff x="0" y="24551"/>
            <a:chExt cx="12192000" cy="1519114"/>
          </a:xfrm>
        </p:grpSpPr>
        <p:sp>
          <p:nvSpPr>
            <p:cNvPr id="2" name="TextBox 7">
              <a:extLst>
                <a:ext uri="{FF2B5EF4-FFF2-40B4-BE49-F238E27FC236}">
                  <a16:creationId xmlns:a16="http://schemas.microsoft.com/office/drawing/2014/main" id="{E3062666-0B51-4B82-88CF-75A6D43D1633}"/>
                </a:ext>
              </a:extLst>
            </p:cNvPr>
            <p:cNvSpPr txBox="1"/>
            <p:nvPr/>
          </p:nvSpPr>
          <p:spPr>
            <a:xfrm>
              <a:off x="0" y="24551"/>
              <a:ext cx="12192000" cy="584775"/>
            </a:xfrm>
            <a:prstGeom prst="rect">
              <a:avLst/>
            </a:prstGeom>
            <a:noFill/>
          </p:spPr>
          <p:txBody>
            <a:bodyPr wrap="square" rtlCol="0">
              <a:spAutoFit/>
            </a:bodyPr>
            <a:lstStyle/>
            <a:p>
              <a:pPr algn="ctr"/>
              <a:r>
                <a:rPr lang="es-CO" sz="3200" b="1" dirty="0">
                  <a:solidFill>
                    <a:schemeClr val="bg1"/>
                  </a:solidFill>
                  <a:latin typeface="Open Sans Bold" panose="020B0604020202020204"/>
                </a:rPr>
                <a:t>¿Quiénes somos?</a:t>
              </a:r>
            </a:p>
          </p:txBody>
        </p:sp>
        <p:grpSp>
          <p:nvGrpSpPr>
            <p:cNvPr id="4" name="Grupo 3"/>
            <p:cNvGrpSpPr/>
            <p:nvPr/>
          </p:nvGrpSpPr>
          <p:grpSpPr>
            <a:xfrm>
              <a:off x="639354" y="758182"/>
              <a:ext cx="11183937" cy="785483"/>
              <a:chOff x="0" y="90388"/>
              <a:chExt cx="11183937" cy="1054772"/>
            </a:xfrm>
            <a:solidFill>
              <a:srgbClr val="233DFF"/>
            </a:solidFill>
          </p:grpSpPr>
          <p:sp>
            <p:nvSpPr>
              <p:cNvPr id="5" name="Rectángulo redondeado 4"/>
              <p:cNvSpPr/>
              <p:nvPr/>
            </p:nvSpPr>
            <p:spPr>
              <a:xfrm>
                <a:off x="0" y="90388"/>
                <a:ext cx="11183937" cy="1054772"/>
              </a:xfrm>
              <a:prstGeom prst="roundRect">
                <a:avLst/>
              </a:prstGeom>
              <a:grp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CuadroTexto 5"/>
              <p:cNvSpPr txBox="1"/>
              <p:nvPr/>
            </p:nvSpPr>
            <p:spPr>
              <a:xfrm>
                <a:off x="51488" y="215540"/>
                <a:ext cx="11080957" cy="8224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CO" sz="4000" b="1" kern="1200" dirty="0">
                    <a:solidFill>
                      <a:schemeClr val="bg1"/>
                    </a:solidFill>
                  </a:rPr>
                  <a:t>José Fernando Durán Gutiérrez</a:t>
                </a:r>
                <a:endParaRPr lang="es-CO" sz="4000" kern="1200" dirty="0">
                  <a:solidFill>
                    <a:schemeClr val="bg1"/>
                  </a:solidFill>
                </a:endParaRPr>
              </a:p>
            </p:txBody>
          </p:sp>
        </p:grpSp>
      </p:grpSp>
      <p:grpSp>
        <p:nvGrpSpPr>
          <p:cNvPr id="7" name="Grupo 6"/>
          <p:cNvGrpSpPr/>
          <p:nvPr/>
        </p:nvGrpSpPr>
        <p:grpSpPr>
          <a:xfrm>
            <a:off x="639353" y="1996596"/>
            <a:ext cx="11183938" cy="4376898"/>
            <a:chOff x="-1" y="1247952"/>
            <a:chExt cx="11183938" cy="4376898"/>
          </a:xfrm>
        </p:grpSpPr>
        <p:sp>
          <p:nvSpPr>
            <p:cNvPr id="8" name="Rectángulo 7"/>
            <p:cNvSpPr/>
            <p:nvPr/>
          </p:nvSpPr>
          <p:spPr>
            <a:xfrm>
              <a:off x="0" y="1385490"/>
              <a:ext cx="11183937" cy="42393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CuadroTexto 8"/>
            <p:cNvSpPr txBox="1"/>
            <p:nvPr/>
          </p:nvSpPr>
          <p:spPr>
            <a:xfrm>
              <a:off x="-1" y="1247952"/>
              <a:ext cx="11183937" cy="42393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0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Economista con más de 35 años de experiencia como estratega y ejecutor y más de 25 años de trayectoria como docente, consultor y </a:t>
              </a:r>
              <a:r>
                <a:rPr lang="es-CO" dirty="0">
                  <a:solidFill>
                    <a:schemeClr val="bg1"/>
                  </a:solidFill>
                  <a:latin typeface="Open Sans Bold" panose="020B0604020202020204"/>
                </a:rPr>
                <a:t>f</a:t>
              </a:r>
              <a:r>
                <a:rPr lang="es-CO" sz="1800" kern="1200" dirty="0">
                  <a:solidFill>
                    <a:schemeClr val="bg1"/>
                  </a:solidFill>
                  <a:latin typeface="Open Sans Bold" panose="020B0604020202020204"/>
                </a:rPr>
                <a:t>ormador</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Ha tenido por varios años a su cargo las Vicepresidencias Comerciales, de Mercadeo, de Crédito y Cobranzas y las Gerencias de Talento Humano, de Ventas, de Presupuesto y de Soluciones Comerciales de varios de los bancos de primer nivel en Colombia y ha tenido a su cargo la Gerencia General de una BPO especializada en gestión de cobranzas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Ha sido miembro de las Juntas Directivas de Visa, Redeban Master Card, Credibanco, ACH Colombia, Servibanca, Capitalizadora Colmena</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Ha sido catedrático por más de 15 años de la Universidad de los Andes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Ha sido panelista y conferencista en varios foros nacionales e internacionales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Ha estado vinculado por varios años a reconocidas empresas de formación y capacitación como consultor y formador de ejecutivos de varias empresas multinacionales en diversos países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Ha sido consultor y formador independiente por más de 15 años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rPr>
                <a:t>Ha sido fundador de Formándonos y ha desarrollado programas de formación de competencias y habilidades </a:t>
              </a:r>
              <a:r>
                <a:rPr lang="es-CO" dirty="0">
                  <a:solidFill>
                    <a:schemeClr val="bg1"/>
                  </a:solidFill>
                  <a:latin typeface="Open Sans Bold" panose="020B0604020202020204"/>
                </a:rPr>
                <a:t>b</a:t>
              </a:r>
              <a:r>
                <a:rPr lang="es-CO" sz="1800" kern="1200" dirty="0">
                  <a:solidFill>
                    <a:schemeClr val="bg1"/>
                  </a:solidFill>
                  <a:latin typeface="Open Sans Bold" panose="020B0604020202020204"/>
                </a:rPr>
                <a:t>landas en pequeñas empresas durante más de 15 años</a:t>
              </a:r>
            </a:p>
          </p:txBody>
        </p:sp>
      </p:grpSp>
    </p:spTree>
    <p:extLst>
      <p:ext uri="{BB962C8B-B14F-4D97-AF65-F5344CB8AC3E}">
        <p14:creationId xmlns:p14="http://schemas.microsoft.com/office/powerpoint/2010/main" val="65291249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TextBox 7"/>
          <p:cNvSpPr txBox="1"/>
          <p:nvPr/>
        </p:nvSpPr>
        <p:spPr>
          <a:xfrm>
            <a:off x="9523379" y="6245254"/>
            <a:ext cx="2156653"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Formándonos</a:t>
            </a:r>
          </a:p>
        </p:txBody>
      </p:sp>
      <p:sp>
        <p:nvSpPr>
          <p:cNvPr id="3" name="Título 1">
            <a:extLst>
              <a:ext uri="{FF2B5EF4-FFF2-40B4-BE49-F238E27FC236}">
                <a16:creationId xmlns:a16="http://schemas.microsoft.com/office/drawing/2014/main" id="{46F1C01E-37BF-4B0A-8F48-8B9E94753F5C}"/>
              </a:ext>
            </a:extLst>
          </p:cNvPr>
          <p:cNvSpPr txBox="1">
            <a:spLocks/>
          </p:cNvSpPr>
          <p:nvPr/>
        </p:nvSpPr>
        <p:spPr>
          <a:xfrm>
            <a:off x="0" y="462117"/>
            <a:ext cx="12192000" cy="588920"/>
          </a:xfrm>
          <a:prstGeom prst="rect">
            <a:avLst/>
          </a:prstGeom>
          <a:no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dirty="0">
                <a:solidFill>
                  <a:schemeClr val="bg1"/>
                </a:solidFill>
                <a:latin typeface="Open Sans Bold" panose="020B0604020202020204"/>
              </a:rPr>
              <a:t>¿Qué ofrecemos?</a:t>
            </a:r>
          </a:p>
        </p:txBody>
      </p:sp>
      <p:grpSp>
        <p:nvGrpSpPr>
          <p:cNvPr id="7" name="Grupo 6"/>
          <p:cNvGrpSpPr/>
          <p:nvPr/>
        </p:nvGrpSpPr>
        <p:grpSpPr>
          <a:xfrm>
            <a:off x="976299" y="1589766"/>
            <a:ext cx="10258938" cy="4339086"/>
            <a:chOff x="976299" y="1589766"/>
            <a:chExt cx="10258938" cy="4339086"/>
          </a:xfrm>
        </p:grpSpPr>
        <p:sp>
          <p:nvSpPr>
            <p:cNvPr id="4" name="Rectangle: Rounded Corners 13">
              <a:extLst>
                <a:ext uri="{FF2B5EF4-FFF2-40B4-BE49-F238E27FC236}">
                  <a16:creationId xmlns:a16="http://schemas.microsoft.com/office/drawing/2014/main" id="{67983302-173B-4691-9811-43D533410D64}"/>
                </a:ext>
              </a:extLst>
            </p:cNvPr>
            <p:cNvSpPr/>
            <p:nvPr/>
          </p:nvSpPr>
          <p:spPr>
            <a:xfrm>
              <a:off x="976299" y="1589766"/>
              <a:ext cx="3240000" cy="4320000"/>
            </a:xfrm>
            <a:prstGeom prst="roundRect">
              <a:avLst/>
            </a:prstGeom>
            <a:solidFill>
              <a:srgbClr val="004A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latin typeface="Open Sans Bold" panose="020B0604020202020204"/>
                </a:rPr>
                <a:t>Desarrollo de habilidades y competencias propias dirigidas a  personas que quieren avanzar en su proceso de crecimiento personal, académico y profesional.</a:t>
              </a:r>
            </a:p>
            <a:p>
              <a:pPr algn="ctr"/>
              <a:r>
                <a:rPr lang="es-CO" sz="1600" b="1" dirty="0">
                  <a:solidFill>
                    <a:schemeClr val="bg1"/>
                  </a:solidFill>
                  <a:latin typeface="Open Sans Bold" panose="020B0604020202020204"/>
                </a:rPr>
                <a:t>Lo hacemos a  través de más de 130 charlas con duración promedio de 30 minutos, en la cuales encuentran temas que tienen que ver consigo mismos, con su relación con otras personas, son su interacción con el trabajo y con sus clientes</a:t>
              </a:r>
            </a:p>
          </p:txBody>
        </p:sp>
        <p:sp>
          <p:nvSpPr>
            <p:cNvPr id="5" name="Rectangle: Rounded Corners 15">
              <a:extLst>
                <a:ext uri="{FF2B5EF4-FFF2-40B4-BE49-F238E27FC236}">
                  <a16:creationId xmlns:a16="http://schemas.microsoft.com/office/drawing/2014/main" id="{641C3BB3-61FF-42A2-B7A5-1EC99041551C}"/>
                </a:ext>
              </a:extLst>
            </p:cNvPr>
            <p:cNvSpPr/>
            <p:nvPr/>
          </p:nvSpPr>
          <p:spPr>
            <a:xfrm>
              <a:off x="4485768" y="1609052"/>
              <a:ext cx="3240000" cy="4319800"/>
            </a:xfrm>
            <a:prstGeom prst="roundRect">
              <a:avLst/>
            </a:prstGeom>
            <a:solidFill>
              <a:schemeClr val="bg1"/>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4AAD"/>
                </a:solidFill>
                <a:latin typeface="Open Sans Bold" panose="020B0604020202020204"/>
              </a:endParaRPr>
            </a:p>
            <a:p>
              <a:pPr algn="ctr"/>
              <a:r>
                <a:rPr lang="es-CO" sz="1600" b="1" dirty="0">
                  <a:solidFill>
                    <a:srgbClr val="004AAD"/>
                  </a:solidFill>
                  <a:latin typeface="Open Sans Bold" panose="020B0604020202020204"/>
                </a:rPr>
                <a:t>Desarrollo de habilidades y competencias propias dirigidas a personas que dirigen o trabajan en micro o pequeñas empresas y que tienen interés en consolidar el crecimiento, estabilización, rentabilidad y productividad de las mismas.</a:t>
              </a:r>
            </a:p>
            <a:p>
              <a:pPr algn="ctr"/>
              <a:r>
                <a:rPr lang="es-CO" sz="1600" b="1" dirty="0">
                  <a:solidFill>
                    <a:srgbClr val="004AAD"/>
                  </a:solidFill>
                  <a:latin typeface="Open Sans Bold" panose="020B0604020202020204"/>
                </a:rPr>
                <a:t>Lo hacemos a través de más de 50 charlas con una duración promedio de 30 minutos</a:t>
              </a:r>
            </a:p>
          </p:txBody>
        </p:sp>
        <p:sp>
          <p:nvSpPr>
            <p:cNvPr id="8" name="Rectangle: Rounded Corners 15">
              <a:extLst>
                <a:ext uri="{FF2B5EF4-FFF2-40B4-BE49-F238E27FC236}">
                  <a16:creationId xmlns:a16="http://schemas.microsoft.com/office/drawing/2014/main" id="{E0F2624B-7D2F-9D43-8244-0F1C9D4BF6A3}"/>
                </a:ext>
              </a:extLst>
            </p:cNvPr>
            <p:cNvSpPr/>
            <p:nvPr/>
          </p:nvSpPr>
          <p:spPr>
            <a:xfrm>
              <a:off x="7995237" y="1589766"/>
              <a:ext cx="3240000" cy="4319800"/>
            </a:xfrm>
            <a:prstGeom prst="roundRect">
              <a:avLst/>
            </a:prstGeom>
            <a:solidFill>
              <a:srgbClr val="004A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latin typeface="Open Sans Bold" panose="020B0604020202020204"/>
              </a:endParaRPr>
            </a:p>
            <a:p>
              <a:pPr algn="ctr"/>
              <a:r>
                <a:rPr lang="es-CO" b="1" dirty="0">
                  <a:solidFill>
                    <a:schemeClr val="bg1"/>
                  </a:solidFill>
                  <a:latin typeface="Open Sans Bold" panose="020B0604020202020204"/>
                </a:rPr>
                <a:t>Más de 30 programas de consultoría dirigidos a pequeñas y a medianas empresas que tengan interés en conocer e implementar en sus compañías aquellas metodologías y herramientas que hacen exitosas a las grandes empresas</a:t>
              </a:r>
            </a:p>
          </p:txBody>
        </p:sp>
      </p:grpSp>
    </p:spTree>
    <p:extLst>
      <p:ext uri="{BB962C8B-B14F-4D97-AF65-F5344CB8AC3E}">
        <p14:creationId xmlns:p14="http://schemas.microsoft.com/office/powerpoint/2010/main" val="93188054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514165" y="1691148"/>
            <a:ext cx="9202995" cy="3431458"/>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22350">
              <a:lnSpc>
                <a:spcPct val="90000"/>
              </a:lnSpc>
              <a:spcBef>
                <a:spcPct val="0"/>
              </a:spcBef>
              <a:spcAft>
                <a:spcPct val="35000"/>
              </a:spcAft>
            </a:pPr>
            <a:endParaRPr lang="es-CO" b="1" dirty="0">
              <a:solidFill>
                <a:schemeClr val="bg1"/>
              </a:solidFill>
              <a:latin typeface="Open Sans Bold"/>
            </a:endParaRPr>
          </a:p>
        </p:txBody>
      </p:sp>
      <p:sp>
        <p:nvSpPr>
          <p:cNvPr id="4" name="Rectángulo 3"/>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rgbClr val="004AAD"/>
                </a:solidFill>
                <a:latin typeface="Open Sans Bold"/>
                <a:ea typeface="ＭＳ Ｐゴシック" panose="020B0600070205080204" pitchFamily="34" charset="-128"/>
                <a:cs typeface="Arial" panose="020B0604020202020204" pitchFamily="34" charset="0"/>
              </a:rPr>
              <a:t>Formándonos</a:t>
            </a:r>
          </a:p>
        </p:txBody>
      </p:sp>
      <p:sp>
        <p:nvSpPr>
          <p:cNvPr id="5" name="Rectángulo redondeado 4"/>
          <p:cNvSpPr/>
          <p:nvPr/>
        </p:nvSpPr>
        <p:spPr>
          <a:xfrm>
            <a:off x="1799302" y="1976284"/>
            <a:ext cx="8632723" cy="292018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CO" sz="6000" b="1">
                <a:solidFill>
                  <a:schemeClr val="bg1"/>
                </a:solidFill>
                <a:latin typeface="Open Sans Bold" panose="020B0604020202020204"/>
              </a:rPr>
              <a:t>Pensando en las empresas</a:t>
            </a:r>
            <a:endParaRPr lang="es-CO" sz="6000" b="1" dirty="0">
              <a:solidFill>
                <a:schemeClr val="bg1"/>
              </a:solidFill>
              <a:latin typeface="Open Sans Bold" panose="020B0604020202020204"/>
            </a:endParaRPr>
          </a:p>
        </p:txBody>
      </p:sp>
    </p:spTree>
    <p:extLst>
      <p:ext uri="{BB962C8B-B14F-4D97-AF65-F5344CB8AC3E}">
        <p14:creationId xmlns:p14="http://schemas.microsoft.com/office/powerpoint/2010/main" val="52762852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01173-A207-F04A-AD4B-0541D380561E}"/>
              </a:ext>
            </a:extLst>
          </p:cNvPr>
          <p:cNvSpPr txBox="1">
            <a:spLocks/>
          </p:cNvSpPr>
          <p:nvPr/>
        </p:nvSpPr>
        <p:spPr>
          <a:xfrm>
            <a:off x="0" y="344129"/>
            <a:ext cx="12192000" cy="1143000"/>
          </a:xfrm>
          <a:prstGeom prst="rect">
            <a:avLst/>
          </a:prstGeom>
          <a:noFill/>
        </p:spPr>
        <p:txBody>
          <a:bodyPr vert="horz" lIns="91440" tIns="45720" rIns="91440" bIns="45720" rtlCol="0" anchor="ctr">
            <a:noAutofit/>
          </a:bodyPr>
          <a:lstStyle>
            <a:lvl1pPr algn="ctr" defTabSz="342917" rtl="0" eaLnBrk="1" latinLnBrk="0" hangingPunct="1">
              <a:spcBef>
                <a:spcPct val="0"/>
              </a:spcBef>
              <a:buNone/>
              <a:defRPr sz="1650" kern="1200">
                <a:solidFill>
                  <a:schemeClr val="tx1"/>
                </a:solidFill>
                <a:latin typeface="+mj-lt"/>
                <a:ea typeface="+mj-ea"/>
                <a:cs typeface="+mj-cs"/>
              </a:defRPr>
            </a:lvl1pPr>
          </a:lstStyle>
          <a:p>
            <a:r>
              <a:rPr lang="es-CO" sz="3200" b="1" dirty="0">
                <a:solidFill>
                  <a:schemeClr val="bg1"/>
                </a:solidFill>
                <a:latin typeface="Open Sans Bold" panose="020B0604020202020204"/>
              </a:rPr>
              <a:t>Por qué nos enfocamos en micro y pequeñas empresas </a:t>
            </a:r>
          </a:p>
          <a:p>
            <a:r>
              <a:rPr lang="es-CO" sz="3200" b="1" dirty="0">
                <a:solidFill>
                  <a:schemeClr val="bg1"/>
                </a:solidFill>
                <a:latin typeface="Open Sans Bold" panose="020B0604020202020204"/>
              </a:rPr>
              <a:t>y por qué en todos los cargos (directivos y operativos)?</a:t>
            </a:r>
          </a:p>
        </p:txBody>
      </p:sp>
      <p:graphicFrame>
        <p:nvGraphicFramePr>
          <p:cNvPr id="3" name="Marcador de contenido 3">
            <a:extLst>
              <a:ext uri="{FF2B5EF4-FFF2-40B4-BE49-F238E27FC236}">
                <a16:creationId xmlns:a16="http://schemas.microsoft.com/office/drawing/2014/main" id="{6336D342-28DF-984A-AC35-C32E9696480E}"/>
              </a:ext>
            </a:extLst>
          </p:cNvPr>
          <p:cNvGraphicFramePr>
            <a:graphicFrameLocks/>
          </p:cNvGraphicFramePr>
          <p:nvPr>
            <p:extLst>
              <p:ext uri="{D42A27DB-BD31-4B8C-83A1-F6EECF244321}">
                <p14:modId xmlns:p14="http://schemas.microsoft.com/office/powerpoint/2010/main" val="138266318"/>
              </p:ext>
            </p:extLst>
          </p:nvPr>
        </p:nvGraphicFramePr>
        <p:xfrm>
          <a:off x="757083" y="1406013"/>
          <a:ext cx="10515600" cy="473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7"/>
          <p:cNvSpPr txBox="1"/>
          <p:nvPr/>
        </p:nvSpPr>
        <p:spPr>
          <a:xfrm>
            <a:off x="9523379" y="6245254"/>
            <a:ext cx="2156653"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Formándonos</a:t>
            </a:r>
          </a:p>
        </p:txBody>
      </p:sp>
    </p:spTree>
    <p:extLst>
      <p:ext uri="{BB962C8B-B14F-4D97-AF65-F5344CB8AC3E}">
        <p14:creationId xmlns:p14="http://schemas.microsoft.com/office/powerpoint/2010/main" val="279760944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TextBox 7"/>
          <p:cNvSpPr txBox="1"/>
          <p:nvPr/>
        </p:nvSpPr>
        <p:spPr>
          <a:xfrm>
            <a:off x="9523379" y="6245254"/>
            <a:ext cx="2156653"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Formándonos</a:t>
            </a:r>
          </a:p>
        </p:txBody>
      </p:sp>
      <p:sp>
        <p:nvSpPr>
          <p:cNvPr id="3" name="Título 1">
            <a:extLst>
              <a:ext uri="{FF2B5EF4-FFF2-40B4-BE49-F238E27FC236}">
                <a16:creationId xmlns:a16="http://schemas.microsoft.com/office/drawing/2014/main" id="{83CDD43A-C1D6-B043-83F1-BB078696665E}"/>
              </a:ext>
            </a:extLst>
          </p:cNvPr>
          <p:cNvSpPr txBox="1">
            <a:spLocks/>
          </p:cNvSpPr>
          <p:nvPr/>
        </p:nvSpPr>
        <p:spPr>
          <a:xfrm>
            <a:off x="0" y="894735"/>
            <a:ext cx="12192000" cy="633413"/>
          </a:xfrm>
          <a:prstGeom prst="rect">
            <a:avLst/>
          </a:prstGeom>
          <a:noFill/>
        </p:spPr>
        <p:txBody>
          <a:bodyPr vert="horz" lIns="91440" tIns="45720" rIns="91440" bIns="45720" rtlCol="0" anchor="ctr">
            <a:noAutofit/>
          </a:bodyPr>
          <a:lstStyle>
            <a:lvl1pPr algn="ctr" defTabSz="342917" rtl="0" eaLnBrk="1" latinLnBrk="0" hangingPunct="1">
              <a:spcBef>
                <a:spcPct val="0"/>
              </a:spcBef>
              <a:buNone/>
              <a:defRPr sz="1650" kern="1200">
                <a:solidFill>
                  <a:schemeClr val="tx1"/>
                </a:solidFill>
                <a:latin typeface="+mj-lt"/>
                <a:ea typeface="+mj-ea"/>
                <a:cs typeface="+mj-cs"/>
              </a:defRPr>
            </a:lvl1pPr>
          </a:lstStyle>
          <a:p>
            <a:r>
              <a:rPr lang="es-CO" sz="4000" b="1" dirty="0">
                <a:solidFill>
                  <a:schemeClr val="bg1"/>
                </a:solidFill>
                <a:latin typeface="+mn-lt"/>
              </a:rPr>
              <a:t>¿Qué pueden encontrar las micro y </a:t>
            </a:r>
          </a:p>
          <a:p>
            <a:r>
              <a:rPr lang="es-CO" sz="4000" b="1" dirty="0">
                <a:solidFill>
                  <a:schemeClr val="bg1"/>
                </a:solidFill>
                <a:latin typeface="+mn-lt"/>
              </a:rPr>
              <a:t>pequeñas empresas?</a:t>
            </a:r>
          </a:p>
        </p:txBody>
      </p:sp>
      <p:sp>
        <p:nvSpPr>
          <p:cNvPr id="6" name="Rectángulo 5"/>
          <p:cNvSpPr/>
          <p:nvPr/>
        </p:nvSpPr>
        <p:spPr>
          <a:xfrm>
            <a:off x="838200" y="1053014"/>
            <a:ext cx="10515600" cy="5667375"/>
          </a:xfrm>
          <a:prstGeom prst="rect">
            <a:avLst/>
          </a:prstGeom>
          <a:noFill/>
        </p:spPr>
      </p:sp>
      <p:grpSp>
        <p:nvGrpSpPr>
          <p:cNvPr id="4" name="Grupo 3"/>
          <p:cNvGrpSpPr/>
          <p:nvPr/>
        </p:nvGrpSpPr>
        <p:grpSpPr>
          <a:xfrm>
            <a:off x="1074478" y="1840575"/>
            <a:ext cx="10143066" cy="4058111"/>
            <a:chOff x="1074478" y="1840575"/>
            <a:chExt cx="10143066" cy="4058111"/>
          </a:xfrm>
        </p:grpSpPr>
        <p:sp>
          <p:nvSpPr>
            <p:cNvPr id="7" name="Forma libre 6"/>
            <p:cNvSpPr/>
            <p:nvPr/>
          </p:nvSpPr>
          <p:spPr>
            <a:xfrm>
              <a:off x="1074478" y="1938686"/>
              <a:ext cx="3959990" cy="3960000"/>
            </a:xfrm>
            <a:custGeom>
              <a:avLst/>
              <a:gdLst>
                <a:gd name="connsiteX0" fmla="*/ 0 w 3959990"/>
                <a:gd name="connsiteY0" fmla="*/ 1917445 h 3834890"/>
                <a:gd name="connsiteX1" fmla="*/ 1979995 w 3959990"/>
                <a:gd name="connsiteY1" fmla="*/ 0 h 3834890"/>
                <a:gd name="connsiteX2" fmla="*/ 3959990 w 3959990"/>
                <a:gd name="connsiteY2" fmla="*/ 1917445 h 3834890"/>
                <a:gd name="connsiteX3" fmla="*/ 1979995 w 3959990"/>
                <a:gd name="connsiteY3" fmla="*/ 3834890 h 3834890"/>
                <a:gd name="connsiteX4" fmla="*/ 0 w 3959990"/>
                <a:gd name="connsiteY4" fmla="*/ 1917445 h 383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990" h="3834890">
                  <a:moveTo>
                    <a:pt x="0" y="1917445"/>
                  </a:moveTo>
                  <a:cubicBezTo>
                    <a:pt x="0" y="858469"/>
                    <a:pt x="886474" y="0"/>
                    <a:pt x="1979995" y="0"/>
                  </a:cubicBezTo>
                  <a:cubicBezTo>
                    <a:pt x="3073516" y="0"/>
                    <a:pt x="3959990" y="858469"/>
                    <a:pt x="3959990" y="1917445"/>
                  </a:cubicBezTo>
                  <a:cubicBezTo>
                    <a:pt x="3959990" y="2976421"/>
                    <a:pt x="3073516" y="3834890"/>
                    <a:pt x="1979995" y="3834890"/>
                  </a:cubicBezTo>
                  <a:cubicBezTo>
                    <a:pt x="886474" y="3834890"/>
                    <a:pt x="0" y="2976421"/>
                    <a:pt x="0" y="1917445"/>
                  </a:cubicBezTo>
                  <a:close/>
                </a:path>
              </a:pathLst>
            </a:custGeom>
            <a:solidFill>
              <a:srgbClr val="004AAD"/>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5327" tIns="587007" rIns="605327" bIns="587007" numCol="1" spcCol="1270" anchor="ctr" anchorCtr="0">
              <a:noAutofit/>
            </a:bodyPr>
            <a:lstStyle/>
            <a:p>
              <a:pPr lvl="0" algn="ctr" defTabSz="889000">
                <a:lnSpc>
                  <a:spcPct val="90000"/>
                </a:lnSpc>
                <a:spcBef>
                  <a:spcPct val="0"/>
                </a:spcBef>
                <a:spcAft>
                  <a:spcPct val="35000"/>
                </a:spcAft>
              </a:pPr>
              <a:r>
                <a:rPr lang="es-CO" sz="2000" b="1" kern="1200" dirty="0">
                  <a:solidFill>
                    <a:schemeClr val="bg1"/>
                  </a:solidFill>
                  <a:latin typeface="Open Sans Bold" panose="020B0604020202020204"/>
                </a:rPr>
                <a:t>Formar a los propietarios, directivos y funcionarios de microempresas y pequeñas empresas, en la implementación y uso herramientas utilizadas por grandes compañías para su exitoso desarrollo</a:t>
              </a:r>
            </a:p>
          </p:txBody>
        </p:sp>
        <p:sp>
          <p:nvSpPr>
            <p:cNvPr id="8" name="Forma libre 7"/>
            <p:cNvSpPr/>
            <p:nvPr/>
          </p:nvSpPr>
          <p:spPr>
            <a:xfrm rot="47610">
              <a:off x="5307513" y="3172347"/>
              <a:ext cx="1733739" cy="1492678"/>
            </a:xfrm>
            <a:custGeom>
              <a:avLst/>
              <a:gdLst>
                <a:gd name="connsiteX0" fmla="*/ 0 w 1161279"/>
                <a:gd name="connsiteY0" fmla="*/ 298536 h 1492678"/>
                <a:gd name="connsiteX1" fmla="*/ 580640 w 1161279"/>
                <a:gd name="connsiteY1" fmla="*/ 298536 h 1492678"/>
                <a:gd name="connsiteX2" fmla="*/ 580640 w 1161279"/>
                <a:gd name="connsiteY2" fmla="*/ 0 h 1492678"/>
                <a:gd name="connsiteX3" fmla="*/ 1161279 w 1161279"/>
                <a:gd name="connsiteY3" fmla="*/ 746339 h 1492678"/>
                <a:gd name="connsiteX4" fmla="*/ 580640 w 1161279"/>
                <a:gd name="connsiteY4" fmla="*/ 1492678 h 1492678"/>
                <a:gd name="connsiteX5" fmla="*/ 580640 w 1161279"/>
                <a:gd name="connsiteY5" fmla="*/ 1194142 h 1492678"/>
                <a:gd name="connsiteX6" fmla="*/ 0 w 1161279"/>
                <a:gd name="connsiteY6" fmla="*/ 1194142 h 1492678"/>
                <a:gd name="connsiteX7" fmla="*/ 0 w 1161279"/>
                <a:gd name="connsiteY7" fmla="*/ 298536 h 14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79" h="1492678">
                  <a:moveTo>
                    <a:pt x="0" y="298536"/>
                  </a:moveTo>
                  <a:lnTo>
                    <a:pt x="580640" y="298536"/>
                  </a:lnTo>
                  <a:lnTo>
                    <a:pt x="580640" y="0"/>
                  </a:lnTo>
                  <a:lnTo>
                    <a:pt x="1161279" y="746339"/>
                  </a:lnTo>
                  <a:lnTo>
                    <a:pt x="580640" y="1492678"/>
                  </a:lnTo>
                  <a:lnTo>
                    <a:pt x="580640" y="1194142"/>
                  </a:lnTo>
                  <a:lnTo>
                    <a:pt x="0" y="1194142"/>
                  </a:lnTo>
                  <a:lnTo>
                    <a:pt x="0" y="298536"/>
                  </a:lnTo>
                  <a:close/>
                </a:path>
              </a:pathLst>
            </a:custGeom>
            <a:ln w="38100">
              <a:solidFill>
                <a:schemeClr val="bg1"/>
              </a:solidFill>
            </a:ln>
          </p:spPr>
          <p:style>
            <a:lnRef idx="0">
              <a:schemeClr val="accent2"/>
            </a:lnRef>
            <a:fillRef idx="3">
              <a:schemeClr val="accent2"/>
            </a:fillRef>
            <a:effectRef idx="3">
              <a:schemeClr val="accent2"/>
            </a:effectRef>
            <a:fontRef idx="minor">
              <a:schemeClr val="lt1"/>
            </a:fontRef>
          </p:style>
          <p:txBody>
            <a:bodyPr spcFirstLastPara="0" vert="horz" wrap="square" lIns="0" tIns="298536" rIns="348383" bIns="298535" numCol="1" spcCol="1270" anchor="ctr" anchorCtr="0">
              <a:noAutofit/>
            </a:bodyPr>
            <a:lstStyle/>
            <a:p>
              <a:pPr lvl="0" algn="ctr" defTabSz="711200">
                <a:lnSpc>
                  <a:spcPct val="90000"/>
                </a:lnSpc>
                <a:spcBef>
                  <a:spcPct val="0"/>
                </a:spcBef>
                <a:spcAft>
                  <a:spcPct val="35000"/>
                </a:spcAft>
              </a:pPr>
              <a:r>
                <a:rPr lang="es-ES" sz="1600" b="1" kern="1200" dirty="0">
                  <a:solidFill>
                    <a:schemeClr val="bg1"/>
                  </a:solidFill>
                </a:rPr>
                <a:t>QUE PERMITEN</a:t>
              </a:r>
            </a:p>
          </p:txBody>
        </p:sp>
        <p:sp>
          <p:nvSpPr>
            <p:cNvPr id="9" name="Forma libre 8"/>
            <p:cNvSpPr/>
            <p:nvPr/>
          </p:nvSpPr>
          <p:spPr>
            <a:xfrm>
              <a:off x="7257544" y="1840575"/>
              <a:ext cx="3960000" cy="3960000"/>
            </a:xfrm>
            <a:custGeom>
              <a:avLst/>
              <a:gdLst>
                <a:gd name="connsiteX0" fmla="*/ 0 w 4092252"/>
                <a:gd name="connsiteY0" fmla="*/ 2046126 h 4092252"/>
                <a:gd name="connsiteX1" fmla="*/ 2046126 w 4092252"/>
                <a:gd name="connsiteY1" fmla="*/ 0 h 4092252"/>
                <a:gd name="connsiteX2" fmla="*/ 4092252 w 4092252"/>
                <a:gd name="connsiteY2" fmla="*/ 2046126 h 4092252"/>
                <a:gd name="connsiteX3" fmla="*/ 2046126 w 4092252"/>
                <a:gd name="connsiteY3" fmla="*/ 4092252 h 4092252"/>
                <a:gd name="connsiteX4" fmla="*/ 0 w 4092252"/>
                <a:gd name="connsiteY4" fmla="*/ 2046126 h 4092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2252" h="4092252">
                  <a:moveTo>
                    <a:pt x="0" y="2046126"/>
                  </a:moveTo>
                  <a:cubicBezTo>
                    <a:pt x="0" y="916082"/>
                    <a:pt x="916082" y="0"/>
                    <a:pt x="2046126" y="0"/>
                  </a:cubicBezTo>
                  <a:cubicBezTo>
                    <a:pt x="3176170" y="0"/>
                    <a:pt x="4092252" y="916082"/>
                    <a:pt x="4092252" y="2046126"/>
                  </a:cubicBezTo>
                  <a:cubicBezTo>
                    <a:pt x="4092252" y="3176170"/>
                    <a:pt x="3176170" y="4092252"/>
                    <a:pt x="2046126" y="4092252"/>
                  </a:cubicBezTo>
                  <a:cubicBezTo>
                    <a:pt x="916082" y="4092252"/>
                    <a:pt x="0" y="3176170"/>
                    <a:pt x="0" y="2046126"/>
                  </a:cubicBezTo>
                  <a:close/>
                </a:path>
              </a:pathLst>
            </a:cu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4696" tIns="624696" rIns="624696" bIns="624696" numCol="1" spcCol="1270" anchor="ctr" anchorCtr="0">
              <a:noAutofit/>
            </a:bodyPr>
            <a:lstStyle/>
            <a:p>
              <a:pPr lvl="0" algn="ctr" defTabSz="889000">
                <a:lnSpc>
                  <a:spcPct val="90000"/>
                </a:lnSpc>
                <a:spcBef>
                  <a:spcPct val="0"/>
                </a:spcBef>
                <a:spcAft>
                  <a:spcPct val="35000"/>
                </a:spcAft>
              </a:pPr>
              <a:r>
                <a:rPr lang="es-CO" sz="2000" kern="1200" dirty="0">
                  <a:solidFill>
                    <a:srgbClr val="004AAD"/>
                  </a:solidFill>
                  <a:latin typeface="Open Sans Bold" panose="020B0604020202020204"/>
                </a:rPr>
                <a:t>Garantizar que los métodos y esquemas de trabajo puedan ser utilizados por todos para alcanzar importantes niveles de crecimiento, estabilidad, productividad y rentabilidad</a:t>
              </a:r>
            </a:p>
          </p:txBody>
        </p:sp>
      </p:grpSp>
    </p:spTree>
    <p:extLst>
      <p:ext uri="{BB962C8B-B14F-4D97-AF65-F5344CB8AC3E}">
        <p14:creationId xmlns:p14="http://schemas.microsoft.com/office/powerpoint/2010/main" val="9697237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AF8B28-45C9-2D4C-9BAC-4D1AD1F45778}"/>
              </a:ext>
            </a:extLst>
          </p:cNvPr>
          <p:cNvSpPr txBox="1">
            <a:spLocks/>
          </p:cNvSpPr>
          <p:nvPr/>
        </p:nvSpPr>
        <p:spPr>
          <a:xfrm>
            <a:off x="-88490" y="167148"/>
            <a:ext cx="12192000" cy="747713"/>
          </a:xfrm>
          <a:prstGeom prst="rect">
            <a:avLst/>
          </a:prstGeom>
          <a:noFill/>
        </p:spPr>
        <p:txBody>
          <a:bodyPr vert="horz" lIns="91440" tIns="45720" rIns="91440" bIns="45720" rtlCol="0" anchor="ctr">
            <a:normAutofit/>
          </a:bodyPr>
          <a:lstStyle>
            <a:lvl1pPr algn="ctr" defTabSz="342917" rtl="0" eaLnBrk="1" latinLnBrk="0" hangingPunct="1">
              <a:spcBef>
                <a:spcPct val="0"/>
              </a:spcBef>
              <a:buNone/>
              <a:defRPr sz="1650" kern="1200">
                <a:solidFill>
                  <a:schemeClr val="tx1"/>
                </a:solidFill>
                <a:latin typeface="+mj-lt"/>
                <a:ea typeface="+mj-ea"/>
                <a:cs typeface="+mj-cs"/>
              </a:defRPr>
            </a:lvl1pPr>
          </a:lstStyle>
          <a:p>
            <a:r>
              <a:rPr lang="es-CO" sz="4000" b="1" dirty="0">
                <a:solidFill>
                  <a:srgbClr val="233DFF"/>
                </a:solidFill>
                <a:latin typeface="+mn-lt"/>
              </a:rPr>
              <a:t>¿Cómo trabajamos con las empresas?</a:t>
            </a:r>
          </a:p>
        </p:txBody>
      </p:sp>
      <p:sp>
        <p:nvSpPr>
          <p:cNvPr id="3" name="Marcador de contenido 2">
            <a:extLst>
              <a:ext uri="{FF2B5EF4-FFF2-40B4-BE49-F238E27FC236}">
                <a16:creationId xmlns:a16="http://schemas.microsoft.com/office/drawing/2014/main" id="{E5A7F1FB-CF6E-5D47-BC93-DEBD637859E9}"/>
              </a:ext>
            </a:extLst>
          </p:cNvPr>
          <p:cNvSpPr txBox="1">
            <a:spLocks/>
          </p:cNvSpPr>
          <p:nvPr/>
        </p:nvSpPr>
        <p:spPr>
          <a:xfrm>
            <a:off x="365637" y="914861"/>
            <a:ext cx="11474245" cy="3057371"/>
          </a:xfrm>
          <a:prstGeom prst="rect">
            <a:avLst/>
          </a:prstGeom>
          <a:solidFill>
            <a:srgbClr val="004AAD"/>
          </a:solidFill>
        </p:spPr>
        <p:txBody>
          <a:bodyPr vert="horz" lIns="91440" tIns="45720" rIns="91440" bIns="45720" rtlCol="0">
            <a:noAutofit/>
          </a:bodyPr>
          <a:lstStyle>
            <a:lvl1pPr marL="128594" indent="-128594" algn="l" defTabSz="342917"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21" indent="-107162" algn="l" defTabSz="342917"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47" indent="-85730" algn="l" defTabSz="342917"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105"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64"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3022"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81"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940"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99"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9pPr>
          </a:lstStyle>
          <a:p>
            <a:pPr>
              <a:buFont typeface="Wingdings" pitchFamily="2" charset="2"/>
              <a:buChar char="ü"/>
            </a:pPr>
            <a:r>
              <a:rPr lang="es-CO" sz="2000" b="1" dirty="0">
                <a:solidFill>
                  <a:schemeClr val="bg1"/>
                </a:solidFill>
                <a:latin typeface="Open Sans Bold" panose="020B0604020202020204"/>
              </a:rPr>
              <a:t>Las empresas pueden recibir nuestras charlas de diferentes maneras:</a:t>
            </a:r>
          </a:p>
          <a:p>
            <a:pPr lvl="1">
              <a:buFont typeface="Wingdings" pitchFamily="2" charset="2"/>
              <a:buChar char="ü"/>
            </a:pPr>
            <a:r>
              <a:rPr lang="es-CO" sz="1600" b="1" dirty="0">
                <a:solidFill>
                  <a:schemeClr val="bg1"/>
                </a:solidFill>
                <a:latin typeface="Open Sans Bold" panose="020B0604020202020204"/>
              </a:rPr>
              <a:t>Estructurando un plan de formación para los diferentes cargos de la compañía, el cual se puede desarrollar de forma presencial o virtual</a:t>
            </a:r>
          </a:p>
          <a:p>
            <a:pPr lvl="1">
              <a:buFont typeface="Wingdings" pitchFamily="2" charset="2"/>
              <a:buChar char="ü"/>
            </a:pPr>
            <a:endParaRPr lang="es-CO" sz="1600" b="1" dirty="0">
              <a:solidFill>
                <a:schemeClr val="bg1"/>
              </a:solidFill>
              <a:latin typeface="Open Sans Bold" panose="020B0604020202020204"/>
            </a:endParaRPr>
          </a:p>
          <a:p>
            <a:pPr lvl="1">
              <a:buFont typeface="Wingdings" pitchFamily="2" charset="2"/>
              <a:buChar char="ü"/>
            </a:pPr>
            <a:r>
              <a:rPr lang="es-CO" sz="1600" b="1" dirty="0">
                <a:solidFill>
                  <a:schemeClr val="bg1"/>
                </a:solidFill>
                <a:latin typeface="Open Sans Bold" panose="020B0604020202020204"/>
              </a:rPr>
              <a:t>De forma no presencial:</a:t>
            </a:r>
          </a:p>
          <a:p>
            <a:pPr lvl="2"/>
            <a:r>
              <a:rPr lang="es-CO" sz="1600" b="1" dirty="0">
                <a:solidFill>
                  <a:schemeClr val="bg1"/>
                </a:solidFill>
                <a:latin typeface="Open Sans Bold" panose="020B0604020202020204"/>
              </a:rPr>
              <a:t>Organizando charlas virtuales sobre temas específicos en los horarios más convenientes</a:t>
            </a:r>
          </a:p>
          <a:p>
            <a:pPr lvl="2"/>
            <a:endParaRPr lang="es-CO" sz="1600" b="1" dirty="0">
              <a:solidFill>
                <a:schemeClr val="bg1"/>
              </a:solidFill>
              <a:latin typeface="Open Sans Bold" panose="020B0604020202020204"/>
            </a:endParaRPr>
          </a:p>
          <a:p>
            <a:pPr lvl="2"/>
            <a:endParaRPr lang="es-CO" sz="1600" b="1" dirty="0">
              <a:solidFill>
                <a:schemeClr val="bg1"/>
              </a:solidFill>
              <a:latin typeface="Open Sans Bold" panose="020B0604020202020204"/>
            </a:endParaRPr>
          </a:p>
          <a:p>
            <a:pPr lvl="1">
              <a:buFont typeface="Wingdings" pitchFamily="2" charset="2"/>
              <a:buChar char="ü"/>
            </a:pPr>
            <a:r>
              <a:rPr lang="es-CO" sz="1600" b="1" dirty="0">
                <a:solidFill>
                  <a:schemeClr val="bg1"/>
                </a:solidFill>
                <a:latin typeface="Open Sans Bold" panose="020B0604020202020204"/>
              </a:rPr>
              <a:t>De forma presencial:</a:t>
            </a:r>
          </a:p>
          <a:p>
            <a:pPr lvl="2"/>
            <a:r>
              <a:rPr lang="es-CO" sz="1600" b="1" dirty="0">
                <a:solidFill>
                  <a:schemeClr val="bg1"/>
                </a:solidFill>
                <a:latin typeface="Open Sans Bold" panose="020B0604020202020204"/>
              </a:rPr>
              <a:t>Organizando charlas presenciales en instalaciones de la compañía y dentro de los horarios más convenientes</a:t>
            </a:r>
            <a:endParaRPr lang="es-CO" sz="1800" b="1" dirty="0">
              <a:solidFill>
                <a:srgbClr val="002060"/>
              </a:solidFill>
              <a:latin typeface="Open Sans Bold" panose="020B0604020202020204"/>
            </a:endParaRPr>
          </a:p>
          <a:p>
            <a:pPr marL="0" indent="0">
              <a:buNone/>
            </a:pPr>
            <a:endParaRPr lang="es-MX" sz="2000" b="1" dirty="0">
              <a:solidFill>
                <a:srgbClr val="233DFF"/>
              </a:solidFill>
              <a:latin typeface="Open Sans Bold" panose="020B0604020202020204"/>
            </a:endParaRPr>
          </a:p>
          <a:p>
            <a:r>
              <a:rPr lang="es-CO" sz="1800" b="1" dirty="0">
                <a:solidFill>
                  <a:srgbClr val="004AAD"/>
                </a:solidFill>
                <a:latin typeface="Open Sans Bold" panose="020B0604020202020204"/>
              </a:rPr>
              <a:t>Las empresas pueden coordinar los programas de consultoría contactándonos a través de la página web </a:t>
            </a:r>
            <a:r>
              <a:rPr lang="es-CO" sz="1800" b="1" dirty="0">
                <a:solidFill>
                  <a:srgbClr val="004AAD"/>
                </a:solidFill>
                <a:latin typeface="Open Sans Bold" panose="020B0604020202020204"/>
                <a:hlinkClick r:id="rId2">
                  <a:extLst>
                    <a:ext uri="{A12FA001-AC4F-418D-AE19-62706E023703}">
                      <ahyp:hlinkClr xmlns:ahyp="http://schemas.microsoft.com/office/drawing/2018/hyperlinkcolor" val="tx"/>
                    </a:ext>
                  </a:extLst>
                </a:hlinkClick>
              </a:rPr>
              <a:t>www.formandonos.com.co</a:t>
            </a:r>
            <a:r>
              <a:rPr lang="es-CO" sz="1800" b="1" dirty="0">
                <a:solidFill>
                  <a:srgbClr val="004AAD"/>
                </a:solidFill>
                <a:latin typeface="Open Sans Bold" panose="020B0604020202020204"/>
              </a:rPr>
              <a:t> o través del </a:t>
            </a:r>
            <a:r>
              <a:rPr lang="es-CO" sz="1800" b="1" dirty="0">
                <a:solidFill>
                  <a:srgbClr val="233DFF"/>
                </a:solidFill>
                <a:latin typeface="Open Sans Bold" panose="020B0604020202020204"/>
              </a:rPr>
              <a:t>WhatsApp 3152996190</a:t>
            </a:r>
            <a:r>
              <a:rPr lang="es-CO" sz="1800" b="1" dirty="0">
                <a:solidFill>
                  <a:srgbClr val="004AAD"/>
                </a:solidFill>
                <a:latin typeface="Open Sans Bold" panose="020B0604020202020204"/>
              </a:rPr>
              <a:t>.  Estos se estructurarán de forma conjunta entre las personas que decida la empresa y el Gerente General de Formándonos </a:t>
            </a:r>
          </a:p>
          <a:p>
            <a:pPr marL="0" indent="0" algn="ctr">
              <a:buNone/>
            </a:pPr>
            <a:endParaRPr lang="es-CO" sz="2000" b="1" dirty="0">
              <a:solidFill>
                <a:srgbClr val="004AAD"/>
              </a:solidFill>
              <a:latin typeface="Open Sans Bold" panose="020B0604020202020204"/>
            </a:endParaRPr>
          </a:p>
          <a:p>
            <a:pPr marL="0" indent="0" algn="ctr">
              <a:buNone/>
            </a:pPr>
            <a:r>
              <a:rPr lang="es-CO" sz="2000" b="1" dirty="0">
                <a:solidFill>
                  <a:srgbClr val="233DFF"/>
                </a:solidFill>
                <a:latin typeface="Open Sans Bold" panose="020B0604020202020204"/>
              </a:rPr>
              <a:t>Recuerden que en nuestra página encuentran el listado completo de charlas y  consultorías y pueden conocer el enfoque y contenido de cada una de ellas</a:t>
            </a:r>
          </a:p>
          <a:p>
            <a:pPr marL="0" indent="0">
              <a:buNone/>
            </a:pPr>
            <a:endParaRPr lang="es-CO" sz="2000" b="1" dirty="0">
              <a:solidFill>
                <a:srgbClr val="233DFF"/>
              </a:solidFill>
              <a:latin typeface="Open Sans Bold" panose="020B0604020202020204"/>
            </a:endParaRPr>
          </a:p>
        </p:txBody>
      </p:sp>
      <p:sp>
        <p:nvSpPr>
          <p:cNvPr id="5" name="Rectángulo 4"/>
          <p:cNvSpPr/>
          <p:nvPr/>
        </p:nvSpPr>
        <p:spPr>
          <a:xfrm>
            <a:off x="9821425" y="6211665"/>
            <a:ext cx="2085827" cy="359394"/>
          </a:xfrm>
          <a:prstGeom prst="rect">
            <a:avLst/>
          </a:prstGeom>
        </p:spPr>
        <p:txBody>
          <a:bodyPr wrap="none">
            <a:spAutoFit/>
          </a:bodyPr>
          <a:lstStyle/>
          <a:p>
            <a:pPr lvl="0" algn="ctr" defTabSz="342917">
              <a:lnSpc>
                <a:spcPts val="2048"/>
              </a:lnSpc>
              <a:defRPr/>
            </a:pPr>
            <a:r>
              <a:rPr lang="en-US" sz="2400" dirty="0">
                <a:solidFill>
                  <a:srgbClr val="233DFF"/>
                </a:solidFill>
                <a:latin typeface="Open Sans Bold"/>
                <a:ea typeface="ＭＳ Ｐゴシック" panose="020B0600070205080204" pitchFamily="34" charset="-128"/>
                <a:cs typeface="Arial" panose="020B0604020202020204" pitchFamily="34" charset="0"/>
              </a:rPr>
              <a:t>Formándonos</a:t>
            </a:r>
          </a:p>
        </p:txBody>
      </p:sp>
    </p:spTree>
    <p:extLst>
      <p:ext uri="{BB962C8B-B14F-4D97-AF65-F5344CB8AC3E}">
        <p14:creationId xmlns:p14="http://schemas.microsoft.com/office/powerpoint/2010/main" val="344384669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AAD"/>
        </a:solidFill>
        <a:ln w="57150">
          <a:solidFill>
            <a:schemeClr val="bg1"/>
          </a:solidFill>
        </a:ln>
      </a:spPr>
      <a:bodyPr vert="horz" rtlCol="0" anchor="ctr"/>
      <a:lstStyle>
        <a:defPPr algn="ctr" defTabSz="1022350">
          <a:lnSpc>
            <a:spcPct val="90000"/>
          </a:lnSpc>
          <a:spcBef>
            <a:spcPct val="0"/>
          </a:spcBef>
          <a:spcAft>
            <a:spcPct val="35000"/>
          </a:spcAft>
          <a:defRPr b="1" dirty="0">
            <a:solidFill>
              <a:schemeClr val="bg1"/>
            </a:solidFill>
            <a:latin typeface="Open Sans Bold"/>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nejo del conflicto _4.potx" id="{E89918B9-1E18-42B7-ABF8-CB4E0305ED35}" vid="{25062B8F-0DBE-42D7-82F7-D237C4C7EA52}"/>
    </a:ext>
  </a:extLst>
</a:theme>
</file>

<file path=ppt/theme/theme4.xml><?xml version="1.0" encoding="utf-8"?>
<a:theme xmlns:a="http://schemas.openxmlformats.org/drawingml/2006/main" name="1_Tema de Office">
  <a:themeElements>
    <a:clrScheme name="Personalizad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D7E3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buFont typeface="Wingdings" pitchFamily="2" charset="2"/>
          <a:buChar char="ü"/>
          <a:defRPr dirty="0">
            <a:solidFill>
              <a:schemeClr val="bg1"/>
            </a:solidFill>
            <a:latin typeface="Open Sans Bold"/>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CTITUD POSITIVA V1.potx" id="{20093ED2-B5E4-4979-AAD0-188DEB3F77FF}" vid="{16182EF0-1557-40D6-A8B7-98AA00C116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5131</TotalTime>
  <Words>1922</Words>
  <Application>Microsoft Macintosh PowerPoint</Application>
  <PresentationFormat>Panorámica</PresentationFormat>
  <Paragraphs>281</Paragraphs>
  <Slides>29</Slides>
  <Notes>2</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29</vt:i4>
      </vt:variant>
    </vt:vector>
  </HeadingPairs>
  <TitlesOfParts>
    <vt:vector size="40" baseType="lpstr">
      <vt:lpstr>ＭＳ Ｐゴシック</vt:lpstr>
      <vt:lpstr>Arial</vt:lpstr>
      <vt:lpstr>Britannic Bold</vt:lpstr>
      <vt:lpstr>Calibri</vt:lpstr>
      <vt:lpstr>Calibri Light</vt:lpstr>
      <vt:lpstr>Open Sans Bold</vt:lpstr>
      <vt:lpstr>Wingdings</vt:lpstr>
      <vt:lpstr>1_Custom Design</vt:lpstr>
      <vt:lpstr>Custom Design</vt:lpstr>
      <vt:lpstr>1_Office Theme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 Duran G.</dc:creator>
  <cp:lastModifiedBy>Microsoft Office User</cp:lastModifiedBy>
  <cp:revision>255</cp:revision>
  <dcterms:created xsi:type="dcterms:W3CDTF">2018-02-12T20:08:12Z</dcterms:created>
  <dcterms:modified xsi:type="dcterms:W3CDTF">2024-11-08T15:06:54Z</dcterms:modified>
</cp:coreProperties>
</file>