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7"/>
  </p:notesMasterIdLst>
  <p:sldIdLst>
    <p:sldId id="1827" r:id="rId2"/>
    <p:sldId id="1828" r:id="rId3"/>
    <p:sldId id="1851" r:id="rId4"/>
    <p:sldId id="1852" r:id="rId5"/>
    <p:sldId id="1853" r:id="rId6"/>
    <p:sldId id="1854" r:id="rId7"/>
    <p:sldId id="1855" r:id="rId8"/>
    <p:sldId id="1856" r:id="rId9"/>
    <p:sldId id="1857" r:id="rId10"/>
    <p:sldId id="1858" r:id="rId11"/>
    <p:sldId id="1859" r:id="rId12"/>
    <p:sldId id="1860" r:id="rId13"/>
    <p:sldId id="1861" r:id="rId14"/>
    <p:sldId id="1862" r:id="rId15"/>
    <p:sldId id="1850" r:id="rId16"/>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sin título" id="{B3A027FE-DC07-4B66-B83A-CD86911BB3BC}">
          <p14:sldIdLst>
            <p14:sldId id="1827"/>
            <p14:sldId id="1828"/>
            <p14:sldId id="1851"/>
            <p14:sldId id="1852"/>
            <p14:sldId id="1853"/>
            <p14:sldId id="1854"/>
            <p14:sldId id="1855"/>
            <p14:sldId id="1856"/>
            <p14:sldId id="1857"/>
            <p14:sldId id="1858"/>
            <p14:sldId id="1859"/>
            <p14:sldId id="1860"/>
            <p14:sldId id="1861"/>
            <p14:sldId id="1862"/>
            <p14:sldId id="1850"/>
          </p14:sldIdLst>
        </p14:section>
      </p14:sectionLst>
    </p:ext>
    <p:ext uri="{EFAFB233-063F-42B5-8137-9DF3F51BA10A}">
      <p15:sldGuideLst xmlns:p15="http://schemas.microsoft.com/office/powerpoint/2012/main">
        <p15:guide id="1" orient="horz" pos="4178" userDrawn="1">
          <p15:clr>
            <a:srgbClr val="A4A3A4"/>
          </p15:clr>
        </p15:guide>
        <p15:guide id="2" pos="75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AAD"/>
    <a:srgbClr val="233DFF"/>
    <a:srgbClr val="25406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4"/>
    <p:restoredTop sz="96739"/>
  </p:normalViewPr>
  <p:slideViewPr>
    <p:cSldViewPr snapToGrid="0" snapToObjects="1">
      <p:cViewPr varScale="1">
        <p:scale>
          <a:sx n="145" d="100"/>
          <a:sy n="145" d="100"/>
        </p:scale>
        <p:origin x="920" y="192"/>
      </p:cViewPr>
      <p:guideLst>
        <p:guide orient="horz" pos="4178"/>
        <p:guide pos="75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BCBE4CC-9331-C24F-A639-86ACFB3D1359}" type="doc">
      <dgm:prSet loTypeId="urn:microsoft.com/office/officeart/2005/8/layout/venn3" loCatId="cycle" qsTypeId="urn:microsoft.com/office/officeart/2005/8/quickstyle/simple1" qsCatId="simple" csTypeId="urn:microsoft.com/office/officeart/2005/8/colors/accent1_2" csCatId="accent1" phldr="1"/>
      <dgm:spPr/>
      <dgm:t>
        <a:bodyPr/>
        <a:lstStyle/>
        <a:p>
          <a:endParaRPr lang="es-ES"/>
        </a:p>
      </dgm:t>
    </dgm:pt>
    <dgm:pt modelId="{715C4E05-23C1-8046-844D-F6A3545746AC}">
      <dgm:prSet custT="1"/>
      <dgm:spPr>
        <a:solidFill>
          <a:srgbClr val="233DFF"/>
        </a:solidFill>
        <a:ln>
          <a:solidFill>
            <a:srgbClr val="0070C0"/>
          </a:solidFill>
        </a:ln>
      </dgm:spPr>
      <dgm:t>
        <a:bodyPr/>
        <a:lstStyle/>
        <a:p>
          <a:r>
            <a:rPr lang="es-CO" sz="1800" b="1" dirty="0">
              <a:solidFill>
                <a:schemeClr val="bg1"/>
              </a:solidFill>
              <a:latin typeface="Open Sans Bold"/>
            </a:rPr>
            <a:t> Porque son pieza clave para relacionarse adecuadamente con el resto de las personas del ámbito laboral</a:t>
          </a:r>
        </a:p>
      </dgm:t>
    </dgm:pt>
    <dgm:pt modelId="{8FEACBB3-F205-7945-A05E-49360DE23B47}" type="parTrans" cxnId="{3A2A8F88-BF6A-5D4D-A5C1-965AF8CA8305}">
      <dgm:prSet/>
      <dgm:spPr/>
      <dgm:t>
        <a:bodyPr/>
        <a:lstStyle/>
        <a:p>
          <a:endParaRPr lang="es-ES" b="1"/>
        </a:p>
      </dgm:t>
    </dgm:pt>
    <dgm:pt modelId="{01906942-D37E-2448-B015-191EAC9A7D47}" type="sibTrans" cxnId="{3A2A8F88-BF6A-5D4D-A5C1-965AF8CA8305}">
      <dgm:prSet/>
      <dgm:spPr/>
      <dgm:t>
        <a:bodyPr/>
        <a:lstStyle/>
        <a:p>
          <a:endParaRPr lang="es-ES" b="1"/>
        </a:p>
      </dgm:t>
    </dgm:pt>
    <dgm:pt modelId="{73A8A441-6A08-5C44-ADE0-043CD35A39CB}">
      <dgm:prSet custT="1"/>
      <dgm:spPr>
        <a:solidFill>
          <a:srgbClr val="004AAD"/>
        </a:solidFill>
        <a:ln>
          <a:solidFill>
            <a:srgbClr val="0070C0"/>
          </a:solidFill>
        </a:ln>
      </dgm:spPr>
      <dgm:t>
        <a:bodyPr/>
        <a:lstStyle/>
        <a:p>
          <a:r>
            <a:rPr lang="es-CO" sz="1800" b="1" dirty="0">
              <a:solidFill>
                <a:schemeClr val="bg1"/>
              </a:solidFill>
              <a:latin typeface="Open Sans Bold" panose="020B0604020202020204"/>
            </a:rPr>
            <a:t>Para poder manejar con Inteligencia Emocional de forma efectiva todas y cada una de las emociones y, claro, manejar también lo que sucede con otras personas</a:t>
          </a:r>
        </a:p>
      </dgm:t>
    </dgm:pt>
    <dgm:pt modelId="{61D4D6B2-9F24-ED44-93A7-081BA52C1B69}" type="parTrans" cxnId="{9135E83E-8483-3F44-8747-3A7655A66552}">
      <dgm:prSet/>
      <dgm:spPr/>
      <dgm:t>
        <a:bodyPr/>
        <a:lstStyle/>
        <a:p>
          <a:endParaRPr lang="es-ES" b="1"/>
        </a:p>
      </dgm:t>
    </dgm:pt>
    <dgm:pt modelId="{CA26BC9C-309E-DA40-8709-AF23C0FB2E0B}" type="sibTrans" cxnId="{9135E83E-8483-3F44-8747-3A7655A66552}">
      <dgm:prSet/>
      <dgm:spPr/>
      <dgm:t>
        <a:bodyPr/>
        <a:lstStyle/>
        <a:p>
          <a:endParaRPr lang="es-ES" b="1"/>
        </a:p>
      </dgm:t>
    </dgm:pt>
    <dgm:pt modelId="{AB57E120-3C9E-FC4B-A22D-55A1691E8881}">
      <dgm:prSet custT="1"/>
      <dgm:spPr>
        <a:solidFill>
          <a:srgbClr val="233DFF"/>
        </a:solidFill>
        <a:ln>
          <a:solidFill>
            <a:srgbClr val="0070C0"/>
          </a:solidFill>
        </a:ln>
      </dgm:spPr>
      <dgm:t>
        <a:bodyPr/>
        <a:lstStyle/>
        <a:p>
          <a:r>
            <a:rPr lang="es-CO" sz="1400" b="1" dirty="0">
              <a:solidFill>
                <a:schemeClr val="bg1"/>
              </a:solidFill>
              <a:latin typeface="Open Sans Bold" panose="020B0604020202020204"/>
            </a:rPr>
            <a:t>Porque no es lo mismo aprender a manejar herramientas, instrumentos o maquinaria que están perfectamente diseñadas que relacionarnos con personas cuyas  ideas, pensamientos y formas de ver la vida que no siempre son iguales</a:t>
          </a:r>
        </a:p>
      </dgm:t>
    </dgm:pt>
    <dgm:pt modelId="{87852CE1-4374-784B-9951-9AE0A24CB102}" type="parTrans" cxnId="{A3DA103C-5F45-F049-A2ED-DC2C98989130}">
      <dgm:prSet/>
      <dgm:spPr/>
      <dgm:t>
        <a:bodyPr/>
        <a:lstStyle/>
        <a:p>
          <a:endParaRPr lang="es-ES" b="1"/>
        </a:p>
      </dgm:t>
    </dgm:pt>
    <dgm:pt modelId="{42822DBE-FF86-334B-A132-686564ED15D2}" type="sibTrans" cxnId="{A3DA103C-5F45-F049-A2ED-DC2C98989130}">
      <dgm:prSet/>
      <dgm:spPr/>
      <dgm:t>
        <a:bodyPr/>
        <a:lstStyle/>
        <a:p>
          <a:endParaRPr lang="es-ES" b="1"/>
        </a:p>
      </dgm:t>
    </dgm:pt>
    <dgm:pt modelId="{20714F1C-956E-6042-8443-F3F564ACDD8B}">
      <dgm:prSet custT="1"/>
      <dgm:spPr>
        <a:solidFill>
          <a:srgbClr val="004AAD"/>
        </a:solidFill>
        <a:ln>
          <a:solidFill>
            <a:srgbClr val="0070C0"/>
          </a:solidFill>
        </a:ln>
      </dgm:spPr>
      <dgm:t>
        <a:bodyPr/>
        <a:lstStyle/>
        <a:p>
          <a:pPr>
            <a:lnSpc>
              <a:spcPct val="100000"/>
            </a:lnSpc>
          </a:pPr>
          <a:r>
            <a:rPr lang="es-CO" sz="1800" b="1" dirty="0">
              <a:solidFill>
                <a:schemeClr val="bg1"/>
              </a:solidFill>
              <a:latin typeface="Open Sans Bold" panose="020B0604020202020204"/>
            </a:rPr>
            <a:t>Porque son la  única posibilidad de destacarse laboralmente y alcanzar niveles óptimos de productividad</a:t>
          </a:r>
        </a:p>
      </dgm:t>
    </dgm:pt>
    <dgm:pt modelId="{D2C85A37-AB77-524D-9939-2F17C3FD60D4}" type="parTrans" cxnId="{4B0E709E-C128-3148-B22E-1B9C25B3F97B}">
      <dgm:prSet/>
      <dgm:spPr/>
      <dgm:t>
        <a:bodyPr/>
        <a:lstStyle/>
        <a:p>
          <a:endParaRPr lang="es-ES"/>
        </a:p>
      </dgm:t>
    </dgm:pt>
    <dgm:pt modelId="{C493B16D-03D9-904A-AE18-540AA3F4DC8A}" type="sibTrans" cxnId="{4B0E709E-C128-3148-B22E-1B9C25B3F97B}">
      <dgm:prSet/>
      <dgm:spPr/>
      <dgm:t>
        <a:bodyPr/>
        <a:lstStyle/>
        <a:p>
          <a:endParaRPr lang="es-ES"/>
        </a:p>
      </dgm:t>
    </dgm:pt>
    <dgm:pt modelId="{57946739-4020-0F40-8B24-BF6DFF5D87C0}" type="pres">
      <dgm:prSet presAssocID="{9BCBE4CC-9331-C24F-A639-86ACFB3D1359}" presName="Name0" presStyleCnt="0">
        <dgm:presLayoutVars>
          <dgm:dir/>
          <dgm:resizeHandles val="exact"/>
        </dgm:presLayoutVars>
      </dgm:prSet>
      <dgm:spPr/>
    </dgm:pt>
    <dgm:pt modelId="{4FEFCF95-9B9E-4548-A61D-CA7ED551569D}" type="pres">
      <dgm:prSet presAssocID="{715C4E05-23C1-8046-844D-F6A3545746AC}" presName="Name5" presStyleLbl="vennNode1" presStyleIdx="0" presStyleCnt="4" custLinFactNeighborX="-498" custLinFactNeighborY="-2023">
        <dgm:presLayoutVars>
          <dgm:bulletEnabled val="1"/>
        </dgm:presLayoutVars>
      </dgm:prSet>
      <dgm:spPr/>
    </dgm:pt>
    <dgm:pt modelId="{17343D2E-4905-1B4B-A655-0CDEBCFA7827}" type="pres">
      <dgm:prSet presAssocID="{01906942-D37E-2448-B015-191EAC9A7D47}" presName="space" presStyleCnt="0"/>
      <dgm:spPr/>
    </dgm:pt>
    <dgm:pt modelId="{2DAC6C8B-8E59-8845-808A-7D69396B9AA8}" type="pres">
      <dgm:prSet presAssocID="{73A8A441-6A08-5C44-ADE0-043CD35A39CB}" presName="Name5" presStyleLbl="vennNode1" presStyleIdx="1" presStyleCnt="4">
        <dgm:presLayoutVars>
          <dgm:bulletEnabled val="1"/>
        </dgm:presLayoutVars>
      </dgm:prSet>
      <dgm:spPr/>
    </dgm:pt>
    <dgm:pt modelId="{6FEE0011-9857-C14E-B985-0ECD643BBACC}" type="pres">
      <dgm:prSet presAssocID="{CA26BC9C-309E-DA40-8709-AF23C0FB2E0B}" presName="space" presStyleCnt="0"/>
      <dgm:spPr/>
    </dgm:pt>
    <dgm:pt modelId="{81909293-894A-0049-9638-7E0D3AC6BD5C}" type="pres">
      <dgm:prSet presAssocID="{AB57E120-3C9E-FC4B-A22D-55A1691E8881}" presName="Name5" presStyleLbl="vennNode1" presStyleIdx="2" presStyleCnt="4">
        <dgm:presLayoutVars>
          <dgm:bulletEnabled val="1"/>
        </dgm:presLayoutVars>
      </dgm:prSet>
      <dgm:spPr/>
    </dgm:pt>
    <dgm:pt modelId="{74BB70CE-8A6E-8E41-A2CD-9DF1286B53E3}" type="pres">
      <dgm:prSet presAssocID="{42822DBE-FF86-334B-A132-686564ED15D2}" presName="space" presStyleCnt="0"/>
      <dgm:spPr/>
    </dgm:pt>
    <dgm:pt modelId="{F7775B0F-89A6-024F-9FAC-224D084BDD40}" type="pres">
      <dgm:prSet presAssocID="{20714F1C-956E-6042-8443-F3F564ACDD8B}" presName="Name5" presStyleLbl="vennNode1" presStyleIdx="3" presStyleCnt="4">
        <dgm:presLayoutVars>
          <dgm:bulletEnabled val="1"/>
        </dgm:presLayoutVars>
      </dgm:prSet>
      <dgm:spPr/>
    </dgm:pt>
  </dgm:ptLst>
  <dgm:cxnLst>
    <dgm:cxn modelId="{86622A0C-873B-EB46-9805-005B4713813F}" type="presOf" srcId="{73A8A441-6A08-5C44-ADE0-043CD35A39CB}" destId="{2DAC6C8B-8E59-8845-808A-7D69396B9AA8}" srcOrd="0" destOrd="0" presId="urn:microsoft.com/office/officeart/2005/8/layout/venn3"/>
    <dgm:cxn modelId="{A3DA103C-5F45-F049-A2ED-DC2C98989130}" srcId="{9BCBE4CC-9331-C24F-A639-86ACFB3D1359}" destId="{AB57E120-3C9E-FC4B-A22D-55A1691E8881}" srcOrd="2" destOrd="0" parTransId="{87852CE1-4374-784B-9951-9AE0A24CB102}" sibTransId="{42822DBE-FF86-334B-A132-686564ED15D2}"/>
    <dgm:cxn modelId="{9135E83E-8483-3F44-8747-3A7655A66552}" srcId="{9BCBE4CC-9331-C24F-A639-86ACFB3D1359}" destId="{73A8A441-6A08-5C44-ADE0-043CD35A39CB}" srcOrd="1" destOrd="0" parTransId="{61D4D6B2-9F24-ED44-93A7-081BA52C1B69}" sibTransId="{CA26BC9C-309E-DA40-8709-AF23C0FB2E0B}"/>
    <dgm:cxn modelId="{005E5E4D-B909-3942-ACAB-EBD22855405C}" type="presOf" srcId="{715C4E05-23C1-8046-844D-F6A3545746AC}" destId="{4FEFCF95-9B9E-4548-A61D-CA7ED551569D}" srcOrd="0" destOrd="0" presId="urn:microsoft.com/office/officeart/2005/8/layout/venn3"/>
    <dgm:cxn modelId="{546CA96B-C916-9547-AF38-EDF5CBD568D0}" type="presOf" srcId="{20714F1C-956E-6042-8443-F3F564ACDD8B}" destId="{F7775B0F-89A6-024F-9FAC-224D084BDD40}" srcOrd="0" destOrd="0" presId="urn:microsoft.com/office/officeart/2005/8/layout/venn3"/>
    <dgm:cxn modelId="{523CED70-A91C-7E41-A0EE-F7734BA8E100}" type="presOf" srcId="{9BCBE4CC-9331-C24F-A639-86ACFB3D1359}" destId="{57946739-4020-0F40-8B24-BF6DFF5D87C0}" srcOrd="0" destOrd="0" presId="urn:microsoft.com/office/officeart/2005/8/layout/venn3"/>
    <dgm:cxn modelId="{3A2A8F88-BF6A-5D4D-A5C1-965AF8CA8305}" srcId="{9BCBE4CC-9331-C24F-A639-86ACFB3D1359}" destId="{715C4E05-23C1-8046-844D-F6A3545746AC}" srcOrd="0" destOrd="0" parTransId="{8FEACBB3-F205-7945-A05E-49360DE23B47}" sibTransId="{01906942-D37E-2448-B015-191EAC9A7D47}"/>
    <dgm:cxn modelId="{4B0E709E-C128-3148-B22E-1B9C25B3F97B}" srcId="{9BCBE4CC-9331-C24F-A639-86ACFB3D1359}" destId="{20714F1C-956E-6042-8443-F3F564ACDD8B}" srcOrd="3" destOrd="0" parTransId="{D2C85A37-AB77-524D-9939-2F17C3FD60D4}" sibTransId="{C493B16D-03D9-904A-AE18-540AA3F4DC8A}"/>
    <dgm:cxn modelId="{B777DBEE-5396-3842-8FFD-2514059663B7}" type="presOf" srcId="{AB57E120-3C9E-FC4B-A22D-55A1691E8881}" destId="{81909293-894A-0049-9638-7E0D3AC6BD5C}" srcOrd="0" destOrd="0" presId="urn:microsoft.com/office/officeart/2005/8/layout/venn3"/>
    <dgm:cxn modelId="{6975C37B-5CF1-5B42-9E7B-1E5A80ED997E}" type="presParOf" srcId="{57946739-4020-0F40-8B24-BF6DFF5D87C0}" destId="{4FEFCF95-9B9E-4548-A61D-CA7ED551569D}" srcOrd="0" destOrd="0" presId="urn:microsoft.com/office/officeart/2005/8/layout/venn3"/>
    <dgm:cxn modelId="{0FE38995-237E-9747-8CB4-9D3FC95B521B}" type="presParOf" srcId="{57946739-4020-0F40-8B24-BF6DFF5D87C0}" destId="{17343D2E-4905-1B4B-A655-0CDEBCFA7827}" srcOrd="1" destOrd="0" presId="urn:microsoft.com/office/officeart/2005/8/layout/venn3"/>
    <dgm:cxn modelId="{0D48716B-846A-7843-BAA4-B6260B55A783}" type="presParOf" srcId="{57946739-4020-0F40-8B24-BF6DFF5D87C0}" destId="{2DAC6C8B-8E59-8845-808A-7D69396B9AA8}" srcOrd="2" destOrd="0" presId="urn:microsoft.com/office/officeart/2005/8/layout/venn3"/>
    <dgm:cxn modelId="{F47175D6-74A3-6242-9CB4-A964697A0716}" type="presParOf" srcId="{57946739-4020-0F40-8B24-BF6DFF5D87C0}" destId="{6FEE0011-9857-C14E-B985-0ECD643BBACC}" srcOrd="3" destOrd="0" presId="urn:microsoft.com/office/officeart/2005/8/layout/venn3"/>
    <dgm:cxn modelId="{6661CD91-556E-084E-99AC-4E07E1117A1F}" type="presParOf" srcId="{57946739-4020-0F40-8B24-BF6DFF5D87C0}" destId="{81909293-894A-0049-9638-7E0D3AC6BD5C}" srcOrd="4" destOrd="0" presId="urn:microsoft.com/office/officeart/2005/8/layout/venn3"/>
    <dgm:cxn modelId="{2AED63F5-4DB7-5448-9695-84690CFA4D46}" type="presParOf" srcId="{57946739-4020-0F40-8B24-BF6DFF5D87C0}" destId="{74BB70CE-8A6E-8E41-A2CD-9DF1286B53E3}" srcOrd="5" destOrd="0" presId="urn:microsoft.com/office/officeart/2005/8/layout/venn3"/>
    <dgm:cxn modelId="{A3147CCA-2EC8-9440-942F-8E507CEF9256}" type="presParOf" srcId="{57946739-4020-0F40-8B24-BF6DFF5D87C0}" destId="{F7775B0F-89A6-024F-9FAC-224D084BDD40}" srcOrd="6"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FE77C63-C9DB-144F-BBDE-B0652BC89DFA}"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s-ES"/>
        </a:p>
      </dgm:t>
    </dgm:pt>
    <dgm:pt modelId="{1E4DD765-CF27-D94C-B220-04EC80FF1108}">
      <dgm:prSet custT="1"/>
      <dgm:spPr>
        <a:solidFill>
          <a:srgbClr val="FFFFFF"/>
        </a:solidFill>
        <a:ln>
          <a:solidFill>
            <a:srgbClr val="0070C0"/>
          </a:solidFill>
        </a:ln>
      </dgm:spPr>
      <dgm:t>
        <a:bodyPr/>
        <a:lstStyle/>
        <a:p>
          <a:r>
            <a:rPr lang="es-CO" sz="1800" b="1" dirty="0">
              <a:solidFill>
                <a:srgbClr val="004AAD"/>
              </a:solidFill>
              <a:latin typeface="Open Sans Bold"/>
            </a:rPr>
            <a:t>Tradicionalmente se ha considerado que </a:t>
          </a:r>
          <a:r>
            <a:rPr lang="es-CO" sz="2400" b="1" dirty="0">
              <a:solidFill>
                <a:srgbClr val="233DFF"/>
              </a:solidFill>
              <a:latin typeface="Open Sans Bold"/>
            </a:rPr>
            <a:t>el desarrollo de habilidades y competencias es un “privilegio” exclusivo para dirigentes</a:t>
          </a:r>
          <a:r>
            <a:rPr lang="es-CO" sz="1800" b="1" dirty="0">
              <a:solidFill>
                <a:srgbClr val="233DFF"/>
              </a:solidFill>
              <a:latin typeface="Open Sans Bold"/>
            </a:rPr>
            <a:t> </a:t>
          </a:r>
          <a:r>
            <a:rPr lang="es-CO" sz="1800" b="1" dirty="0">
              <a:solidFill>
                <a:srgbClr val="004AAD"/>
              </a:solidFill>
              <a:latin typeface="Open Sans Bold"/>
            </a:rPr>
            <a:t>de alto nivel en las grandes compañías</a:t>
          </a:r>
        </a:p>
      </dgm:t>
    </dgm:pt>
    <dgm:pt modelId="{56C916FC-6F18-BB41-8555-04CC8A9CBC8E}" type="parTrans" cxnId="{0ABF3F26-89BD-6545-BD20-963AF5D5C60C}">
      <dgm:prSet/>
      <dgm:spPr/>
      <dgm:t>
        <a:bodyPr/>
        <a:lstStyle/>
        <a:p>
          <a:endParaRPr lang="es-ES"/>
        </a:p>
      </dgm:t>
    </dgm:pt>
    <dgm:pt modelId="{F8674787-6388-D64B-9CDD-70596203C360}" type="sibTrans" cxnId="{0ABF3F26-89BD-6545-BD20-963AF5D5C60C}">
      <dgm:prSet/>
      <dgm:spPr>
        <a:solidFill>
          <a:srgbClr val="FFFFFF"/>
        </a:solidFill>
        <a:ln w="57150">
          <a:solidFill>
            <a:srgbClr val="233DFF"/>
          </a:solidFill>
        </a:ln>
      </dgm:spPr>
      <dgm:t>
        <a:bodyPr/>
        <a:lstStyle/>
        <a:p>
          <a:endParaRPr lang="es-ES" dirty="0">
            <a:solidFill>
              <a:schemeClr val="bg1"/>
            </a:solidFill>
          </a:endParaRPr>
        </a:p>
      </dgm:t>
    </dgm:pt>
    <dgm:pt modelId="{9D605070-999B-C748-8239-41E29FA74112}">
      <dgm:prSet custT="1"/>
      <dgm:spPr>
        <a:solidFill>
          <a:srgbClr val="FFFFFF"/>
        </a:solidFill>
        <a:ln>
          <a:solidFill>
            <a:srgbClr val="0070C0"/>
          </a:solidFill>
        </a:ln>
      </dgm:spPr>
      <dgm:t>
        <a:bodyPr/>
        <a:lstStyle/>
        <a:p>
          <a:r>
            <a:rPr lang="es-CO" sz="1800" b="1" dirty="0">
              <a:solidFill>
                <a:srgbClr val="002060"/>
              </a:solidFill>
              <a:latin typeface="Open Sans Bold"/>
            </a:rPr>
            <a:t>Por ello en enfoque </a:t>
          </a:r>
        </a:p>
        <a:p>
          <a:r>
            <a:rPr lang="es-CO" sz="1800" b="1" dirty="0">
              <a:solidFill>
                <a:srgbClr val="002060"/>
              </a:solidFill>
              <a:latin typeface="Open Sans Bold"/>
            </a:rPr>
            <a:t>del desarrollo de las mismas ha sido </a:t>
          </a:r>
          <a:r>
            <a:rPr lang="es-CO" sz="2400" b="1" dirty="0">
              <a:solidFill>
                <a:srgbClr val="233DFF"/>
              </a:solidFill>
              <a:latin typeface="Open Sans Bold"/>
            </a:rPr>
            <a:t>selectivo y costoso</a:t>
          </a:r>
        </a:p>
      </dgm:t>
    </dgm:pt>
    <dgm:pt modelId="{E99B4387-A0F2-F94D-8960-99EA4523D693}" type="parTrans" cxnId="{3330403C-CB6F-C145-AF2B-34122A79158F}">
      <dgm:prSet/>
      <dgm:spPr/>
      <dgm:t>
        <a:bodyPr/>
        <a:lstStyle/>
        <a:p>
          <a:endParaRPr lang="es-ES"/>
        </a:p>
      </dgm:t>
    </dgm:pt>
    <dgm:pt modelId="{414E2D78-6C4B-524D-87B0-25702A14655D}" type="sibTrans" cxnId="{3330403C-CB6F-C145-AF2B-34122A79158F}">
      <dgm:prSet/>
      <dgm:spPr>
        <a:solidFill>
          <a:srgbClr val="FFFFFF"/>
        </a:solidFill>
        <a:ln w="57150">
          <a:solidFill>
            <a:srgbClr val="233DFF"/>
          </a:solidFill>
        </a:ln>
      </dgm:spPr>
      <dgm:t>
        <a:bodyPr/>
        <a:lstStyle/>
        <a:p>
          <a:endParaRPr lang="es-ES" dirty="0"/>
        </a:p>
      </dgm:t>
    </dgm:pt>
    <dgm:pt modelId="{0C59FD53-8502-9F45-9B03-38DA3373C6D3}">
      <dgm:prSet custT="1"/>
      <dgm:spPr>
        <a:solidFill>
          <a:srgbClr val="FFFFFF"/>
        </a:solidFill>
        <a:ln>
          <a:solidFill>
            <a:srgbClr val="0070C0"/>
          </a:solidFill>
        </a:ln>
      </dgm:spPr>
      <dgm:t>
        <a:bodyPr/>
        <a:lstStyle/>
        <a:p>
          <a:r>
            <a:rPr lang="es-CO" sz="1800" b="1" dirty="0">
              <a:solidFill>
                <a:srgbClr val="002060"/>
              </a:solidFill>
              <a:latin typeface="Open Sans Bold"/>
            </a:rPr>
            <a:t>Hoy consideramos que debe dejarse a un lado esta exclusividad y </a:t>
          </a:r>
          <a:r>
            <a:rPr lang="es-CO" sz="2400" b="1" dirty="0">
              <a:solidFill>
                <a:srgbClr val="233DFF"/>
              </a:solidFill>
              <a:latin typeface="Open Sans Bold"/>
            </a:rPr>
            <a:t>ofrecer programas dirigidos y al alcance de todos los niveles </a:t>
          </a:r>
          <a:r>
            <a:rPr lang="es-CO" sz="1800" b="1" dirty="0">
              <a:solidFill>
                <a:srgbClr val="002060"/>
              </a:solidFill>
              <a:latin typeface="Open Sans Bold"/>
            </a:rPr>
            <a:t>de la organización</a:t>
          </a:r>
        </a:p>
      </dgm:t>
    </dgm:pt>
    <dgm:pt modelId="{F92DB709-09DF-2C43-B374-23B54FEF846B}" type="parTrans" cxnId="{996F5392-AD39-DB48-9733-585B9F8B706F}">
      <dgm:prSet/>
      <dgm:spPr/>
      <dgm:t>
        <a:bodyPr/>
        <a:lstStyle/>
        <a:p>
          <a:endParaRPr lang="es-ES"/>
        </a:p>
      </dgm:t>
    </dgm:pt>
    <dgm:pt modelId="{8454111D-18D8-134E-9296-600ED1545747}" type="sibTrans" cxnId="{996F5392-AD39-DB48-9733-585B9F8B706F}">
      <dgm:prSet/>
      <dgm:spPr/>
      <dgm:t>
        <a:bodyPr/>
        <a:lstStyle/>
        <a:p>
          <a:endParaRPr lang="es-ES"/>
        </a:p>
      </dgm:t>
    </dgm:pt>
    <dgm:pt modelId="{9A87E3BC-7986-F24F-878A-524D01DBAD42}" type="pres">
      <dgm:prSet presAssocID="{1FE77C63-C9DB-144F-BBDE-B0652BC89DFA}" presName="Name0" presStyleCnt="0">
        <dgm:presLayoutVars>
          <dgm:dir/>
          <dgm:resizeHandles val="exact"/>
        </dgm:presLayoutVars>
      </dgm:prSet>
      <dgm:spPr/>
    </dgm:pt>
    <dgm:pt modelId="{78CE2381-12F9-DB45-837F-339C69025637}" type="pres">
      <dgm:prSet presAssocID="{1E4DD765-CF27-D94C-B220-04EC80FF1108}" presName="node" presStyleLbl="node1" presStyleIdx="0" presStyleCnt="3">
        <dgm:presLayoutVars>
          <dgm:bulletEnabled val="1"/>
        </dgm:presLayoutVars>
      </dgm:prSet>
      <dgm:spPr/>
    </dgm:pt>
    <dgm:pt modelId="{D15A0B51-89AE-A042-A59B-DC12E02876F5}" type="pres">
      <dgm:prSet presAssocID="{F8674787-6388-D64B-9CDD-70596203C360}" presName="sibTrans" presStyleLbl="sibTrans2D1" presStyleIdx="0" presStyleCnt="2"/>
      <dgm:spPr/>
    </dgm:pt>
    <dgm:pt modelId="{8B51C4DE-0115-244A-814B-3D072DBD001A}" type="pres">
      <dgm:prSet presAssocID="{F8674787-6388-D64B-9CDD-70596203C360}" presName="connectorText" presStyleLbl="sibTrans2D1" presStyleIdx="0" presStyleCnt="2"/>
      <dgm:spPr/>
    </dgm:pt>
    <dgm:pt modelId="{10CAF5A6-801C-6C4D-9A3F-DDBB2B3B8FFE}" type="pres">
      <dgm:prSet presAssocID="{9D605070-999B-C748-8239-41E29FA74112}" presName="node" presStyleLbl="node1" presStyleIdx="1" presStyleCnt="3">
        <dgm:presLayoutVars>
          <dgm:bulletEnabled val="1"/>
        </dgm:presLayoutVars>
      </dgm:prSet>
      <dgm:spPr/>
    </dgm:pt>
    <dgm:pt modelId="{B2CE39E1-757A-1348-A5C8-B9A8171357C5}" type="pres">
      <dgm:prSet presAssocID="{414E2D78-6C4B-524D-87B0-25702A14655D}" presName="sibTrans" presStyleLbl="sibTrans2D1" presStyleIdx="1" presStyleCnt="2"/>
      <dgm:spPr/>
    </dgm:pt>
    <dgm:pt modelId="{FF86F706-25E6-C043-8D1B-D78213C8DE5E}" type="pres">
      <dgm:prSet presAssocID="{414E2D78-6C4B-524D-87B0-25702A14655D}" presName="connectorText" presStyleLbl="sibTrans2D1" presStyleIdx="1" presStyleCnt="2"/>
      <dgm:spPr/>
    </dgm:pt>
    <dgm:pt modelId="{95728E10-03BD-0D4C-BECF-AC4D75B4BDEE}" type="pres">
      <dgm:prSet presAssocID="{0C59FD53-8502-9F45-9B03-38DA3373C6D3}" presName="node" presStyleLbl="node1" presStyleIdx="2" presStyleCnt="3" custLinFactNeighborY="-2042">
        <dgm:presLayoutVars>
          <dgm:bulletEnabled val="1"/>
        </dgm:presLayoutVars>
      </dgm:prSet>
      <dgm:spPr/>
    </dgm:pt>
  </dgm:ptLst>
  <dgm:cxnLst>
    <dgm:cxn modelId="{508A2C11-D50F-5141-877E-8DD085572A8C}" type="presOf" srcId="{9D605070-999B-C748-8239-41E29FA74112}" destId="{10CAF5A6-801C-6C4D-9A3F-DDBB2B3B8FFE}" srcOrd="0" destOrd="0" presId="urn:microsoft.com/office/officeart/2005/8/layout/process1"/>
    <dgm:cxn modelId="{5185051D-80F1-6F4A-AB10-254C43BA1BA9}" type="presOf" srcId="{414E2D78-6C4B-524D-87B0-25702A14655D}" destId="{FF86F706-25E6-C043-8D1B-D78213C8DE5E}" srcOrd="1" destOrd="0" presId="urn:microsoft.com/office/officeart/2005/8/layout/process1"/>
    <dgm:cxn modelId="{4E3F0D1E-C071-8A4A-8DC5-C334BFC157C3}" type="presOf" srcId="{F8674787-6388-D64B-9CDD-70596203C360}" destId="{8B51C4DE-0115-244A-814B-3D072DBD001A}" srcOrd="1" destOrd="0" presId="urn:microsoft.com/office/officeart/2005/8/layout/process1"/>
    <dgm:cxn modelId="{3AF00823-23A2-B742-9F93-9E0723FFB205}" type="presOf" srcId="{1E4DD765-CF27-D94C-B220-04EC80FF1108}" destId="{78CE2381-12F9-DB45-837F-339C69025637}" srcOrd="0" destOrd="0" presId="urn:microsoft.com/office/officeart/2005/8/layout/process1"/>
    <dgm:cxn modelId="{0ABF3F26-89BD-6545-BD20-963AF5D5C60C}" srcId="{1FE77C63-C9DB-144F-BBDE-B0652BC89DFA}" destId="{1E4DD765-CF27-D94C-B220-04EC80FF1108}" srcOrd="0" destOrd="0" parTransId="{56C916FC-6F18-BB41-8555-04CC8A9CBC8E}" sibTransId="{F8674787-6388-D64B-9CDD-70596203C360}"/>
    <dgm:cxn modelId="{3330403C-CB6F-C145-AF2B-34122A79158F}" srcId="{1FE77C63-C9DB-144F-BBDE-B0652BC89DFA}" destId="{9D605070-999B-C748-8239-41E29FA74112}" srcOrd="1" destOrd="0" parTransId="{E99B4387-A0F2-F94D-8960-99EA4523D693}" sibTransId="{414E2D78-6C4B-524D-87B0-25702A14655D}"/>
    <dgm:cxn modelId="{996F5392-AD39-DB48-9733-585B9F8B706F}" srcId="{1FE77C63-C9DB-144F-BBDE-B0652BC89DFA}" destId="{0C59FD53-8502-9F45-9B03-38DA3373C6D3}" srcOrd="2" destOrd="0" parTransId="{F92DB709-09DF-2C43-B374-23B54FEF846B}" sibTransId="{8454111D-18D8-134E-9296-600ED1545747}"/>
    <dgm:cxn modelId="{B4FB1D9B-1EC6-1C43-A5EB-7B8DC22B0FAE}" type="presOf" srcId="{F8674787-6388-D64B-9CDD-70596203C360}" destId="{D15A0B51-89AE-A042-A59B-DC12E02876F5}" srcOrd="0" destOrd="0" presId="urn:microsoft.com/office/officeart/2005/8/layout/process1"/>
    <dgm:cxn modelId="{481B2CA4-BCE4-724C-8FC5-608A78D1C73D}" type="presOf" srcId="{1FE77C63-C9DB-144F-BBDE-B0652BC89DFA}" destId="{9A87E3BC-7986-F24F-878A-524D01DBAD42}" srcOrd="0" destOrd="0" presId="urn:microsoft.com/office/officeart/2005/8/layout/process1"/>
    <dgm:cxn modelId="{D76AB3EB-20CB-AB4F-9666-5FA7ADBA59B4}" type="presOf" srcId="{0C59FD53-8502-9F45-9B03-38DA3373C6D3}" destId="{95728E10-03BD-0D4C-BECF-AC4D75B4BDEE}" srcOrd="0" destOrd="0" presId="urn:microsoft.com/office/officeart/2005/8/layout/process1"/>
    <dgm:cxn modelId="{25B901ED-C63A-344C-A793-9150B7D360CD}" type="presOf" srcId="{414E2D78-6C4B-524D-87B0-25702A14655D}" destId="{B2CE39E1-757A-1348-A5C8-B9A8171357C5}" srcOrd="0" destOrd="0" presId="urn:microsoft.com/office/officeart/2005/8/layout/process1"/>
    <dgm:cxn modelId="{59176384-EFF7-0A41-B0F0-012084E26728}" type="presParOf" srcId="{9A87E3BC-7986-F24F-878A-524D01DBAD42}" destId="{78CE2381-12F9-DB45-837F-339C69025637}" srcOrd="0" destOrd="0" presId="urn:microsoft.com/office/officeart/2005/8/layout/process1"/>
    <dgm:cxn modelId="{CBE18944-5C07-F44B-8480-F2CD2EB1E606}" type="presParOf" srcId="{9A87E3BC-7986-F24F-878A-524D01DBAD42}" destId="{D15A0B51-89AE-A042-A59B-DC12E02876F5}" srcOrd="1" destOrd="0" presId="urn:microsoft.com/office/officeart/2005/8/layout/process1"/>
    <dgm:cxn modelId="{9215F927-19BD-1041-A044-6F8AF475DA2E}" type="presParOf" srcId="{D15A0B51-89AE-A042-A59B-DC12E02876F5}" destId="{8B51C4DE-0115-244A-814B-3D072DBD001A}" srcOrd="0" destOrd="0" presId="urn:microsoft.com/office/officeart/2005/8/layout/process1"/>
    <dgm:cxn modelId="{015097F6-A754-6D43-A058-034DCDEFA4C1}" type="presParOf" srcId="{9A87E3BC-7986-F24F-878A-524D01DBAD42}" destId="{10CAF5A6-801C-6C4D-9A3F-DDBB2B3B8FFE}" srcOrd="2" destOrd="0" presId="urn:microsoft.com/office/officeart/2005/8/layout/process1"/>
    <dgm:cxn modelId="{185F7AC5-DD98-8047-95FD-DD8073135E33}" type="presParOf" srcId="{9A87E3BC-7986-F24F-878A-524D01DBAD42}" destId="{B2CE39E1-757A-1348-A5C8-B9A8171357C5}" srcOrd="3" destOrd="0" presId="urn:microsoft.com/office/officeart/2005/8/layout/process1"/>
    <dgm:cxn modelId="{D2372780-DC28-8048-88B5-278091A87E25}" type="presParOf" srcId="{B2CE39E1-757A-1348-A5C8-B9A8171357C5}" destId="{FF86F706-25E6-C043-8D1B-D78213C8DE5E}" srcOrd="0" destOrd="0" presId="urn:microsoft.com/office/officeart/2005/8/layout/process1"/>
    <dgm:cxn modelId="{29C8D736-C238-5642-843A-9CCF45F6CEB8}" type="presParOf" srcId="{9A87E3BC-7986-F24F-878A-524D01DBAD42}" destId="{95728E10-03BD-0D4C-BECF-AC4D75B4BDEE}"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EFCF95-9B9E-4548-A61D-CA7ED551569D}">
      <dsp:nvSpPr>
        <dsp:cNvPr id="0" name=""/>
        <dsp:cNvSpPr/>
      </dsp:nvSpPr>
      <dsp:spPr>
        <a:xfrm>
          <a:off x="2" y="914001"/>
          <a:ext cx="3532917" cy="3532917"/>
        </a:xfrm>
        <a:prstGeom prst="ellipse">
          <a:avLst/>
        </a:prstGeom>
        <a:solidFill>
          <a:srgbClr val="233DFF"/>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94428" tIns="22860" rIns="194428" bIns="22860" numCol="1" spcCol="1270" anchor="ctr" anchorCtr="0">
          <a:noAutofit/>
        </a:bodyPr>
        <a:lstStyle/>
        <a:p>
          <a:pPr marL="0" lvl="0" indent="0" algn="ctr" defTabSz="800100">
            <a:lnSpc>
              <a:spcPct val="90000"/>
            </a:lnSpc>
            <a:spcBef>
              <a:spcPct val="0"/>
            </a:spcBef>
            <a:spcAft>
              <a:spcPct val="35000"/>
            </a:spcAft>
            <a:buNone/>
          </a:pPr>
          <a:r>
            <a:rPr lang="es-CO" sz="1800" b="1" kern="1200" dirty="0">
              <a:solidFill>
                <a:schemeClr val="bg1"/>
              </a:solidFill>
              <a:latin typeface="Open Sans Bold"/>
            </a:rPr>
            <a:t> Porque son pieza clave para relacionarse adecuadamente con el resto de las personas del ámbito laboral</a:t>
          </a:r>
        </a:p>
      </dsp:txBody>
      <dsp:txXfrm>
        <a:off x="517386" y="1431385"/>
        <a:ext cx="2498149" cy="2498149"/>
      </dsp:txXfrm>
    </dsp:sp>
    <dsp:sp modelId="{2DAC6C8B-8E59-8845-808A-7D69396B9AA8}">
      <dsp:nvSpPr>
        <dsp:cNvPr id="0" name=""/>
        <dsp:cNvSpPr/>
      </dsp:nvSpPr>
      <dsp:spPr>
        <a:xfrm>
          <a:off x="2829855" y="985472"/>
          <a:ext cx="3532917" cy="3532917"/>
        </a:xfrm>
        <a:prstGeom prst="ellipse">
          <a:avLst/>
        </a:prstGeom>
        <a:solidFill>
          <a:srgbClr val="004AAD"/>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94428" tIns="22860" rIns="194428" bIns="22860" numCol="1" spcCol="1270" anchor="ctr" anchorCtr="0">
          <a:noAutofit/>
        </a:bodyPr>
        <a:lstStyle/>
        <a:p>
          <a:pPr marL="0" lvl="0" indent="0" algn="ctr" defTabSz="800100">
            <a:lnSpc>
              <a:spcPct val="90000"/>
            </a:lnSpc>
            <a:spcBef>
              <a:spcPct val="0"/>
            </a:spcBef>
            <a:spcAft>
              <a:spcPct val="35000"/>
            </a:spcAft>
            <a:buNone/>
          </a:pPr>
          <a:r>
            <a:rPr lang="es-CO" sz="1800" b="1" kern="1200" dirty="0">
              <a:solidFill>
                <a:schemeClr val="bg1"/>
              </a:solidFill>
              <a:latin typeface="Open Sans Bold" panose="020B0604020202020204"/>
            </a:rPr>
            <a:t>Para poder manejar con Inteligencia Emocional de forma efectiva todas y cada una de las emociones y, claro, manejar también lo que sucede con otras personas</a:t>
          </a:r>
        </a:p>
      </dsp:txBody>
      <dsp:txXfrm>
        <a:off x="3347239" y="1502856"/>
        <a:ext cx="2498149" cy="2498149"/>
      </dsp:txXfrm>
    </dsp:sp>
    <dsp:sp modelId="{81909293-894A-0049-9638-7E0D3AC6BD5C}">
      <dsp:nvSpPr>
        <dsp:cNvPr id="0" name=""/>
        <dsp:cNvSpPr/>
      </dsp:nvSpPr>
      <dsp:spPr>
        <a:xfrm>
          <a:off x="5656189" y="985472"/>
          <a:ext cx="3532917" cy="3532917"/>
        </a:xfrm>
        <a:prstGeom prst="ellipse">
          <a:avLst/>
        </a:prstGeom>
        <a:solidFill>
          <a:srgbClr val="233DFF"/>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94428" tIns="17780" rIns="194428" bIns="17780" numCol="1" spcCol="1270" anchor="ctr" anchorCtr="0">
          <a:noAutofit/>
        </a:bodyPr>
        <a:lstStyle/>
        <a:p>
          <a:pPr marL="0" lvl="0" indent="0" algn="ctr" defTabSz="622300">
            <a:lnSpc>
              <a:spcPct val="90000"/>
            </a:lnSpc>
            <a:spcBef>
              <a:spcPct val="0"/>
            </a:spcBef>
            <a:spcAft>
              <a:spcPct val="35000"/>
            </a:spcAft>
            <a:buNone/>
          </a:pPr>
          <a:r>
            <a:rPr lang="es-CO" sz="1400" b="1" kern="1200" dirty="0">
              <a:solidFill>
                <a:schemeClr val="bg1"/>
              </a:solidFill>
              <a:latin typeface="Open Sans Bold" panose="020B0604020202020204"/>
            </a:rPr>
            <a:t>Porque no es lo mismo aprender a manejar herramientas, instrumentos o maquinaria que están perfectamente diseñadas que relacionarnos con personas cuyas  ideas, pensamientos y formas de ver la vida que no siempre son iguales</a:t>
          </a:r>
        </a:p>
      </dsp:txBody>
      <dsp:txXfrm>
        <a:off x="6173573" y="1502856"/>
        <a:ext cx="2498149" cy="2498149"/>
      </dsp:txXfrm>
    </dsp:sp>
    <dsp:sp modelId="{F7775B0F-89A6-024F-9FAC-224D084BDD40}">
      <dsp:nvSpPr>
        <dsp:cNvPr id="0" name=""/>
        <dsp:cNvSpPr/>
      </dsp:nvSpPr>
      <dsp:spPr>
        <a:xfrm>
          <a:off x="8482523" y="985472"/>
          <a:ext cx="3532917" cy="3532917"/>
        </a:xfrm>
        <a:prstGeom prst="ellipse">
          <a:avLst/>
        </a:prstGeom>
        <a:solidFill>
          <a:srgbClr val="004AAD"/>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94428" tIns="22860" rIns="194428" bIns="22860" numCol="1" spcCol="1270" anchor="ctr" anchorCtr="0">
          <a:noAutofit/>
        </a:bodyPr>
        <a:lstStyle/>
        <a:p>
          <a:pPr marL="0" lvl="0" indent="0" algn="ctr" defTabSz="800100">
            <a:lnSpc>
              <a:spcPct val="100000"/>
            </a:lnSpc>
            <a:spcBef>
              <a:spcPct val="0"/>
            </a:spcBef>
            <a:spcAft>
              <a:spcPct val="35000"/>
            </a:spcAft>
            <a:buNone/>
          </a:pPr>
          <a:r>
            <a:rPr lang="es-CO" sz="1800" b="1" kern="1200" dirty="0">
              <a:solidFill>
                <a:schemeClr val="bg1"/>
              </a:solidFill>
              <a:latin typeface="Open Sans Bold" panose="020B0604020202020204"/>
            </a:rPr>
            <a:t>Porque son la  única posibilidad de destacarse laboralmente y alcanzar niveles óptimos de productividad</a:t>
          </a:r>
        </a:p>
      </dsp:txBody>
      <dsp:txXfrm>
        <a:off x="8999907" y="1502856"/>
        <a:ext cx="2498149" cy="249814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CE2381-12F9-DB45-837F-339C69025637}">
      <dsp:nvSpPr>
        <dsp:cNvPr id="0" name=""/>
        <dsp:cNvSpPr/>
      </dsp:nvSpPr>
      <dsp:spPr>
        <a:xfrm>
          <a:off x="9242" y="724459"/>
          <a:ext cx="2762398" cy="3444366"/>
        </a:xfrm>
        <a:prstGeom prst="roundRect">
          <a:avLst>
            <a:gd name="adj" fmla="val 10000"/>
          </a:avLst>
        </a:prstGeom>
        <a:solidFill>
          <a:srgbClr val="FFFFFF"/>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CO" sz="1800" b="1" kern="1200" dirty="0">
              <a:solidFill>
                <a:srgbClr val="004AAD"/>
              </a:solidFill>
              <a:latin typeface="Open Sans Bold"/>
            </a:rPr>
            <a:t>Tradicionalmente se ha considerado que </a:t>
          </a:r>
          <a:r>
            <a:rPr lang="es-CO" sz="2400" b="1" kern="1200" dirty="0">
              <a:solidFill>
                <a:srgbClr val="233DFF"/>
              </a:solidFill>
              <a:latin typeface="Open Sans Bold"/>
            </a:rPr>
            <a:t>el desarrollo de habilidades y competencias es un “privilegio” exclusivo para dirigentes</a:t>
          </a:r>
          <a:r>
            <a:rPr lang="es-CO" sz="1800" b="1" kern="1200" dirty="0">
              <a:solidFill>
                <a:srgbClr val="233DFF"/>
              </a:solidFill>
              <a:latin typeface="Open Sans Bold"/>
            </a:rPr>
            <a:t> </a:t>
          </a:r>
          <a:r>
            <a:rPr lang="es-CO" sz="1800" b="1" kern="1200" dirty="0">
              <a:solidFill>
                <a:srgbClr val="004AAD"/>
              </a:solidFill>
              <a:latin typeface="Open Sans Bold"/>
            </a:rPr>
            <a:t>de alto nivel en las grandes compañías</a:t>
          </a:r>
        </a:p>
      </dsp:txBody>
      <dsp:txXfrm>
        <a:off x="90150" y="805367"/>
        <a:ext cx="2600582" cy="3282550"/>
      </dsp:txXfrm>
    </dsp:sp>
    <dsp:sp modelId="{D15A0B51-89AE-A042-A59B-DC12E02876F5}">
      <dsp:nvSpPr>
        <dsp:cNvPr id="0" name=""/>
        <dsp:cNvSpPr/>
      </dsp:nvSpPr>
      <dsp:spPr>
        <a:xfrm>
          <a:off x="3047880" y="2104105"/>
          <a:ext cx="585628" cy="685074"/>
        </a:xfrm>
        <a:prstGeom prst="rightArrow">
          <a:avLst>
            <a:gd name="adj1" fmla="val 60000"/>
            <a:gd name="adj2" fmla="val 50000"/>
          </a:avLst>
        </a:prstGeom>
        <a:solidFill>
          <a:srgbClr val="FFFFFF"/>
        </a:solidFill>
        <a:ln w="57150">
          <a:solidFill>
            <a:srgbClr val="233DFF"/>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89050">
            <a:lnSpc>
              <a:spcPct val="90000"/>
            </a:lnSpc>
            <a:spcBef>
              <a:spcPct val="0"/>
            </a:spcBef>
            <a:spcAft>
              <a:spcPct val="35000"/>
            </a:spcAft>
            <a:buNone/>
          </a:pPr>
          <a:endParaRPr lang="es-ES" sz="2900" kern="1200" dirty="0">
            <a:solidFill>
              <a:schemeClr val="bg1"/>
            </a:solidFill>
          </a:endParaRPr>
        </a:p>
      </dsp:txBody>
      <dsp:txXfrm>
        <a:off x="3047880" y="2241120"/>
        <a:ext cx="409940" cy="411044"/>
      </dsp:txXfrm>
    </dsp:sp>
    <dsp:sp modelId="{10CAF5A6-801C-6C4D-9A3F-DDBB2B3B8FFE}">
      <dsp:nvSpPr>
        <dsp:cNvPr id="0" name=""/>
        <dsp:cNvSpPr/>
      </dsp:nvSpPr>
      <dsp:spPr>
        <a:xfrm>
          <a:off x="3876600" y="724459"/>
          <a:ext cx="2762398" cy="3444366"/>
        </a:xfrm>
        <a:prstGeom prst="roundRect">
          <a:avLst>
            <a:gd name="adj" fmla="val 10000"/>
          </a:avLst>
        </a:prstGeom>
        <a:solidFill>
          <a:srgbClr val="FFFFFF"/>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CO" sz="1800" b="1" kern="1200" dirty="0">
              <a:solidFill>
                <a:srgbClr val="002060"/>
              </a:solidFill>
              <a:latin typeface="Open Sans Bold"/>
            </a:rPr>
            <a:t>Por ello en enfoque </a:t>
          </a:r>
        </a:p>
        <a:p>
          <a:pPr marL="0" lvl="0" indent="0" algn="ctr" defTabSz="800100">
            <a:lnSpc>
              <a:spcPct val="90000"/>
            </a:lnSpc>
            <a:spcBef>
              <a:spcPct val="0"/>
            </a:spcBef>
            <a:spcAft>
              <a:spcPct val="35000"/>
            </a:spcAft>
            <a:buNone/>
          </a:pPr>
          <a:r>
            <a:rPr lang="es-CO" sz="1800" b="1" kern="1200" dirty="0">
              <a:solidFill>
                <a:srgbClr val="002060"/>
              </a:solidFill>
              <a:latin typeface="Open Sans Bold"/>
            </a:rPr>
            <a:t>del desarrollo de las mismas ha sido </a:t>
          </a:r>
          <a:r>
            <a:rPr lang="es-CO" sz="2400" b="1" kern="1200" dirty="0">
              <a:solidFill>
                <a:srgbClr val="233DFF"/>
              </a:solidFill>
              <a:latin typeface="Open Sans Bold"/>
            </a:rPr>
            <a:t>selectivo y costoso</a:t>
          </a:r>
        </a:p>
      </dsp:txBody>
      <dsp:txXfrm>
        <a:off x="3957508" y="805367"/>
        <a:ext cx="2600582" cy="3282550"/>
      </dsp:txXfrm>
    </dsp:sp>
    <dsp:sp modelId="{B2CE39E1-757A-1348-A5C8-B9A8171357C5}">
      <dsp:nvSpPr>
        <dsp:cNvPr id="0" name=""/>
        <dsp:cNvSpPr/>
      </dsp:nvSpPr>
      <dsp:spPr>
        <a:xfrm rot="21537486">
          <a:off x="6915190" y="2068637"/>
          <a:ext cx="585725" cy="685074"/>
        </a:xfrm>
        <a:prstGeom prst="rightArrow">
          <a:avLst>
            <a:gd name="adj1" fmla="val 60000"/>
            <a:gd name="adj2" fmla="val 50000"/>
          </a:avLst>
        </a:prstGeom>
        <a:solidFill>
          <a:srgbClr val="FFFFFF"/>
        </a:solidFill>
        <a:ln w="57150">
          <a:solidFill>
            <a:srgbClr val="233DFF"/>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89050">
            <a:lnSpc>
              <a:spcPct val="90000"/>
            </a:lnSpc>
            <a:spcBef>
              <a:spcPct val="0"/>
            </a:spcBef>
            <a:spcAft>
              <a:spcPct val="35000"/>
            </a:spcAft>
            <a:buNone/>
          </a:pPr>
          <a:endParaRPr lang="es-ES" sz="2900" kern="1200" dirty="0"/>
        </a:p>
      </dsp:txBody>
      <dsp:txXfrm>
        <a:off x="6915205" y="2207250"/>
        <a:ext cx="410008" cy="411044"/>
      </dsp:txXfrm>
    </dsp:sp>
    <dsp:sp modelId="{95728E10-03BD-0D4C-BECF-AC4D75B4BDEE}">
      <dsp:nvSpPr>
        <dsp:cNvPr id="0" name=""/>
        <dsp:cNvSpPr/>
      </dsp:nvSpPr>
      <dsp:spPr>
        <a:xfrm>
          <a:off x="7743958" y="654126"/>
          <a:ext cx="2762398" cy="3444366"/>
        </a:xfrm>
        <a:prstGeom prst="roundRect">
          <a:avLst>
            <a:gd name="adj" fmla="val 10000"/>
          </a:avLst>
        </a:prstGeom>
        <a:solidFill>
          <a:srgbClr val="FFFFFF"/>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CO" sz="1800" b="1" kern="1200" dirty="0">
              <a:solidFill>
                <a:srgbClr val="002060"/>
              </a:solidFill>
              <a:latin typeface="Open Sans Bold"/>
            </a:rPr>
            <a:t>Hoy consideramos que debe dejarse a un lado esta exclusividad y </a:t>
          </a:r>
          <a:r>
            <a:rPr lang="es-CO" sz="2400" b="1" kern="1200" dirty="0">
              <a:solidFill>
                <a:srgbClr val="233DFF"/>
              </a:solidFill>
              <a:latin typeface="Open Sans Bold"/>
            </a:rPr>
            <a:t>ofrecer programas dirigidos y al alcance de todos los niveles </a:t>
          </a:r>
          <a:r>
            <a:rPr lang="es-CO" sz="1800" b="1" kern="1200" dirty="0">
              <a:solidFill>
                <a:srgbClr val="002060"/>
              </a:solidFill>
              <a:latin typeface="Open Sans Bold"/>
            </a:rPr>
            <a:t>de la organización</a:t>
          </a:r>
        </a:p>
      </dsp:txBody>
      <dsp:txXfrm>
        <a:off x="7824866" y="735034"/>
        <a:ext cx="2600582" cy="3282550"/>
      </dsp:txXfrm>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217391-63BF-9540-ACCD-5BB08D89E6F4}" type="datetimeFigureOut">
              <a:rPr lang="es-CO" smtClean="0"/>
              <a:t>11/10/24</a:t>
            </a:fld>
            <a:endParaRPr lang="es-CO" dirty="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dirty="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es-ES"/>
              <a:t>Editar los estilos de texto del patrón
Segundo nivel
Tercer nivel
Cuarto nivel
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dirty="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FD7C10-FC26-4048-A350-10B3261EEC38}" type="slidenum">
              <a:rPr lang="es-CO" smtClean="0"/>
              <a:t>‹Nº›</a:t>
            </a:fld>
            <a:endParaRPr lang="es-CO" dirty="0"/>
          </a:p>
        </p:txBody>
      </p:sp>
    </p:spTree>
    <p:extLst>
      <p:ext uri="{BB962C8B-B14F-4D97-AF65-F5344CB8AC3E}">
        <p14:creationId xmlns:p14="http://schemas.microsoft.com/office/powerpoint/2010/main" val="35114574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B5727C-CBA6-4368-A890-D19165B2076C}" type="slidenum">
              <a:rPr kumimoji="0" lang="es-CO"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s-CO"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144764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420283"/>
            <a:ext cx="5181600" cy="980017"/>
          </a:xfrm>
        </p:spPr>
        <p:txBody>
          <a:bodyPr/>
          <a:lstStyle/>
          <a:p>
            <a:r>
              <a:rPr lang="es-ES"/>
              <a:t>Haga clic para modificar el estilo de título del patrón</a:t>
            </a:r>
            <a:endParaRPr lang="en-US"/>
          </a:p>
        </p:txBody>
      </p:sp>
      <p:sp>
        <p:nvSpPr>
          <p:cNvPr id="3" name="Subtitle 2"/>
          <p:cNvSpPr>
            <a:spLocks noGrp="1"/>
          </p:cNvSpPr>
          <p:nvPr>
            <p:ph type="subTitle" idx="1"/>
          </p:nvPr>
        </p:nvSpPr>
        <p:spPr>
          <a:xfrm>
            <a:off x="914400" y="2590800"/>
            <a:ext cx="4267200" cy="1168400"/>
          </a:xfrm>
        </p:spPr>
        <p:txBody>
          <a:bodyPr/>
          <a:lstStyle>
            <a:lvl1pPr marL="0" indent="0" algn="ctr">
              <a:buNone/>
              <a:defRPr>
                <a:solidFill>
                  <a:schemeClr val="tx1">
                    <a:tint val="75000"/>
                  </a:schemeClr>
                </a:solidFill>
              </a:defRPr>
            </a:lvl1pPr>
            <a:lvl2pPr marL="304815" indent="0" algn="ctr">
              <a:buNone/>
              <a:defRPr>
                <a:solidFill>
                  <a:schemeClr val="tx1">
                    <a:tint val="75000"/>
                  </a:schemeClr>
                </a:solidFill>
              </a:defRPr>
            </a:lvl2pPr>
            <a:lvl3pPr marL="609630" indent="0" algn="ctr">
              <a:buNone/>
              <a:defRPr>
                <a:solidFill>
                  <a:schemeClr val="tx1">
                    <a:tint val="75000"/>
                  </a:schemeClr>
                </a:solidFill>
              </a:defRPr>
            </a:lvl3pPr>
            <a:lvl4pPr marL="914446" indent="0" algn="ctr">
              <a:buNone/>
              <a:defRPr>
                <a:solidFill>
                  <a:schemeClr val="tx1">
                    <a:tint val="75000"/>
                  </a:schemeClr>
                </a:solidFill>
              </a:defRPr>
            </a:lvl4pPr>
            <a:lvl5pPr marL="1219261" indent="0" algn="ctr">
              <a:buNone/>
              <a:defRPr>
                <a:solidFill>
                  <a:schemeClr val="tx1">
                    <a:tint val="75000"/>
                  </a:schemeClr>
                </a:solidFill>
              </a:defRPr>
            </a:lvl5pPr>
            <a:lvl6pPr marL="1524076" indent="0" algn="ctr">
              <a:buNone/>
              <a:defRPr>
                <a:solidFill>
                  <a:schemeClr val="tx1">
                    <a:tint val="75000"/>
                  </a:schemeClr>
                </a:solidFill>
              </a:defRPr>
            </a:lvl6pPr>
            <a:lvl7pPr marL="1828891" indent="0" algn="ctr">
              <a:buNone/>
              <a:defRPr>
                <a:solidFill>
                  <a:schemeClr val="tx1">
                    <a:tint val="75000"/>
                  </a:schemeClr>
                </a:solidFill>
              </a:defRPr>
            </a:lvl7pPr>
            <a:lvl8pPr marL="2133707" indent="0" algn="ctr">
              <a:buNone/>
              <a:defRPr>
                <a:solidFill>
                  <a:schemeClr val="tx1">
                    <a:tint val="75000"/>
                  </a:schemeClr>
                </a:solidFill>
              </a:defRPr>
            </a:lvl8pPr>
            <a:lvl9pPr marL="2438522" indent="0" algn="ctr">
              <a:buNone/>
              <a:defRPr>
                <a:solidFill>
                  <a:schemeClr val="tx1">
                    <a:tint val="75000"/>
                  </a:schemeClr>
                </a:solidFill>
              </a:defRPr>
            </a:lvl9pPr>
          </a:lstStyle>
          <a:p>
            <a:r>
              <a:rPr lang="es-ES"/>
              <a:t>Haga clic para editar el estilo de subtítulo del patrón</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dirty="0"/>
          </a:p>
        </p:txBody>
      </p:sp>
    </p:spTree>
    <p:extLst>
      <p:ext uri="{BB962C8B-B14F-4D97-AF65-F5344CB8AC3E}">
        <p14:creationId xmlns:p14="http://schemas.microsoft.com/office/powerpoint/2010/main" val="2132144344"/>
      </p:ext>
    </p:extLst>
  </p:cSld>
  <p:clrMapOvr>
    <a:masterClrMapping/>
  </p:clrMapOvr>
  <mc:AlternateContent xmlns:mc="http://schemas.openxmlformats.org/markup-compatibility/2006" xmlns:p14="http://schemas.microsoft.com/office/powerpoint/2010/main">
    <mc:Choice Requires="p14">
      <p:transition p14:dur="0" advTm="6000"/>
    </mc:Choice>
    <mc:Fallback xmlns="">
      <p:transition advTm="6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dirty="0"/>
          </a:p>
        </p:txBody>
      </p:sp>
    </p:spTree>
    <p:extLst>
      <p:ext uri="{BB962C8B-B14F-4D97-AF65-F5344CB8AC3E}">
        <p14:creationId xmlns:p14="http://schemas.microsoft.com/office/powerpoint/2010/main" val="2205035323"/>
      </p:ext>
    </p:extLst>
  </p:cSld>
  <p:clrMapOvr>
    <a:masterClrMapping/>
  </p:clrMapOvr>
  <mc:AlternateContent xmlns:mc="http://schemas.openxmlformats.org/markup-compatibility/2006" xmlns:p14="http://schemas.microsoft.com/office/powerpoint/2010/main">
    <mc:Choice Requires="p14">
      <p:transition p14:dur="0" advTm="6000"/>
    </mc:Choice>
    <mc:Fallback xmlns="">
      <p:transition advTm="6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19600" y="183092"/>
            <a:ext cx="1371600" cy="3901017"/>
          </a:xfrm>
        </p:spPr>
        <p:txBody>
          <a:bodyPr vert="eaVert"/>
          <a:lstStyle/>
          <a:p>
            <a:r>
              <a:rPr lang="es-ES"/>
              <a:t>Haga clic para modificar el estilo de título del patrón</a:t>
            </a:r>
            <a:endParaRPr lang="en-US"/>
          </a:p>
        </p:txBody>
      </p:sp>
      <p:sp>
        <p:nvSpPr>
          <p:cNvPr id="3" name="Vertical Text Placeholder 2"/>
          <p:cNvSpPr>
            <a:spLocks noGrp="1"/>
          </p:cNvSpPr>
          <p:nvPr>
            <p:ph type="body" orient="vert" idx="1"/>
          </p:nvPr>
        </p:nvSpPr>
        <p:spPr>
          <a:xfrm>
            <a:off x="304800" y="183092"/>
            <a:ext cx="4013200" cy="3901017"/>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dirty="0"/>
          </a:p>
        </p:txBody>
      </p:sp>
    </p:spTree>
    <p:extLst>
      <p:ext uri="{BB962C8B-B14F-4D97-AF65-F5344CB8AC3E}">
        <p14:creationId xmlns:p14="http://schemas.microsoft.com/office/powerpoint/2010/main" val="2523783857"/>
      </p:ext>
    </p:extLst>
  </p:cSld>
  <p:clrMapOvr>
    <a:masterClrMapping/>
  </p:clrMapOvr>
  <mc:AlternateContent xmlns:mc="http://schemas.openxmlformats.org/markup-compatibility/2006" xmlns:p14="http://schemas.microsoft.com/office/powerpoint/2010/main">
    <mc:Choice Requires="p14">
      <p:transition p14:dur="0" advTm="6000"/>
    </mc:Choice>
    <mc:Fallback xmlns="">
      <p:transition advTm="6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dirty="0"/>
          </a:p>
        </p:txBody>
      </p:sp>
    </p:spTree>
    <p:extLst>
      <p:ext uri="{BB962C8B-B14F-4D97-AF65-F5344CB8AC3E}">
        <p14:creationId xmlns:p14="http://schemas.microsoft.com/office/powerpoint/2010/main" val="1507185350"/>
      </p:ext>
    </p:extLst>
  </p:cSld>
  <p:clrMapOvr>
    <a:masterClrMapping/>
  </p:clrMapOvr>
  <mc:AlternateContent xmlns:mc="http://schemas.openxmlformats.org/markup-compatibility/2006" xmlns:p14="http://schemas.microsoft.com/office/powerpoint/2010/main">
    <mc:Choice Requires="p14">
      <p:transition p14:dur="0" advTm="6000"/>
    </mc:Choice>
    <mc:Fallback xmlns="">
      <p:transition advTm="6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81542" y="2937934"/>
            <a:ext cx="5181600" cy="908050"/>
          </a:xfrm>
        </p:spPr>
        <p:txBody>
          <a:bodyPr anchor="t"/>
          <a:lstStyle>
            <a:lvl1pPr algn="l">
              <a:defRPr sz="2667" b="1" cap="all"/>
            </a:lvl1pPr>
          </a:lstStyle>
          <a:p>
            <a:r>
              <a:rPr lang="es-ES"/>
              <a:t>Haga clic para modificar el estilo de título del patrón</a:t>
            </a:r>
            <a:endParaRPr lang="en-US"/>
          </a:p>
        </p:txBody>
      </p:sp>
      <p:sp>
        <p:nvSpPr>
          <p:cNvPr id="3" name="Text Placeholder 2"/>
          <p:cNvSpPr>
            <a:spLocks noGrp="1"/>
          </p:cNvSpPr>
          <p:nvPr>
            <p:ph type="body" idx="1"/>
          </p:nvPr>
        </p:nvSpPr>
        <p:spPr>
          <a:xfrm>
            <a:off x="481542" y="1937809"/>
            <a:ext cx="5181600" cy="1000125"/>
          </a:xfrm>
        </p:spPr>
        <p:txBody>
          <a:bodyPr anchor="b"/>
          <a:lstStyle>
            <a:lvl1pPr marL="0" indent="0">
              <a:buNone/>
              <a:defRPr sz="1333">
                <a:solidFill>
                  <a:schemeClr val="tx1">
                    <a:tint val="75000"/>
                  </a:schemeClr>
                </a:solidFill>
              </a:defRPr>
            </a:lvl1pPr>
            <a:lvl2pPr marL="304815" indent="0">
              <a:buNone/>
              <a:defRPr sz="1200">
                <a:solidFill>
                  <a:schemeClr val="tx1">
                    <a:tint val="75000"/>
                  </a:schemeClr>
                </a:solidFill>
              </a:defRPr>
            </a:lvl2pPr>
            <a:lvl3pPr marL="609630" indent="0">
              <a:buNone/>
              <a:defRPr sz="1067">
                <a:solidFill>
                  <a:schemeClr val="tx1">
                    <a:tint val="75000"/>
                  </a:schemeClr>
                </a:solidFill>
              </a:defRPr>
            </a:lvl3pPr>
            <a:lvl4pPr marL="914446" indent="0">
              <a:buNone/>
              <a:defRPr sz="933">
                <a:solidFill>
                  <a:schemeClr val="tx1">
                    <a:tint val="75000"/>
                  </a:schemeClr>
                </a:solidFill>
              </a:defRPr>
            </a:lvl4pPr>
            <a:lvl5pPr marL="1219261" indent="0">
              <a:buNone/>
              <a:defRPr sz="933">
                <a:solidFill>
                  <a:schemeClr val="tx1">
                    <a:tint val="75000"/>
                  </a:schemeClr>
                </a:solidFill>
              </a:defRPr>
            </a:lvl5pPr>
            <a:lvl6pPr marL="1524076" indent="0">
              <a:buNone/>
              <a:defRPr sz="933">
                <a:solidFill>
                  <a:schemeClr val="tx1">
                    <a:tint val="75000"/>
                  </a:schemeClr>
                </a:solidFill>
              </a:defRPr>
            </a:lvl6pPr>
            <a:lvl7pPr marL="1828891" indent="0">
              <a:buNone/>
              <a:defRPr sz="933">
                <a:solidFill>
                  <a:schemeClr val="tx1">
                    <a:tint val="75000"/>
                  </a:schemeClr>
                </a:solidFill>
              </a:defRPr>
            </a:lvl7pPr>
            <a:lvl8pPr marL="2133707" indent="0">
              <a:buNone/>
              <a:defRPr sz="933">
                <a:solidFill>
                  <a:schemeClr val="tx1">
                    <a:tint val="75000"/>
                  </a:schemeClr>
                </a:solidFill>
              </a:defRPr>
            </a:lvl8pPr>
            <a:lvl9pPr marL="2438522" indent="0">
              <a:buNone/>
              <a:defRPr sz="933">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1D8BD707-D9CF-40AE-B4C6-C98DA3205C09}" type="datetimeFigureOut">
              <a:rPr lang="en-US" smtClean="0"/>
              <a:pPr/>
              <a:t>10/11/24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dirty="0"/>
          </a:p>
        </p:txBody>
      </p:sp>
    </p:spTree>
    <p:extLst>
      <p:ext uri="{BB962C8B-B14F-4D97-AF65-F5344CB8AC3E}">
        <p14:creationId xmlns:p14="http://schemas.microsoft.com/office/powerpoint/2010/main" val="2254688791"/>
      </p:ext>
    </p:extLst>
  </p:cSld>
  <p:clrMapOvr>
    <a:masterClrMapping/>
  </p:clrMapOvr>
  <mc:AlternateContent xmlns:mc="http://schemas.openxmlformats.org/markup-compatibility/2006" xmlns:p14="http://schemas.microsoft.com/office/powerpoint/2010/main">
    <mc:Choice Requires="p14">
      <p:transition p14:dur="0" advTm="6000"/>
    </mc:Choice>
    <mc:Fallback xmlns="">
      <p:transition advTm="6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sz="half" idx="1"/>
          </p:nvPr>
        </p:nvSpPr>
        <p:spPr>
          <a:xfrm>
            <a:off x="304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Content Placeholder 3"/>
          <p:cNvSpPr>
            <a:spLocks noGrp="1"/>
          </p:cNvSpPr>
          <p:nvPr>
            <p:ph sz="half" idx="2"/>
          </p:nvPr>
        </p:nvSpPr>
        <p:spPr>
          <a:xfrm>
            <a:off x="3098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dirty="0"/>
          </a:p>
        </p:txBody>
      </p:sp>
    </p:spTree>
    <p:extLst>
      <p:ext uri="{BB962C8B-B14F-4D97-AF65-F5344CB8AC3E}">
        <p14:creationId xmlns:p14="http://schemas.microsoft.com/office/powerpoint/2010/main" val="1415873063"/>
      </p:ext>
    </p:extLst>
  </p:cSld>
  <p:clrMapOvr>
    <a:masterClrMapping/>
  </p:clrMapOvr>
  <mc:AlternateContent xmlns:mc="http://schemas.openxmlformats.org/markup-compatibility/2006" xmlns:p14="http://schemas.microsoft.com/office/powerpoint/2010/main">
    <mc:Choice Requires="p14">
      <p:transition p14:dur="0" advTm="6000"/>
    </mc:Choice>
    <mc:Fallback xmlns="">
      <p:transition advTm="6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a:p>
        </p:txBody>
      </p:sp>
      <p:sp>
        <p:nvSpPr>
          <p:cNvPr id="3" name="Text Placeholder 2"/>
          <p:cNvSpPr>
            <a:spLocks noGrp="1"/>
          </p:cNvSpPr>
          <p:nvPr>
            <p:ph type="body" idx="1"/>
          </p:nvPr>
        </p:nvSpPr>
        <p:spPr>
          <a:xfrm>
            <a:off x="304800" y="1023409"/>
            <a:ext cx="2693459"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s-ES"/>
              <a:t>Editar el estilo de texto del patrón</a:t>
            </a:r>
          </a:p>
        </p:txBody>
      </p:sp>
      <p:sp>
        <p:nvSpPr>
          <p:cNvPr id="4" name="Content Placeholder 3"/>
          <p:cNvSpPr>
            <a:spLocks noGrp="1"/>
          </p:cNvSpPr>
          <p:nvPr>
            <p:ph sz="half" idx="2"/>
          </p:nvPr>
        </p:nvSpPr>
        <p:spPr>
          <a:xfrm>
            <a:off x="304800" y="1449917"/>
            <a:ext cx="2693459"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Text Placeholder 4"/>
          <p:cNvSpPr>
            <a:spLocks noGrp="1"/>
          </p:cNvSpPr>
          <p:nvPr>
            <p:ph type="body" sz="quarter" idx="3"/>
          </p:nvPr>
        </p:nvSpPr>
        <p:spPr>
          <a:xfrm>
            <a:off x="3096684" y="1023409"/>
            <a:ext cx="2694517"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s-ES"/>
              <a:t>Editar el estilo de texto del patrón</a:t>
            </a:r>
          </a:p>
        </p:txBody>
      </p:sp>
      <p:sp>
        <p:nvSpPr>
          <p:cNvPr id="6" name="Content Placeholder 5"/>
          <p:cNvSpPr>
            <a:spLocks noGrp="1"/>
          </p:cNvSpPr>
          <p:nvPr>
            <p:ph sz="quarter" idx="4"/>
          </p:nvPr>
        </p:nvSpPr>
        <p:spPr>
          <a:xfrm>
            <a:off x="3096684" y="1449917"/>
            <a:ext cx="2694517"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10/11/24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‹Nº›</a:t>
            </a:fld>
            <a:endParaRPr lang="en-US" dirty="0"/>
          </a:p>
        </p:txBody>
      </p:sp>
    </p:spTree>
    <p:extLst>
      <p:ext uri="{BB962C8B-B14F-4D97-AF65-F5344CB8AC3E}">
        <p14:creationId xmlns:p14="http://schemas.microsoft.com/office/powerpoint/2010/main" val="1343303242"/>
      </p:ext>
    </p:extLst>
  </p:cSld>
  <p:clrMapOvr>
    <a:masterClrMapping/>
  </p:clrMapOvr>
  <mc:AlternateContent xmlns:mc="http://schemas.openxmlformats.org/markup-compatibility/2006" xmlns:p14="http://schemas.microsoft.com/office/powerpoint/2010/main">
    <mc:Choice Requires="p14">
      <p:transition p14:dur="0" advTm="6000"/>
    </mc:Choice>
    <mc:Fallback xmlns="">
      <p:transition advTm="6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10/11/24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‹Nº›</a:t>
            </a:fld>
            <a:endParaRPr lang="en-US" dirty="0"/>
          </a:p>
        </p:txBody>
      </p:sp>
    </p:spTree>
    <p:extLst>
      <p:ext uri="{BB962C8B-B14F-4D97-AF65-F5344CB8AC3E}">
        <p14:creationId xmlns:p14="http://schemas.microsoft.com/office/powerpoint/2010/main" val="3277396886"/>
      </p:ext>
    </p:extLst>
  </p:cSld>
  <p:clrMapOvr>
    <a:masterClrMapping/>
  </p:clrMapOvr>
  <mc:AlternateContent xmlns:mc="http://schemas.openxmlformats.org/markup-compatibility/2006" xmlns:p14="http://schemas.microsoft.com/office/powerpoint/2010/main">
    <mc:Choice Requires="p14">
      <p:transition p14:dur="0" advTm="6000"/>
    </mc:Choice>
    <mc:Fallback xmlns="">
      <p:transition advTm="6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10/11/24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‹Nº›</a:t>
            </a:fld>
            <a:endParaRPr lang="en-US" dirty="0"/>
          </a:p>
        </p:txBody>
      </p:sp>
    </p:spTree>
    <p:extLst>
      <p:ext uri="{BB962C8B-B14F-4D97-AF65-F5344CB8AC3E}">
        <p14:creationId xmlns:p14="http://schemas.microsoft.com/office/powerpoint/2010/main" val="2668379449"/>
      </p:ext>
    </p:extLst>
  </p:cSld>
  <p:clrMapOvr>
    <a:masterClrMapping/>
  </p:clrMapOvr>
  <mc:AlternateContent xmlns:mc="http://schemas.openxmlformats.org/markup-compatibility/2006" xmlns:p14="http://schemas.microsoft.com/office/powerpoint/2010/main">
    <mc:Choice Requires="p14">
      <p:transition p14:dur="0" advTm="6000"/>
    </mc:Choice>
    <mc:Fallback xmlns="">
      <p:transition advTm="6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4800" y="182033"/>
            <a:ext cx="2005542" cy="774700"/>
          </a:xfrm>
        </p:spPr>
        <p:txBody>
          <a:bodyPr anchor="b"/>
          <a:lstStyle>
            <a:lvl1pPr algn="l">
              <a:defRPr sz="1333" b="1"/>
            </a:lvl1pPr>
          </a:lstStyle>
          <a:p>
            <a:r>
              <a:rPr lang="es-ES"/>
              <a:t>Haga clic para modificar el estilo de título del patrón</a:t>
            </a:r>
            <a:endParaRPr lang="en-US"/>
          </a:p>
        </p:txBody>
      </p:sp>
      <p:sp>
        <p:nvSpPr>
          <p:cNvPr id="3" name="Content Placeholder 2"/>
          <p:cNvSpPr>
            <a:spLocks noGrp="1"/>
          </p:cNvSpPr>
          <p:nvPr>
            <p:ph idx="1"/>
          </p:nvPr>
        </p:nvSpPr>
        <p:spPr>
          <a:xfrm>
            <a:off x="2383367" y="182034"/>
            <a:ext cx="3407833" cy="3902075"/>
          </a:xfrm>
        </p:spPr>
        <p:txBody>
          <a:bodyPr/>
          <a:lstStyle>
            <a:lvl1pPr>
              <a:defRPr sz="2133"/>
            </a:lvl1pPr>
            <a:lvl2pPr>
              <a:defRPr sz="1867"/>
            </a:lvl2pPr>
            <a:lvl3pPr>
              <a:defRPr sz="1600"/>
            </a:lvl3pPr>
            <a:lvl4pPr>
              <a:defRPr sz="1333"/>
            </a:lvl4pPr>
            <a:lvl5pPr>
              <a:defRPr sz="1333"/>
            </a:lvl5pPr>
            <a:lvl6pPr>
              <a:defRPr sz="1333"/>
            </a:lvl6pPr>
            <a:lvl7pPr>
              <a:defRPr sz="1333"/>
            </a:lvl7pPr>
            <a:lvl8pPr>
              <a:defRPr sz="1333"/>
            </a:lvl8pPr>
            <a:lvl9pPr>
              <a:defRPr sz="1333"/>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Text Placeholder 3"/>
          <p:cNvSpPr>
            <a:spLocks noGrp="1"/>
          </p:cNvSpPr>
          <p:nvPr>
            <p:ph type="body" sz="half" idx="2"/>
          </p:nvPr>
        </p:nvSpPr>
        <p:spPr>
          <a:xfrm>
            <a:off x="304800" y="956734"/>
            <a:ext cx="2005542" cy="31273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s-ES"/>
              <a:t>Editar el estilo de texto del patrón</a:t>
            </a:r>
          </a:p>
        </p:txBody>
      </p:sp>
      <p:sp>
        <p:nvSpPr>
          <p:cNvPr id="5" name="Date Placeholder 4"/>
          <p:cNvSpPr>
            <a:spLocks noGrp="1"/>
          </p:cNvSpPr>
          <p:nvPr>
            <p:ph type="dt" sz="half" idx="10"/>
          </p:nvPr>
        </p:nvSpPr>
        <p:spPr/>
        <p:txBody>
          <a:bodyPr/>
          <a:lstStyle/>
          <a:p>
            <a:fld id="{1D8BD707-D9CF-40AE-B4C6-C98DA3205C09}" type="datetimeFigureOut">
              <a:rPr lang="en-US" smtClean="0"/>
              <a:pPr/>
              <a:t>10/11/24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dirty="0"/>
          </a:p>
        </p:txBody>
      </p:sp>
    </p:spTree>
    <p:extLst>
      <p:ext uri="{BB962C8B-B14F-4D97-AF65-F5344CB8AC3E}">
        <p14:creationId xmlns:p14="http://schemas.microsoft.com/office/powerpoint/2010/main" val="1937237259"/>
      </p:ext>
    </p:extLst>
  </p:cSld>
  <p:clrMapOvr>
    <a:masterClrMapping/>
  </p:clrMapOvr>
  <mc:AlternateContent xmlns:mc="http://schemas.openxmlformats.org/markup-compatibility/2006" xmlns:p14="http://schemas.microsoft.com/office/powerpoint/2010/main">
    <mc:Choice Requires="p14">
      <p:transition p14:dur="0" advTm="6000"/>
    </mc:Choice>
    <mc:Fallback xmlns="">
      <p:transition advTm="6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94859" y="3200400"/>
            <a:ext cx="3657600" cy="377825"/>
          </a:xfrm>
        </p:spPr>
        <p:txBody>
          <a:bodyPr anchor="b"/>
          <a:lstStyle>
            <a:lvl1pPr algn="l">
              <a:defRPr sz="1333" b="1"/>
            </a:lvl1pPr>
          </a:lstStyle>
          <a:p>
            <a:r>
              <a:rPr lang="es-ES"/>
              <a:t>Haga clic para modificar el estilo de título del patrón</a:t>
            </a:r>
            <a:endParaRPr lang="en-US"/>
          </a:p>
        </p:txBody>
      </p:sp>
      <p:sp>
        <p:nvSpPr>
          <p:cNvPr id="3" name="Picture Placeholder 2"/>
          <p:cNvSpPr>
            <a:spLocks noGrp="1"/>
          </p:cNvSpPr>
          <p:nvPr>
            <p:ph type="pic" idx="1"/>
          </p:nvPr>
        </p:nvSpPr>
        <p:spPr>
          <a:xfrm>
            <a:off x="1194859" y="408517"/>
            <a:ext cx="3657600" cy="2743200"/>
          </a:xfrm>
        </p:spPr>
        <p:txBody>
          <a:bodyPr/>
          <a:lstStyle>
            <a:lvl1pPr marL="0" indent="0">
              <a:buNone/>
              <a:defRPr sz="2133"/>
            </a:lvl1pPr>
            <a:lvl2pPr marL="304815" indent="0">
              <a:buNone/>
              <a:defRPr sz="1867"/>
            </a:lvl2pPr>
            <a:lvl3pPr marL="609630" indent="0">
              <a:buNone/>
              <a:defRPr sz="1600"/>
            </a:lvl3pPr>
            <a:lvl4pPr marL="914446" indent="0">
              <a:buNone/>
              <a:defRPr sz="1333"/>
            </a:lvl4pPr>
            <a:lvl5pPr marL="1219261" indent="0">
              <a:buNone/>
              <a:defRPr sz="1333"/>
            </a:lvl5pPr>
            <a:lvl6pPr marL="1524076" indent="0">
              <a:buNone/>
              <a:defRPr sz="1333"/>
            </a:lvl6pPr>
            <a:lvl7pPr marL="1828891" indent="0">
              <a:buNone/>
              <a:defRPr sz="1333"/>
            </a:lvl7pPr>
            <a:lvl8pPr marL="2133707" indent="0">
              <a:buNone/>
              <a:defRPr sz="1333"/>
            </a:lvl8pPr>
            <a:lvl9pPr marL="2438522" indent="0">
              <a:buNone/>
              <a:defRPr sz="1333"/>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1194859" y="3578225"/>
            <a:ext cx="3657600" cy="5365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s-ES"/>
              <a:t>Editar el estilo de texto del patrón</a:t>
            </a:r>
          </a:p>
        </p:txBody>
      </p:sp>
      <p:sp>
        <p:nvSpPr>
          <p:cNvPr id="5" name="Date Placeholder 4"/>
          <p:cNvSpPr>
            <a:spLocks noGrp="1"/>
          </p:cNvSpPr>
          <p:nvPr>
            <p:ph type="dt" sz="half" idx="10"/>
          </p:nvPr>
        </p:nvSpPr>
        <p:spPr/>
        <p:txBody>
          <a:bodyPr/>
          <a:lstStyle/>
          <a:p>
            <a:fld id="{1D8BD707-D9CF-40AE-B4C6-C98DA3205C09}" type="datetimeFigureOut">
              <a:rPr lang="en-US" smtClean="0"/>
              <a:pPr/>
              <a:t>10/11/24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dirty="0"/>
          </a:p>
        </p:txBody>
      </p:sp>
    </p:spTree>
    <p:extLst>
      <p:ext uri="{BB962C8B-B14F-4D97-AF65-F5344CB8AC3E}">
        <p14:creationId xmlns:p14="http://schemas.microsoft.com/office/powerpoint/2010/main" val="3834747071"/>
      </p:ext>
    </p:extLst>
  </p:cSld>
  <p:clrMapOvr>
    <a:masterClrMapping/>
  </p:clrMapOvr>
  <mc:AlternateContent xmlns:mc="http://schemas.openxmlformats.org/markup-compatibility/2006" xmlns:p14="http://schemas.microsoft.com/office/powerpoint/2010/main">
    <mc:Choice Requires="p14">
      <p:transition p14:dur="0" advTm="6000"/>
    </mc:Choice>
    <mc:Fallback xmlns="">
      <p:transition advTm="6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183092"/>
            <a:ext cx="5486400" cy="762000"/>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Text Placeholder 2"/>
          <p:cNvSpPr>
            <a:spLocks noGrp="1"/>
          </p:cNvSpPr>
          <p:nvPr>
            <p:ph type="body" idx="1"/>
          </p:nvPr>
        </p:nvSpPr>
        <p:spPr>
          <a:xfrm>
            <a:off x="304800" y="1066800"/>
            <a:ext cx="5486400" cy="3017309"/>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2"/>
          </p:nvPr>
        </p:nvSpPr>
        <p:spPr>
          <a:xfrm>
            <a:off x="304800" y="4237567"/>
            <a:ext cx="1422400" cy="243417"/>
          </a:xfrm>
          <a:prstGeom prst="rect">
            <a:avLst/>
          </a:prstGeom>
        </p:spPr>
        <p:txBody>
          <a:bodyPr vert="horz" lIns="91440" tIns="45720" rIns="91440" bIns="45720" rtlCol="0" anchor="ctr"/>
          <a:lstStyle>
            <a:lvl1pPr algn="l">
              <a:defRPr sz="800">
                <a:solidFill>
                  <a:schemeClr val="tx1">
                    <a:tint val="75000"/>
                  </a:schemeClr>
                </a:solidFill>
              </a:defRPr>
            </a:lvl1pPr>
          </a:lstStyle>
          <a:p>
            <a:fld id="{1D8BD707-D9CF-40AE-B4C6-C98DA3205C09}" type="datetimeFigureOut">
              <a:rPr lang="en-US" smtClean="0"/>
              <a:pPr/>
              <a:t>10/11/24</a:t>
            </a:fld>
            <a:endParaRPr lang="en-US" dirty="0"/>
          </a:p>
        </p:txBody>
      </p:sp>
      <p:sp>
        <p:nvSpPr>
          <p:cNvPr id="5" name="Footer Placeholder 4"/>
          <p:cNvSpPr>
            <a:spLocks noGrp="1"/>
          </p:cNvSpPr>
          <p:nvPr>
            <p:ph type="ftr" sz="quarter" idx="3"/>
          </p:nvPr>
        </p:nvSpPr>
        <p:spPr>
          <a:xfrm>
            <a:off x="2082800" y="4237567"/>
            <a:ext cx="1930400" cy="243417"/>
          </a:xfrm>
          <a:prstGeom prst="rect">
            <a:avLst/>
          </a:prstGeom>
        </p:spPr>
        <p:txBody>
          <a:bodyPr vert="horz" lIns="91440" tIns="45720" rIns="91440" bIns="45720" rtlCol="0" anchor="ctr"/>
          <a:lstStyle>
            <a:lvl1pPr algn="ctr">
              <a:defRPr sz="8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368800" y="4237567"/>
            <a:ext cx="1422400" cy="243417"/>
          </a:xfrm>
          <a:prstGeom prst="rect">
            <a:avLst/>
          </a:prstGeom>
        </p:spPr>
        <p:txBody>
          <a:bodyPr vert="horz" lIns="91440" tIns="45720" rIns="91440" bIns="45720" rtlCol="0" anchor="ctr"/>
          <a:lstStyle>
            <a:lvl1pPr algn="r">
              <a:defRPr sz="800">
                <a:solidFill>
                  <a:schemeClr val="tx1">
                    <a:tint val="75000"/>
                  </a:schemeClr>
                </a:solidFill>
              </a:defRPr>
            </a:lvl1pPr>
          </a:lstStyle>
          <a:p>
            <a:fld id="{B6F15528-21DE-4FAA-801E-634DDDAF4B2B}" type="slidenum">
              <a:rPr lang="en-US" smtClean="0"/>
              <a:pPr/>
              <a:t>‹Nº›</a:t>
            </a:fld>
            <a:endParaRPr lang="en-US" dirty="0"/>
          </a:p>
        </p:txBody>
      </p:sp>
    </p:spTree>
    <p:extLst>
      <p:ext uri="{BB962C8B-B14F-4D97-AF65-F5344CB8AC3E}">
        <p14:creationId xmlns:p14="http://schemas.microsoft.com/office/powerpoint/2010/main" val="4536587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p14:dur="0" advTm="6000"/>
    </mc:Choice>
    <mc:Fallback xmlns="">
      <p:transition advTm="6000"/>
    </mc:Fallback>
  </mc:AlternateContent>
  <p:txStyles>
    <p:titleStyle>
      <a:lvl1pPr algn="ctr" defTabSz="609630" rtl="0" eaLnBrk="1" latinLnBrk="0" hangingPunct="1">
        <a:spcBef>
          <a:spcPct val="0"/>
        </a:spcBef>
        <a:buNone/>
        <a:defRPr sz="2933" kern="1200">
          <a:solidFill>
            <a:schemeClr val="tx1"/>
          </a:solidFill>
          <a:latin typeface="+mj-lt"/>
          <a:ea typeface="+mj-ea"/>
          <a:cs typeface="+mj-cs"/>
        </a:defRPr>
      </a:lvl1pPr>
    </p:titleStyle>
    <p:body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p:bodyStyle>
    <p:otherStyle>
      <a:defPPr>
        <a:defRPr lang="en-US"/>
      </a:defPPr>
      <a:lvl1pPr marL="0" algn="l" defTabSz="609630" rtl="0" eaLnBrk="1" latinLnBrk="0" hangingPunct="1">
        <a:defRPr sz="1200" kern="1200">
          <a:solidFill>
            <a:schemeClr val="tx1"/>
          </a:solidFill>
          <a:latin typeface="+mn-lt"/>
          <a:ea typeface="+mn-ea"/>
          <a:cs typeface="+mn-cs"/>
        </a:defRPr>
      </a:lvl1pPr>
      <a:lvl2pPr marL="304815" algn="l" defTabSz="609630" rtl="0" eaLnBrk="1" latinLnBrk="0" hangingPunct="1">
        <a:defRPr sz="1200" kern="1200">
          <a:solidFill>
            <a:schemeClr val="tx1"/>
          </a:solidFill>
          <a:latin typeface="+mn-lt"/>
          <a:ea typeface="+mn-ea"/>
          <a:cs typeface="+mn-cs"/>
        </a:defRPr>
      </a:lvl2pPr>
      <a:lvl3pPr marL="609630" algn="l" defTabSz="609630" rtl="0" eaLnBrk="1" latinLnBrk="0" hangingPunct="1">
        <a:defRPr sz="1200" kern="1200">
          <a:solidFill>
            <a:schemeClr val="tx1"/>
          </a:solidFill>
          <a:latin typeface="+mn-lt"/>
          <a:ea typeface="+mn-ea"/>
          <a:cs typeface="+mn-cs"/>
        </a:defRPr>
      </a:lvl3pPr>
      <a:lvl4pPr marL="914446" algn="l" defTabSz="609630" rtl="0" eaLnBrk="1" latinLnBrk="0" hangingPunct="1">
        <a:defRPr sz="1200" kern="1200">
          <a:solidFill>
            <a:schemeClr val="tx1"/>
          </a:solidFill>
          <a:latin typeface="+mn-lt"/>
          <a:ea typeface="+mn-ea"/>
          <a:cs typeface="+mn-cs"/>
        </a:defRPr>
      </a:lvl4pPr>
      <a:lvl5pPr marL="1219261" algn="l" defTabSz="609630" rtl="0" eaLnBrk="1" latinLnBrk="0" hangingPunct="1">
        <a:defRPr sz="1200" kern="1200">
          <a:solidFill>
            <a:schemeClr val="tx1"/>
          </a:solidFill>
          <a:latin typeface="+mn-lt"/>
          <a:ea typeface="+mn-ea"/>
          <a:cs typeface="+mn-cs"/>
        </a:defRPr>
      </a:lvl5pPr>
      <a:lvl6pPr marL="1524076" algn="l" defTabSz="609630" rtl="0" eaLnBrk="1" latinLnBrk="0" hangingPunct="1">
        <a:defRPr sz="1200" kern="1200">
          <a:solidFill>
            <a:schemeClr val="tx1"/>
          </a:solidFill>
          <a:latin typeface="+mn-lt"/>
          <a:ea typeface="+mn-ea"/>
          <a:cs typeface="+mn-cs"/>
        </a:defRPr>
      </a:lvl6pPr>
      <a:lvl7pPr marL="1828891" algn="l" defTabSz="609630" rtl="0" eaLnBrk="1" latinLnBrk="0" hangingPunct="1">
        <a:defRPr sz="1200" kern="1200">
          <a:solidFill>
            <a:schemeClr val="tx1"/>
          </a:solidFill>
          <a:latin typeface="+mn-lt"/>
          <a:ea typeface="+mn-ea"/>
          <a:cs typeface="+mn-cs"/>
        </a:defRPr>
      </a:lvl7pPr>
      <a:lvl8pPr marL="2133707" algn="l" defTabSz="609630" rtl="0" eaLnBrk="1" latinLnBrk="0" hangingPunct="1">
        <a:defRPr sz="1200" kern="1200">
          <a:solidFill>
            <a:schemeClr val="tx1"/>
          </a:solidFill>
          <a:latin typeface="+mn-lt"/>
          <a:ea typeface="+mn-ea"/>
          <a:cs typeface="+mn-cs"/>
        </a:defRPr>
      </a:lvl8pPr>
      <a:lvl9pPr marL="2438522" algn="l" defTabSz="609630" rtl="0" eaLnBrk="1" latinLnBrk="0" hangingPunct="1">
        <a:defRPr sz="1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www.formandonos.com.co/" TargetMode="External"/><Relationship Id="rId2" Type="http://schemas.openxmlformats.org/officeDocument/2006/relationships/hyperlink" Target="mailto:joseduran@formandonos.com.co" TargetMode="External"/><Relationship Id="rId1" Type="http://schemas.openxmlformats.org/officeDocument/2006/relationships/slideLayout" Target="../slideLayouts/slideLayout7.xml"/><Relationship Id="rId4" Type="http://schemas.openxmlformats.org/officeDocument/2006/relationships/hyperlink" Target="http://www.form&#225;ndonos.com.co/"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formandonos.com.co/"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mailto:joseduran@formandonos.com.co" TargetMode="External"/><Relationship Id="rId4" Type="http://schemas.openxmlformats.org/officeDocument/2006/relationships/hyperlink" Target="www.formandonos.com.co"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TextBox 2"/>
          <p:cNvSpPr txBox="1"/>
          <p:nvPr/>
        </p:nvSpPr>
        <p:spPr>
          <a:xfrm>
            <a:off x="1" y="2083358"/>
            <a:ext cx="12192000" cy="1503681"/>
          </a:xfrm>
          <a:prstGeom prst="rect">
            <a:avLst/>
          </a:prstGeom>
        </p:spPr>
        <p:txBody>
          <a:bodyPr wrap="square" lIns="0" tIns="0" rIns="0" bIns="0" rtlCol="0" anchor="t">
            <a:spAutoFit/>
          </a:bodyPr>
          <a:lstStyle/>
          <a:p>
            <a:pPr algn="ctr" defTabSz="609630">
              <a:lnSpc>
                <a:spcPts val="12693"/>
              </a:lnSpc>
            </a:pPr>
            <a:r>
              <a:rPr lang="en-US" sz="9066" b="1" dirty="0">
                <a:solidFill>
                  <a:srgbClr val="F4F6FC"/>
                </a:solidFill>
                <a:latin typeface="Open Sans Bold" panose="020B0604020202020204"/>
              </a:rPr>
              <a:t>Formándonos</a:t>
            </a:r>
          </a:p>
        </p:txBody>
      </p:sp>
      <p:sp>
        <p:nvSpPr>
          <p:cNvPr id="3" name="TextBox 3"/>
          <p:cNvSpPr txBox="1"/>
          <p:nvPr/>
        </p:nvSpPr>
        <p:spPr>
          <a:xfrm>
            <a:off x="1" y="3592160"/>
            <a:ext cx="12191999" cy="884858"/>
          </a:xfrm>
          <a:prstGeom prst="rect">
            <a:avLst/>
          </a:prstGeom>
        </p:spPr>
        <p:txBody>
          <a:bodyPr wrap="square" lIns="0" tIns="0" rIns="0" bIns="0" rtlCol="0" anchor="t">
            <a:spAutoFit/>
          </a:bodyPr>
          <a:lstStyle/>
          <a:p>
            <a:pPr algn="ctr">
              <a:lnSpc>
                <a:spcPts val="6859"/>
              </a:lnSpc>
            </a:pPr>
            <a:r>
              <a:rPr lang="en-US" sz="3600" b="1" dirty="0">
                <a:solidFill>
                  <a:srgbClr val="F4F6FC"/>
                </a:solidFill>
                <a:latin typeface="Open Sans Bold" panose="020B0604020202020204"/>
              </a:rPr>
              <a:t>! Descubriendo tu verdadero potencial !</a:t>
            </a:r>
          </a:p>
        </p:txBody>
      </p:sp>
    </p:spTree>
    <p:extLst>
      <p:ext uri="{BB962C8B-B14F-4D97-AF65-F5344CB8AC3E}">
        <p14:creationId xmlns:p14="http://schemas.microsoft.com/office/powerpoint/2010/main" val="1533010946"/>
      </p:ext>
    </p:extLst>
  </p:cSld>
  <p:clrMapOvr>
    <a:masterClrMapping/>
  </p:clrMapOvr>
  <mc:AlternateContent xmlns:mc="http://schemas.openxmlformats.org/markup-compatibility/2006" xmlns:p14="http://schemas.microsoft.com/office/powerpoint/2010/main">
    <mc:Choice Requires="p14">
      <p:transition p14:dur="10" advTm="6000"/>
    </mc:Choice>
    <mc:Fallback xmlns="">
      <p:transition advTm="60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AF8B28-45C9-2D4C-9BAC-4D1AD1F45778}"/>
              </a:ext>
            </a:extLst>
          </p:cNvPr>
          <p:cNvSpPr>
            <a:spLocks noGrp="1"/>
          </p:cNvSpPr>
          <p:nvPr>
            <p:ph type="title" idx="4294967295"/>
          </p:nvPr>
        </p:nvSpPr>
        <p:spPr>
          <a:xfrm>
            <a:off x="1080655" y="125451"/>
            <a:ext cx="10086109" cy="747713"/>
          </a:xfrm>
          <a:noFill/>
        </p:spPr>
        <p:txBody>
          <a:bodyPr>
            <a:normAutofit/>
          </a:bodyPr>
          <a:lstStyle/>
          <a:p>
            <a:pPr algn="ctr"/>
            <a:r>
              <a:rPr lang="es-CO" sz="4000" b="1" dirty="0">
                <a:solidFill>
                  <a:srgbClr val="004AAD"/>
                </a:solidFill>
                <a:latin typeface="Open Sans Bold"/>
              </a:rPr>
              <a:t>¿Cómo pueden conocer nuestras charlas?</a:t>
            </a:r>
          </a:p>
        </p:txBody>
      </p:sp>
      <p:sp>
        <p:nvSpPr>
          <p:cNvPr id="3" name="Marcador de contenido 2">
            <a:extLst>
              <a:ext uri="{FF2B5EF4-FFF2-40B4-BE49-F238E27FC236}">
                <a16:creationId xmlns:a16="http://schemas.microsoft.com/office/drawing/2014/main" id="{E5A7F1FB-CF6E-5D47-BC93-DEBD637859E9}"/>
              </a:ext>
            </a:extLst>
          </p:cNvPr>
          <p:cNvSpPr>
            <a:spLocks noGrp="1"/>
          </p:cNvSpPr>
          <p:nvPr>
            <p:ph idx="4294967295"/>
          </p:nvPr>
        </p:nvSpPr>
        <p:spPr>
          <a:xfrm>
            <a:off x="1039090" y="5467442"/>
            <a:ext cx="10086110" cy="915379"/>
          </a:xfrm>
        </p:spPr>
        <p:txBody>
          <a:bodyPr>
            <a:noAutofit/>
          </a:bodyPr>
          <a:lstStyle/>
          <a:p>
            <a:pPr marL="609630" lvl="2" indent="0" algn="ctr">
              <a:buNone/>
            </a:pPr>
            <a:r>
              <a:rPr lang="es-CO" sz="2000" b="1" dirty="0">
                <a:solidFill>
                  <a:srgbClr val="004AAD"/>
                </a:solidFill>
                <a:latin typeface="Open Sans Bold"/>
              </a:rPr>
              <a:t>Recuerden que en nuestra página encuentran el listado completo de charlas y pueden Conocer el enfoque y contenido de cada una de ellas</a:t>
            </a:r>
          </a:p>
        </p:txBody>
      </p:sp>
      <p:sp>
        <p:nvSpPr>
          <p:cNvPr id="4" name="CuadroTexto 3"/>
          <p:cNvSpPr txBox="1"/>
          <p:nvPr/>
        </p:nvSpPr>
        <p:spPr>
          <a:xfrm>
            <a:off x="8955851" y="6273492"/>
            <a:ext cx="1819729" cy="400110"/>
          </a:xfrm>
          <a:prstGeom prst="rect">
            <a:avLst/>
          </a:prstGeom>
          <a:noFill/>
        </p:spPr>
        <p:txBody>
          <a:bodyPr wrap="none" rtlCol="0">
            <a:spAutoFit/>
          </a:bodyPr>
          <a:lstStyle/>
          <a:p>
            <a:r>
              <a:rPr lang="es-CO" dirty="0"/>
              <a:t> </a:t>
            </a:r>
            <a:r>
              <a:rPr lang="es-CO" sz="2000" b="1" dirty="0">
                <a:solidFill>
                  <a:srgbClr val="233DFF"/>
                </a:solidFill>
                <a:latin typeface="Open Sans Bold" panose="020B0604020202020204"/>
              </a:rPr>
              <a:t>Formándonos</a:t>
            </a:r>
          </a:p>
        </p:txBody>
      </p:sp>
      <p:sp>
        <p:nvSpPr>
          <p:cNvPr id="5" name="Rectángulo redondeado 4"/>
          <p:cNvSpPr/>
          <p:nvPr/>
        </p:nvSpPr>
        <p:spPr>
          <a:xfrm>
            <a:off x="1237671" y="1513481"/>
            <a:ext cx="9792000" cy="180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buFont typeface="Wingdings" pitchFamily="2" charset="2"/>
              <a:buChar char="ü"/>
            </a:pPr>
            <a:r>
              <a:rPr lang="es-CO" sz="2000" dirty="0">
                <a:solidFill>
                  <a:schemeClr val="bg1"/>
                </a:solidFill>
                <a:latin typeface="Open Sans Bold"/>
              </a:rPr>
              <a:t>De forma no presencial:</a:t>
            </a:r>
          </a:p>
          <a:p>
            <a:pPr lvl="2" algn="just"/>
            <a:r>
              <a:rPr lang="es-CO" sz="2000" dirty="0">
                <a:solidFill>
                  <a:schemeClr val="bg1"/>
                </a:solidFill>
                <a:latin typeface="Open Sans Bold"/>
              </a:rPr>
              <a:t>Escribiendo a</a:t>
            </a:r>
            <a:r>
              <a:rPr lang="es-CO" sz="2000" b="1" dirty="0">
                <a:solidFill>
                  <a:schemeClr val="bg1"/>
                </a:solidFill>
                <a:latin typeface="Open Sans Bold"/>
              </a:rPr>
              <a:t> </a:t>
            </a:r>
            <a:r>
              <a:rPr lang="es-CO" sz="2000" b="1" dirty="0">
                <a:solidFill>
                  <a:schemeClr val="bg1"/>
                </a:solidFill>
                <a:latin typeface="Open Sans Bold"/>
                <a:hlinkClick r:id="rId2"/>
              </a:rPr>
              <a:t>joseduran@formándonos.com.co</a:t>
            </a:r>
            <a:r>
              <a:rPr lang="es-CO" sz="2000" b="1" dirty="0">
                <a:solidFill>
                  <a:schemeClr val="bg1"/>
                </a:solidFill>
                <a:latin typeface="Open Sans Bold"/>
              </a:rPr>
              <a:t> </a:t>
            </a:r>
            <a:r>
              <a:rPr lang="es-CO" sz="2000" dirty="0">
                <a:solidFill>
                  <a:schemeClr val="bg1"/>
                </a:solidFill>
                <a:latin typeface="Open Sans Bold"/>
              </a:rPr>
              <a:t>al</a:t>
            </a:r>
            <a:r>
              <a:rPr lang="es-CO" sz="2000" b="1" dirty="0">
                <a:solidFill>
                  <a:schemeClr val="bg1"/>
                </a:solidFill>
                <a:latin typeface="Open Sans Bold"/>
              </a:rPr>
              <a:t> WhatsApp 3152996190, </a:t>
            </a:r>
            <a:r>
              <a:rPr lang="es-CO" sz="2000" dirty="0">
                <a:solidFill>
                  <a:schemeClr val="bg1"/>
                </a:solidFill>
                <a:latin typeface="Open Sans Bold"/>
              </a:rPr>
              <a:t>indicando su nombre, correo electrónico, celular y número de identidad.</a:t>
            </a:r>
          </a:p>
          <a:p>
            <a:pPr lvl="2" algn="just"/>
            <a:r>
              <a:rPr lang="es-CO" sz="2000" dirty="0">
                <a:solidFill>
                  <a:schemeClr val="bg1"/>
                </a:solidFill>
                <a:latin typeface="Open Sans Bold"/>
              </a:rPr>
              <a:t>Participando en las charlas virtuales que se ofrecen periódicamente a las cuales se pueden inscribir en la página </a:t>
            </a:r>
            <a:r>
              <a:rPr lang="es-CO" sz="2000" b="1" dirty="0">
                <a:solidFill>
                  <a:schemeClr val="bg1"/>
                </a:solidFill>
                <a:latin typeface="Open Sans Bold"/>
                <a:hlinkClick r:id="rId3"/>
              </a:rPr>
              <a:t>www.formandonos.com.co</a:t>
            </a:r>
            <a:endParaRPr lang="es-CO" sz="2000" b="1" dirty="0">
              <a:solidFill>
                <a:schemeClr val="bg1"/>
              </a:solidFill>
              <a:latin typeface="Open Sans Bold"/>
            </a:endParaRPr>
          </a:p>
        </p:txBody>
      </p:sp>
      <p:sp>
        <p:nvSpPr>
          <p:cNvPr id="6" name="CuadroTexto 5"/>
          <p:cNvSpPr txBox="1"/>
          <p:nvPr/>
        </p:nvSpPr>
        <p:spPr>
          <a:xfrm>
            <a:off x="1311564" y="992432"/>
            <a:ext cx="8060220" cy="400110"/>
          </a:xfrm>
          <a:prstGeom prst="rect">
            <a:avLst/>
          </a:prstGeom>
          <a:noFill/>
        </p:spPr>
        <p:txBody>
          <a:bodyPr wrap="none" rtlCol="0">
            <a:spAutoFit/>
          </a:bodyPr>
          <a:lstStyle/>
          <a:p>
            <a:r>
              <a:rPr lang="es-CO" sz="2000" b="1" dirty="0">
                <a:solidFill>
                  <a:srgbClr val="004AAD"/>
                </a:solidFill>
                <a:latin typeface="Open Sans Bold"/>
              </a:rPr>
              <a:t>Las personas pueden recibir nuestras charlas de diferentes maneras:</a:t>
            </a:r>
          </a:p>
        </p:txBody>
      </p:sp>
      <p:sp>
        <p:nvSpPr>
          <p:cNvPr id="7" name="Rectángulo redondeado 6"/>
          <p:cNvSpPr/>
          <p:nvPr/>
        </p:nvSpPr>
        <p:spPr>
          <a:xfrm>
            <a:off x="1206023" y="3488337"/>
            <a:ext cx="9792000" cy="1800000"/>
          </a:xfrm>
          <a:prstGeom prst="roundRect">
            <a:avLst/>
          </a:prstGeom>
          <a:solidFill>
            <a:srgbClr val="004AA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00100" lvl="1" indent="-342900">
              <a:buFont typeface="Wingdings" panose="05000000000000000000" pitchFamily="2" charset="2"/>
              <a:buChar char="ü"/>
            </a:pPr>
            <a:r>
              <a:rPr lang="es-CO" sz="2000" dirty="0">
                <a:solidFill>
                  <a:schemeClr val="bg1"/>
                </a:solidFill>
                <a:latin typeface="Open Sans Bold"/>
              </a:rPr>
              <a:t>De forma presencial:</a:t>
            </a:r>
          </a:p>
          <a:p>
            <a:pPr lvl="2" algn="just"/>
            <a:r>
              <a:rPr lang="es-CO" sz="2000" dirty="0">
                <a:solidFill>
                  <a:schemeClr val="bg1"/>
                </a:solidFill>
                <a:latin typeface="Open Sans Bold"/>
              </a:rPr>
              <a:t>Cuando en su empresa contratan una charla/taller para varias personas.</a:t>
            </a:r>
          </a:p>
          <a:p>
            <a:pPr lvl="2" algn="just"/>
            <a:r>
              <a:rPr lang="es-CO" sz="2000" dirty="0">
                <a:solidFill>
                  <a:schemeClr val="bg1"/>
                </a:solidFill>
                <a:latin typeface="Open Sans Bold"/>
              </a:rPr>
              <a:t>Asistiendo a las charlas presenciales que se dictan periódicamente, cuyo calendario lo encuentran en la página </a:t>
            </a:r>
            <a:r>
              <a:rPr lang="es-CO" sz="2000" b="1" dirty="0">
                <a:solidFill>
                  <a:srgbClr val="004AAD"/>
                </a:solidFill>
                <a:latin typeface="Open Sans Bold"/>
                <a:hlinkClick r:id="rId4"/>
              </a:rPr>
              <a:t>www.formándonos.com.co </a:t>
            </a:r>
            <a:endParaRPr lang="es-CO" sz="2000" b="1" dirty="0">
              <a:solidFill>
                <a:srgbClr val="004AAD"/>
              </a:solidFill>
              <a:latin typeface="Open Sans Bold"/>
            </a:endParaRPr>
          </a:p>
        </p:txBody>
      </p:sp>
    </p:spTree>
    <p:extLst>
      <p:ext uri="{BB962C8B-B14F-4D97-AF65-F5344CB8AC3E}">
        <p14:creationId xmlns:p14="http://schemas.microsoft.com/office/powerpoint/2010/main" val="23876883"/>
      </p:ext>
    </p:extLst>
  </p:cSld>
  <p:clrMapOvr>
    <a:masterClrMapping/>
  </p:clrMapOvr>
  <mc:AlternateContent xmlns:mc="http://schemas.openxmlformats.org/markup-compatibility/2006" xmlns:p14="http://schemas.microsoft.com/office/powerpoint/2010/main">
    <mc:Choice Requires="p14">
      <p:transition p14:dur="0" advTm="50000"/>
    </mc:Choice>
    <mc:Fallback xmlns="">
      <p:transition advTm="5000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08A5ED62-7ED5-2240-BA11-F0F155BC1EBD}"/>
              </a:ext>
            </a:extLst>
          </p:cNvPr>
          <p:cNvSpPr txBox="1"/>
          <p:nvPr/>
        </p:nvSpPr>
        <p:spPr>
          <a:xfrm>
            <a:off x="1590643" y="2067721"/>
            <a:ext cx="9029700" cy="2308324"/>
          </a:xfrm>
          <a:prstGeom prst="rect">
            <a:avLst/>
          </a:prstGeom>
          <a:noFill/>
          <a:ln>
            <a:noFill/>
          </a:ln>
        </p:spPr>
        <p:txBody>
          <a:bodyPr wrap="square" rtlCol="0">
            <a:spAutoFit/>
          </a:bodyPr>
          <a:lstStyle/>
          <a:p>
            <a:pPr algn="ctr"/>
            <a:r>
              <a:rPr lang="es-CO" sz="7200" b="1" dirty="0">
                <a:solidFill>
                  <a:schemeClr val="bg1"/>
                </a:solidFill>
                <a:latin typeface="Open Sans Bold" panose="020B0604020202020204"/>
              </a:rPr>
              <a:t>Pensando en las empresas</a:t>
            </a:r>
          </a:p>
        </p:txBody>
      </p:sp>
      <p:sp>
        <p:nvSpPr>
          <p:cNvPr id="3" name="CuadroTexto 2"/>
          <p:cNvSpPr txBox="1"/>
          <p:nvPr/>
        </p:nvSpPr>
        <p:spPr>
          <a:xfrm>
            <a:off x="8955851" y="6273492"/>
            <a:ext cx="1819729" cy="400110"/>
          </a:xfrm>
          <a:prstGeom prst="rect">
            <a:avLst/>
          </a:prstGeom>
          <a:noFill/>
        </p:spPr>
        <p:txBody>
          <a:bodyPr wrap="none" rtlCol="0">
            <a:spAutoFit/>
          </a:bodyPr>
          <a:lstStyle/>
          <a:p>
            <a:r>
              <a:rPr lang="es-CO" dirty="0">
                <a:solidFill>
                  <a:schemeClr val="bg1"/>
                </a:solidFill>
              </a:rPr>
              <a:t> </a:t>
            </a:r>
            <a:r>
              <a:rPr lang="es-CO" sz="2000" b="1" dirty="0">
                <a:solidFill>
                  <a:schemeClr val="bg1"/>
                </a:solidFill>
                <a:latin typeface="Open Sans Bold" panose="020B0604020202020204"/>
              </a:rPr>
              <a:t>Formándonos</a:t>
            </a:r>
          </a:p>
        </p:txBody>
      </p:sp>
    </p:spTree>
    <p:extLst>
      <p:ext uri="{BB962C8B-B14F-4D97-AF65-F5344CB8AC3E}">
        <p14:creationId xmlns:p14="http://schemas.microsoft.com/office/powerpoint/2010/main" val="4132802497"/>
      </p:ext>
    </p:extLst>
  </p:cSld>
  <p:clrMapOvr>
    <a:masterClrMapping/>
  </p:clrMapOvr>
  <mc:AlternateContent xmlns:mc="http://schemas.openxmlformats.org/markup-compatibility/2006" xmlns:p14="http://schemas.microsoft.com/office/powerpoint/2010/main">
    <mc:Choice Requires="p14">
      <p:transition p14:dur="0" advTm="6000"/>
    </mc:Choice>
    <mc:Fallback xmlns="">
      <p:transition advTm="600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D01173-A207-F04A-AD4B-0541D380561E}"/>
              </a:ext>
            </a:extLst>
          </p:cNvPr>
          <p:cNvSpPr>
            <a:spLocks noGrp="1"/>
          </p:cNvSpPr>
          <p:nvPr>
            <p:ph type="title"/>
          </p:nvPr>
        </p:nvSpPr>
        <p:spPr>
          <a:xfrm>
            <a:off x="0" y="399412"/>
            <a:ext cx="12192000" cy="1143000"/>
          </a:xfrm>
          <a:noFill/>
        </p:spPr>
        <p:txBody>
          <a:bodyPr>
            <a:noAutofit/>
          </a:bodyPr>
          <a:lstStyle/>
          <a:p>
            <a:pPr algn="ctr"/>
            <a:r>
              <a:rPr lang="es-CO" sz="3600" b="1" dirty="0">
                <a:solidFill>
                  <a:schemeClr val="bg1"/>
                </a:solidFill>
                <a:latin typeface="Open Sans Bold"/>
              </a:rPr>
              <a:t>¿Por qué nos enfocamos en micro </a:t>
            </a:r>
            <a:br>
              <a:rPr lang="es-CO" sz="3600" b="1" dirty="0">
                <a:solidFill>
                  <a:schemeClr val="bg1"/>
                </a:solidFill>
                <a:latin typeface="Open Sans Bold"/>
              </a:rPr>
            </a:br>
            <a:r>
              <a:rPr lang="es-CO" sz="3600" b="1" dirty="0">
                <a:solidFill>
                  <a:schemeClr val="bg1"/>
                </a:solidFill>
                <a:latin typeface="Open Sans Bold"/>
              </a:rPr>
              <a:t>y pequeñas empresas y por qué en todos los cargos ?</a:t>
            </a:r>
            <a:br>
              <a:rPr lang="es-CO" sz="3600" b="1" dirty="0">
                <a:solidFill>
                  <a:schemeClr val="bg1"/>
                </a:solidFill>
                <a:latin typeface="Open Sans Bold"/>
              </a:rPr>
            </a:br>
            <a:r>
              <a:rPr lang="es-CO" sz="3600" b="1" dirty="0">
                <a:solidFill>
                  <a:schemeClr val="bg1"/>
                </a:solidFill>
                <a:latin typeface="Open Sans Bold"/>
              </a:rPr>
              <a:t> (directivos y operativos)</a:t>
            </a:r>
          </a:p>
        </p:txBody>
      </p:sp>
      <p:graphicFrame>
        <p:nvGraphicFramePr>
          <p:cNvPr id="4" name="Marcador de contenido 3">
            <a:extLst>
              <a:ext uri="{FF2B5EF4-FFF2-40B4-BE49-F238E27FC236}">
                <a16:creationId xmlns:a16="http://schemas.microsoft.com/office/drawing/2014/main" id="{6336D342-28DF-984A-AC35-C32E9696480E}"/>
              </a:ext>
            </a:extLst>
          </p:cNvPr>
          <p:cNvGraphicFramePr>
            <a:graphicFrameLocks noGrp="1"/>
          </p:cNvGraphicFramePr>
          <p:nvPr>
            <p:ph idx="1"/>
            <p:extLst>
              <p:ext uri="{D42A27DB-BD31-4B8C-83A1-F6EECF244321}">
                <p14:modId xmlns:p14="http://schemas.microsoft.com/office/powerpoint/2010/main" val="3037011477"/>
              </p:ext>
            </p:extLst>
          </p:nvPr>
        </p:nvGraphicFramePr>
        <p:xfrm>
          <a:off x="768626" y="1661364"/>
          <a:ext cx="10515600" cy="48932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uadroTexto 4"/>
          <p:cNvSpPr txBox="1"/>
          <p:nvPr/>
        </p:nvSpPr>
        <p:spPr>
          <a:xfrm>
            <a:off x="8955851" y="6273492"/>
            <a:ext cx="1819729" cy="400110"/>
          </a:xfrm>
          <a:prstGeom prst="rect">
            <a:avLst/>
          </a:prstGeom>
          <a:noFill/>
        </p:spPr>
        <p:txBody>
          <a:bodyPr wrap="none" rtlCol="0">
            <a:spAutoFit/>
          </a:bodyPr>
          <a:lstStyle/>
          <a:p>
            <a:r>
              <a:rPr lang="es-CO" dirty="0">
                <a:solidFill>
                  <a:schemeClr val="bg1"/>
                </a:solidFill>
              </a:rPr>
              <a:t> </a:t>
            </a:r>
            <a:r>
              <a:rPr lang="es-CO" sz="2000" b="1" dirty="0">
                <a:solidFill>
                  <a:schemeClr val="bg1"/>
                </a:solidFill>
                <a:latin typeface="Open Sans Bold" panose="020B0604020202020204"/>
              </a:rPr>
              <a:t>Formándonos</a:t>
            </a:r>
          </a:p>
        </p:txBody>
      </p:sp>
    </p:spTree>
    <p:extLst>
      <p:ext uri="{BB962C8B-B14F-4D97-AF65-F5344CB8AC3E}">
        <p14:creationId xmlns:p14="http://schemas.microsoft.com/office/powerpoint/2010/main" val="1156676520"/>
      </p:ext>
    </p:extLst>
  </p:cSld>
  <p:clrMapOvr>
    <a:masterClrMapping/>
  </p:clrMapOvr>
  <mc:AlternateContent xmlns:mc="http://schemas.openxmlformats.org/markup-compatibility/2006" xmlns:p14="http://schemas.microsoft.com/office/powerpoint/2010/main">
    <mc:Choice Requires="p14">
      <p:transition p14:dur="0" advTm="50000"/>
    </mc:Choice>
    <mc:Fallback xmlns="">
      <p:transition advTm="50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CDD43A-C1D6-B043-83F1-BB078696665E}"/>
              </a:ext>
            </a:extLst>
          </p:cNvPr>
          <p:cNvSpPr>
            <a:spLocks noGrp="1"/>
          </p:cNvSpPr>
          <p:nvPr>
            <p:ph type="title"/>
          </p:nvPr>
        </p:nvSpPr>
        <p:spPr>
          <a:xfrm>
            <a:off x="159026" y="515696"/>
            <a:ext cx="12192000" cy="633046"/>
          </a:xfrm>
          <a:solidFill>
            <a:schemeClr val="bg1"/>
          </a:solidFill>
        </p:spPr>
        <p:txBody>
          <a:bodyPr>
            <a:noAutofit/>
          </a:bodyPr>
          <a:lstStyle/>
          <a:p>
            <a:pPr algn="ctr"/>
            <a:r>
              <a:rPr lang="es-CO" sz="4000" b="1" dirty="0">
                <a:solidFill>
                  <a:srgbClr val="002060"/>
                </a:solidFill>
                <a:latin typeface="+mn-lt"/>
              </a:rPr>
              <a:t> </a:t>
            </a:r>
            <a:r>
              <a:rPr lang="es-CO" sz="4000" b="1" dirty="0">
                <a:solidFill>
                  <a:srgbClr val="004AAD"/>
                </a:solidFill>
                <a:latin typeface="Open Sans Bold"/>
              </a:rPr>
              <a:t>¿Qué pueden encontrar las micro y </a:t>
            </a:r>
            <a:br>
              <a:rPr lang="es-CO" sz="4000" b="1" dirty="0">
                <a:solidFill>
                  <a:srgbClr val="004AAD"/>
                </a:solidFill>
                <a:latin typeface="Open Sans Bold"/>
              </a:rPr>
            </a:br>
            <a:r>
              <a:rPr lang="es-CO" sz="4000" b="1" dirty="0">
                <a:solidFill>
                  <a:srgbClr val="004AAD"/>
                </a:solidFill>
                <a:latin typeface="Open Sans Bold"/>
              </a:rPr>
              <a:t>pequeñas empresas?</a:t>
            </a:r>
          </a:p>
        </p:txBody>
      </p:sp>
      <p:sp>
        <p:nvSpPr>
          <p:cNvPr id="5" name="Rectángulo 4"/>
          <p:cNvSpPr/>
          <p:nvPr/>
        </p:nvSpPr>
        <p:spPr>
          <a:xfrm>
            <a:off x="371061" y="633047"/>
            <a:ext cx="10515600" cy="5667009"/>
          </a:xfrm>
          <a:prstGeom prst="rect">
            <a:avLst/>
          </a:prstGeom>
          <a:noFill/>
        </p:spPr>
      </p:sp>
      <p:sp>
        <p:nvSpPr>
          <p:cNvPr id="6" name="Forma libre 5"/>
          <p:cNvSpPr/>
          <p:nvPr/>
        </p:nvSpPr>
        <p:spPr>
          <a:xfrm>
            <a:off x="623757" y="1499266"/>
            <a:ext cx="4320013" cy="4320013"/>
          </a:xfrm>
          <a:custGeom>
            <a:avLst/>
            <a:gdLst>
              <a:gd name="connsiteX0" fmla="*/ 0 w 4320013"/>
              <a:gd name="connsiteY0" fmla="*/ 2160007 h 4320013"/>
              <a:gd name="connsiteX1" fmla="*/ 2160007 w 4320013"/>
              <a:gd name="connsiteY1" fmla="*/ 0 h 4320013"/>
              <a:gd name="connsiteX2" fmla="*/ 4320014 w 4320013"/>
              <a:gd name="connsiteY2" fmla="*/ 2160007 h 4320013"/>
              <a:gd name="connsiteX3" fmla="*/ 2160007 w 4320013"/>
              <a:gd name="connsiteY3" fmla="*/ 4320014 h 4320013"/>
              <a:gd name="connsiteX4" fmla="*/ 0 w 4320013"/>
              <a:gd name="connsiteY4" fmla="*/ 2160007 h 43200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0013" h="4320013">
                <a:moveTo>
                  <a:pt x="0" y="2160007"/>
                </a:moveTo>
                <a:cubicBezTo>
                  <a:pt x="0" y="967068"/>
                  <a:pt x="967068" y="0"/>
                  <a:pt x="2160007" y="0"/>
                </a:cubicBezTo>
                <a:cubicBezTo>
                  <a:pt x="3352946" y="0"/>
                  <a:pt x="4320014" y="967068"/>
                  <a:pt x="4320014" y="2160007"/>
                </a:cubicBezTo>
                <a:cubicBezTo>
                  <a:pt x="4320014" y="3352946"/>
                  <a:pt x="3352946" y="4320014"/>
                  <a:pt x="2160007" y="4320014"/>
                </a:cubicBezTo>
                <a:cubicBezTo>
                  <a:pt x="967068" y="4320014"/>
                  <a:pt x="0" y="3352946"/>
                  <a:pt x="0" y="2160007"/>
                </a:cubicBezTo>
                <a:close/>
              </a:path>
            </a:pathLst>
          </a:custGeom>
          <a:solidFill>
            <a:srgbClr val="233DFF"/>
          </a:solidFill>
          <a:ln w="57150">
            <a:solidFill>
              <a:srgbClr val="004AAD"/>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659321" tIns="659321" rIns="659321" bIns="659321" numCol="1" spcCol="1270" anchor="ctr" anchorCtr="0">
            <a:noAutofit/>
          </a:bodyPr>
          <a:lstStyle/>
          <a:p>
            <a:pPr lvl="0" algn="ctr" defTabSz="933450">
              <a:lnSpc>
                <a:spcPct val="90000"/>
              </a:lnSpc>
              <a:spcBef>
                <a:spcPct val="0"/>
              </a:spcBef>
              <a:spcAft>
                <a:spcPct val="35000"/>
              </a:spcAft>
            </a:pPr>
            <a:r>
              <a:rPr lang="es-CO" sz="2100" b="1" kern="1200" dirty="0">
                <a:solidFill>
                  <a:schemeClr val="bg1"/>
                </a:solidFill>
                <a:latin typeface="Open Sans Bold"/>
              </a:rPr>
              <a:t>Formar a los propietarios, directivos y funcionarios de microempresas y pequeñas empresas, en la implementación y uso herramientas utilizadas por grandes compañías para su exitoso desarrollo</a:t>
            </a:r>
          </a:p>
        </p:txBody>
      </p:sp>
      <p:sp>
        <p:nvSpPr>
          <p:cNvPr id="7" name="Forma libre 6"/>
          <p:cNvSpPr/>
          <p:nvPr/>
        </p:nvSpPr>
        <p:spPr>
          <a:xfrm rot="46514">
            <a:off x="5248063" y="2983951"/>
            <a:ext cx="1816016" cy="1378433"/>
          </a:xfrm>
          <a:custGeom>
            <a:avLst/>
            <a:gdLst>
              <a:gd name="connsiteX0" fmla="*/ 0 w 1072396"/>
              <a:gd name="connsiteY0" fmla="*/ 275687 h 1378433"/>
              <a:gd name="connsiteX1" fmla="*/ 536198 w 1072396"/>
              <a:gd name="connsiteY1" fmla="*/ 275687 h 1378433"/>
              <a:gd name="connsiteX2" fmla="*/ 536198 w 1072396"/>
              <a:gd name="connsiteY2" fmla="*/ 0 h 1378433"/>
              <a:gd name="connsiteX3" fmla="*/ 1072396 w 1072396"/>
              <a:gd name="connsiteY3" fmla="*/ 689217 h 1378433"/>
              <a:gd name="connsiteX4" fmla="*/ 536198 w 1072396"/>
              <a:gd name="connsiteY4" fmla="*/ 1378433 h 1378433"/>
              <a:gd name="connsiteX5" fmla="*/ 536198 w 1072396"/>
              <a:gd name="connsiteY5" fmla="*/ 1102746 h 1378433"/>
              <a:gd name="connsiteX6" fmla="*/ 0 w 1072396"/>
              <a:gd name="connsiteY6" fmla="*/ 1102746 h 1378433"/>
              <a:gd name="connsiteX7" fmla="*/ 0 w 1072396"/>
              <a:gd name="connsiteY7" fmla="*/ 275687 h 13784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72396" h="1378433">
                <a:moveTo>
                  <a:pt x="0" y="275687"/>
                </a:moveTo>
                <a:lnTo>
                  <a:pt x="536198" y="275687"/>
                </a:lnTo>
                <a:lnTo>
                  <a:pt x="536198" y="0"/>
                </a:lnTo>
                <a:lnTo>
                  <a:pt x="1072396" y="689217"/>
                </a:lnTo>
                <a:lnTo>
                  <a:pt x="536198" y="1378433"/>
                </a:lnTo>
                <a:lnTo>
                  <a:pt x="536198" y="1102746"/>
                </a:lnTo>
                <a:lnTo>
                  <a:pt x="0" y="1102746"/>
                </a:lnTo>
                <a:lnTo>
                  <a:pt x="0" y="275687"/>
                </a:lnTo>
                <a:close/>
              </a:path>
            </a:pathLst>
          </a:custGeom>
        </p:spPr>
        <p:style>
          <a:lnRef idx="0">
            <a:schemeClr val="accent2"/>
          </a:lnRef>
          <a:fillRef idx="3">
            <a:schemeClr val="accent2"/>
          </a:fillRef>
          <a:effectRef idx="3">
            <a:schemeClr val="accent2"/>
          </a:effectRef>
          <a:fontRef idx="minor">
            <a:schemeClr val="lt1"/>
          </a:fontRef>
        </p:style>
        <p:txBody>
          <a:bodyPr spcFirstLastPara="0" vert="horz" wrap="square" lIns="0" tIns="275687" rIns="321718" bIns="275686" numCol="1" spcCol="1270" anchor="ctr" anchorCtr="0">
            <a:noAutofit/>
          </a:bodyPr>
          <a:lstStyle/>
          <a:p>
            <a:pPr lvl="0" algn="ctr" defTabSz="577850">
              <a:lnSpc>
                <a:spcPct val="90000"/>
              </a:lnSpc>
              <a:spcBef>
                <a:spcPct val="0"/>
              </a:spcBef>
              <a:spcAft>
                <a:spcPct val="35000"/>
              </a:spcAft>
            </a:pPr>
            <a:r>
              <a:rPr lang="es-ES" sz="1300" b="1" kern="1200" dirty="0">
                <a:solidFill>
                  <a:schemeClr val="bg1"/>
                </a:solidFill>
                <a:latin typeface="Open Sans Bold"/>
              </a:rPr>
              <a:t>QUE PERMITEN</a:t>
            </a:r>
          </a:p>
        </p:txBody>
      </p:sp>
      <p:sp>
        <p:nvSpPr>
          <p:cNvPr id="8" name="Forma libre 7"/>
          <p:cNvSpPr/>
          <p:nvPr/>
        </p:nvSpPr>
        <p:spPr>
          <a:xfrm>
            <a:off x="7250570" y="1513167"/>
            <a:ext cx="4320000" cy="4320000"/>
          </a:xfrm>
          <a:custGeom>
            <a:avLst/>
            <a:gdLst>
              <a:gd name="connsiteX0" fmla="*/ 0 w 3920493"/>
              <a:gd name="connsiteY0" fmla="*/ 1931658 h 3863316"/>
              <a:gd name="connsiteX1" fmla="*/ 1960247 w 3920493"/>
              <a:gd name="connsiteY1" fmla="*/ 0 h 3863316"/>
              <a:gd name="connsiteX2" fmla="*/ 3920494 w 3920493"/>
              <a:gd name="connsiteY2" fmla="*/ 1931658 h 3863316"/>
              <a:gd name="connsiteX3" fmla="*/ 1960247 w 3920493"/>
              <a:gd name="connsiteY3" fmla="*/ 3863316 h 3863316"/>
              <a:gd name="connsiteX4" fmla="*/ 0 w 3920493"/>
              <a:gd name="connsiteY4" fmla="*/ 1931658 h 38633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20493" h="3863316">
                <a:moveTo>
                  <a:pt x="0" y="1931658"/>
                </a:moveTo>
                <a:cubicBezTo>
                  <a:pt x="0" y="864833"/>
                  <a:pt x="877632" y="0"/>
                  <a:pt x="1960247" y="0"/>
                </a:cubicBezTo>
                <a:cubicBezTo>
                  <a:pt x="3042862" y="0"/>
                  <a:pt x="3920494" y="864833"/>
                  <a:pt x="3920494" y="1931658"/>
                </a:cubicBezTo>
                <a:cubicBezTo>
                  <a:pt x="3920494" y="2998483"/>
                  <a:pt x="3042862" y="3863316"/>
                  <a:pt x="1960247" y="3863316"/>
                </a:cubicBezTo>
                <a:cubicBezTo>
                  <a:pt x="877632" y="3863316"/>
                  <a:pt x="0" y="2998483"/>
                  <a:pt x="0" y="1931658"/>
                </a:cubicBezTo>
                <a:close/>
              </a:path>
            </a:pathLst>
          </a:custGeom>
          <a:solidFill>
            <a:srgbClr val="004AAD"/>
          </a:solidFill>
          <a:ln w="57150">
            <a:solidFill>
              <a:srgbClr val="233DFF"/>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600813" tIns="592440" rIns="600813" bIns="592440" numCol="1" spcCol="1270" anchor="ctr" anchorCtr="0">
            <a:noAutofit/>
          </a:bodyPr>
          <a:lstStyle/>
          <a:p>
            <a:pPr lvl="0" algn="ctr" defTabSz="933450">
              <a:lnSpc>
                <a:spcPct val="90000"/>
              </a:lnSpc>
              <a:spcBef>
                <a:spcPct val="0"/>
              </a:spcBef>
              <a:spcAft>
                <a:spcPct val="35000"/>
              </a:spcAft>
            </a:pPr>
            <a:r>
              <a:rPr lang="es-CO" sz="2100" b="1" kern="1200" dirty="0">
                <a:solidFill>
                  <a:srgbClr val="FFFFFF"/>
                </a:solidFill>
                <a:latin typeface="Open Sans Bold"/>
              </a:rPr>
              <a:t>Garantizar que los métodos y esquemas de trabajo puedan ser utilizados por todos para alcanzar importantes niveles de crecimiento, estabilidad, productividad y rentabilidad</a:t>
            </a:r>
          </a:p>
        </p:txBody>
      </p:sp>
      <p:sp>
        <p:nvSpPr>
          <p:cNvPr id="9" name="CuadroTexto 8"/>
          <p:cNvSpPr txBox="1"/>
          <p:nvPr/>
        </p:nvSpPr>
        <p:spPr>
          <a:xfrm>
            <a:off x="8955851" y="6273492"/>
            <a:ext cx="1819729" cy="400110"/>
          </a:xfrm>
          <a:prstGeom prst="rect">
            <a:avLst/>
          </a:prstGeom>
          <a:noFill/>
        </p:spPr>
        <p:txBody>
          <a:bodyPr wrap="none" rtlCol="0">
            <a:spAutoFit/>
          </a:bodyPr>
          <a:lstStyle/>
          <a:p>
            <a:r>
              <a:rPr lang="es-CO" dirty="0"/>
              <a:t> </a:t>
            </a:r>
            <a:r>
              <a:rPr lang="es-CO" sz="2000" b="1" dirty="0">
                <a:solidFill>
                  <a:srgbClr val="233DFF"/>
                </a:solidFill>
                <a:latin typeface="Open Sans Bold" panose="020B0604020202020204"/>
              </a:rPr>
              <a:t>Formándonos</a:t>
            </a:r>
          </a:p>
        </p:txBody>
      </p:sp>
    </p:spTree>
    <p:extLst>
      <p:ext uri="{BB962C8B-B14F-4D97-AF65-F5344CB8AC3E}">
        <p14:creationId xmlns:p14="http://schemas.microsoft.com/office/powerpoint/2010/main" val="1150038905"/>
      </p:ext>
    </p:extLst>
  </p:cSld>
  <p:clrMapOvr>
    <a:masterClrMapping/>
  </p:clrMapOvr>
  <mc:AlternateContent xmlns:mc="http://schemas.openxmlformats.org/markup-compatibility/2006" xmlns:p14="http://schemas.microsoft.com/office/powerpoint/2010/main">
    <mc:Choice Requires="p14">
      <p:transition p14:dur="0" advTm="50000"/>
    </mc:Choice>
    <mc:Fallback xmlns="">
      <p:transition advTm="5000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AF8B28-45C9-2D4C-9BAC-4D1AD1F45778}"/>
              </a:ext>
            </a:extLst>
          </p:cNvPr>
          <p:cNvSpPr>
            <a:spLocks noGrp="1"/>
          </p:cNvSpPr>
          <p:nvPr>
            <p:ph type="title"/>
          </p:nvPr>
        </p:nvSpPr>
        <p:spPr>
          <a:xfrm>
            <a:off x="1200150" y="-30360"/>
            <a:ext cx="8418444" cy="747346"/>
          </a:xfrm>
          <a:noFill/>
        </p:spPr>
        <p:txBody>
          <a:bodyPr>
            <a:normAutofit fontScale="90000"/>
          </a:bodyPr>
          <a:lstStyle/>
          <a:p>
            <a:pPr algn="ctr"/>
            <a:r>
              <a:rPr lang="es-CO" sz="4000" b="1" dirty="0">
                <a:solidFill>
                  <a:srgbClr val="233DFF"/>
                </a:solidFill>
                <a:latin typeface="+mn-lt"/>
              </a:rPr>
              <a:t> </a:t>
            </a:r>
            <a:r>
              <a:rPr lang="es-CO" sz="4000" b="1" dirty="0">
                <a:solidFill>
                  <a:srgbClr val="233DFF"/>
                </a:solidFill>
                <a:latin typeface="Open Sans Bold"/>
              </a:rPr>
              <a:t>¿Cómo trabajamos con las empresas?</a:t>
            </a:r>
          </a:p>
        </p:txBody>
      </p:sp>
      <p:sp>
        <p:nvSpPr>
          <p:cNvPr id="3" name="Marcador de contenido 2">
            <a:extLst>
              <a:ext uri="{FF2B5EF4-FFF2-40B4-BE49-F238E27FC236}">
                <a16:creationId xmlns:a16="http://schemas.microsoft.com/office/drawing/2014/main" id="{E5A7F1FB-CF6E-5D47-BC93-DEBD637859E9}"/>
              </a:ext>
            </a:extLst>
          </p:cNvPr>
          <p:cNvSpPr>
            <a:spLocks noGrp="1"/>
          </p:cNvSpPr>
          <p:nvPr>
            <p:ph idx="1"/>
          </p:nvPr>
        </p:nvSpPr>
        <p:spPr>
          <a:xfrm>
            <a:off x="245463" y="5250815"/>
            <a:ext cx="10551881" cy="716492"/>
          </a:xfrm>
        </p:spPr>
        <p:txBody>
          <a:bodyPr>
            <a:normAutofit/>
          </a:bodyPr>
          <a:lstStyle/>
          <a:p>
            <a:pPr marL="914400" lvl="2" indent="0" algn="just">
              <a:buNone/>
            </a:pPr>
            <a:r>
              <a:rPr lang="es-CO" sz="2000" b="1" dirty="0">
                <a:solidFill>
                  <a:srgbClr val="004AAD"/>
                </a:solidFill>
                <a:latin typeface="Open Sans Bold"/>
              </a:rPr>
              <a:t>Recuerden que en nuestra página encuentran el listado completo de charlas y  consultorías y pueden conocer el enfoque y contenido de cada una de ellas</a:t>
            </a:r>
          </a:p>
        </p:txBody>
      </p:sp>
      <p:sp>
        <p:nvSpPr>
          <p:cNvPr id="4" name="CuadroTexto 3"/>
          <p:cNvSpPr txBox="1"/>
          <p:nvPr/>
        </p:nvSpPr>
        <p:spPr>
          <a:xfrm>
            <a:off x="9154633" y="6277937"/>
            <a:ext cx="1819729" cy="400110"/>
          </a:xfrm>
          <a:prstGeom prst="rect">
            <a:avLst/>
          </a:prstGeom>
          <a:noFill/>
        </p:spPr>
        <p:txBody>
          <a:bodyPr wrap="none" rtlCol="0">
            <a:spAutoFit/>
          </a:bodyPr>
          <a:lstStyle/>
          <a:p>
            <a:r>
              <a:rPr lang="es-CO" dirty="0"/>
              <a:t> </a:t>
            </a:r>
            <a:r>
              <a:rPr lang="es-CO" sz="2000" b="1" dirty="0">
                <a:solidFill>
                  <a:srgbClr val="233DFF"/>
                </a:solidFill>
                <a:latin typeface="Open Sans Bold" panose="020B0604020202020204"/>
              </a:rPr>
              <a:t>Formándonos</a:t>
            </a:r>
          </a:p>
        </p:txBody>
      </p:sp>
      <p:sp>
        <p:nvSpPr>
          <p:cNvPr id="5" name="Rectángulo 4"/>
          <p:cNvSpPr/>
          <p:nvPr/>
        </p:nvSpPr>
        <p:spPr>
          <a:xfrm>
            <a:off x="1115492" y="681853"/>
            <a:ext cx="9419986" cy="369332"/>
          </a:xfrm>
          <a:prstGeom prst="rect">
            <a:avLst/>
          </a:prstGeom>
        </p:spPr>
        <p:txBody>
          <a:bodyPr wrap="square">
            <a:spAutoFit/>
          </a:bodyPr>
          <a:lstStyle/>
          <a:p>
            <a:r>
              <a:rPr lang="es-CO" dirty="0">
                <a:solidFill>
                  <a:srgbClr val="004AAD"/>
                </a:solidFill>
                <a:latin typeface="Open Sans Bold"/>
              </a:rPr>
              <a:t>Las empresas pueden recibir nuestras charlas de diferentes maneras:</a:t>
            </a:r>
          </a:p>
        </p:txBody>
      </p:sp>
      <p:sp>
        <p:nvSpPr>
          <p:cNvPr id="6" name="Rectángulo redondeado 5"/>
          <p:cNvSpPr/>
          <p:nvPr/>
        </p:nvSpPr>
        <p:spPr>
          <a:xfrm>
            <a:off x="1437344" y="1071216"/>
            <a:ext cx="9360000" cy="900000"/>
          </a:xfrm>
          <a:prstGeom prst="roundRect">
            <a:avLst/>
          </a:prstGeom>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buFont typeface="Wingdings" pitchFamily="2" charset="2"/>
              <a:buChar char="ü"/>
            </a:pPr>
            <a:r>
              <a:rPr lang="es-CO" dirty="0">
                <a:solidFill>
                  <a:schemeClr val="bg1"/>
                </a:solidFill>
                <a:latin typeface="Open Sans Bold"/>
              </a:rPr>
              <a:t>Estructurando un plan de formación para los diferentes cargos de la compañía, el cual se puede desarrollar de forma presencial o virtual</a:t>
            </a:r>
          </a:p>
        </p:txBody>
      </p:sp>
      <p:sp>
        <p:nvSpPr>
          <p:cNvPr id="7" name="Rectángulo redondeado 6"/>
          <p:cNvSpPr/>
          <p:nvPr/>
        </p:nvSpPr>
        <p:spPr>
          <a:xfrm>
            <a:off x="1437344" y="2050811"/>
            <a:ext cx="9360000" cy="900000"/>
          </a:xfrm>
          <a:prstGeom prst="roundRect">
            <a:avLst/>
          </a:prstGeom>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buFont typeface="Wingdings" pitchFamily="2" charset="2"/>
              <a:buChar char="ü"/>
            </a:pPr>
            <a:r>
              <a:rPr lang="es-CO" dirty="0">
                <a:solidFill>
                  <a:schemeClr val="bg1"/>
                </a:solidFill>
                <a:latin typeface="Open Sans Bold"/>
              </a:rPr>
              <a:t>De forma no presencial:</a:t>
            </a:r>
          </a:p>
          <a:p>
            <a:pPr lvl="2"/>
            <a:r>
              <a:rPr lang="es-CO" dirty="0">
                <a:solidFill>
                  <a:schemeClr val="bg1"/>
                </a:solidFill>
                <a:latin typeface="Open Sans Bold"/>
              </a:rPr>
              <a:t>Organizando charlas virtuales sobre temas específicos en los horarios más convenientes</a:t>
            </a:r>
          </a:p>
        </p:txBody>
      </p:sp>
      <p:sp>
        <p:nvSpPr>
          <p:cNvPr id="8" name="Rectángulo redondeado 7"/>
          <p:cNvSpPr/>
          <p:nvPr/>
        </p:nvSpPr>
        <p:spPr>
          <a:xfrm>
            <a:off x="1437344" y="3030406"/>
            <a:ext cx="9360000" cy="900000"/>
          </a:xfrm>
          <a:prstGeom prst="roundRect">
            <a:avLst/>
          </a:prstGeom>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buFont typeface="Wingdings" pitchFamily="2" charset="2"/>
              <a:buChar char="ü"/>
            </a:pPr>
            <a:r>
              <a:rPr lang="es-CO" dirty="0">
                <a:solidFill>
                  <a:schemeClr val="bg1"/>
                </a:solidFill>
                <a:latin typeface="Open Sans Bold"/>
              </a:rPr>
              <a:t>De forma presencial:</a:t>
            </a:r>
          </a:p>
          <a:p>
            <a:pPr lvl="2"/>
            <a:r>
              <a:rPr lang="es-CO" dirty="0">
                <a:solidFill>
                  <a:schemeClr val="bg1"/>
                </a:solidFill>
                <a:latin typeface="Open Sans Bold"/>
              </a:rPr>
              <a:t>Organizando charlas presenciales en instalaciones de la compañía y dentro de los horarios más convenientes</a:t>
            </a:r>
          </a:p>
        </p:txBody>
      </p:sp>
      <p:sp>
        <p:nvSpPr>
          <p:cNvPr id="9" name="Rectángulo redondeado 8"/>
          <p:cNvSpPr/>
          <p:nvPr/>
        </p:nvSpPr>
        <p:spPr>
          <a:xfrm>
            <a:off x="1423329" y="4036216"/>
            <a:ext cx="9360000" cy="1152000"/>
          </a:xfrm>
          <a:prstGeom prst="roundRect">
            <a:avLst/>
          </a:prstGeom>
          <a:solidFill>
            <a:srgbClr val="233DFF"/>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dirty="0">
                <a:solidFill>
                  <a:schemeClr val="bg1"/>
                </a:solidFill>
                <a:latin typeface="Open Sans Bold"/>
              </a:rPr>
              <a:t>Las empresas pueden coordinar los programas de consultoría contactándonos a través de la página web </a:t>
            </a:r>
            <a:r>
              <a:rPr lang="es-CO" b="1" dirty="0">
                <a:solidFill>
                  <a:schemeClr val="bg1"/>
                </a:solidFill>
                <a:latin typeface="Open Sans Bold"/>
                <a:hlinkClick r:id="rId2"/>
              </a:rPr>
              <a:t>www.formandonos.com.co</a:t>
            </a:r>
            <a:r>
              <a:rPr lang="es-CO" dirty="0">
                <a:solidFill>
                  <a:schemeClr val="bg1"/>
                </a:solidFill>
                <a:latin typeface="Open Sans Bold"/>
              </a:rPr>
              <a:t> o través del </a:t>
            </a:r>
            <a:r>
              <a:rPr lang="es-CO" b="1" dirty="0">
                <a:solidFill>
                  <a:schemeClr val="bg1"/>
                </a:solidFill>
                <a:latin typeface="Open Sans Bold"/>
              </a:rPr>
              <a:t>WhatsApp 3152996190</a:t>
            </a:r>
            <a:r>
              <a:rPr lang="es-CO" dirty="0">
                <a:solidFill>
                  <a:schemeClr val="bg1"/>
                </a:solidFill>
                <a:latin typeface="Open Sans Bold"/>
              </a:rPr>
              <a:t>.  Estos se estructurarán de forma conjunta entre las personas que decida la empresa y el Gerente General de Formándonos </a:t>
            </a:r>
          </a:p>
        </p:txBody>
      </p:sp>
    </p:spTree>
    <p:extLst>
      <p:ext uri="{BB962C8B-B14F-4D97-AF65-F5344CB8AC3E}">
        <p14:creationId xmlns:p14="http://schemas.microsoft.com/office/powerpoint/2010/main" val="1764651588"/>
      </p:ext>
    </p:extLst>
  </p:cSld>
  <p:clrMapOvr>
    <a:masterClrMapping/>
  </p:clrMapOvr>
  <mc:AlternateContent xmlns:mc="http://schemas.openxmlformats.org/markup-compatibility/2006" xmlns:p14="http://schemas.microsoft.com/office/powerpoint/2010/main">
    <mc:Choice Requires="p14">
      <p:transition p14:dur="10" advTm="50000"/>
    </mc:Choice>
    <mc:Fallback xmlns="">
      <p:transition advTm="5000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8" name="Rectángulo redondeado 7"/>
          <p:cNvSpPr/>
          <p:nvPr/>
        </p:nvSpPr>
        <p:spPr>
          <a:xfrm>
            <a:off x="524163" y="3268133"/>
            <a:ext cx="11226800" cy="2787693"/>
          </a:xfrm>
          <a:prstGeom prst="roundRect">
            <a:avLst/>
          </a:prstGeom>
          <a:solidFill>
            <a:srgbClr val="004AAD"/>
          </a:solidFill>
        </p:spPr>
        <p:style>
          <a:lnRef idx="2">
            <a:schemeClr val="accent5"/>
          </a:lnRef>
          <a:fillRef idx="1">
            <a:schemeClr val="lt1"/>
          </a:fillRef>
          <a:effectRef idx="0">
            <a:schemeClr val="accent5"/>
          </a:effectRef>
          <a:fontRef idx="minor">
            <a:schemeClr val="dk1"/>
          </a:fontRef>
        </p:style>
        <p:txBody>
          <a:bodyPr rtlCol="0" anchor="ctr"/>
          <a:lstStyle/>
          <a:p>
            <a:pPr algn="ctr" defTabSz="609630"/>
            <a:endParaRPr lang="es-CO" sz="1200" dirty="0">
              <a:solidFill>
                <a:prstClr val="black"/>
              </a:solidFill>
              <a:latin typeface="Calibri"/>
            </a:endParaRPr>
          </a:p>
        </p:txBody>
      </p:sp>
      <p:sp>
        <p:nvSpPr>
          <p:cNvPr id="2" name="Freeform 2"/>
          <p:cNvSpPr/>
          <p:nvPr/>
        </p:nvSpPr>
        <p:spPr>
          <a:xfrm>
            <a:off x="1647757" y="3659999"/>
            <a:ext cx="2571887" cy="2165055"/>
          </a:xfrm>
          <a:custGeom>
            <a:avLst/>
            <a:gdLst/>
            <a:ahLst/>
            <a:cxnLst/>
            <a:rect l="l" t="t" r="r" b="b"/>
            <a:pathLst>
              <a:path w="4086980" h="3778781">
                <a:moveTo>
                  <a:pt x="0" y="0"/>
                </a:moveTo>
                <a:lnTo>
                  <a:pt x="4086980" y="0"/>
                </a:lnTo>
                <a:lnTo>
                  <a:pt x="4086980" y="3778782"/>
                </a:lnTo>
                <a:lnTo>
                  <a:pt x="0" y="3778782"/>
                </a:lnTo>
                <a:lnTo>
                  <a:pt x="0" y="0"/>
                </a:lnTo>
                <a:close/>
              </a:path>
            </a:pathLst>
          </a:custGeom>
          <a:blipFill>
            <a:blip r:embed="rId3"/>
            <a:stretch>
              <a:fillRect/>
            </a:stretch>
          </a:blipFill>
        </p:spPr>
      </p:sp>
      <p:sp>
        <p:nvSpPr>
          <p:cNvPr id="4" name="TextBox 4"/>
          <p:cNvSpPr txBox="1"/>
          <p:nvPr/>
        </p:nvSpPr>
        <p:spPr>
          <a:xfrm>
            <a:off x="0" y="687894"/>
            <a:ext cx="12192000" cy="615553"/>
          </a:xfrm>
          <a:prstGeom prst="rect">
            <a:avLst/>
          </a:prstGeom>
        </p:spPr>
        <p:style>
          <a:lnRef idx="3">
            <a:schemeClr val="lt1"/>
          </a:lnRef>
          <a:fillRef idx="1">
            <a:schemeClr val="accent2"/>
          </a:fillRef>
          <a:effectRef idx="1">
            <a:schemeClr val="accent2"/>
          </a:effectRef>
          <a:fontRef idx="minor">
            <a:schemeClr val="lt1"/>
          </a:fontRef>
        </p:style>
        <p:txBody>
          <a:bodyPr wrap="square" lIns="0" tIns="0" rIns="0" bIns="0" rtlCol="0" anchor="t">
            <a:spAutoFit/>
          </a:bodyPr>
          <a:lstStyle/>
          <a:p>
            <a:pPr algn="ctr"/>
            <a:r>
              <a:rPr lang="es-CO" sz="4000" b="1" dirty="0">
                <a:solidFill>
                  <a:schemeClr val="bg1"/>
                </a:solidFill>
                <a:latin typeface="Open Sans Bold"/>
              </a:rPr>
              <a:t>Formándonos</a:t>
            </a:r>
          </a:p>
        </p:txBody>
      </p:sp>
      <p:sp>
        <p:nvSpPr>
          <p:cNvPr id="6" name="TextBox 6"/>
          <p:cNvSpPr txBox="1"/>
          <p:nvPr/>
        </p:nvSpPr>
        <p:spPr>
          <a:xfrm>
            <a:off x="9046305" y="6121400"/>
            <a:ext cx="2275285" cy="461665"/>
          </a:xfrm>
          <a:prstGeom prst="rect">
            <a:avLst/>
          </a:prstGeom>
        </p:spPr>
        <p:txBody>
          <a:bodyPr lIns="0" tIns="0" rIns="0" bIns="0" rtlCol="0" anchor="t">
            <a:spAutoFit/>
          </a:bodyPr>
          <a:lstStyle/>
          <a:p>
            <a:pPr algn="ctr" defTabSz="609630">
              <a:lnSpc>
                <a:spcPts val="3640"/>
              </a:lnSpc>
            </a:pPr>
            <a:r>
              <a:rPr lang="en-US" sz="2600" dirty="0">
                <a:solidFill>
                  <a:srgbClr val="FFFFFF"/>
                </a:solidFill>
                <a:latin typeface="Open Sans Bold"/>
              </a:rPr>
              <a:t>Formándonos</a:t>
            </a:r>
          </a:p>
        </p:txBody>
      </p:sp>
      <p:sp>
        <p:nvSpPr>
          <p:cNvPr id="7" name="TextBox 7"/>
          <p:cNvSpPr txBox="1"/>
          <p:nvPr/>
        </p:nvSpPr>
        <p:spPr>
          <a:xfrm>
            <a:off x="5706533" y="3353928"/>
            <a:ext cx="4792133" cy="2616101"/>
          </a:xfrm>
          <a:prstGeom prst="rect">
            <a:avLst/>
          </a:prstGeom>
          <a:solidFill>
            <a:srgbClr val="004AAD"/>
          </a:solidFill>
        </p:spPr>
        <p:txBody>
          <a:bodyPr wrap="square" lIns="0" tIns="0" rIns="0" bIns="0" rtlCol="0" anchor="t">
            <a:spAutoFit/>
          </a:bodyPr>
          <a:lstStyle/>
          <a:p>
            <a:pPr defTabSz="609630">
              <a:lnSpc>
                <a:spcPts val="3418"/>
              </a:lnSpc>
              <a:spcBef>
                <a:spcPct val="0"/>
              </a:spcBef>
            </a:pPr>
            <a:r>
              <a:rPr lang="en-US" sz="1867" b="1" dirty="0" err="1">
                <a:solidFill>
                  <a:schemeClr val="bg1"/>
                </a:solidFill>
                <a:latin typeface="+mj-lt"/>
              </a:rPr>
              <a:t>Contáctanos</a:t>
            </a:r>
            <a:endParaRPr lang="en-US" sz="1867" b="1" dirty="0">
              <a:solidFill>
                <a:schemeClr val="bg1"/>
              </a:solidFill>
              <a:latin typeface="+mj-lt"/>
            </a:endParaRPr>
          </a:p>
          <a:p>
            <a:pPr defTabSz="609630">
              <a:lnSpc>
                <a:spcPts val="3418"/>
              </a:lnSpc>
              <a:spcBef>
                <a:spcPct val="0"/>
              </a:spcBef>
            </a:pPr>
            <a:r>
              <a:rPr lang="en-US" sz="1867" b="1" dirty="0">
                <a:solidFill>
                  <a:schemeClr val="bg1"/>
                </a:solidFill>
                <a:latin typeface="+mj-lt"/>
              </a:rPr>
              <a:t>José Fernando Durán Gutiérrez</a:t>
            </a:r>
          </a:p>
          <a:p>
            <a:pPr defTabSz="609630">
              <a:lnSpc>
                <a:spcPts val="3418"/>
              </a:lnSpc>
              <a:spcBef>
                <a:spcPct val="0"/>
              </a:spcBef>
            </a:pPr>
            <a:r>
              <a:rPr lang="en-US" sz="1867" b="1" dirty="0">
                <a:solidFill>
                  <a:schemeClr val="bg1"/>
                </a:solidFill>
                <a:latin typeface="+mj-lt"/>
              </a:rPr>
              <a:t>Formándonos</a:t>
            </a:r>
          </a:p>
          <a:p>
            <a:pPr defTabSz="609630">
              <a:lnSpc>
                <a:spcPts val="3418"/>
              </a:lnSpc>
              <a:spcBef>
                <a:spcPct val="0"/>
              </a:spcBef>
            </a:pPr>
            <a:r>
              <a:rPr lang="en-US" sz="1867" b="1" dirty="0">
                <a:solidFill>
                  <a:schemeClr val="bg1"/>
                </a:solidFill>
                <a:latin typeface="+mj-lt"/>
                <a:hlinkClick r:id="rId4" action="ppaction://hlinkfile">
                  <a:extLst>
                    <a:ext uri="{A12FA001-AC4F-418D-AE19-62706E023703}">
                      <ahyp:hlinkClr xmlns:ahyp="http://schemas.microsoft.com/office/drawing/2018/hyperlinkcolor" val="tx"/>
                    </a:ext>
                  </a:extLst>
                </a:hlinkClick>
              </a:rPr>
              <a:t>www.formandonos.com.co</a:t>
            </a:r>
            <a:endParaRPr lang="en-US" sz="1867" b="1" dirty="0">
              <a:solidFill>
                <a:schemeClr val="bg1"/>
              </a:solidFill>
              <a:latin typeface="+mj-lt"/>
            </a:endParaRPr>
          </a:p>
          <a:p>
            <a:pPr defTabSz="609630">
              <a:lnSpc>
                <a:spcPts val="3418"/>
              </a:lnSpc>
              <a:spcBef>
                <a:spcPct val="0"/>
              </a:spcBef>
            </a:pPr>
            <a:r>
              <a:rPr lang="en-US" sz="1867" b="1" dirty="0">
                <a:solidFill>
                  <a:schemeClr val="bg1"/>
                </a:solidFill>
                <a:latin typeface="+mj-lt"/>
                <a:hlinkClick r:id="rId5">
                  <a:extLst>
                    <a:ext uri="{A12FA001-AC4F-418D-AE19-62706E023703}">
                      <ahyp:hlinkClr xmlns:ahyp="http://schemas.microsoft.com/office/drawing/2018/hyperlinkcolor" val="tx"/>
                    </a:ext>
                  </a:extLst>
                </a:hlinkClick>
              </a:rPr>
              <a:t>joseduran@formandonos.com.co</a:t>
            </a:r>
            <a:endParaRPr lang="en-US" sz="1867" b="1" dirty="0">
              <a:solidFill>
                <a:schemeClr val="bg1"/>
              </a:solidFill>
              <a:latin typeface="+mj-lt"/>
            </a:endParaRPr>
          </a:p>
          <a:p>
            <a:pPr defTabSz="609630">
              <a:lnSpc>
                <a:spcPts val="3418"/>
              </a:lnSpc>
              <a:spcBef>
                <a:spcPct val="0"/>
              </a:spcBef>
            </a:pPr>
            <a:r>
              <a:rPr lang="es-CO" sz="2000" b="1" dirty="0">
                <a:solidFill>
                  <a:schemeClr val="bg1"/>
                </a:solidFill>
                <a:latin typeface="+mj-lt"/>
              </a:rPr>
              <a:t>Movil/ WhatsApp: </a:t>
            </a:r>
            <a:r>
              <a:rPr lang="en-US" sz="1867" b="1" dirty="0">
                <a:solidFill>
                  <a:schemeClr val="bg1"/>
                </a:solidFill>
                <a:latin typeface="+mj-lt"/>
              </a:rPr>
              <a:t>+57 315 299 61 90</a:t>
            </a:r>
          </a:p>
        </p:txBody>
      </p:sp>
      <p:sp>
        <p:nvSpPr>
          <p:cNvPr id="9" name="CuadroTexto 8">
            <a:extLst>
              <a:ext uri="{FF2B5EF4-FFF2-40B4-BE49-F238E27FC236}">
                <a16:creationId xmlns:a16="http://schemas.microsoft.com/office/drawing/2014/main" id="{E3E505D6-CE9F-A34F-9BD8-B9C326009103}"/>
              </a:ext>
            </a:extLst>
          </p:cNvPr>
          <p:cNvSpPr txBox="1"/>
          <p:nvPr/>
        </p:nvSpPr>
        <p:spPr>
          <a:xfrm>
            <a:off x="83127" y="1534220"/>
            <a:ext cx="12108873" cy="1569660"/>
          </a:xfrm>
          <a:prstGeom prst="rect">
            <a:avLst/>
          </a:prstGeom>
          <a:noFill/>
        </p:spPr>
        <p:txBody>
          <a:bodyPr wrap="square" rtlCol="0">
            <a:spAutoFit/>
          </a:bodyPr>
          <a:lstStyle/>
          <a:p>
            <a:pPr algn="ctr"/>
            <a:r>
              <a:rPr lang="es-CO" sz="6000" b="1" dirty="0">
                <a:solidFill>
                  <a:schemeClr val="bg1"/>
                </a:solidFill>
                <a:latin typeface="+mj-lt"/>
              </a:rPr>
              <a:t>¡Muchas gracias!</a:t>
            </a:r>
          </a:p>
          <a:p>
            <a:pPr algn="ctr"/>
            <a:r>
              <a:rPr lang="es-CO" sz="3600" b="1" dirty="0">
                <a:solidFill>
                  <a:schemeClr val="bg1"/>
                </a:solidFill>
                <a:latin typeface="+mj-lt"/>
              </a:rPr>
              <a:t>Los esperamos</a:t>
            </a:r>
          </a:p>
        </p:txBody>
      </p:sp>
    </p:spTree>
    <p:extLst>
      <p:ext uri="{BB962C8B-B14F-4D97-AF65-F5344CB8AC3E}">
        <p14:creationId xmlns:p14="http://schemas.microsoft.com/office/powerpoint/2010/main" val="2339559572"/>
      </p:ext>
    </p:extLst>
  </p:cSld>
  <p:clrMapOvr>
    <a:masterClrMapping/>
  </p:clrMapOvr>
  <mc:AlternateContent xmlns:mc="http://schemas.openxmlformats.org/markup-compatibility/2006" xmlns:p14="http://schemas.microsoft.com/office/powerpoint/2010/main">
    <mc:Choice Requires="p14">
      <p:transition p14:dur="0" advClick="0" advTm="50000"/>
    </mc:Choice>
    <mc:Fallback xmlns="">
      <p:transition advClick="0" advTm="50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2" name="TextBox 2"/>
          <p:cNvSpPr txBox="1"/>
          <p:nvPr/>
        </p:nvSpPr>
        <p:spPr>
          <a:xfrm>
            <a:off x="939800" y="855888"/>
            <a:ext cx="12192000" cy="923330"/>
          </a:xfrm>
          <a:prstGeom prst="rect">
            <a:avLst/>
          </a:prstGeom>
        </p:spPr>
        <p:txBody>
          <a:bodyPr wrap="square" lIns="0" tIns="0" rIns="0" bIns="0" rtlCol="0" anchor="t">
            <a:spAutoFit/>
          </a:bodyPr>
          <a:lstStyle/>
          <a:p>
            <a:r>
              <a:rPr lang="es-CO" sz="6000" b="1" dirty="0">
                <a:solidFill>
                  <a:schemeClr val="bg1"/>
                </a:solidFill>
                <a:latin typeface="Open Sans Bold"/>
              </a:rPr>
              <a:t>Bienvenidos a  Formándonos</a:t>
            </a:r>
          </a:p>
        </p:txBody>
      </p:sp>
      <p:sp>
        <p:nvSpPr>
          <p:cNvPr id="3" name="TextBox 3"/>
          <p:cNvSpPr txBox="1"/>
          <p:nvPr/>
        </p:nvSpPr>
        <p:spPr>
          <a:xfrm>
            <a:off x="0" y="2198472"/>
            <a:ext cx="12192000" cy="492443"/>
          </a:xfrm>
          <a:prstGeom prst="rect">
            <a:avLst/>
          </a:prstGeom>
        </p:spPr>
        <p:style>
          <a:lnRef idx="3">
            <a:schemeClr val="lt1"/>
          </a:lnRef>
          <a:fillRef idx="1">
            <a:schemeClr val="accent2"/>
          </a:fillRef>
          <a:effectRef idx="1">
            <a:schemeClr val="accent2"/>
          </a:effectRef>
          <a:fontRef idx="minor">
            <a:schemeClr val="lt1"/>
          </a:fontRef>
        </p:style>
        <p:txBody>
          <a:bodyPr wrap="square" lIns="0" tIns="0" rIns="0" bIns="0" rtlCol="0" anchor="t">
            <a:spAutoFit/>
          </a:bodyPr>
          <a:lstStyle/>
          <a:p>
            <a:pPr algn="ctr"/>
            <a:r>
              <a:rPr lang="es-CO" sz="3200" b="1" dirty="0">
                <a:solidFill>
                  <a:schemeClr val="bg1"/>
                </a:solidFill>
                <a:latin typeface="Open Sans Bold"/>
              </a:rPr>
              <a:t>¡ Descubriendo tu verdadero potencial !</a:t>
            </a:r>
          </a:p>
        </p:txBody>
      </p:sp>
      <p:grpSp>
        <p:nvGrpSpPr>
          <p:cNvPr id="4" name="Group 4"/>
          <p:cNvGrpSpPr/>
          <p:nvPr/>
        </p:nvGrpSpPr>
        <p:grpSpPr>
          <a:xfrm>
            <a:off x="1781661" y="3881443"/>
            <a:ext cx="2089229" cy="2089229"/>
            <a:chOff x="0" y="0"/>
            <a:chExt cx="812800" cy="812800"/>
          </a:xfrm>
        </p:grpSpPr>
        <p:sp>
          <p:nvSpPr>
            <p:cNvPr id="5" name="Freeform 5"/>
            <p:cNvSpPr/>
            <p:nvPr/>
          </p:nvSpPr>
          <p:spPr>
            <a:xfrm>
              <a:off x="0" y="0"/>
              <a:ext cx="812800" cy="812800"/>
            </a:xfrm>
            <a:custGeom>
              <a:avLst/>
              <a:gdLst/>
              <a:ahLst/>
              <a:cxnLst/>
              <a:rect l="l" t="t" r="r" b="b"/>
              <a:pathLst>
                <a:path w="812800" h="812800">
                  <a:moveTo>
                    <a:pt x="56820" y="0"/>
                  </a:moveTo>
                  <a:lnTo>
                    <a:pt x="755980" y="0"/>
                  </a:lnTo>
                  <a:cubicBezTo>
                    <a:pt x="771050" y="0"/>
                    <a:pt x="785502" y="5986"/>
                    <a:pt x="796158" y="16642"/>
                  </a:cubicBezTo>
                  <a:cubicBezTo>
                    <a:pt x="806814" y="27298"/>
                    <a:pt x="812800" y="41750"/>
                    <a:pt x="812800" y="56820"/>
                  </a:cubicBezTo>
                  <a:lnTo>
                    <a:pt x="812800" y="755980"/>
                  </a:lnTo>
                  <a:cubicBezTo>
                    <a:pt x="812800" y="771050"/>
                    <a:pt x="806814" y="785502"/>
                    <a:pt x="796158" y="796158"/>
                  </a:cubicBezTo>
                  <a:cubicBezTo>
                    <a:pt x="785502" y="806814"/>
                    <a:pt x="771050" y="812800"/>
                    <a:pt x="755980" y="812800"/>
                  </a:cubicBezTo>
                  <a:lnTo>
                    <a:pt x="56820" y="812800"/>
                  </a:lnTo>
                  <a:cubicBezTo>
                    <a:pt x="41750" y="812800"/>
                    <a:pt x="27298" y="806814"/>
                    <a:pt x="16642" y="796158"/>
                  </a:cubicBezTo>
                  <a:cubicBezTo>
                    <a:pt x="5986" y="785502"/>
                    <a:pt x="0" y="771050"/>
                    <a:pt x="0" y="755980"/>
                  </a:cubicBezTo>
                  <a:lnTo>
                    <a:pt x="0" y="56820"/>
                  </a:lnTo>
                  <a:cubicBezTo>
                    <a:pt x="0" y="41750"/>
                    <a:pt x="5986" y="27298"/>
                    <a:pt x="16642" y="16642"/>
                  </a:cubicBezTo>
                  <a:cubicBezTo>
                    <a:pt x="27298" y="5986"/>
                    <a:pt x="41750" y="0"/>
                    <a:pt x="56820" y="0"/>
                  </a:cubicBezTo>
                  <a:close/>
                </a:path>
              </a:pathLst>
            </a:custGeom>
            <a:blipFill>
              <a:blip r:embed="rId2"/>
              <a:stretch>
                <a:fillRect l="-18309" r="-18309"/>
              </a:stretch>
            </a:blipFill>
          </p:spPr>
        </p:sp>
      </p:grpSp>
      <p:sp>
        <p:nvSpPr>
          <p:cNvPr id="6" name="TextBox 6"/>
          <p:cNvSpPr txBox="1"/>
          <p:nvPr/>
        </p:nvSpPr>
        <p:spPr>
          <a:xfrm>
            <a:off x="448211" y="6010098"/>
            <a:ext cx="5082699" cy="427168"/>
          </a:xfrm>
          <a:prstGeom prst="rect">
            <a:avLst/>
          </a:prstGeom>
        </p:spPr>
        <p:txBody>
          <a:bodyPr lIns="0" tIns="0" rIns="0" bIns="0" rtlCol="0" anchor="t">
            <a:spAutoFit/>
          </a:bodyPr>
          <a:lstStyle/>
          <a:p>
            <a:pPr algn="ctr" defTabSz="609630">
              <a:lnSpc>
                <a:spcPts val="3640"/>
              </a:lnSpc>
            </a:pPr>
            <a:r>
              <a:rPr lang="en-US" sz="2600" b="1" dirty="0">
                <a:solidFill>
                  <a:schemeClr val="bg1"/>
                </a:solidFill>
                <a:latin typeface="Open Sans Bold"/>
              </a:rPr>
              <a:t>José Fernando Durán Gutiérrez</a:t>
            </a:r>
          </a:p>
        </p:txBody>
      </p:sp>
      <p:sp>
        <p:nvSpPr>
          <p:cNvPr id="7" name="TextBox 7"/>
          <p:cNvSpPr txBox="1"/>
          <p:nvPr/>
        </p:nvSpPr>
        <p:spPr>
          <a:xfrm>
            <a:off x="8806819" y="5970672"/>
            <a:ext cx="2275285" cy="461665"/>
          </a:xfrm>
          <a:prstGeom prst="rect">
            <a:avLst/>
          </a:prstGeom>
        </p:spPr>
        <p:txBody>
          <a:bodyPr lIns="0" tIns="0" rIns="0" bIns="0" rtlCol="0" anchor="t">
            <a:spAutoFit/>
          </a:bodyPr>
          <a:lstStyle/>
          <a:p>
            <a:pPr algn="ctr" defTabSz="609630">
              <a:lnSpc>
                <a:spcPts val="3640"/>
              </a:lnSpc>
            </a:pPr>
            <a:r>
              <a:rPr lang="en-US" sz="2600" dirty="0">
                <a:solidFill>
                  <a:srgbClr val="FFFFFF"/>
                </a:solidFill>
                <a:latin typeface="Open Sans Bold"/>
              </a:rPr>
              <a:t>Formándonos</a:t>
            </a:r>
          </a:p>
        </p:txBody>
      </p:sp>
    </p:spTree>
    <p:extLst>
      <p:ext uri="{BB962C8B-B14F-4D97-AF65-F5344CB8AC3E}">
        <p14:creationId xmlns:p14="http://schemas.microsoft.com/office/powerpoint/2010/main" val="701226550"/>
      </p:ext>
    </p:extLst>
  </p:cSld>
  <p:clrMapOvr>
    <a:masterClrMapping/>
  </p:clrMapOvr>
  <mc:AlternateContent xmlns:mc="http://schemas.openxmlformats.org/markup-compatibility/2006" xmlns:p14="http://schemas.microsoft.com/office/powerpoint/2010/main">
    <mc:Choice Requires="p14">
      <p:transition p14:dur="10" advClick="0" advTm="10000"/>
    </mc:Choice>
    <mc:Fallback xmlns="">
      <p:transition advClick="0" advTm="10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A85DAE8-4893-4DE1-80C1-BFDA3BF91F14}"/>
              </a:ext>
            </a:extLst>
          </p:cNvPr>
          <p:cNvSpPr>
            <a:spLocks noGrp="1"/>
          </p:cNvSpPr>
          <p:nvPr>
            <p:ph type="subTitle" idx="1"/>
          </p:nvPr>
        </p:nvSpPr>
        <p:spPr>
          <a:xfrm>
            <a:off x="2450502" y="4413944"/>
            <a:ext cx="7074116" cy="536125"/>
          </a:xfrm>
        </p:spPr>
        <p:txBody>
          <a:bodyPr>
            <a:normAutofit/>
          </a:bodyPr>
          <a:lstStyle/>
          <a:p>
            <a:r>
              <a:rPr lang="es-CO" b="1" dirty="0">
                <a:solidFill>
                  <a:schemeClr val="bg1"/>
                </a:solidFill>
              </a:rPr>
              <a:t> Julio de 2024</a:t>
            </a:r>
          </a:p>
        </p:txBody>
      </p:sp>
      <p:sp>
        <p:nvSpPr>
          <p:cNvPr id="7" name="Rectángulo 6">
            <a:extLst>
              <a:ext uri="{FF2B5EF4-FFF2-40B4-BE49-F238E27FC236}">
                <a16:creationId xmlns:a16="http://schemas.microsoft.com/office/drawing/2014/main" id="{9598A8AB-DF05-FF46-9568-3050343454B7}"/>
              </a:ext>
            </a:extLst>
          </p:cNvPr>
          <p:cNvSpPr/>
          <p:nvPr/>
        </p:nvSpPr>
        <p:spPr>
          <a:xfrm>
            <a:off x="3675184" y="430121"/>
            <a:ext cx="4624753" cy="923330"/>
          </a:xfrm>
          <a:prstGeom prst="rect">
            <a:avLst/>
          </a:prstGeom>
        </p:spPr>
        <p:txBody>
          <a:bodyPr wrap="square">
            <a:spAutoFit/>
          </a:bodyPr>
          <a:lstStyle/>
          <a:p>
            <a:pPr algn="ctr"/>
            <a:r>
              <a:rPr lang="es-CO" sz="5400" b="1" dirty="0">
                <a:solidFill>
                  <a:srgbClr val="004AAD"/>
                </a:solidFill>
                <a:latin typeface="Open Sans Bold" panose="020B0604020202020204"/>
              </a:rPr>
              <a:t>Formándonos</a:t>
            </a:r>
            <a:endParaRPr lang="es-CO" sz="3600" b="1" dirty="0">
              <a:solidFill>
                <a:srgbClr val="004AAD"/>
              </a:solidFill>
              <a:latin typeface="Open Sans Bold" panose="020B0604020202020204"/>
            </a:endParaRPr>
          </a:p>
        </p:txBody>
      </p:sp>
      <p:sp>
        <p:nvSpPr>
          <p:cNvPr id="4" name="Rectángulo redondeado 3"/>
          <p:cNvSpPr/>
          <p:nvPr/>
        </p:nvSpPr>
        <p:spPr>
          <a:xfrm>
            <a:off x="1319280" y="1970030"/>
            <a:ext cx="9456300" cy="1239685"/>
          </a:xfrm>
          <a:prstGeom prst="roundRect">
            <a:avLst/>
          </a:prstGeom>
          <a:solidFill>
            <a:srgbClr val="233DFF"/>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400" b="1" dirty="0">
                <a:solidFill>
                  <a:schemeClr val="bg1"/>
                </a:solidFill>
                <a:latin typeface="Open Sans Bold"/>
              </a:rPr>
              <a:t>Nos dedicamos a desarrollar habilidades y competencias en personas que están en todos los niveles organizacionales, buscando su crecimiento personal, académico y profesional</a:t>
            </a:r>
            <a:endParaRPr lang="es-CO" sz="2400" dirty="0">
              <a:latin typeface="Open Sans Bold"/>
            </a:endParaRPr>
          </a:p>
        </p:txBody>
      </p:sp>
      <p:sp>
        <p:nvSpPr>
          <p:cNvPr id="9" name="Rectángulo redondeado 8"/>
          <p:cNvSpPr/>
          <p:nvPr/>
        </p:nvSpPr>
        <p:spPr>
          <a:xfrm>
            <a:off x="1319280" y="3794101"/>
            <a:ext cx="9456300" cy="1239685"/>
          </a:xfrm>
          <a:prstGeom prst="roundRect">
            <a:avLst/>
          </a:prstGeom>
          <a:ln w="57150">
            <a:solidFill>
              <a:srgbClr val="233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400" b="1" dirty="0">
                <a:solidFill>
                  <a:schemeClr val="bg1"/>
                </a:solidFill>
              </a:rPr>
              <a:t>N</a:t>
            </a:r>
            <a:r>
              <a:rPr lang="es-CO" sz="2400" b="1" dirty="0">
                <a:solidFill>
                  <a:schemeClr val="bg1"/>
                </a:solidFill>
                <a:latin typeface="Open Sans Bold"/>
              </a:rPr>
              <a:t>os dedicamos a desarrollar programas de Consultoría enfocados en microempresas y pequeñas empresas, buscando incrementar la productividad para lograr resultados óptimos</a:t>
            </a:r>
          </a:p>
        </p:txBody>
      </p:sp>
      <p:sp>
        <p:nvSpPr>
          <p:cNvPr id="6" name="CuadroTexto 5"/>
          <p:cNvSpPr txBox="1"/>
          <p:nvPr/>
        </p:nvSpPr>
        <p:spPr>
          <a:xfrm>
            <a:off x="8955851" y="6273492"/>
            <a:ext cx="1819729" cy="400110"/>
          </a:xfrm>
          <a:prstGeom prst="rect">
            <a:avLst/>
          </a:prstGeom>
          <a:noFill/>
        </p:spPr>
        <p:txBody>
          <a:bodyPr wrap="none" rtlCol="0">
            <a:spAutoFit/>
          </a:bodyPr>
          <a:lstStyle/>
          <a:p>
            <a:r>
              <a:rPr lang="es-CO" dirty="0"/>
              <a:t> </a:t>
            </a:r>
            <a:r>
              <a:rPr lang="es-CO" sz="2000" b="1" dirty="0">
                <a:solidFill>
                  <a:srgbClr val="233DFF"/>
                </a:solidFill>
                <a:latin typeface="Open Sans Bold" panose="020B0604020202020204"/>
              </a:rPr>
              <a:t>Formándonos</a:t>
            </a:r>
          </a:p>
        </p:txBody>
      </p:sp>
    </p:spTree>
    <p:extLst>
      <p:ext uri="{BB962C8B-B14F-4D97-AF65-F5344CB8AC3E}">
        <p14:creationId xmlns:p14="http://schemas.microsoft.com/office/powerpoint/2010/main" val="4008511468"/>
      </p:ext>
    </p:extLst>
  </p:cSld>
  <p:clrMapOvr>
    <a:masterClrMapping/>
  </p:clrMapOvr>
  <mc:AlternateContent xmlns:mc="http://schemas.openxmlformats.org/markup-compatibility/2006" xmlns:p14="http://schemas.microsoft.com/office/powerpoint/2010/main">
    <mc:Choice Requires="p14">
      <p:transition p14:dur="0" advTm="50000"/>
    </mc:Choice>
    <mc:Fallback xmlns="">
      <p:transition advTm="50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5" name="Forma libre 4"/>
          <p:cNvSpPr/>
          <p:nvPr/>
        </p:nvSpPr>
        <p:spPr>
          <a:xfrm>
            <a:off x="4368398" y="563328"/>
            <a:ext cx="4036291" cy="365725"/>
          </a:xfrm>
          <a:custGeom>
            <a:avLst/>
            <a:gdLst>
              <a:gd name="connsiteX0" fmla="*/ 0 w 10350845"/>
              <a:gd name="connsiteY0" fmla="*/ 140211 h 841252"/>
              <a:gd name="connsiteX1" fmla="*/ 140211 w 10350845"/>
              <a:gd name="connsiteY1" fmla="*/ 0 h 841252"/>
              <a:gd name="connsiteX2" fmla="*/ 10210634 w 10350845"/>
              <a:gd name="connsiteY2" fmla="*/ 0 h 841252"/>
              <a:gd name="connsiteX3" fmla="*/ 10350845 w 10350845"/>
              <a:gd name="connsiteY3" fmla="*/ 140211 h 841252"/>
              <a:gd name="connsiteX4" fmla="*/ 10350845 w 10350845"/>
              <a:gd name="connsiteY4" fmla="*/ 701041 h 841252"/>
              <a:gd name="connsiteX5" fmla="*/ 10210634 w 10350845"/>
              <a:gd name="connsiteY5" fmla="*/ 841252 h 841252"/>
              <a:gd name="connsiteX6" fmla="*/ 140211 w 10350845"/>
              <a:gd name="connsiteY6" fmla="*/ 841252 h 841252"/>
              <a:gd name="connsiteX7" fmla="*/ 0 w 10350845"/>
              <a:gd name="connsiteY7" fmla="*/ 701041 h 841252"/>
              <a:gd name="connsiteX8" fmla="*/ 0 w 10350845"/>
              <a:gd name="connsiteY8" fmla="*/ 140211 h 841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350845" h="841252">
                <a:moveTo>
                  <a:pt x="0" y="140211"/>
                </a:moveTo>
                <a:cubicBezTo>
                  <a:pt x="0" y="62775"/>
                  <a:pt x="62775" y="0"/>
                  <a:pt x="140211" y="0"/>
                </a:cubicBezTo>
                <a:lnTo>
                  <a:pt x="10210634" y="0"/>
                </a:lnTo>
                <a:cubicBezTo>
                  <a:pt x="10288070" y="0"/>
                  <a:pt x="10350845" y="62775"/>
                  <a:pt x="10350845" y="140211"/>
                </a:cubicBezTo>
                <a:lnTo>
                  <a:pt x="10350845" y="701041"/>
                </a:lnTo>
                <a:cubicBezTo>
                  <a:pt x="10350845" y="778477"/>
                  <a:pt x="10288070" y="841252"/>
                  <a:pt x="10210634" y="841252"/>
                </a:cubicBezTo>
                <a:lnTo>
                  <a:pt x="140211" y="841252"/>
                </a:lnTo>
                <a:cubicBezTo>
                  <a:pt x="62775" y="841252"/>
                  <a:pt x="0" y="778477"/>
                  <a:pt x="0" y="701041"/>
                </a:cubicBezTo>
                <a:lnTo>
                  <a:pt x="0" y="140211"/>
                </a:lnTo>
                <a:close/>
              </a:path>
            </a:pathLst>
          </a:custGeom>
          <a:solidFill>
            <a:schemeClr val="bg1"/>
          </a:solidFill>
          <a:ln>
            <a:solidFill>
              <a:schemeClr val="bg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166797" tIns="166797" rIns="166797" bIns="166797" numCol="1" spcCol="1270" anchor="ctr" anchorCtr="0">
            <a:noAutofit/>
          </a:bodyPr>
          <a:lstStyle/>
          <a:p>
            <a:pPr lvl="0" algn="ctr" defTabSz="1466850">
              <a:lnSpc>
                <a:spcPct val="90000"/>
              </a:lnSpc>
              <a:spcBef>
                <a:spcPct val="0"/>
              </a:spcBef>
              <a:spcAft>
                <a:spcPct val="35000"/>
              </a:spcAft>
            </a:pPr>
            <a:r>
              <a:rPr lang="es-CO" sz="2000" b="1" kern="1200" dirty="0">
                <a:solidFill>
                  <a:srgbClr val="004AAD"/>
                </a:solidFill>
                <a:latin typeface="Open Sans Bold"/>
              </a:rPr>
              <a:t>José Fernando Durán Gutiérrez</a:t>
            </a:r>
          </a:p>
        </p:txBody>
      </p:sp>
      <p:sp>
        <p:nvSpPr>
          <p:cNvPr id="8" name="TextBox 7">
            <a:extLst>
              <a:ext uri="{FF2B5EF4-FFF2-40B4-BE49-F238E27FC236}">
                <a16:creationId xmlns:a16="http://schemas.microsoft.com/office/drawing/2014/main" id="{E3062666-0B51-4B82-88CF-75A6D43D1633}"/>
              </a:ext>
            </a:extLst>
          </p:cNvPr>
          <p:cNvSpPr txBox="1"/>
          <p:nvPr/>
        </p:nvSpPr>
        <p:spPr>
          <a:xfrm>
            <a:off x="698152" y="72202"/>
            <a:ext cx="3746198" cy="584775"/>
          </a:xfrm>
          <a:prstGeom prst="rect">
            <a:avLst/>
          </a:prstGeom>
          <a:noFill/>
        </p:spPr>
        <p:txBody>
          <a:bodyPr wrap="square" rtlCol="0">
            <a:spAutoFit/>
          </a:bodyPr>
          <a:lstStyle/>
          <a:p>
            <a:pPr algn="ctr"/>
            <a:r>
              <a:rPr lang="es-CO" sz="3200" b="1" dirty="0">
                <a:solidFill>
                  <a:schemeClr val="accent1">
                    <a:lumMod val="50000"/>
                  </a:schemeClr>
                </a:solidFill>
                <a:latin typeface="Open Sans Bold" panose="020B0604020202020204"/>
              </a:rPr>
              <a:t> </a:t>
            </a:r>
            <a:r>
              <a:rPr lang="es-CO" sz="3200" b="1" dirty="0">
                <a:solidFill>
                  <a:srgbClr val="FFFFFF"/>
                </a:solidFill>
                <a:latin typeface="Open Sans Bold"/>
              </a:rPr>
              <a:t>¿Quiénes somos?</a:t>
            </a:r>
          </a:p>
        </p:txBody>
      </p:sp>
      <p:sp>
        <p:nvSpPr>
          <p:cNvPr id="7" name="Rectángulo 6"/>
          <p:cNvSpPr/>
          <p:nvPr/>
        </p:nvSpPr>
        <p:spPr>
          <a:xfrm>
            <a:off x="935988" y="929053"/>
            <a:ext cx="10350845" cy="5262979"/>
          </a:xfrm>
          <a:prstGeom prst="rect">
            <a:avLst/>
          </a:prstGeom>
          <a:noFill/>
        </p:spPr>
        <p:txBody>
          <a:bodyPr wrap="square">
            <a:spAutoFit/>
          </a:bodyPr>
          <a:lstStyle/>
          <a:p>
            <a:pPr marL="342900" lvl="0" indent="-342900" algn="just">
              <a:buFont typeface="Wingdings" panose="05000000000000000000" pitchFamily="2" charset="2"/>
              <a:buChar char="ü"/>
            </a:pPr>
            <a:r>
              <a:rPr lang="es-CO" sz="1600" b="1" dirty="0">
                <a:solidFill>
                  <a:srgbClr val="FFFFFF"/>
                </a:solidFill>
                <a:latin typeface="Open Sans Bold" panose="020B0604020202020204"/>
              </a:rPr>
              <a:t>Economista con más de 35 años de experiencia como Estratega y Ejecutor, más de 25 años de trayectoria como Docente, Consultor y Formador.</a:t>
            </a:r>
          </a:p>
          <a:p>
            <a:pPr marL="342900" lvl="0" indent="-342900" algn="just">
              <a:buFont typeface="Wingdings" panose="05000000000000000000" pitchFamily="2" charset="2"/>
              <a:buChar char="ü"/>
            </a:pPr>
            <a:endParaRPr lang="es-CO" sz="1600" b="1" dirty="0">
              <a:solidFill>
                <a:schemeClr val="bg1"/>
              </a:solidFill>
              <a:latin typeface="Open Sans Bold" panose="020B0604020202020204"/>
            </a:endParaRPr>
          </a:p>
          <a:p>
            <a:pPr marL="342900" lvl="0" indent="-342900" algn="just">
              <a:buFont typeface="Wingdings" panose="05000000000000000000" pitchFamily="2" charset="2"/>
              <a:buChar char="ü"/>
            </a:pPr>
            <a:r>
              <a:rPr lang="es-CO" sz="1600" b="1" dirty="0">
                <a:solidFill>
                  <a:srgbClr val="FFFFFF"/>
                </a:solidFill>
                <a:latin typeface="Open Sans Bold" panose="020B0604020202020204"/>
              </a:rPr>
              <a:t>Por varios años tuvo a su cargo las Vicepresidencias Comerciales, de Mercadeo, de Crédito y Cobranzas, las Gerencias de Talento Humano, de Ventas, de Presupuesto y de Soluciones Comerciales de varios de los Bancos de primer nivel en Colombia; tuvo a su cargo  la Gerencia General de una BPO especializada en gestión de Cobranzas.</a:t>
            </a:r>
          </a:p>
          <a:p>
            <a:pPr marL="342900" lvl="0" indent="-342900" algn="just">
              <a:buFont typeface="Wingdings" panose="05000000000000000000" pitchFamily="2" charset="2"/>
              <a:buChar char="ü"/>
            </a:pPr>
            <a:endParaRPr lang="es-CO" sz="1600" b="1" dirty="0">
              <a:solidFill>
                <a:schemeClr val="bg1"/>
              </a:solidFill>
              <a:latin typeface="Open Sans Bold" panose="020B0604020202020204"/>
            </a:endParaRPr>
          </a:p>
          <a:p>
            <a:pPr marL="342900" lvl="0" indent="-342900">
              <a:buFont typeface="Wingdings" panose="05000000000000000000" pitchFamily="2" charset="2"/>
              <a:buChar char="ü"/>
            </a:pPr>
            <a:r>
              <a:rPr lang="es-CO" sz="1600" b="1" dirty="0">
                <a:solidFill>
                  <a:srgbClr val="FFFFFF"/>
                </a:solidFill>
                <a:latin typeface="Open Sans Bold" panose="020B0604020202020204"/>
              </a:rPr>
              <a:t>Fue miembro de las Juntas Directivas de Visa, </a:t>
            </a:r>
            <a:r>
              <a:rPr lang="es-CO" sz="1600" b="1" dirty="0" err="1">
                <a:solidFill>
                  <a:srgbClr val="FFFFFF"/>
                </a:solidFill>
                <a:latin typeface="Open Sans Bold" panose="020B0604020202020204"/>
              </a:rPr>
              <a:t>Redeban</a:t>
            </a:r>
            <a:r>
              <a:rPr lang="es-CO" sz="1600" b="1" dirty="0">
                <a:solidFill>
                  <a:srgbClr val="FFFFFF"/>
                </a:solidFill>
                <a:latin typeface="Open Sans Bold" panose="020B0604020202020204"/>
              </a:rPr>
              <a:t> Master </a:t>
            </a:r>
            <a:r>
              <a:rPr lang="es-CO" sz="1600" b="1" dirty="0" err="1">
                <a:solidFill>
                  <a:srgbClr val="FFFFFF"/>
                </a:solidFill>
                <a:latin typeface="Open Sans Bold" panose="020B0604020202020204"/>
              </a:rPr>
              <a:t>Card</a:t>
            </a:r>
            <a:r>
              <a:rPr lang="es-CO" sz="1600" b="1" dirty="0">
                <a:solidFill>
                  <a:srgbClr val="FFFFFF"/>
                </a:solidFill>
                <a:latin typeface="Open Sans Bold" panose="020B0604020202020204"/>
              </a:rPr>
              <a:t>, </a:t>
            </a:r>
            <a:r>
              <a:rPr lang="es-CO" sz="1600" b="1" dirty="0" err="1">
                <a:solidFill>
                  <a:srgbClr val="FFFFFF"/>
                </a:solidFill>
                <a:latin typeface="Open Sans Bold" panose="020B0604020202020204"/>
              </a:rPr>
              <a:t>Credibanco</a:t>
            </a:r>
            <a:r>
              <a:rPr lang="es-CO" sz="1600" b="1" dirty="0">
                <a:solidFill>
                  <a:srgbClr val="FFFFFF"/>
                </a:solidFill>
                <a:latin typeface="Open Sans Bold" panose="020B0604020202020204"/>
              </a:rPr>
              <a:t>, ACH Colombia, </a:t>
            </a:r>
            <a:r>
              <a:rPr lang="es-CO" sz="1600" b="1" dirty="0" err="1">
                <a:solidFill>
                  <a:srgbClr val="FFFFFF"/>
                </a:solidFill>
                <a:latin typeface="Open Sans Bold" panose="020B0604020202020204"/>
              </a:rPr>
              <a:t>Servibanca</a:t>
            </a:r>
            <a:r>
              <a:rPr lang="es-CO" sz="1600" b="1" dirty="0">
                <a:solidFill>
                  <a:srgbClr val="FFFFFF"/>
                </a:solidFill>
                <a:latin typeface="Open Sans Bold" panose="020B0604020202020204"/>
              </a:rPr>
              <a:t>, Capitalizadora Colmena.</a:t>
            </a:r>
          </a:p>
          <a:p>
            <a:pPr marL="342900" lvl="0" indent="-342900">
              <a:buFont typeface="Wingdings" panose="05000000000000000000" pitchFamily="2" charset="2"/>
              <a:buChar char="ü"/>
            </a:pPr>
            <a:endParaRPr lang="es-CO" sz="1600" b="1" dirty="0">
              <a:solidFill>
                <a:schemeClr val="bg1"/>
              </a:solidFill>
              <a:latin typeface="Open Sans Bold" panose="020B0604020202020204"/>
            </a:endParaRPr>
          </a:p>
          <a:p>
            <a:pPr marL="342900" lvl="0" indent="-342900">
              <a:buFont typeface="Wingdings" panose="05000000000000000000" pitchFamily="2" charset="2"/>
              <a:buChar char="ü"/>
            </a:pPr>
            <a:r>
              <a:rPr lang="es-CO" sz="1600" b="1" dirty="0">
                <a:solidFill>
                  <a:srgbClr val="FFFFFF"/>
                </a:solidFill>
                <a:latin typeface="Open Sans Bold" panose="020B0604020202020204"/>
              </a:rPr>
              <a:t>Catedrático por más de 15 años de la Universidad de los Andes.</a:t>
            </a:r>
          </a:p>
          <a:p>
            <a:pPr marL="342900" lvl="0" indent="-342900">
              <a:buFont typeface="Wingdings" panose="05000000000000000000" pitchFamily="2" charset="2"/>
              <a:buChar char="ü"/>
            </a:pPr>
            <a:endParaRPr lang="es-CO" sz="1600" b="1" dirty="0">
              <a:solidFill>
                <a:srgbClr val="FFFFFF"/>
              </a:solidFill>
              <a:latin typeface="Open Sans Bold" panose="020B0604020202020204"/>
            </a:endParaRPr>
          </a:p>
          <a:p>
            <a:pPr marL="342900" lvl="0" indent="-342900">
              <a:buFont typeface="Wingdings" panose="05000000000000000000" pitchFamily="2" charset="2"/>
              <a:buChar char="ü"/>
            </a:pPr>
            <a:r>
              <a:rPr lang="es-CO" sz="1600" b="1" dirty="0">
                <a:solidFill>
                  <a:srgbClr val="FFFFFF"/>
                </a:solidFill>
                <a:latin typeface="Open Sans Bold" panose="020B0604020202020204"/>
              </a:rPr>
              <a:t>Panelista y Conferencista en varios Foros nacionales e internacionales.</a:t>
            </a:r>
          </a:p>
          <a:p>
            <a:pPr marL="342900" lvl="0" indent="-342900">
              <a:buFont typeface="Wingdings" panose="05000000000000000000" pitchFamily="2" charset="2"/>
              <a:buChar char="ü"/>
            </a:pPr>
            <a:endParaRPr lang="es-CO" sz="1600" b="1" dirty="0">
              <a:solidFill>
                <a:srgbClr val="FFFFFF"/>
              </a:solidFill>
              <a:latin typeface="Open Sans Bold" panose="020B0604020202020204"/>
            </a:endParaRPr>
          </a:p>
          <a:p>
            <a:pPr marL="342900" lvl="0" indent="-342900" algn="just">
              <a:buFont typeface="Wingdings" panose="05000000000000000000" pitchFamily="2" charset="2"/>
              <a:buChar char="ü"/>
            </a:pPr>
            <a:r>
              <a:rPr lang="es-CO" sz="1600" b="1" dirty="0">
                <a:solidFill>
                  <a:srgbClr val="FFFFFF"/>
                </a:solidFill>
                <a:latin typeface="Open Sans Bold" panose="020B0604020202020204"/>
              </a:rPr>
              <a:t>Ha estado vinculado por varios años a reconocidas empresas de Formación y Capacitación como Consultor y Formador de ejecutivos de varias empresas multinacionales en diversos países.</a:t>
            </a:r>
          </a:p>
          <a:p>
            <a:pPr marL="342900" lvl="0" indent="-342900" algn="just">
              <a:buFont typeface="Wingdings" panose="05000000000000000000" pitchFamily="2" charset="2"/>
              <a:buChar char="ü"/>
            </a:pPr>
            <a:endParaRPr lang="es-CO" sz="1600" b="1" dirty="0">
              <a:solidFill>
                <a:srgbClr val="FFFFFF"/>
              </a:solidFill>
              <a:latin typeface="Open Sans Bold" panose="020B0604020202020204"/>
            </a:endParaRPr>
          </a:p>
          <a:p>
            <a:pPr marL="342900" lvl="0" indent="-342900">
              <a:buFont typeface="Wingdings" panose="05000000000000000000" pitchFamily="2" charset="2"/>
              <a:buChar char="ü"/>
            </a:pPr>
            <a:r>
              <a:rPr lang="es-CO" sz="1600" b="1" dirty="0">
                <a:solidFill>
                  <a:srgbClr val="FFFFFF"/>
                </a:solidFill>
                <a:latin typeface="Open Sans Bold" panose="020B0604020202020204"/>
              </a:rPr>
              <a:t> Consultor y Formador independiente por más de 15 años. </a:t>
            </a:r>
          </a:p>
          <a:p>
            <a:pPr marL="342900" lvl="0" indent="-342900">
              <a:buFont typeface="Wingdings" panose="05000000000000000000" pitchFamily="2" charset="2"/>
              <a:buChar char="ü"/>
            </a:pPr>
            <a:endParaRPr lang="es-CO" sz="1600" b="1" dirty="0">
              <a:solidFill>
                <a:srgbClr val="FFFFFF"/>
              </a:solidFill>
              <a:latin typeface="Open Sans Bold" panose="020B0604020202020204"/>
            </a:endParaRPr>
          </a:p>
          <a:p>
            <a:pPr marL="342900" lvl="0" indent="-342900" algn="just">
              <a:buFont typeface="Wingdings" panose="05000000000000000000" pitchFamily="2" charset="2"/>
              <a:buChar char="ü"/>
            </a:pPr>
            <a:r>
              <a:rPr lang="es-CO" sz="1600" b="1" dirty="0">
                <a:solidFill>
                  <a:srgbClr val="FFFFFF"/>
                </a:solidFill>
                <a:latin typeface="Open Sans Bold" panose="020B0604020202020204"/>
              </a:rPr>
              <a:t>Fundador de Formándonos, ha desarrollado programas de formación de Competencias y Habilidades Blandas durante más de 15 años.</a:t>
            </a:r>
          </a:p>
        </p:txBody>
      </p:sp>
      <p:sp>
        <p:nvSpPr>
          <p:cNvPr id="6" name="CuadroTexto 5"/>
          <p:cNvSpPr txBox="1"/>
          <p:nvPr/>
        </p:nvSpPr>
        <p:spPr>
          <a:xfrm>
            <a:off x="9588542" y="6414352"/>
            <a:ext cx="1819729" cy="400110"/>
          </a:xfrm>
          <a:prstGeom prst="rect">
            <a:avLst/>
          </a:prstGeom>
          <a:noFill/>
        </p:spPr>
        <p:txBody>
          <a:bodyPr wrap="none" rtlCol="0">
            <a:spAutoFit/>
          </a:bodyPr>
          <a:lstStyle/>
          <a:p>
            <a:r>
              <a:rPr lang="es-CO" dirty="0"/>
              <a:t> </a:t>
            </a:r>
            <a:r>
              <a:rPr lang="es-CO" sz="2000" b="1" dirty="0">
                <a:solidFill>
                  <a:srgbClr val="FFFFFF"/>
                </a:solidFill>
                <a:latin typeface="Open Sans Bold" panose="020B0604020202020204"/>
              </a:rPr>
              <a:t>Formándonos</a:t>
            </a:r>
          </a:p>
        </p:txBody>
      </p:sp>
    </p:spTree>
    <p:extLst>
      <p:ext uri="{BB962C8B-B14F-4D97-AF65-F5344CB8AC3E}">
        <p14:creationId xmlns:p14="http://schemas.microsoft.com/office/powerpoint/2010/main" val="2332950645"/>
      </p:ext>
    </p:extLst>
  </p:cSld>
  <p:clrMapOvr>
    <a:masterClrMapping/>
  </p:clrMapOvr>
  <mc:AlternateContent xmlns:mc="http://schemas.openxmlformats.org/markup-compatibility/2006" xmlns:p14="http://schemas.microsoft.com/office/powerpoint/2010/main">
    <mc:Choice Requires="p14">
      <p:transition p14:dur="0" advTm="50000"/>
    </mc:Choice>
    <mc:Fallback xmlns="">
      <p:transition advTm="50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ítulo 1">
            <a:extLst>
              <a:ext uri="{FF2B5EF4-FFF2-40B4-BE49-F238E27FC236}">
                <a16:creationId xmlns:a16="http://schemas.microsoft.com/office/drawing/2014/main" id="{46F1C01E-37BF-4B0A-8F48-8B9E94753F5C}"/>
              </a:ext>
            </a:extLst>
          </p:cNvPr>
          <p:cNvSpPr txBox="1">
            <a:spLocks/>
          </p:cNvSpPr>
          <p:nvPr/>
        </p:nvSpPr>
        <p:spPr>
          <a:xfrm>
            <a:off x="0" y="538326"/>
            <a:ext cx="12192000" cy="588920"/>
          </a:xfrm>
          <a:prstGeom prst="rect">
            <a:avLst/>
          </a:prstGeom>
          <a:noFill/>
          <a:ln>
            <a:no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sz="4000" b="1" dirty="0">
                <a:solidFill>
                  <a:srgbClr val="233DFF"/>
                </a:solidFill>
                <a:latin typeface="Open Sans Bold"/>
              </a:rPr>
              <a:t> ¿Qué ofrecemos?</a:t>
            </a:r>
          </a:p>
        </p:txBody>
      </p:sp>
      <p:sp>
        <p:nvSpPr>
          <p:cNvPr id="14" name="Rectangle: Rounded Corners 13">
            <a:extLst>
              <a:ext uri="{FF2B5EF4-FFF2-40B4-BE49-F238E27FC236}">
                <a16:creationId xmlns:a16="http://schemas.microsoft.com/office/drawing/2014/main" id="{67983302-173B-4691-9811-43D533410D64}"/>
              </a:ext>
            </a:extLst>
          </p:cNvPr>
          <p:cNvSpPr/>
          <p:nvPr/>
        </p:nvSpPr>
        <p:spPr>
          <a:xfrm>
            <a:off x="470400" y="1360540"/>
            <a:ext cx="11160000" cy="144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dirty="0">
                <a:solidFill>
                  <a:schemeClr val="bg1"/>
                </a:solidFill>
                <a:latin typeface="Open Sans Bold" panose="020B0604020202020204"/>
              </a:rPr>
              <a:t>Desarrollo de habilidades y competencias propias dirigidas a  personas que quieren avanzar en su proceso de crecimiento personal, académico y profesional.</a:t>
            </a:r>
          </a:p>
          <a:p>
            <a:r>
              <a:rPr lang="es-CO" dirty="0">
                <a:solidFill>
                  <a:schemeClr val="bg1"/>
                </a:solidFill>
                <a:latin typeface="Open Sans Bold" panose="020B0604020202020204"/>
              </a:rPr>
              <a:t>Lo hacemos a  través de más de 130 charlas con duración promedio de 30 minutos, en la cuales encuentran temas que tienen que ver consigo mismos, con su relación con otras personas, son su interacción con el trabajo y con sus clientes</a:t>
            </a:r>
          </a:p>
        </p:txBody>
      </p:sp>
      <p:sp>
        <p:nvSpPr>
          <p:cNvPr id="16" name="Rectangle: Rounded Corners 15">
            <a:extLst>
              <a:ext uri="{FF2B5EF4-FFF2-40B4-BE49-F238E27FC236}">
                <a16:creationId xmlns:a16="http://schemas.microsoft.com/office/drawing/2014/main" id="{641C3BB3-61FF-42A2-B7A5-1EC99041551C}"/>
              </a:ext>
            </a:extLst>
          </p:cNvPr>
          <p:cNvSpPr/>
          <p:nvPr/>
        </p:nvSpPr>
        <p:spPr>
          <a:xfrm>
            <a:off x="479541" y="3026872"/>
            <a:ext cx="11160000" cy="1440000"/>
          </a:xfrm>
          <a:prstGeom prst="roundRect">
            <a:avLst/>
          </a:prstGeom>
          <a:solidFill>
            <a:srgbClr val="004AAD"/>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CO" b="1" dirty="0">
                <a:solidFill>
                  <a:schemeClr val="bg1"/>
                </a:solidFill>
                <a:latin typeface="Open Sans Bold" panose="020B0604020202020204"/>
              </a:rPr>
              <a:t>Desarrollo de habilidades y competencias propias dirigidas a personas que dirigen o trabajan en micro o pequeñas empresas y que tienen interés en consolidar el crecimiento, estabilización, rentabilidad y productividad de las mismas.</a:t>
            </a:r>
          </a:p>
          <a:p>
            <a:pPr algn="just"/>
            <a:r>
              <a:rPr lang="es-CO" b="1" dirty="0">
                <a:solidFill>
                  <a:schemeClr val="bg1"/>
                </a:solidFill>
                <a:latin typeface="Open Sans Bold" panose="020B0604020202020204"/>
              </a:rPr>
              <a:t>Lo hacemos a través de más de 50 charlas con una duración promedio de 30 minutos</a:t>
            </a:r>
          </a:p>
        </p:txBody>
      </p:sp>
      <p:sp>
        <p:nvSpPr>
          <p:cNvPr id="30" name="Título 1">
            <a:extLst>
              <a:ext uri="{FF2B5EF4-FFF2-40B4-BE49-F238E27FC236}">
                <a16:creationId xmlns:a16="http://schemas.microsoft.com/office/drawing/2014/main" id="{FA324A71-BF76-49BA-9535-827FFDBB2036}"/>
              </a:ext>
            </a:extLst>
          </p:cNvPr>
          <p:cNvSpPr txBox="1">
            <a:spLocks/>
          </p:cNvSpPr>
          <p:nvPr/>
        </p:nvSpPr>
        <p:spPr>
          <a:xfrm>
            <a:off x="1076883" y="2968205"/>
            <a:ext cx="10121328" cy="62748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s-ES" sz="2000" b="1" dirty="0"/>
          </a:p>
        </p:txBody>
      </p:sp>
      <p:sp>
        <p:nvSpPr>
          <p:cNvPr id="18" name="Rectangle: Rounded Corners 15">
            <a:extLst>
              <a:ext uri="{FF2B5EF4-FFF2-40B4-BE49-F238E27FC236}">
                <a16:creationId xmlns:a16="http://schemas.microsoft.com/office/drawing/2014/main" id="{E0F2624B-7D2F-9D43-8244-0F1C9D4BF6A3}"/>
              </a:ext>
            </a:extLst>
          </p:cNvPr>
          <p:cNvSpPr/>
          <p:nvPr/>
        </p:nvSpPr>
        <p:spPr>
          <a:xfrm>
            <a:off x="470400" y="4651761"/>
            <a:ext cx="11160000" cy="1440000"/>
          </a:xfrm>
          <a:prstGeom prst="roundRect">
            <a:avLst/>
          </a:prstGeom>
          <a:solidFill>
            <a:srgbClr val="233DFF"/>
          </a:solidFill>
          <a:ln w="57150">
            <a:solidFill>
              <a:srgbClr val="004A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b="1" dirty="0">
                <a:solidFill>
                  <a:schemeClr val="bg1"/>
                </a:solidFill>
                <a:latin typeface="Open Sans Bold" panose="020B0604020202020204"/>
              </a:rPr>
              <a:t>Más de 30 programas de consultoría dirigidos a pequeñas y a medianas empresas que tengan interés en conocer e implementar en sus compañías aquellas metodologías y herramientas que hacen exitosas a las grandes empresas</a:t>
            </a:r>
          </a:p>
        </p:txBody>
      </p:sp>
      <p:sp>
        <p:nvSpPr>
          <p:cNvPr id="7" name="CuadroTexto 6"/>
          <p:cNvSpPr txBox="1"/>
          <p:nvPr/>
        </p:nvSpPr>
        <p:spPr>
          <a:xfrm>
            <a:off x="8955851" y="6273492"/>
            <a:ext cx="1819729" cy="400110"/>
          </a:xfrm>
          <a:prstGeom prst="rect">
            <a:avLst/>
          </a:prstGeom>
          <a:noFill/>
        </p:spPr>
        <p:txBody>
          <a:bodyPr wrap="none" rtlCol="0">
            <a:spAutoFit/>
          </a:bodyPr>
          <a:lstStyle/>
          <a:p>
            <a:r>
              <a:rPr lang="es-CO" dirty="0"/>
              <a:t> </a:t>
            </a:r>
            <a:r>
              <a:rPr lang="es-CO" sz="2000" b="1" dirty="0">
                <a:solidFill>
                  <a:srgbClr val="233DFF"/>
                </a:solidFill>
                <a:latin typeface="Open Sans Bold" panose="020B0604020202020204"/>
              </a:rPr>
              <a:t>Formándonos</a:t>
            </a:r>
          </a:p>
        </p:txBody>
      </p:sp>
    </p:spTree>
    <p:extLst>
      <p:ext uri="{BB962C8B-B14F-4D97-AF65-F5344CB8AC3E}">
        <p14:creationId xmlns:p14="http://schemas.microsoft.com/office/powerpoint/2010/main" val="3476672654"/>
      </p:ext>
    </p:extLst>
  </p:cSld>
  <p:clrMapOvr>
    <a:masterClrMapping/>
  </p:clrMapOvr>
  <mc:AlternateContent xmlns:mc="http://schemas.openxmlformats.org/markup-compatibility/2006" xmlns:p14="http://schemas.microsoft.com/office/powerpoint/2010/main">
    <mc:Choice Requires="p14">
      <p:transition p14:dur="0" advTm="50000"/>
    </mc:Choice>
    <mc:Fallback xmlns="">
      <p:transition advTm="50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4AAD"/>
        </a:solidFill>
        <a:effectLst/>
      </p:bgPr>
    </p:bg>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08A5ED62-7ED5-2240-BA11-F0F155BC1EBD}"/>
              </a:ext>
            </a:extLst>
          </p:cNvPr>
          <p:cNvSpPr txBox="1"/>
          <p:nvPr/>
        </p:nvSpPr>
        <p:spPr>
          <a:xfrm>
            <a:off x="1521069" y="2167615"/>
            <a:ext cx="9029700" cy="2308324"/>
          </a:xfrm>
          <a:prstGeom prst="rect">
            <a:avLst/>
          </a:prstGeom>
          <a:noFill/>
          <a:ln>
            <a:noFill/>
          </a:ln>
        </p:spPr>
        <p:txBody>
          <a:bodyPr wrap="square" rtlCol="0">
            <a:spAutoFit/>
          </a:bodyPr>
          <a:lstStyle/>
          <a:p>
            <a:pPr algn="ctr"/>
            <a:r>
              <a:rPr lang="es-CO" sz="7200" b="1" dirty="0">
                <a:solidFill>
                  <a:schemeClr val="bg1"/>
                </a:solidFill>
                <a:latin typeface="Open Sans Bold"/>
              </a:rPr>
              <a:t>Pensando en las personas</a:t>
            </a:r>
          </a:p>
        </p:txBody>
      </p:sp>
      <p:sp>
        <p:nvSpPr>
          <p:cNvPr id="3" name="CuadroTexto 2"/>
          <p:cNvSpPr txBox="1"/>
          <p:nvPr/>
        </p:nvSpPr>
        <p:spPr>
          <a:xfrm>
            <a:off x="8955851" y="6273492"/>
            <a:ext cx="1819729" cy="400110"/>
          </a:xfrm>
          <a:prstGeom prst="rect">
            <a:avLst/>
          </a:prstGeom>
          <a:noFill/>
        </p:spPr>
        <p:txBody>
          <a:bodyPr wrap="none" rtlCol="0">
            <a:spAutoFit/>
          </a:bodyPr>
          <a:lstStyle/>
          <a:p>
            <a:r>
              <a:rPr lang="es-CO" dirty="0"/>
              <a:t> </a:t>
            </a:r>
            <a:r>
              <a:rPr lang="es-CO" sz="2000" b="1" dirty="0">
                <a:solidFill>
                  <a:schemeClr val="bg1"/>
                </a:solidFill>
                <a:latin typeface="Open Sans Bold" panose="020B0604020202020204"/>
              </a:rPr>
              <a:t>Formándonos</a:t>
            </a:r>
          </a:p>
        </p:txBody>
      </p:sp>
    </p:spTree>
    <p:extLst>
      <p:ext uri="{BB962C8B-B14F-4D97-AF65-F5344CB8AC3E}">
        <p14:creationId xmlns:p14="http://schemas.microsoft.com/office/powerpoint/2010/main" val="126168981"/>
      </p:ext>
    </p:extLst>
  </p:cSld>
  <p:clrMapOvr>
    <a:masterClrMapping/>
  </p:clrMapOvr>
  <mc:AlternateContent xmlns:mc="http://schemas.openxmlformats.org/markup-compatibility/2006" xmlns:p14="http://schemas.microsoft.com/office/powerpoint/2010/main">
    <mc:Choice Requires="p14">
      <p:transition p14:dur="0" advTm="6000"/>
    </mc:Choice>
    <mc:Fallback xmlns="">
      <p:transition advTm="6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CDD43A-C1D6-B043-83F1-BB078696665E}"/>
              </a:ext>
            </a:extLst>
          </p:cNvPr>
          <p:cNvSpPr>
            <a:spLocks noGrp="1"/>
          </p:cNvSpPr>
          <p:nvPr>
            <p:ph type="title"/>
          </p:nvPr>
        </p:nvSpPr>
        <p:spPr>
          <a:xfrm>
            <a:off x="0" y="518575"/>
            <a:ext cx="12192000" cy="633046"/>
          </a:xfrm>
          <a:noFill/>
        </p:spPr>
        <p:txBody>
          <a:bodyPr>
            <a:noAutofit/>
          </a:bodyPr>
          <a:lstStyle/>
          <a:p>
            <a:pPr algn="ctr"/>
            <a:r>
              <a:rPr lang="es-CO" sz="4000" b="1" dirty="0">
                <a:solidFill>
                  <a:srgbClr val="233DFF"/>
                </a:solidFill>
                <a:latin typeface="+mn-lt"/>
              </a:rPr>
              <a:t>¿Qué pueden encontrar todas las personas?</a:t>
            </a:r>
          </a:p>
        </p:txBody>
      </p:sp>
      <p:sp>
        <p:nvSpPr>
          <p:cNvPr id="5" name="Rectángulo 4"/>
          <p:cNvSpPr/>
          <p:nvPr/>
        </p:nvSpPr>
        <p:spPr>
          <a:xfrm>
            <a:off x="838200" y="791307"/>
            <a:ext cx="10515600" cy="5667009"/>
          </a:xfrm>
          <a:prstGeom prst="rect">
            <a:avLst/>
          </a:prstGeom>
          <a:noFill/>
        </p:spPr>
      </p:sp>
      <p:sp>
        <p:nvSpPr>
          <p:cNvPr id="6" name="Forma libre 5"/>
          <p:cNvSpPr/>
          <p:nvPr/>
        </p:nvSpPr>
        <p:spPr>
          <a:xfrm>
            <a:off x="664910" y="1525638"/>
            <a:ext cx="4320000" cy="4320000"/>
          </a:xfrm>
          <a:custGeom>
            <a:avLst/>
            <a:gdLst>
              <a:gd name="connsiteX0" fmla="*/ 0 w 3751579"/>
              <a:gd name="connsiteY0" fmla="*/ 2076746 h 4153491"/>
              <a:gd name="connsiteX1" fmla="*/ 1875790 w 3751579"/>
              <a:gd name="connsiteY1" fmla="*/ 0 h 4153491"/>
              <a:gd name="connsiteX2" fmla="*/ 3751580 w 3751579"/>
              <a:gd name="connsiteY2" fmla="*/ 2076746 h 4153491"/>
              <a:gd name="connsiteX3" fmla="*/ 1875790 w 3751579"/>
              <a:gd name="connsiteY3" fmla="*/ 4153492 h 4153491"/>
              <a:gd name="connsiteX4" fmla="*/ 0 w 3751579"/>
              <a:gd name="connsiteY4" fmla="*/ 2076746 h 41534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51579" h="4153491">
                <a:moveTo>
                  <a:pt x="0" y="2076746"/>
                </a:moveTo>
                <a:cubicBezTo>
                  <a:pt x="0" y="929791"/>
                  <a:pt x="839820" y="0"/>
                  <a:pt x="1875790" y="0"/>
                </a:cubicBezTo>
                <a:cubicBezTo>
                  <a:pt x="2911760" y="0"/>
                  <a:pt x="3751580" y="929791"/>
                  <a:pt x="3751580" y="2076746"/>
                </a:cubicBezTo>
                <a:cubicBezTo>
                  <a:pt x="3751580" y="3223701"/>
                  <a:pt x="2911760" y="4153492"/>
                  <a:pt x="1875790" y="4153492"/>
                </a:cubicBezTo>
                <a:cubicBezTo>
                  <a:pt x="839820" y="4153492"/>
                  <a:pt x="0" y="3223701"/>
                  <a:pt x="0" y="2076746"/>
                </a:cubicBezTo>
                <a:close/>
              </a:path>
            </a:pathLst>
          </a:custGeom>
          <a:solidFill>
            <a:srgbClr val="233DFF"/>
          </a:solidFill>
          <a:ln>
            <a:solidFill>
              <a:srgbClr val="0070C0"/>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78616" tIns="637475" rIns="578616" bIns="637475" numCol="1" spcCol="1270" anchor="ctr" anchorCtr="0">
            <a:noAutofit/>
          </a:bodyPr>
          <a:lstStyle/>
          <a:p>
            <a:pPr lvl="0" algn="ctr" defTabSz="1022350">
              <a:lnSpc>
                <a:spcPct val="90000"/>
              </a:lnSpc>
              <a:spcBef>
                <a:spcPct val="0"/>
              </a:spcBef>
              <a:spcAft>
                <a:spcPct val="35000"/>
              </a:spcAft>
            </a:pPr>
            <a:r>
              <a:rPr lang="es-CO" sz="2300" b="1" kern="1200" dirty="0">
                <a:solidFill>
                  <a:schemeClr val="bg1"/>
                </a:solidFill>
                <a:latin typeface="Open Sans Bold"/>
              </a:rPr>
              <a:t>El desarrollo de atributos, capacidades  y características de personalidad o comportamiento</a:t>
            </a:r>
          </a:p>
        </p:txBody>
      </p:sp>
      <p:sp>
        <p:nvSpPr>
          <p:cNvPr id="7" name="Forma libre 6"/>
          <p:cNvSpPr/>
          <p:nvPr/>
        </p:nvSpPr>
        <p:spPr>
          <a:xfrm>
            <a:off x="5175134" y="2892258"/>
            <a:ext cx="1875600" cy="1541373"/>
          </a:xfrm>
          <a:custGeom>
            <a:avLst/>
            <a:gdLst>
              <a:gd name="connsiteX0" fmla="*/ 0 w 1203838"/>
              <a:gd name="connsiteY0" fmla="*/ 308275 h 1541373"/>
              <a:gd name="connsiteX1" fmla="*/ 601919 w 1203838"/>
              <a:gd name="connsiteY1" fmla="*/ 308275 h 1541373"/>
              <a:gd name="connsiteX2" fmla="*/ 601919 w 1203838"/>
              <a:gd name="connsiteY2" fmla="*/ 0 h 1541373"/>
              <a:gd name="connsiteX3" fmla="*/ 1203838 w 1203838"/>
              <a:gd name="connsiteY3" fmla="*/ 770687 h 1541373"/>
              <a:gd name="connsiteX4" fmla="*/ 601919 w 1203838"/>
              <a:gd name="connsiteY4" fmla="*/ 1541373 h 1541373"/>
              <a:gd name="connsiteX5" fmla="*/ 601919 w 1203838"/>
              <a:gd name="connsiteY5" fmla="*/ 1233098 h 1541373"/>
              <a:gd name="connsiteX6" fmla="*/ 0 w 1203838"/>
              <a:gd name="connsiteY6" fmla="*/ 1233098 h 1541373"/>
              <a:gd name="connsiteX7" fmla="*/ 0 w 1203838"/>
              <a:gd name="connsiteY7" fmla="*/ 308275 h 1541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03838" h="1541373">
                <a:moveTo>
                  <a:pt x="0" y="308275"/>
                </a:moveTo>
                <a:lnTo>
                  <a:pt x="601919" y="308275"/>
                </a:lnTo>
                <a:lnTo>
                  <a:pt x="601919" y="0"/>
                </a:lnTo>
                <a:lnTo>
                  <a:pt x="1203838" y="770687"/>
                </a:lnTo>
                <a:lnTo>
                  <a:pt x="601919" y="1541373"/>
                </a:lnTo>
                <a:lnTo>
                  <a:pt x="601919" y="1233098"/>
                </a:lnTo>
                <a:lnTo>
                  <a:pt x="0" y="1233098"/>
                </a:lnTo>
                <a:lnTo>
                  <a:pt x="0" y="308275"/>
                </a:lnTo>
                <a:close/>
              </a:path>
            </a:pathLst>
          </a:custGeom>
        </p:spPr>
        <p:style>
          <a:lnRef idx="0">
            <a:schemeClr val="accent2"/>
          </a:lnRef>
          <a:fillRef idx="3">
            <a:schemeClr val="accent2"/>
          </a:fillRef>
          <a:effectRef idx="3">
            <a:schemeClr val="accent2"/>
          </a:effectRef>
          <a:fontRef idx="minor">
            <a:schemeClr val="lt1"/>
          </a:fontRef>
        </p:style>
        <p:txBody>
          <a:bodyPr spcFirstLastPara="0" vert="horz" wrap="square" lIns="0" tIns="308275" rIns="361151" bIns="308275" numCol="1" spcCol="1270" anchor="ctr" anchorCtr="0">
            <a:noAutofit/>
          </a:bodyPr>
          <a:lstStyle/>
          <a:p>
            <a:pPr lvl="0" algn="ctr" defTabSz="666750">
              <a:lnSpc>
                <a:spcPct val="90000"/>
              </a:lnSpc>
              <a:spcBef>
                <a:spcPct val="0"/>
              </a:spcBef>
              <a:spcAft>
                <a:spcPct val="35000"/>
              </a:spcAft>
            </a:pPr>
            <a:r>
              <a:rPr lang="es-ES" sz="1500" b="1" kern="1200" dirty="0">
                <a:solidFill>
                  <a:schemeClr val="bg1"/>
                </a:solidFill>
                <a:latin typeface="Open Sans Bold"/>
              </a:rPr>
              <a:t>QUE PERMITEN</a:t>
            </a:r>
          </a:p>
        </p:txBody>
      </p:sp>
      <p:sp>
        <p:nvSpPr>
          <p:cNvPr id="8" name="Forma libre 7"/>
          <p:cNvSpPr/>
          <p:nvPr/>
        </p:nvSpPr>
        <p:spPr>
          <a:xfrm>
            <a:off x="7126638" y="1511934"/>
            <a:ext cx="4320000" cy="4320000"/>
          </a:xfrm>
          <a:custGeom>
            <a:avLst/>
            <a:gdLst>
              <a:gd name="connsiteX0" fmla="*/ 0 w 4225751"/>
              <a:gd name="connsiteY0" fmla="*/ 2112876 h 4225751"/>
              <a:gd name="connsiteX1" fmla="*/ 2112876 w 4225751"/>
              <a:gd name="connsiteY1" fmla="*/ 0 h 4225751"/>
              <a:gd name="connsiteX2" fmla="*/ 4225752 w 4225751"/>
              <a:gd name="connsiteY2" fmla="*/ 2112876 h 4225751"/>
              <a:gd name="connsiteX3" fmla="*/ 2112876 w 4225751"/>
              <a:gd name="connsiteY3" fmla="*/ 4225752 h 4225751"/>
              <a:gd name="connsiteX4" fmla="*/ 0 w 4225751"/>
              <a:gd name="connsiteY4" fmla="*/ 2112876 h 4225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25751" h="4225751">
                <a:moveTo>
                  <a:pt x="0" y="2112876"/>
                </a:moveTo>
                <a:cubicBezTo>
                  <a:pt x="0" y="945967"/>
                  <a:pt x="945967" y="0"/>
                  <a:pt x="2112876" y="0"/>
                </a:cubicBezTo>
                <a:cubicBezTo>
                  <a:pt x="3279785" y="0"/>
                  <a:pt x="4225752" y="945967"/>
                  <a:pt x="4225752" y="2112876"/>
                </a:cubicBezTo>
                <a:cubicBezTo>
                  <a:pt x="4225752" y="3279785"/>
                  <a:pt x="3279785" y="4225752"/>
                  <a:pt x="2112876" y="4225752"/>
                </a:cubicBezTo>
                <a:cubicBezTo>
                  <a:pt x="945967" y="4225752"/>
                  <a:pt x="0" y="3279785"/>
                  <a:pt x="0" y="2112876"/>
                </a:cubicBezTo>
                <a:close/>
              </a:path>
            </a:pathLst>
          </a:custGeom>
          <a:solidFill>
            <a:srgbClr val="233DFF"/>
          </a:solidFill>
          <a:ln>
            <a:solidFill>
              <a:srgbClr val="0070C0"/>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648057" tIns="648057" rIns="648057" bIns="648057" numCol="1" spcCol="1270" anchor="ctr" anchorCtr="0">
            <a:noAutofit/>
          </a:bodyPr>
          <a:lstStyle/>
          <a:p>
            <a:pPr lvl="0" algn="ctr" defTabSz="1022350">
              <a:lnSpc>
                <a:spcPct val="90000"/>
              </a:lnSpc>
              <a:spcBef>
                <a:spcPct val="0"/>
              </a:spcBef>
              <a:spcAft>
                <a:spcPct val="35000"/>
              </a:spcAft>
            </a:pPr>
            <a:r>
              <a:rPr lang="es-CO" sz="2300" b="1" kern="1200" dirty="0">
                <a:solidFill>
                  <a:schemeClr val="bg1"/>
                </a:solidFill>
                <a:latin typeface="Open Sans Bold"/>
              </a:rPr>
              <a:t>Poder comunicarse o poder interactuar con otras de una manera clara, precisa, efectiva y enfocada principalmente al trabajo, pero también tienen un fuerte vínculo con la vida diaria.</a:t>
            </a:r>
          </a:p>
        </p:txBody>
      </p:sp>
      <p:sp>
        <p:nvSpPr>
          <p:cNvPr id="9" name="CuadroTexto 8"/>
          <p:cNvSpPr txBox="1"/>
          <p:nvPr/>
        </p:nvSpPr>
        <p:spPr>
          <a:xfrm>
            <a:off x="8955851" y="6273492"/>
            <a:ext cx="1819729" cy="400110"/>
          </a:xfrm>
          <a:prstGeom prst="rect">
            <a:avLst/>
          </a:prstGeom>
          <a:noFill/>
        </p:spPr>
        <p:txBody>
          <a:bodyPr wrap="none" rtlCol="0">
            <a:spAutoFit/>
          </a:bodyPr>
          <a:lstStyle/>
          <a:p>
            <a:r>
              <a:rPr lang="es-CO" dirty="0"/>
              <a:t> </a:t>
            </a:r>
            <a:r>
              <a:rPr lang="es-CO" sz="2000" b="1" dirty="0">
                <a:solidFill>
                  <a:srgbClr val="233DFF"/>
                </a:solidFill>
                <a:latin typeface="Open Sans Bold" panose="020B0604020202020204"/>
              </a:rPr>
              <a:t>Formándonos</a:t>
            </a:r>
          </a:p>
        </p:txBody>
      </p:sp>
    </p:spTree>
    <p:extLst>
      <p:ext uri="{BB962C8B-B14F-4D97-AF65-F5344CB8AC3E}">
        <p14:creationId xmlns:p14="http://schemas.microsoft.com/office/powerpoint/2010/main" val="3335763438"/>
      </p:ext>
    </p:extLst>
  </p:cSld>
  <p:clrMapOvr>
    <a:masterClrMapping/>
  </p:clrMapOvr>
  <mc:AlternateContent xmlns:mc="http://schemas.openxmlformats.org/markup-compatibility/2006" xmlns:p14="http://schemas.microsoft.com/office/powerpoint/2010/main">
    <mc:Choice Requires="p14">
      <p:transition p14:dur="0" advTm="50000"/>
    </mc:Choice>
    <mc:Fallback xmlns="">
      <p:transition advTm="50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233DFF"/>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86153C-CD34-9747-AB2C-E4406E4286C1}"/>
              </a:ext>
            </a:extLst>
          </p:cNvPr>
          <p:cNvSpPr>
            <a:spLocks noGrp="1"/>
          </p:cNvSpPr>
          <p:nvPr>
            <p:ph type="title" idx="4294967295"/>
          </p:nvPr>
        </p:nvSpPr>
        <p:spPr>
          <a:xfrm>
            <a:off x="150171" y="230126"/>
            <a:ext cx="12111403" cy="1027053"/>
          </a:xfrm>
          <a:noFill/>
        </p:spPr>
        <p:txBody>
          <a:bodyPr>
            <a:noAutofit/>
          </a:bodyPr>
          <a:lstStyle/>
          <a:p>
            <a:pPr algn="ctr"/>
            <a:r>
              <a:rPr lang="es-CO" sz="4000" b="1" dirty="0">
                <a:solidFill>
                  <a:schemeClr val="bg1"/>
                </a:solidFill>
                <a:latin typeface="Open Sans Bold"/>
              </a:rPr>
              <a:t> </a:t>
            </a:r>
            <a:r>
              <a:rPr lang="es-CO" sz="3600" b="1" dirty="0">
                <a:solidFill>
                  <a:schemeClr val="bg1"/>
                </a:solidFill>
                <a:latin typeface="Open Sans Bold"/>
              </a:rPr>
              <a:t>¿Por qué nos enfocamos en el desarrollo </a:t>
            </a:r>
            <a:br>
              <a:rPr lang="es-CO" sz="3600" b="1" dirty="0">
                <a:solidFill>
                  <a:schemeClr val="bg1"/>
                </a:solidFill>
                <a:latin typeface="Open Sans Bold"/>
              </a:rPr>
            </a:br>
            <a:r>
              <a:rPr lang="es-CO" sz="3600" b="1" dirty="0">
                <a:solidFill>
                  <a:schemeClr val="bg1"/>
                </a:solidFill>
                <a:latin typeface="Open Sans Bold"/>
              </a:rPr>
              <a:t>de habilidades y competencias?</a:t>
            </a:r>
          </a:p>
        </p:txBody>
      </p:sp>
      <p:grpSp>
        <p:nvGrpSpPr>
          <p:cNvPr id="23" name="Grupo 22"/>
          <p:cNvGrpSpPr/>
          <p:nvPr/>
        </p:nvGrpSpPr>
        <p:grpSpPr>
          <a:xfrm>
            <a:off x="702438" y="1543331"/>
            <a:ext cx="9660172" cy="2005047"/>
            <a:chOff x="276431" y="1491902"/>
            <a:chExt cx="9660172" cy="2005047"/>
          </a:xfrm>
        </p:grpSpPr>
        <p:grpSp>
          <p:nvGrpSpPr>
            <p:cNvPr id="22" name="Grupo 21"/>
            <p:cNvGrpSpPr/>
            <p:nvPr/>
          </p:nvGrpSpPr>
          <p:grpSpPr>
            <a:xfrm>
              <a:off x="276431" y="1516949"/>
              <a:ext cx="9660172" cy="1980000"/>
              <a:chOff x="276431" y="1516949"/>
              <a:chExt cx="9660172" cy="1980000"/>
            </a:xfrm>
          </p:grpSpPr>
          <p:sp>
            <p:nvSpPr>
              <p:cNvPr id="9" name="Rectángulo 8"/>
              <p:cNvSpPr/>
              <p:nvPr/>
            </p:nvSpPr>
            <p:spPr>
              <a:xfrm>
                <a:off x="276431" y="1652527"/>
                <a:ext cx="2205616" cy="1590675"/>
              </a:xfrm>
              <a:prstGeom prst="rect">
                <a:avLst/>
              </a:prstGeom>
              <a:noFill/>
              <a:ln>
                <a:noFill/>
              </a:ln>
            </p:spPr>
          </p:sp>
          <p:sp>
            <p:nvSpPr>
              <p:cNvPr id="12" name="Forma libre 11"/>
              <p:cNvSpPr/>
              <p:nvPr/>
            </p:nvSpPr>
            <p:spPr>
              <a:xfrm>
                <a:off x="7956603" y="1516949"/>
                <a:ext cx="1980000" cy="1980000"/>
              </a:xfrm>
              <a:custGeom>
                <a:avLst/>
                <a:gdLst>
                  <a:gd name="connsiteX0" fmla="*/ 0 w 1589484"/>
                  <a:gd name="connsiteY0" fmla="*/ 794742 h 1589484"/>
                  <a:gd name="connsiteX1" fmla="*/ 794742 w 1589484"/>
                  <a:gd name="connsiteY1" fmla="*/ 0 h 1589484"/>
                  <a:gd name="connsiteX2" fmla="*/ 1589484 w 1589484"/>
                  <a:gd name="connsiteY2" fmla="*/ 794742 h 1589484"/>
                  <a:gd name="connsiteX3" fmla="*/ 794742 w 1589484"/>
                  <a:gd name="connsiteY3" fmla="*/ 1589484 h 1589484"/>
                  <a:gd name="connsiteX4" fmla="*/ 0 w 1589484"/>
                  <a:gd name="connsiteY4" fmla="*/ 794742 h 15894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89484" h="1589484">
                    <a:moveTo>
                      <a:pt x="0" y="794742"/>
                    </a:moveTo>
                    <a:cubicBezTo>
                      <a:pt x="0" y="355818"/>
                      <a:pt x="355818" y="0"/>
                      <a:pt x="794742" y="0"/>
                    </a:cubicBezTo>
                    <a:cubicBezTo>
                      <a:pt x="1233666" y="0"/>
                      <a:pt x="1589484" y="355818"/>
                      <a:pt x="1589484" y="794742"/>
                    </a:cubicBezTo>
                    <a:cubicBezTo>
                      <a:pt x="1589484" y="1233666"/>
                      <a:pt x="1233666" y="1589484"/>
                      <a:pt x="794742" y="1589484"/>
                    </a:cubicBezTo>
                    <a:cubicBezTo>
                      <a:pt x="355818" y="1589484"/>
                      <a:pt x="0" y="1233666"/>
                      <a:pt x="0" y="794742"/>
                    </a:cubicBezTo>
                    <a:close/>
                  </a:path>
                </a:pathLst>
              </a:custGeom>
              <a:solidFill>
                <a:schemeClr val="bg1"/>
              </a:solidFill>
              <a:ln w="57150">
                <a:solidFill>
                  <a:srgbClr val="004AAD"/>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53095" tIns="253095" rIns="253095" bIns="253095" numCol="1" spcCol="1270" anchor="ctr" anchorCtr="0">
                <a:noAutofit/>
              </a:bodyPr>
              <a:lstStyle/>
              <a:p>
                <a:pPr lvl="0" algn="ctr" defTabSz="711200">
                  <a:lnSpc>
                    <a:spcPct val="90000"/>
                  </a:lnSpc>
                  <a:spcBef>
                    <a:spcPct val="0"/>
                  </a:spcBef>
                  <a:spcAft>
                    <a:spcPct val="35000"/>
                  </a:spcAft>
                </a:pPr>
                <a:r>
                  <a:rPr lang="es-ES" sz="1600" b="1" kern="1200" dirty="0">
                    <a:solidFill>
                      <a:srgbClr val="004AAD"/>
                    </a:solidFill>
                    <a:latin typeface="Open Sans Bold"/>
                  </a:rPr>
                  <a:t>Suficiente para poder trabajar</a:t>
                </a:r>
              </a:p>
            </p:txBody>
          </p:sp>
        </p:grpSp>
        <p:grpSp>
          <p:nvGrpSpPr>
            <p:cNvPr id="3" name="Grupo 2"/>
            <p:cNvGrpSpPr/>
            <p:nvPr/>
          </p:nvGrpSpPr>
          <p:grpSpPr>
            <a:xfrm>
              <a:off x="278621" y="1491902"/>
              <a:ext cx="6708152" cy="1980000"/>
              <a:chOff x="278621" y="1491902"/>
              <a:chExt cx="6708152" cy="1980000"/>
            </a:xfrm>
          </p:grpSpPr>
          <p:sp>
            <p:nvSpPr>
              <p:cNvPr id="10" name="Forma libre 9"/>
              <p:cNvSpPr/>
              <p:nvPr/>
            </p:nvSpPr>
            <p:spPr>
              <a:xfrm>
                <a:off x="3193460" y="1491902"/>
                <a:ext cx="1980000" cy="1980000"/>
              </a:xfrm>
              <a:custGeom>
                <a:avLst/>
                <a:gdLst>
                  <a:gd name="connsiteX0" fmla="*/ 0 w 1896270"/>
                  <a:gd name="connsiteY0" fmla="*/ 794742 h 1589484"/>
                  <a:gd name="connsiteX1" fmla="*/ 948135 w 1896270"/>
                  <a:gd name="connsiteY1" fmla="*/ 0 h 1589484"/>
                  <a:gd name="connsiteX2" fmla="*/ 1896270 w 1896270"/>
                  <a:gd name="connsiteY2" fmla="*/ 794742 h 1589484"/>
                  <a:gd name="connsiteX3" fmla="*/ 948135 w 1896270"/>
                  <a:gd name="connsiteY3" fmla="*/ 1589484 h 1589484"/>
                  <a:gd name="connsiteX4" fmla="*/ 0 w 1896270"/>
                  <a:gd name="connsiteY4" fmla="*/ 794742 h 15894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6270" h="1589484">
                    <a:moveTo>
                      <a:pt x="0" y="794742"/>
                    </a:moveTo>
                    <a:cubicBezTo>
                      <a:pt x="0" y="355818"/>
                      <a:pt x="424494" y="0"/>
                      <a:pt x="948135" y="0"/>
                    </a:cubicBezTo>
                    <a:cubicBezTo>
                      <a:pt x="1471776" y="0"/>
                      <a:pt x="1896270" y="355818"/>
                      <a:pt x="1896270" y="794742"/>
                    </a:cubicBezTo>
                    <a:cubicBezTo>
                      <a:pt x="1896270" y="1233666"/>
                      <a:pt x="1471776" y="1589484"/>
                      <a:pt x="948135" y="1589484"/>
                    </a:cubicBezTo>
                    <a:cubicBezTo>
                      <a:pt x="424494" y="1589484"/>
                      <a:pt x="0" y="1233666"/>
                      <a:pt x="0" y="794742"/>
                    </a:cubicBezTo>
                    <a:close/>
                  </a:path>
                </a:pathLst>
              </a:custGeom>
              <a:solidFill>
                <a:schemeClr val="bg1"/>
              </a:solidFill>
              <a:ln w="57150">
                <a:solidFill>
                  <a:srgbClr val="004AAD"/>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98022" tIns="253095" rIns="298022" bIns="253095" numCol="1" spcCol="1270" anchor="ctr" anchorCtr="0">
                <a:noAutofit/>
              </a:bodyPr>
              <a:lstStyle/>
              <a:p>
                <a:pPr lvl="0" algn="ctr" defTabSz="711200">
                  <a:lnSpc>
                    <a:spcPct val="90000"/>
                  </a:lnSpc>
                  <a:spcBef>
                    <a:spcPct val="0"/>
                  </a:spcBef>
                  <a:spcAft>
                    <a:spcPct val="35000"/>
                  </a:spcAft>
                </a:pPr>
                <a:r>
                  <a:rPr lang="es-ES" sz="1600" b="1" kern="1200" dirty="0">
                    <a:solidFill>
                      <a:srgbClr val="004AAD"/>
                    </a:solidFill>
                    <a:latin typeface="Open Sans Bold"/>
                  </a:rPr>
                  <a:t>Tener muchos conocimientos</a:t>
                </a:r>
              </a:p>
            </p:txBody>
          </p:sp>
          <p:sp>
            <p:nvSpPr>
              <p:cNvPr id="11" name="Forma libre 10"/>
              <p:cNvSpPr/>
              <p:nvPr/>
            </p:nvSpPr>
            <p:spPr>
              <a:xfrm>
                <a:off x="6064873" y="2135999"/>
                <a:ext cx="921900" cy="921900"/>
              </a:xfrm>
              <a:custGeom>
                <a:avLst/>
                <a:gdLst>
                  <a:gd name="connsiteX0" fmla="*/ 122198 w 921900"/>
                  <a:gd name="connsiteY0" fmla="*/ 189911 h 921900"/>
                  <a:gd name="connsiteX1" fmla="*/ 799702 w 921900"/>
                  <a:gd name="connsiteY1" fmla="*/ 189911 h 921900"/>
                  <a:gd name="connsiteX2" fmla="*/ 799702 w 921900"/>
                  <a:gd name="connsiteY2" fmla="*/ 406742 h 921900"/>
                  <a:gd name="connsiteX3" fmla="*/ 122198 w 921900"/>
                  <a:gd name="connsiteY3" fmla="*/ 406742 h 921900"/>
                  <a:gd name="connsiteX4" fmla="*/ 122198 w 921900"/>
                  <a:gd name="connsiteY4" fmla="*/ 189911 h 921900"/>
                  <a:gd name="connsiteX5" fmla="*/ 122198 w 921900"/>
                  <a:gd name="connsiteY5" fmla="*/ 515158 h 921900"/>
                  <a:gd name="connsiteX6" fmla="*/ 799702 w 921900"/>
                  <a:gd name="connsiteY6" fmla="*/ 515158 h 921900"/>
                  <a:gd name="connsiteX7" fmla="*/ 799702 w 921900"/>
                  <a:gd name="connsiteY7" fmla="*/ 731989 h 921900"/>
                  <a:gd name="connsiteX8" fmla="*/ 122198 w 921900"/>
                  <a:gd name="connsiteY8" fmla="*/ 731989 h 921900"/>
                  <a:gd name="connsiteX9" fmla="*/ 122198 w 921900"/>
                  <a:gd name="connsiteY9" fmla="*/ 515158 h 921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21900" h="921900">
                    <a:moveTo>
                      <a:pt x="122198" y="189911"/>
                    </a:moveTo>
                    <a:lnTo>
                      <a:pt x="799702" y="189911"/>
                    </a:lnTo>
                    <a:lnTo>
                      <a:pt x="799702" y="406742"/>
                    </a:lnTo>
                    <a:lnTo>
                      <a:pt x="122198" y="406742"/>
                    </a:lnTo>
                    <a:lnTo>
                      <a:pt x="122198" y="189911"/>
                    </a:lnTo>
                    <a:close/>
                    <a:moveTo>
                      <a:pt x="122198" y="515158"/>
                    </a:moveTo>
                    <a:lnTo>
                      <a:pt x="799702" y="515158"/>
                    </a:lnTo>
                    <a:lnTo>
                      <a:pt x="799702" y="731989"/>
                    </a:lnTo>
                    <a:lnTo>
                      <a:pt x="122198" y="731989"/>
                    </a:lnTo>
                    <a:lnTo>
                      <a:pt x="122198" y="515158"/>
                    </a:lnTo>
                    <a:close/>
                  </a:path>
                </a:pathLst>
              </a:custGeom>
              <a:solidFill>
                <a:schemeClr val="bg1"/>
              </a:solidFill>
              <a:ln>
                <a:solidFill>
                  <a:srgbClr val="004AAD"/>
                </a:solid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22198" tIns="189911" rIns="122198" bIns="189911" numCol="1" spcCol="1270" anchor="ctr" anchorCtr="0">
                <a:noAutofit/>
              </a:bodyPr>
              <a:lstStyle/>
              <a:p>
                <a:pPr lvl="0" algn="ctr" defTabSz="711200">
                  <a:lnSpc>
                    <a:spcPct val="90000"/>
                  </a:lnSpc>
                  <a:spcBef>
                    <a:spcPct val="0"/>
                  </a:spcBef>
                  <a:spcAft>
                    <a:spcPct val="35000"/>
                  </a:spcAft>
                </a:pPr>
                <a:endParaRPr lang="es-ES" sz="1600" b="1" kern="1200" dirty="0"/>
              </a:p>
            </p:txBody>
          </p:sp>
          <p:sp>
            <p:nvSpPr>
              <p:cNvPr id="5" name="CuadroTexto 4">
                <a:extLst>
                  <a:ext uri="{FF2B5EF4-FFF2-40B4-BE49-F238E27FC236}">
                    <a16:creationId xmlns:a16="http://schemas.microsoft.com/office/drawing/2014/main" id="{FB401AB1-2632-C54C-A42A-5A9E9B681229}"/>
                  </a:ext>
                </a:extLst>
              </p:cNvPr>
              <p:cNvSpPr txBox="1"/>
              <p:nvPr/>
            </p:nvSpPr>
            <p:spPr>
              <a:xfrm>
                <a:off x="278621" y="2324939"/>
                <a:ext cx="1418954" cy="523220"/>
              </a:xfrm>
              <a:prstGeom prst="rect">
                <a:avLst/>
              </a:prstGeom>
              <a:noFill/>
            </p:spPr>
            <p:txBody>
              <a:bodyPr wrap="square" rtlCol="0">
                <a:spAutoFit/>
              </a:bodyPr>
              <a:lstStyle/>
              <a:p>
                <a:r>
                  <a:rPr lang="es-CO" sz="2800" b="1" dirty="0">
                    <a:solidFill>
                      <a:schemeClr val="bg1"/>
                    </a:solidFill>
                    <a:latin typeface="Open Sans Bold"/>
                  </a:rPr>
                  <a:t>ANTES</a:t>
                </a:r>
              </a:p>
            </p:txBody>
          </p:sp>
        </p:grpSp>
      </p:grpSp>
      <p:sp>
        <p:nvSpPr>
          <p:cNvPr id="7" name="CuadroTexto 6">
            <a:extLst>
              <a:ext uri="{FF2B5EF4-FFF2-40B4-BE49-F238E27FC236}">
                <a16:creationId xmlns:a16="http://schemas.microsoft.com/office/drawing/2014/main" id="{FB2DEEE6-4D19-E241-A9D8-45F65A4A3C14}"/>
              </a:ext>
            </a:extLst>
          </p:cNvPr>
          <p:cNvSpPr txBox="1"/>
          <p:nvPr/>
        </p:nvSpPr>
        <p:spPr>
          <a:xfrm>
            <a:off x="5373021" y="3223646"/>
            <a:ext cx="2050837" cy="707886"/>
          </a:xfrm>
          <a:prstGeom prst="rect">
            <a:avLst/>
          </a:prstGeom>
          <a:noFill/>
          <a:ln w="28575">
            <a:noFill/>
          </a:ln>
        </p:spPr>
        <p:txBody>
          <a:bodyPr wrap="square" rtlCol="0">
            <a:spAutoFit/>
          </a:bodyPr>
          <a:lstStyle/>
          <a:p>
            <a:pPr algn="ctr"/>
            <a:r>
              <a:rPr lang="es-CO" sz="3200" b="1" dirty="0">
                <a:solidFill>
                  <a:schemeClr val="bg1"/>
                </a:solidFill>
                <a:latin typeface="Open Sans Bold"/>
              </a:rPr>
              <a:t>Pero</a:t>
            </a:r>
            <a:r>
              <a:rPr lang="es-CO" sz="4000" b="1" dirty="0">
                <a:solidFill>
                  <a:schemeClr val="bg1"/>
                </a:solidFill>
                <a:latin typeface="Open Sans Bold"/>
              </a:rPr>
              <a:t>…</a:t>
            </a:r>
          </a:p>
        </p:txBody>
      </p:sp>
      <p:grpSp>
        <p:nvGrpSpPr>
          <p:cNvPr id="13" name="Grupo 12"/>
          <p:cNvGrpSpPr/>
          <p:nvPr/>
        </p:nvGrpSpPr>
        <p:grpSpPr>
          <a:xfrm>
            <a:off x="624304" y="3975420"/>
            <a:ext cx="10728306" cy="2010314"/>
            <a:chOff x="150171" y="4018917"/>
            <a:chExt cx="10728306" cy="2010314"/>
          </a:xfrm>
        </p:grpSpPr>
        <p:sp>
          <p:nvSpPr>
            <p:cNvPr id="18" name="Forma libre 17"/>
            <p:cNvSpPr/>
            <p:nvPr/>
          </p:nvSpPr>
          <p:spPr>
            <a:xfrm>
              <a:off x="8898477" y="4018917"/>
              <a:ext cx="1980000" cy="1980000"/>
            </a:xfrm>
            <a:custGeom>
              <a:avLst/>
              <a:gdLst>
                <a:gd name="connsiteX0" fmla="*/ 0 w 1850065"/>
                <a:gd name="connsiteY0" fmla="*/ 925033 h 1850065"/>
                <a:gd name="connsiteX1" fmla="*/ 925033 w 1850065"/>
                <a:gd name="connsiteY1" fmla="*/ 0 h 1850065"/>
                <a:gd name="connsiteX2" fmla="*/ 1850066 w 1850065"/>
                <a:gd name="connsiteY2" fmla="*/ 925033 h 1850065"/>
                <a:gd name="connsiteX3" fmla="*/ 925033 w 1850065"/>
                <a:gd name="connsiteY3" fmla="*/ 1850066 h 1850065"/>
                <a:gd name="connsiteX4" fmla="*/ 0 w 1850065"/>
                <a:gd name="connsiteY4" fmla="*/ 925033 h 18500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0065" h="1850065">
                  <a:moveTo>
                    <a:pt x="0" y="925033"/>
                  </a:moveTo>
                  <a:cubicBezTo>
                    <a:pt x="0" y="414151"/>
                    <a:pt x="414151" y="0"/>
                    <a:pt x="925033" y="0"/>
                  </a:cubicBezTo>
                  <a:cubicBezTo>
                    <a:pt x="1435915" y="0"/>
                    <a:pt x="1850066" y="414151"/>
                    <a:pt x="1850066" y="925033"/>
                  </a:cubicBezTo>
                  <a:cubicBezTo>
                    <a:pt x="1850066" y="1435915"/>
                    <a:pt x="1435915" y="1850066"/>
                    <a:pt x="925033" y="1850066"/>
                  </a:cubicBezTo>
                  <a:cubicBezTo>
                    <a:pt x="414151" y="1850066"/>
                    <a:pt x="0" y="1435915"/>
                    <a:pt x="0" y="925033"/>
                  </a:cubicBezTo>
                  <a:close/>
                </a:path>
              </a:pathLst>
            </a:custGeom>
            <a:solidFill>
              <a:schemeClr val="bg1"/>
            </a:solidFill>
            <a:ln w="57150">
              <a:solidFill>
                <a:srgbClr val="004AAD"/>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92526" tIns="292526" rIns="292526" bIns="292526" numCol="1" spcCol="1270" anchor="ctr" anchorCtr="0">
              <a:noAutofit/>
            </a:bodyPr>
            <a:lstStyle/>
            <a:p>
              <a:pPr lvl="0" algn="ctr" defTabSz="755650">
                <a:lnSpc>
                  <a:spcPct val="90000"/>
                </a:lnSpc>
                <a:spcBef>
                  <a:spcPct val="0"/>
                </a:spcBef>
                <a:spcAft>
                  <a:spcPct val="35000"/>
                </a:spcAft>
              </a:pPr>
              <a:r>
                <a:rPr lang="es-ES" b="1" kern="1200" dirty="0">
                  <a:solidFill>
                    <a:srgbClr val="004AAD"/>
                  </a:solidFill>
                  <a:latin typeface="Open Sans Bold"/>
                </a:rPr>
                <a:t>Ser exitoso laboralmente</a:t>
              </a:r>
            </a:p>
          </p:txBody>
        </p:sp>
        <p:grpSp>
          <p:nvGrpSpPr>
            <p:cNvPr id="6" name="Grupo 5"/>
            <p:cNvGrpSpPr/>
            <p:nvPr/>
          </p:nvGrpSpPr>
          <p:grpSpPr>
            <a:xfrm>
              <a:off x="150171" y="4034074"/>
              <a:ext cx="8489982" cy="1995157"/>
              <a:chOff x="150171" y="4034074"/>
              <a:chExt cx="8489982" cy="1995157"/>
            </a:xfrm>
          </p:grpSpPr>
          <p:sp>
            <p:nvSpPr>
              <p:cNvPr id="14" name="Forma libre 13"/>
              <p:cNvSpPr/>
              <p:nvPr/>
            </p:nvSpPr>
            <p:spPr>
              <a:xfrm>
                <a:off x="1959093" y="4034074"/>
                <a:ext cx="1980000" cy="1980000"/>
              </a:xfrm>
              <a:custGeom>
                <a:avLst/>
                <a:gdLst>
                  <a:gd name="connsiteX0" fmla="*/ 0 w 2160007"/>
                  <a:gd name="connsiteY0" fmla="*/ 925569 h 1851138"/>
                  <a:gd name="connsiteX1" fmla="*/ 1080004 w 2160007"/>
                  <a:gd name="connsiteY1" fmla="*/ 0 h 1851138"/>
                  <a:gd name="connsiteX2" fmla="*/ 2160008 w 2160007"/>
                  <a:gd name="connsiteY2" fmla="*/ 925569 h 1851138"/>
                  <a:gd name="connsiteX3" fmla="*/ 1080004 w 2160007"/>
                  <a:gd name="connsiteY3" fmla="*/ 1851138 h 1851138"/>
                  <a:gd name="connsiteX4" fmla="*/ 0 w 2160007"/>
                  <a:gd name="connsiteY4" fmla="*/ 925569 h 185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07" h="1851138">
                    <a:moveTo>
                      <a:pt x="0" y="925569"/>
                    </a:moveTo>
                    <a:cubicBezTo>
                      <a:pt x="0" y="414391"/>
                      <a:pt x="483534" y="0"/>
                      <a:pt x="1080004" y="0"/>
                    </a:cubicBezTo>
                    <a:cubicBezTo>
                      <a:pt x="1676474" y="0"/>
                      <a:pt x="2160008" y="414391"/>
                      <a:pt x="2160008" y="925569"/>
                    </a:cubicBezTo>
                    <a:cubicBezTo>
                      <a:pt x="2160008" y="1436747"/>
                      <a:pt x="1676474" y="1851138"/>
                      <a:pt x="1080004" y="1851138"/>
                    </a:cubicBezTo>
                    <a:cubicBezTo>
                      <a:pt x="483534" y="1851138"/>
                      <a:pt x="0" y="1436747"/>
                      <a:pt x="0" y="925569"/>
                    </a:cubicBezTo>
                    <a:close/>
                  </a:path>
                </a:pathLst>
              </a:custGeom>
              <a:solidFill>
                <a:schemeClr val="bg1"/>
              </a:solidFill>
              <a:ln w="57150">
                <a:solidFill>
                  <a:srgbClr val="004AAD"/>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339186" tIns="293953" rIns="339186" bIns="293953" numCol="1" spcCol="1270" anchor="ctr" anchorCtr="0">
                <a:noAutofit/>
              </a:bodyPr>
              <a:lstStyle/>
              <a:p>
                <a:pPr lvl="0" algn="ctr" defTabSz="800100">
                  <a:lnSpc>
                    <a:spcPct val="90000"/>
                  </a:lnSpc>
                  <a:spcBef>
                    <a:spcPct val="0"/>
                  </a:spcBef>
                  <a:spcAft>
                    <a:spcPct val="35000"/>
                  </a:spcAft>
                </a:pPr>
                <a:r>
                  <a:rPr lang="es-ES" sz="1600" b="1" kern="1200" dirty="0">
                    <a:solidFill>
                      <a:srgbClr val="004AAD"/>
                    </a:solidFill>
                    <a:latin typeface="Open Sans Bold"/>
                  </a:rPr>
                  <a:t>Muchos conocimientos</a:t>
                </a:r>
              </a:p>
            </p:txBody>
          </p:sp>
          <p:sp>
            <p:nvSpPr>
              <p:cNvPr id="15" name="Forma libre 14"/>
              <p:cNvSpPr/>
              <p:nvPr/>
            </p:nvSpPr>
            <p:spPr>
              <a:xfrm>
                <a:off x="4222607" y="4574702"/>
                <a:ext cx="1051709" cy="1029741"/>
              </a:xfrm>
              <a:custGeom>
                <a:avLst/>
                <a:gdLst>
                  <a:gd name="connsiteX0" fmla="*/ 142231 w 1073038"/>
                  <a:gd name="connsiteY0" fmla="*/ 410330 h 1073038"/>
                  <a:gd name="connsiteX1" fmla="*/ 410330 w 1073038"/>
                  <a:gd name="connsiteY1" fmla="*/ 410330 h 1073038"/>
                  <a:gd name="connsiteX2" fmla="*/ 410330 w 1073038"/>
                  <a:gd name="connsiteY2" fmla="*/ 142231 h 1073038"/>
                  <a:gd name="connsiteX3" fmla="*/ 662708 w 1073038"/>
                  <a:gd name="connsiteY3" fmla="*/ 142231 h 1073038"/>
                  <a:gd name="connsiteX4" fmla="*/ 662708 w 1073038"/>
                  <a:gd name="connsiteY4" fmla="*/ 410330 h 1073038"/>
                  <a:gd name="connsiteX5" fmla="*/ 930807 w 1073038"/>
                  <a:gd name="connsiteY5" fmla="*/ 410330 h 1073038"/>
                  <a:gd name="connsiteX6" fmla="*/ 930807 w 1073038"/>
                  <a:gd name="connsiteY6" fmla="*/ 662708 h 1073038"/>
                  <a:gd name="connsiteX7" fmla="*/ 662708 w 1073038"/>
                  <a:gd name="connsiteY7" fmla="*/ 662708 h 1073038"/>
                  <a:gd name="connsiteX8" fmla="*/ 662708 w 1073038"/>
                  <a:gd name="connsiteY8" fmla="*/ 930807 h 1073038"/>
                  <a:gd name="connsiteX9" fmla="*/ 410330 w 1073038"/>
                  <a:gd name="connsiteY9" fmla="*/ 930807 h 1073038"/>
                  <a:gd name="connsiteX10" fmla="*/ 410330 w 1073038"/>
                  <a:gd name="connsiteY10" fmla="*/ 662708 h 1073038"/>
                  <a:gd name="connsiteX11" fmla="*/ 142231 w 1073038"/>
                  <a:gd name="connsiteY11" fmla="*/ 662708 h 1073038"/>
                  <a:gd name="connsiteX12" fmla="*/ 142231 w 1073038"/>
                  <a:gd name="connsiteY12" fmla="*/ 410330 h 107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3038" h="1073038">
                    <a:moveTo>
                      <a:pt x="142231" y="410330"/>
                    </a:moveTo>
                    <a:lnTo>
                      <a:pt x="410330" y="410330"/>
                    </a:lnTo>
                    <a:lnTo>
                      <a:pt x="410330" y="142231"/>
                    </a:lnTo>
                    <a:lnTo>
                      <a:pt x="662708" y="142231"/>
                    </a:lnTo>
                    <a:lnTo>
                      <a:pt x="662708" y="410330"/>
                    </a:lnTo>
                    <a:lnTo>
                      <a:pt x="930807" y="410330"/>
                    </a:lnTo>
                    <a:lnTo>
                      <a:pt x="930807" y="662708"/>
                    </a:lnTo>
                    <a:lnTo>
                      <a:pt x="662708" y="662708"/>
                    </a:lnTo>
                    <a:lnTo>
                      <a:pt x="662708" y="930807"/>
                    </a:lnTo>
                    <a:lnTo>
                      <a:pt x="410330" y="930807"/>
                    </a:lnTo>
                    <a:lnTo>
                      <a:pt x="410330" y="662708"/>
                    </a:lnTo>
                    <a:lnTo>
                      <a:pt x="142231" y="662708"/>
                    </a:lnTo>
                    <a:lnTo>
                      <a:pt x="142231" y="410330"/>
                    </a:lnTo>
                    <a:close/>
                  </a:path>
                </a:pathLst>
              </a:custGeom>
              <a:solidFill>
                <a:schemeClr val="bg1"/>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txBody>
              <a:bodyPr spcFirstLastPara="0" vert="horz" wrap="square" lIns="142231" tIns="410330" rIns="142231" bIns="410330" numCol="1" spcCol="1270" anchor="ctr" anchorCtr="0">
                <a:noAutofit/>
              </a:bodyPr>
              <a:lstStyle/>
              <a:p>
                <a:pPr lvl="0" algn="ctr" defTabSz="622300">
                  <a:lnSpc>
                    <a:spcPct val="90000"/>
                  </a:lnSpc>
                  <a:spcBef>
                    <a:spcPct val="0"/>
                  </a:spcBef>
                  <a:spcAft>
                    <a:spcPct val="35000"/>
                  </a:spcAft>
                </a:pPr>
                <a:endParaRPr lang="es-ES" sz="1400" b="1" kern="1200" dirty="0"/>
              </a:p>
            </p:txBody>
          </p:sp>
          <p:sp>
            <p:nvSpPr>
              <p:cNvPr id="16" name="Forma libre 15"/>
              <p:cNvSpPr/>
              <p:nvPr/>
            </p:nvSpPr>
            <p:spPr>
              <a:xfrm>
                <a:off x="5340845" y="4049231"/>
                <a:ext cx="1980000" cy="1980000"/>
              </a:xfrm>
              <a:custGeom>
                <a:avLst/>
                <a:gdLst>
                  <a:gd name="connsiteX0" fmla="*/ 0 w 1850065"/>
                  <a:gd name="connsiteY0" fmla="*/ 925033 h 1850065"/>
                  <a:gd name="connsiteX1" fmla="*/ 925033 w 1850065"/>
                  <a:gd name="connsiteY1" fmla="*/ 0 h 1850065"/>
                  <a:gd name="connsiteX2" fmla="*/ 1850066 w 1850065"/>
                  <a:gd name="connsiteY2" fmla="*/ 925033 h 1850065"/>
                  <a:gd name="connsiteX3" fmla="*/ 925033 w 1850065"/>
                  <a:gd name="connsiteY3" fmla="*/ 1850066 h 1850065"/>
                  <a:gd name="connsiteX4" fmla="*/ 0 w 1850065"/>
                  <a:gd name="connsiteY4" fmla="*/ 925033 h 18500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0065" h="1850065">
                    <a:moveTo>
                      <a:pt x="0" y="925033"/>
                    </a:moveTo>
                    <a:cubicBezTo>
                      <a:pt x="0" y="414151"/>
                      <a:pt x="414151" y="0"/>
                      <a:pt x="925033" y="0"/>
                    </a:cubicBezTo>
                    <a:cubicBezTo>
                      <a:pt x="1435915" y="0"/>
                      <a:pt x="1850066" y="414151"/>
                      <a:pt x="1850066" y="925033"/>
                    </a:cubicBezTo>
                    <a:cubicBezTo>
                      <a:pt x="1850066" y="1435915"/>
                      <a:pt x="1435915" y="1850066"/>
                      <a:pt x="925033" y="1850066"/>
                    </a:cubicBezTo>
                    <a:cubicBezTo>
                      <a:pt x="414151" y="1850066"/>
                      <a:pt x="0" y="1435915"/>
                      <a:pt x="0" y="925033"/>
                    </a:cubicBezTo>
                    <a:close/>
                  </a:path>
                </a:pathLst>
              </a:custGeom>
              <a:solidFill>
                <a:schemeClr val="bg1"/>
              </a:solidFill>
              <a:ln w="57150">
                <a:solidFill>
                  <a:srgbClr val="004AAD"/>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92526" tIns="292526" rIns="292526" bIns="292526" numCol="1" spcCol="1270" anchor="ctr" anchorCtr="0">
                <a:noAutofit/>
              </a:bodyPr>
              <a:lstStyle/>
              <a:p>
                <a:pPr lvl="0" algn="ctr" defTabSz="755650">
                  <a:lnSpc>
                    <a:spcPct val="90000"/>
                  </a:lnSpc>
                  <a:spcBef>
                    <a:spcPct val="0"/>
                  </a:spcBef>
                  <a:spcAft>
                    <a:spcPct val="35000"/>
                  </a:spcAft>
                </a:pPr>
                <a:r>
                  <a:rPr lang="es-ES" sz="1600" b="1" kern="1200" dirty="0">
                    <a:solidFill>
                      <a:srgbClr val="004AAD"/>
                    </a:solidFill>
                    <a:latin typeface="Open Sans Bold"/>
                  </a:rPr>
                  <a:t>Habilidades y competencias con alto grado de desarrollo</a:t>
                </a:r>
              </a:p>
            </p:txBody>
          </p:sp>
          <p:sp>
            <p:nvSpPr>
              <p:cNvPr id="17" name="Forma libre 16"/>
              <p:cNvSpPr/>
              <p:nvPr/>
            </p:nvSpPr>
            <p:spPr>
              <a:xfrm>
                <a:off x="7588444" y="4570782"/>
                <a:ext cx="1051709" cy="1029741"/>
              </a:xfrm>
              <a:custGeom>
                <a:avLst/>
                <a:gdLst>
                  <a:gd name="connsiteX0" fmla="*/ 142231 w 1073038"/>
                  <a:gd name="connsiteY0" fmla="*/ 221046 h 1073038"/>
                  <a:gd name="connsiteX1" fmla="*/ 930807 w 1073038"/>
                  <a:gd name="connsiteY1" fmla="*/ 221046 h 1073038"/>
                  <a:gd name="connsiteX2" fmla="*/ 930807 w 1073038"/>
                  <a:gd name="connsiteY2" fmla="*/ 473424 h 1073038"/>
                  <a:gd name="connsiteX3" fmla="*/ 142231 w 1073038"/>
                  <a:gd name="connsiteY3" fmla="*/ 473424 h 1073038"/>
                  <a:gd name="connsiteX4" fmla="*/ 142231 w 1073038"/>
                  <a:gd name="connsiteY4" fmla="*/ 221046 h 1073038"/>
                  <a:gd name="connsiteX5" fmla="*/ 142231 w 1073038"/>
                  <a:gd name="connsiteY5" fmla="*/ 599614 h 1073038"/>
                  <a:gd name="connsiteX6" fmla="*/ 930807 w 1073038"/>
                  <a:gd name="connsiteY6" fmla="*/ 599614 h 1073038"/>
                  <a:gd name="connsiteX7" fmla="*/ 930807 w 1073038"/>
                  <a:gd name="connsiteY7" fmla="*/ 851992 h 1073038"/>
                  <a:gd name="connsiteX8" fmla="*/ 142231 w 1073038"/>
                  <a:gd name="connsiteY8" fmla="*/ 851992 h 1073038"/>
                  <a:gd name="connsiteX9" fmla="*/ 142231 w 1073038"/>
                  <a:gd name="connsiteY9" fmla="*/ 599614 h 107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73038" h="1073038">
                    <a:moveTo>
                      <a:pt x="142231" y="221046"/>
                    </a:moveTo>
                    <a:lnTo>
                      <a:pt x="930807" y="221046"/>
                    </a:lnTo>
                    <a:lnTo>
                      <a:pt x="930807" y="473424"/>
                    </a:lnTo>
                    <a:lnTo>
                      <a:pt x="142231" y="473424"/>
                    </a:lnTo>
                    <a:lnTo>
                      <a:pt x="142231" y="221046"/>
                    </a:lnTo>
                    <a:close/>
                    <a:moveTo>
                      <a:pt x="142231" y="599614"/>
                    </a:moveTo>
                    <a:lnTo>
                      <a:pt x="930807" y="599614"/>
                    </a:lnTo>
                    <a:lnTo>
                      <a:pt x="930807" y="851992"/>
                    </a:lnTo>
                    <a:lnTo>
                      <a:pt x="142231" y="851992"/>
                    </a:lnTo>
                    <a:lnTo>
                      <a:pt x="142231" y="599614"/>
                    </a:lnTo>
                    <a:close/>
                  </a:path>
                </a:pathLst>
              </a:custGeom>
              <a:solidFill>
                <a:schemeClr val="bg1"/>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txBody>
              <a:bodyPr spcFirstLastPara="0" vert="horz" wrap="square" lIns="142231" tIns="221046" rIns="142231" bIns="221046" numCol="1" spcCol="1270" anchor="ctr" anchorCtr="0">
                <a:noAutofit/>
              </a:bodyPr>
              <a:lstStyle/>
              <a:p>
                <a:pPr lvl="0" algn="ctr" defTabSz="622300">
                  <a:lnSpc>
                    <a:spcPct val="90000"/>
                  </a:lnSpc>
                  <a:spcBef>
                    <a:spcPct val="0"/>
                  </a:spcBef>
                  <a:spcAft>
                    <a:spcPct val="35000"/>
                  </a:spcAft>
                </a:pPr>
                <a:endParaRPr lang="es-ES" sz="1400" b="1" kern="1200" dirty="0"/>
              </a:p>
            </p:txBody>
          </p:sp>
          <p:sp>
            <p:nvSpPr>
              <p:cNvPr id="8" name="CuadroTexto 7">
                <a:extLst>
                  <a:ext uri="{FF2B5EF4-FFF2-40B4-BE49-F238E27FC236}">
                    <a16:creationId xmlns:a16="http://schemas.microsoft.com/office/drawing/2014/main" id="{4D389E69-705B-3244-A6DD-AF13C99488C8}"/>
                  </a:ext>
                </a:extLst>
              </p:cNvPr>
              <p:cNvSpPr txBox="1"/>
              <p:nvPr/>
            </p:nvSpPr>
            <p:spPr>
              <a:xfrm>
                <a:off x="150171" y="4547020"/>
                <a:ext cx="1808922" cy="954107"/>
              </a:xfrm>
              <a:prstGeom prst="rect">
                <a:avLst/>
              </a:prstGeom>
              <a:noFill/>
            </p:spPr>
            <p:txBody>
              <a:bodyPr wrap="square" rtlCol="0">
                <a:spAutoFit/>
              </a:bodyPr>
              <a:lstStyle/>
              <a:p>
                <a:pPr algn="ctr"/>
                <a:r>
                  <a:rPr lang="es-CO" sz="2800" b="1" dirty="0">
                    <a:solidFill>
                      <a:schemeClr val="bg1"/>
                    </a:solidFill>
                    <a:latin typeface="Open Sans Bold"/>
                  </a:rPr>
                  <a:t>HOY Y MAÑANA</a:t>
                </a:r>
              </a:p>
            </p:txBody>
          </p:sp>
        </p:grpSp>
      </p:grpSp>
      <p:sp>
        <p:nvSpPr>
          <p:cNvPr id="21" name="CuadroTexto 20"/>
          <p:cNvSpPr txBox="1"/>
          <p:nvPr/>
        </p:nvSpPr>
        <p:spPr>
          <a:xfrm>
            <a:off x="8955851" y="6273492"/>
            <a:ext cx="1819729" cy="400110"/>
          </a:xfrm>
          <a:prstGeom prst="rect">
            <a:avLst/>
          </a:prstGeom>
          <a:noFill/>
        </p:spPr>
        <p:txBody>
          <a:bodyPr wrap="none" rtlCol="0">
            <a:spAutoFit/>
          </a:bodyPr>
          <a:lstStyle/>
          <a:p>
            <a:r>
              <a:rPr lang="es-CO" dirty="0">
                <a:solidFill>
                  <a:schemeClr val="bg1"/>
                </a:solidFill>
              </a:rPr>
              <a:t> </a:t>
            </a:r>
            <a:r>
              <a:rPr lang="es-CO" sz="2000" b="1" dirty="0">
                <a:solidFill>
                  <a:schemeClr val="bg1"/>
                </a:solidFill>
                <a:latin typeface="Open Sans Bold" panose="020B0604020202020204"/>
              </a:rPr>
              <a:t>Formándonos</a:t>
            </a:r>
          </a:p>
        </p:txBody>
      </p:sp>
    </p:spTree>
    <p:extLst>
      <p:ext uri="{BB962C8B-B14F-4D97-AF65-F5344CB8AC3E}">
        <p14:creationId xmlns:p14="http://schemas.microsoft.com/office/powerpoint/2010/main" val="789830986"/>
      </p:ext>
    </p:extLst>
  </p:cSld>
  <p:clrMapOvr>
    <a:masterClrMapping/>
  </p:clrMapOvr>
  <mc:AlternateContent xmlns:mc="http://schemas.openxmlformats.org/markup-compatibility/2006" xmlns:p14="http://schemas.microsoft.com/office/powerpoint/2010/main">
    <mc:Choice Requires="p14">
      <p:transition p14:dur="0" advTm="50000"/>
    </mc:Choice>
    <mc:Fallback xmlns="">
      <p:transition advTm="50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DA3B98-58C0-6541-937E-DE5A544BA3B2}"/>
              </a:ext>
            </a:extLst>
          </p:cNvPr>
          <p:cNvSpPr>
            <a:spLocks noGrp="1"/>
          </p:cNvSpPr>
          <p:nvPr>
            <p:ph type="title" idx="4294967295"/>
          </p:nvPr>
        </p:nvSpPr>
        <p:spPr>
          <a:xfrm>
            <a:off x="1" y="387626"/>
            <a:ext cx="12192000" cy="1125538"/>
          </a:xfrm>
          <a:noFill/>
        </p:spPr>
        <p:txBody>
          <a:bodyPr>
            <a:noAutofit/>
          </a:bodyPr>
          <a:lstStyle/>
          <a:p>
            <a:pPr algn="ctr"/>
            <a:r>
              <a:rPr lang="es-CO" sz="4000" b="1" dirty="0">
                <a:solidFill>
                  <a:srgbClr val="004AAD"/>
                </a:solidFill>
                <a:latin typeface="Open Sans Bold"/>
              </a:rPr>
              <a:t> ¿Por qué las personas debemos desarrollar habilidades y competencias?</a:t>
            </a:r>
          </a:p>
        </p:txBody>
      </p:sp>
      <p:graphicFrame>
        <p:nvGraphicFramePr>
          <p:cNvPr id="4" name="Marcador de contenido 3">
            <a:extLst>
              <a:ext uri="{FF2B5EF4-FFF2-40B4-BE49-F238E27FC236}">
                <a16:creationId xmlns:a16="http://schemas.microsoft.com/office/drawing/2014/main" id="{54EDD592-A196-0647-9735-A58BA34A4984}"/>
              </a:ext>
            </a:extLst>
          </p:cNvPr>
          <p:cNvGraphicFramePr>
            <a:graphicFrameLocks noGrp="1"/>
          </p:cNvGraphicFramePr>
          <p:nvPr>
            <p:ph idx="4294967295"/>
            <p:extLst>
              <p:ext uri="{D42A27DB-BD31-4B8C-83A1-F6EECF244321}">
                <p14:modId xmlns:p14="http://schemas.microsoft.com/office/powerpoint/2010/main" val="1227776539"/>
              </p:ext>
            </p:extLst>
          </p:nvPr>
        </p:nvGraphicFramePr>
        <p:xfrm>
          <a:off x="86519" y="1205490"/>
          <a:ext cx="12018962" cy="5503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uadroTexto 4"/>
          <p:cNvSpPr txBox="1"/>
          <p:nvPr/>
        </p:nvSpPr>
        <p:spPr>
          <a:xfrm>
            <a:off x="8955851" y="6273492"/>
            <a:ext cx="1819729" cy="400110"/>
          </a:xfrm>
          <a:prstGeom prst="rect">
            <a:avLst/>
          </a:prstGeom>
          <a:noFill/>
        </p:spPr>
        <p:txBody>
          <a:bodyPr wrap="none" rtlCol="0">
            <a:spAutoFit/>
          </a:bodyPr>
          <a:lstStyle/>
          <a:p>
            <a:r>
              <a:rPr lang="es-CO" dirty="0"/>
              <a:t> </a:t>
            </a:r>
            <a:r>
              <a:rPr lang="es-CO" sz="2000" b="1" dirty="0">
                <a:solidFill>
                  <a:srgbClr val="233DFF"/>
                </a:solidFill>
                <a:latin typeface="Open Sans Bold" panose="020B0604020202020204"/>
              </a:rPr>
              <a:t>Formándonos</a:t>
            </a:r>
          </a:p>
        </p:txBody>
      </p:sp>
    </p:spTree>
    <p:extLst>
      <p:ext uri="{BB962C8B-B14F-4D97-AF65-F5344CB8AC3E}">
        <p14:creationId xmlns:p14="http://schemas.microsoft.com/office/powerpoint/2010/main" val="1384026195"/>
      </p:ext>
    </p:extLst>
  </p:cSld>
  <p:clrMapOvr>
    <a:masterClrMapping/>
  </p:clrMapOvr>
  <mc:AlternateContent xmlns:mc="http://schemas.openxmlformats.org/markup-compatibility/2006" xmlns:p14="http://schemas.microsoft.com/office/powerpoint/2010/main">
    <mc:Choice Requires="p14">
      <p:transition p14:dur="0" advTm="50000"/>
    </mc:Choice>
    <mc:Fallback xmlns="">
      <p:transition advTm="50000"/>
    </mc:Fallback>
  </mc:AlternateContent>
</p:sld>
</file>

<file path=ppt/theme/theme1.xml><?xml version="1.0" encoding="utf-8"?>
<a:theme xmlns:a="http://schemas.openxmlformats.org/drawingml/2006/main" name="1_Tema de Office">
  <a:themeElements>
    <a:clrScheme name="Personalizado 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D7E3B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buFont typeface="Wingdings" pitchFamily="2" charset="2"/>
          <a:buChar char="ü"/>
          <a:defRPr dirty="0">
            <a:solidFill>
              <a:schemeClr val="bg1"/>
            </a:solidFill>
            <a:latin typeface="Open Sans Bold"/>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ACTITUD POSITIVA V1.potx" id="{20093ED2-B5E4-4979-AAD0-188DEB3F77FF}" vid="{16182EF0-1557-40D6-A8B7-98AA00C116B4}"/>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1610</TotalTime>
  <Words>1081</Words>
  <Application>Microsoft Macintosh PowerPoint</Application>
  <PresentationFormat>Panorámica</PresentationFormat>
  <Paragraphs>103</Paragraphs>
  <Slides>15</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15</vt:i4>
      </vt:variant>
    </vt:vector>
  </HeadingPairs>
  <TitlesOfParts>
    <vt:vector size="20" baseType="lpstr">
      <vt:lpstr>Arial</vt:lpstr>
      <vt:lpstr>Calibri</vt:lpstr>
      <vt:lpstr>Open Sans Bold</vt:lpstr>
      <vt:lpstr>Wingdings</vt:lpstr>
      <vt:lpstr>1_Tema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¿Qué pueden encontrar todas las personas?</vt:lpstr>
      <vt:lpstr> ¿Por qué nos enfocamos en el desarrollo  de habilidades y competencias?</vt:lpstr>
      <vt:lpstr> ¿Por qué las personas debemos desarrollar habilidades y competencias?</vt:lpstr>
      <vt:lpstr>¿Cómo pueden conocer nuestras charlas?</vt:lpstr>
      <vt:lpstr>Presentación de PowerPoint</vt:lpstr>
      <vt:lpstr>¿Por qué nos enfocamos en micro  y pequeñas empresas y por qué en todos los cargos ?  (directivos y operativos)</vt:lpstr>
      <vt:lpstr> ¿Qué pueden encontrar las micro y  pequeñas empresas?</vt:lpstr>
      <vt:lpstr> ¿Cómo trabajamos con las empresas?</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Microsoft Office User</dc:creator>
  <cp:lastModifiedBy>Microsoft Office User</cp:lastModifiedBy>
  <cp:revision>134</cp:revision>
  <dcterms:created xsi:type="dcterms:W3CDTF">2023-09-02T20:44:52Z</dcterms:created>
  <dcterms:modified xsi:type="dcterms:W3CDTF">2024-10-11T23:15:26Z</dcterms:modified>
</cp:coreProperties>
</file>