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7" r:id="rId3"/>
    <p:sldMasterId id="2147483699" r:id="rId4"/>
  </p:sldMasterIdLst>
  <p:notesMasterIdLst>
    <p:notesMasterId r:id="rId45"/>
  </p:notesMasterIdLst>
  <p:sldIdLst>
    <p:sldId id="373"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a:srgbClr val="233DFF"/>
    <a:srgbClr val="FF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145" d="100"/>
          <a:sy n="145" d="100"/>
        </p:scale>
        <p:origin x="9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E7721-F817-1340-A2DA-CD79318A1E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A30CC9D-5086-764C-B2AB-8C62C0B762D2}">
      <dgm:prSet/>
      <dgm:spPr>
        <a:xfrm>
          <a:off x="0" y="90388"/>
          <a:ext cx="11183937" cy="1054772"/>
        </a:xfrm>
        <a:prstGeom prst="roundRect">
          <a:avLst/>
        </a:prstGeom>
        <a:solidFill>
          <a:schemeClr val="bg1"/>
        </a:solidFill>
        <a:ln w="12700" cap="flat" cmpd="sng" algn="ctr">
          <a:solidFill>
            <a:srgbClr val="4472C4"/>
          </a:solidFill>
          <a:prstDash val="solid"/>
          <a:miter lim="800000"/>
        </a:ln>
        <a:effectLst/>
      </dgm:spPr>
      <dgm:t>
        <a:bodyPr/>
        <a:lstStyle/>
        <a:p>
          <a:pPr algn="ctr"/>
          <a:r>
            <a:rPr lang="es-CO" b="1" dirty="0">
              <a:solidFill>
                <a:srgbClr val="233DFF"/>
              </a:solidFill>
              <a:latin typeface="Calibri" panose="020F0502020204030204"/>
              <a:ea typeface="+mn-ea"/>
              <a:cs typeface="+mn-cs"/>
            </a:rPr>
            <a:t>José Fernando Durán Gutiérrez</a:t>
          </a:r>
          <a:endParaRPr lang="es-CO" dirty="0">
            <a:solidFill>
              <a:srgbClr val="233DFF"/>
            </a:solidFill>
            <a:latin typeface="Calibri" panose="020F0502020204030204"/>
            <a:ea typeface="+mn-ea"/>
            <a:cs typeface="+mn-cs"/>
          </a:endParaRPr>
        </a:p>
      </dgm:t>
    </dgm:pt>
    <dgm:pt modelId="{54FA12B4-0FC8-D04C-A4D5-7293C90FAE8D}" type="parTrans" cxnId="{DF0742F6-1489-5C43-8023-34B6C0037C24}">
      <dgm:prSet/>
      <dgm:spPr/>
      <dgm:t>
        <a:bodyPr/>
        <a:lstStyle/>
        <a:p>
          <a:endParaRPr lang="es-ES">
            <a:solidFill>
              <a:srgbClr val="002060"/>
            </a:solidFill>
          </a:endParaRPr>
        </a:p>
      </dgm:t>
    </dgm:pt>
    <dgm:pt modelId="{54C25E4C-73E2-E444-AFFE-59309F8BCB4B}" type="sibTrans" cxnId="{DF0742F6-1489-5C43-8023-34B6C0037C24}">
      <dgm:prSet/>
      <dgm:spPr/>
      <dgm:t>
        <a:bodyPr/>
        <a:lstStyle/>
        <a:p>
          <a:endParaRPr lang="es-ES">
            <a:solidFill>
              <a:srgbClr val="002060"/>
            </a:solidFill>
          </a:endParaRPr>
        </a:p>
      </dgm:t>
    </dgm:pt>
    <dgm:pt modelId="{BCE53B2E-F4A5-8F48-92A9-4665182F1C13}">
      <dgm:prSet custT="1"/>
      <dgm:spPr>
        <a:xfrm>
          <a:off x="0" y="1385490"/>
          <a:ext cx="11183937" cy="4239360"/>
        </a:xfrm>
        <a:prstGeom prst="rect">
          <a:avLst/>
        </a:prstGeom>
        <a:noFill/>
        <a:ln>
          <a:noFill/>
        </a:ln>
        <a:effectLst/>
      </dgm:spPr>
      <dgm:t>
        <a:bodyPr/>
        <a:lstStyle/>
        <a:p>
          <a:r>
            <a:rPr lang="es-CO" sz="1800" dirty="0">
              <a:solidFill>
                <a:schemeClr val="bg1"/>
              </a:solidFill>
              <a:latin typeface="Open Sans Bold" panose="020B0604020202020204"/>
              <a:ea typeface="+mn-ea"/>
              <a:cs typeface="+mn-cs"/>
            </a:rPr>
            <a:t>Economista con más de 35 años de experiencia como estratega y ejecutor y más de 25 años de trayectoria como docente, consultor y formador</a:t>
          </a:r>
        </a:p>
      </dgm:t>
    </dgm:pt>
    <dgm:pt modelId="{F0E300A2-273A-F541-A1B8-F361A33DC71B}" type="parTrans" cxnId="{95AE5430-F3FA-E34A-8922-7C078BA8AC92}">
      <dgm:prSet/>
      <dgm:spPr/>
      <dgm:t>
        <a:bodyPr/>
        <a:lstStyle/>
        <a:p>
          <a:endParaRPr lang="es-ES">
            <a:solidFill>
              <a:srgbClr val="002060"/>
            </a:solidFill>
          </a:endParaRPr>
        </a:p>
      </dgm:t>
    </dgm:pt>
    <dgm:pt modelId="{E7ABBF7D-EDDA-8B4D-BD88-EC366462987B}" type="sibTrans" cxnId="{95AE5430-F3FA-E34A-8922-7C078BA8AC92}">
      <dgm:prSet/>
      <dgm:spPr/>
      <dgm:t>
        <a:bodyPr/>
        <a:lstStyle/>
        <a:p>
          <a:endParaRPr lang="es-ES">
            <a:solidFill>
              <a:srgbClr val="002060"/>
            </a:solidFill>
          </a:endParaRPr>
        </a:p>
      </dgm:t>
    </dgm:pt>
    <dgm:pt modelId="{2F973D70-C6E1-5245-BB09-8367196FF1F3}">
      <dgm:prSet custT="1"/>
      <dgm:spPr>
        <a:xfrm>
          <a:off x="0" y="1385490"/>
          <a:ext cx="11183937" cy="4239360"/>
        </a:xfrm>
        <a:prstGeom prst="rect">
          <a:avLst/>
        </a:prstGeom>
        <a:noFill/>
        <a:ln>
          <a:noFill/>
        </a:ln>
        <a:effectLst/>
      </dgm:spPr>
      <dgm:t>
        <a:bodyPr/>
        <a:lstStyle/>
        <a:p>
          <a:r>
            <a:rPr lang="es-CO" sz="1800" dirty="0">
              <a:solidFill>
                <a:schemeClr val="bg1"/>
              </a:solidFill>
              <a:latin typeface="Open Sans Bold" panose="020B0604020202020204"/>
              <a:ea typeface="+mn-ea"/>
              <a:cs typeface="+mn-cs"/>
            </a:rPr>
            <a:t>Ha tenido por varios años a su cargo las Vicepresidencias Comerciales, de Mercadeo, de Crédito y Cobranzas y las Gerencias de Talento Humano, de Ventas, de Presupuesto y de Soluciones Comerciales de varios de los Bancos de primer nivel en Colombia y ha tenido a su cargo la Gerencia General de una BPO especializada en gestión de ventas y cobranzas</a:t>
          </a:r>
        </a:p>
      </dgm:t>
    </dgm:pt>
    <dgm:pt modelId="{7648A8C1-09C0-2C46-B58A-1FCC1CF764AC}" type="parTrans" cxnId="{F8BC1766-9BE5-0943-BD74-7B14735A806E}">
      <dgm:prSet/>
      <dgm:spPr/>
      <dgm:t>
        <a:bodyPr/>
        <a:lstStyle/>
        <a:p>
          <a:endParaRPr lang="es-ES">
            <a:solidFill>
              <a:srgbClr val="002060"/>
            </a:solidFill>
          </a:endParaRPr>
        </a:p>
      </dgm:t>
    </dgm:pt>
    <dgm:pt modelId="{76750912-C2AA-F546-9B38-42391C137E9E}" type="sibTrans" cxnId="{F8BC1766-9BE5-0943-BD74-7B14735A806E}">
      <dgm:prSet/>
      <dgm:spPr/>
      <dgm:t>
        <a:bodyPr/>
        <a:lstStyle/>
        <a:p>
          <a:endParaRPr lang="es-ES">
            <a:solidFill>
              <a:srgbClr val="002060"/>
            </a:solidFill>
          </a:endParaRPr>
        </a:p>
      </dgm:t>
    </dgm:pt>
    <dgm:pt modelId="{4BE2E419-FE1C-A04C-BE5F-6A4A8DC07533}">
      <dgm:prSet custT="1"/>
      <dgm:spPr>
        <a:xfrm>
          <a:off x="0" y="1385490"/>
          <a:ext cx="11183937" cy="4239360"/>
        </a:xfrm>
        <a:prstGeom prst="rect">
          <a:avLst/>
        </a:prstGeom>
        <a:noFill/>
        <a:ln>
          <a:noFill/>
        </a:ln>
        <a:effectLst/>
      </dgm:spPr>
      <dgm:t>
        <a:bodyPr/>
        <a:lstStyle/>
        <a:p>
          <a:r>
            <a:rPr lang="es-CO" sz="1800" dirty="0">
              <a:solidFill>
                <a:schemeClr val="bg1"/>
              </a:solidFill>
              <a:latin typeface="Open Sans Bold" panose="020B0604020202020204"/>
              <a:ea typeface="+mn-ea"/>
              <a:cs typeface="+mn-cs"/>
            </a:rPr>
            <a:t>Ha sido miembro de las Juntas Directivas de Visa, Redeban Master Card, Credibanco, ACH Colombia, Servibanca, Capitalizadora Colmena</a:t>
          </a:r>
        </a:p>
      </dgm:t>
    </dgm:pt>
    <dgm:pt modelId="{C6773BA7-522D-094D-B910-160B79925786}" type="parTrans" cxnId="{67B9FAE7-EB7C-8141-81D0-1035EBB88266}">
      <dgm:prSet/>
      <dgm:spPr/>
      <dgm:t>
        <a:bodyPr/>
        <a:lstStyle/>
        <a:p>
          <a:endParaRPr lang="es-ES">
            <a:solidFill>
              <a:srgbClr val="002060"/>
            </a:solidFill>
          </a:endParaRPr>
        </a:p>
      </dgm:t>
    </dgm:pt>
    <dgm:pt modelId="{A6F2C993-479A-E345-ACA3-E04EB7170962}" type="sibTrans" cxnId="{67B9FAE7-EB7C-8141-81D0-1035EBB88266}">
      <dgm:prSet/>
      <dgm:spPr/>
      <dgm:t>
        <a:bodyPr/>
        <a:lstStyle/>
        <a:p>
          <a:endParaRPr lang="es-ES">
            <a:solidFill>
              <a:srgbClr val="002060"/>
            </a:solidFill>
          </a:endParaRPr>
        </a:p>
      </dgm:t>
    </dgm:pt>
    <dgm:pt modelId="{2DEE15E8-A0DD-D040-BD5B-4C01E73A9024}">
      <dgm:prSet custT="1"/>
      <dgm:spPr>
        <a:xfrm>
          <a:off x="0" y="1385490"/>
          <a:ext cx="11183937" cy="4239360"/>
        </a:xfrm>
        <a:prstGeom prst="rect">
          <a:avLst/>
        </a:prstGeom>
        <a:noFill/>
        <a:ln>
          <a:noFill/>
        </a:ln>
        <a:effectLst/>
      </dgm:spPr>
      <dgm:t>
        <a:bodyPr/>
        <a:lstStyle/>
        <a:p>
          <a:r>
            <a:rPr lang="es-CO" sz="1800" dirty="0">
              <a:solidFill>
                <a:schemeClr val="bg1"/>
              </a:solidFill>
              <a:latin typeface="Open Sans Bold" panose="020B0604020202020204"/>
              <a:ea typeface="+mn-ea"/>
              <a:cs typeface="+mn-cs"/>
            </a:rPr>
            <a:t>Ha sido catedrático por más de 15 años de la Universidad de los Andes</a:t>
          </a:r>
        </a:p>
      </dgm:t>
    </dgm:pt>
    <dgm:pt modelId="{887E5498-39A8-594F-BA26-D769A0D20760}" type="parTrans" cxnId="{0AD3E66F-5E3B-A146-AD74-74B2B449D26E}">
      <dgm:prSet/>
      <dgm:spPr/>
      <dgm:t>
        <a:bodyPr/>
        <a:lstStyle/>
        <a:p>
          <a:endParaRPr lang="es-ES">
            <a:solidFill>
              <a:srgbClr val="002060"/>
            </a:solidFill>
          </a:endParaRPr>
        </a:p>
      </dgm:t>
    </dgm:pt>
    <dgm:pt modelId="{FCB7258F-D26B-834C-A9EE-A56A8C9011D2}" type="sibTrans" cxnId="{0AD3E66F-5E3B-A146-AD74-74B2B449D26E}">
      <dgm:prSet/>
      <dgm:spPr/>
      <dgm:t>
        <a:bodyPr/>
        <a:lstStyle/>
        <a:p>
          <a:endParaRPr lang="es-ES">
            <a:solidFill>
              <a:srgbClr val="002060"/>
            </a:solidFill>
          </a:endParaRPr>
        </a:p>
      </dgm:t>
    </dgm:pt>
    <dgm:pt modelId="{DF3320F7-928D-FC4C-9117-52A636AB494F}">
      <dgm:prSet custT="1"/>
      <dgm:spPr>
        <a:xfrm>
          <a:off x="0" y="1385490"/>
          <a:ext cx="11183937" cy="4239360"/>
        </a:xfrm>
        <a:prstGeom prst="rect">
          <a:avLst/>
        </a:prstGeom>
        <a:noFill/>
        <a:ln>
          <a:noFill/>
        </a:ln>
        <a:effectLst/>
      </dgm:spPr>
      <dgm:t>
        <a:bodyPr/>
        <a:lstStyle/>
        <a:p>
          <a:r>
            <a:rPr lang="es-CO" sz="1800" dirty="0">
              <a:solidFill>
                <a:schemeClr val="bg1"/>
              </a:solidFill>
              <a:latin typeface="Open Sans Bold" panose="020B0604020202020204"/>
              <a:ea typeface="+mn-ea"/>
              <a:cs typeface="+mn-cs"/>
            </a:rPr>
            <a:t>Ha sido panelista y conferencista en varios foros nacionales e internacionales</a:t>
          </a:r>
        </a:p>
      </dgm:t>
    </dgm:pt>
    <dgm:pt modelId="{8046583F-9D89-1346-9819-FEEF0AE5068D}" type="parTrans" cxnId="{7E9B3E6F-9EF0-AF49-B194-7AFC687CD875}">
      <dgm:prSet/>
      <dgm:spPr/>
      <dgm:t>
        <a:bodyPr/>
        <a:lstStyle/>
        <a:p>
          <a:endParaRPr lang="es-ES">
            <a:solidFill>
              <a:srgbClr val="002060"/>
            </a:solidFill>
          </a:endParaRPr>
        </a:p>
      </dgm:t>
    </dgm:pt>
    <dgm:pt modelId="{A8223CB7-E586-3A47-B662-4BD2FD3B8A06}" type="sibTrans" cxnId="{7E9B3E6F-9EF0-AF49-B194-7AFC687CD875}">
      <dgm:prSet/>
      <dgm:spPr/>
      <dgm:t>
        <a:bodyPr/>
        <a:lstStyle/>
        <a:p>
          <a:endParaRPr lang="es-ES">
            <a:solidFill>
              <a:srgbClr val="002060"/>
            </a:solidFill>
          </a:endParaRPr>
        </a:p>
      </dgm:t>
    </dgm:pt>
    <dgm:pt modelId="{02DB7331-13A8-FC42-9687-14D024248E8B}">
      <dgm:prSet custT="1"/>
      <dgm:spPr>
        <a:xfrm>
          <a:off x="0" y="1385490"/>
          <a:ext cx="11183937" cy="4239360"/>
        </a:xfrm>
        <a:prstGeom prst="rect">
          <a:avLst/>
        </a:prstGeom>
        <a:noFill/>
        <a:ln>
          <a:noFill/>
        </a:ln>
        <a:effectLst/>
      </dgm:spPr>
      <dgm:t>
        <a:bodyPr/>
        <a:lstStyle/>
        <a:p>
          <a:r>
            <a:rPr lang="es-CO" sz="1800" dirty="0">
              <a:solidFill>
                <a:schemeClr val="bg1"/>
              </a:solidFill>
              <a:latin typeface="Open Sans Bold" panose="020B0604020202020204"/>
              <a:ea typeface="+mn-ea"/>
              <a:cs typeface="+mn-cs"/>
            </a:rPr>
            <a:t>Ha estado vinculado por varios años a reconocidas empresas de formación y capacitación como consultor y formador de ejecutivos de varias empresas multinacionales en diversos países</a:t>
          </a:r>
        </a:p>
      </dgm:t>
    </dgm:pt>
    <dgm:pt modelId="{D5DA2FE1-197A-D842-91A6-7011922670E0}" type="parTrans" cxnId="{45475F10-18DF-B747-887D-F686FD9F2BE6}">
      <dgm:prSet/>
      <dgm:spPr/>
      <dgm:t>
        <a:bodyPr/>
        <a:lstStyle/>
        <a:p>
          <a:endParaRPr lang="es-ES">
            <a:solidFill>
              <a:srgbClr val="002060"/>
            </a:solidFill>
          </a:endParaRPr>
        </a:p>
      </dgm:t>
    </dgm:pt>
    <dgm:pt modelId="{AC02975B-A21D-954F-850C-4164256BD311}" type="sibTrans" cxnId="{45475F10-18DF-B747-887D-F686FD9F2BE6}">
      <dgm:prSet/>
      <dgm:spPr/>
      <dgm:t>
        <a:bodyPr/>
        <a:lstStyle/>
        <a:p>
          <a:endParaRPr lang="es-ES">
            <a:solidFill>
              <a:srgbClr val="002060"/>
            </a:solidFill>
          </a:endParaRPr>
        </a:p>
      </dgm:t>
    </dgm:pt>
    <dgm:pt modelId="{2D190274-46F8-F745-A79C-181572062F83}">
      <dgm:prSet custT="1"/>
      <dgm:spPr>
        <a:xfrm>
          <a:off x="0" y="1385490"/>
          <a:ext cx="11183937" cy="4239360"/>
        </a:xfrm>
        <a:prstGeom prst="rect">
          <a:avLst/>
        </a:prstGeom>
        <a:noFill/>
        <a:ln>
          <a:noFill/>
        </a:ln>
        <a:effectLst/>
      </dgm:spPr>
      <dgm:t>
        <a:bodyPr/>
        <a:lstStyle/>
        <a:p>
          <a:r>
            <a:rPr lang="es-CO" sz="1800" dirty="0">
              <a:solidFill>
                <a:schemeClr val="bg1"/>
              </a:solidFill>
              <a:latin typeface="Open Sans Bold" panose="020B0604020202020204"/>
              <a:ea typeface="+mn-ea"/>
              <a:cs typeface="+mn-cs"/>
            </a:rPr>
            <a:t>Ha sido consultor y formador independiente por más de 15 años</a:t>
          </a:r>
        </a:p>
      </dgm:t>
    </dgm:pt>
    <dgm:pt modelId="{EB663730-60B3-5A45-A27D-CA6090CB6AFB}" type="parTrans" cxnId="{F2475C2F-880E-8B46-ADF9-9B17411863F2}">
      <dgm:prSet/>
      <dgm:spPr/>
      <dgm:t>
        <a:bodyPr/>
        <a:lstStyle/>
        <a:p>
          <a:endParaRPr lang="es-ES">
            <a:solidFill>
              <a:srgbClr val="002060"/>
            </a:solidFill>
          </a:endParaRPr>
        </a:p>
      </dgm:t>
    </dgm:pt>
    <dgm:pt modelId="{B5343207-CEFF-604C-A5E0-FA9DED5437AD}" type="sibTrans" cxnId="{F2475C2F-880E-8B46-ADF9-9B17411863F2}">
      <dgm:prSet/>
      <dgm:spPr/>
      <dgm:t>
        <a:bodyPr/>
        <a:lstStyle/>
        <a:p>
          <a:endParaRPr lang="es-ES">
            <a:solidFill>
              <a:srgbClr val="002060"/>
            </a:solidFill>
          </a:endParaRPr>
        </a:p>
      </dgm:t>
    </dgm:pt>
    <dgm:pt modelId="{68CC5F24-9E89-3844-A3FA-FCEF2280F72B}">
      <dgm:prSet custT="1"/>
      <dgm:spPr>
        <a:xfrm>
          <a:off x="0" y="1385490"/>
          <a:ext cx="11183937" cy="4239360"/>
        </a:xfrm>
        <a:prstGeom prst="rect">
          <a:avLst/>
        </a:prstGeom>
        <a:noFill/>
        <a:ln>
          <a:noFill/>
        </a:ln>
        <a:effectLst/>
      </dgm:spPr>
      <dgm:t>
        <a:bodyPr/>
        <a:lstStyle/>
        <a:p>
          <a:r>
            <a:rPr lang="es-CO" sz="1800" dirty="0">
              <a:solidFill>
                <a:schemeClr val="bg1"/>
              </a:solidFill>
              <a:latin typeface="Open Sans Bold" panose="020B0604020202020204"/>
              <a:ea typeface="+mn-ea"/>
              <a:cs typeface="+mn-cs"/>
            </a:rPr>
            <a:t>Ha sido fundador de Formándonos y ha desarrollado programas de formación de competencias y habilidades blandas en pequeñas empresas durante más de 15 años</a:t>
          </a:r>
        </a:p>
      </dgm:t>
    </dgm:pt>
    <dgm:pt modelId="{3C5F028A-7F79-EE47-BACA-6D7F30D31454}" type="parTrans" cxnId="{693D0B4C-7BD5-1C4A-923E-F90486D5B634}">
      <dgm:prSet/>
      <dgm:spPr/>
      <dgm:t>
        <a:bodyPr/>
        <a:lstStyle/>
        <a:p>
          <a:endParaRPr lang="es-ES">
            <a:solidFill>
              <a:srgbClr val="002060"/>
            </a:solidFill>
          </a:endParaRPr>
        </a:p>
      </dgm:t>
    </dgm:pt>
    <dgm:pt modelId="{100FB593-F356-D44E-A1BB-18E7E7CB51DF}" type="sibTrans" cxnId="{693D0B4C-7BD5-1C4A-923E-F90486D5B634}">
      <dgm:prSet/>
      <dgm:spPr/>
      <dgm:t>
        <a:bodyPr/>
        <a:lstStyle/>
        <a:p>
          <a:endParaRPr lang="es-ES">
            <a:solidFill>
              <a:srgbClr val="002060"/>
            </a:solidFill>
          </a:endParaRPr>
        </a:p>
      </dgm:t>
    </dgm:pt>
    <dgm:pt modelId="{9D6B30DA-5BDF-C04D-A8F0-C6D95D2DA655}" type="pres">
      <dgm:prSet presAssocID="{A3AE7721-F817-1340-A2DA-CD79318A1E64}" presName="linear" presStyleCnt="0">
        <dgm:presLayoutVars>
          <dgm:animLvl val="lvl"/>
          <dgm:resizeHandles val="exact"/>
        </dgm:presLayoutVars>
      </dgm:prSet>
      <dgm:spPr/>
    </dgm:pt>
    <dgm:pt modelId="{90FD452F-EFE9-D04A-ABCB-6A6992FFACDA}" type="pres">
      <dgm:prSet presAssocID="{9A30CC9D-5086-764C-B2AB-8C62C0B762D2}" presName="parentText" presStyleLbl="node1" presStyleIdx="0" presStyleCnt="1" custScaleY="68713" custLinFactNeighborY="-5669">
        <dgm:presLayoutVars>
          <dgm:chMax val="0"/>
          <dgm:bulletEnabled val="1"/>
        </dgm:presLayoutVars>
      </dgm:prSet>
      <dgm:spPr/>
    </dgm:pt>
    <dgm:pt modelId="{9D435500-0854-3144-BDFA-962BBDDA96FE}" type="pres">
      <dgm:prSet presAssocID="{9A30CC9D-5086-764C-B2AB-8C62C0B762D2}" presName="childText" presStyleLbl="revTx" presStyleIdx="0" presStyleCnt="1">
        <dgm:presLayoutVars>
          <dgm:bulletEnabled val="1"/>
        </dgm:presLayoutVars>
      </dgm:prSet>
      <dgm:spPr/>
    </dgm:pt>
  </dgm:ptLst>
  <dgm:cxnLst>
    <dgm:cxn modelId="{45475F10-18DF-B747-887D-F686FD9F2BE6}" srcId="{9A30CC9D-5086-764C-B2AB-8C62C0B762D2}" destId="{02DB7331-13A8-FC42-9687-14D024248E8B}" srcOrd="5" destOrd="0" parTransId="{D5DA2FE1-197A-D842-91A6-7011922670E0}" sibTransId="{AC02975B-A21D-954F-850C-4164256BD311}"/>
    <dgm:cxn modelId="{F2475C2F-880E-8B46-ADF9-9B17411863F2}" srcId="{9A30CC9D-5086-764C-B2AB-8C62C0B762D2}" destId="{2D190274-46F8-F745-A79C-181572062F83}" srcOrd="6" destOrd="0" parTransId="{EB663730-60B3-5A45-A27D-CA6090CB6AFB}" sibTransId="{B5343207-CEFF-604C-A5E0-FA9DED5437AD}"/>
    <dgm:cxn modelId="{95AE5430-F3FA-E34A-8922-7C078BA8AC92}" srcId="{9A30CC9D-5086-764C-B2AB-8C62C0B762D2}" destId="{BCE53B2E-F4A5-8F48-92A9-4665182F1C13}" srcOrd="0" destOrd="0" parTransId="{F0E300A2-273A-F541-A1B8-F361A33DC71B}" sibTransId="{E7ABBF7D-EDDA-8B4D-BD88-EC366462987B}"/>
    <dgm:cxn modelId="{434D0F35-2609-1348-BCAF-B72B2573F3F5}" type="presOf" srcId="{4BE2E419-FE1C-A04C-BE5F-6A4A8DC07533}" destId="{9D435500-0854-3144-BDFA-962BBDDA96FE}" srcOrd="0" destOrd="2" presId="urn:microsoft.com/office/officeart/2005/8/layout/vList2"/>
    <dgm:cxn modelId="{693D0B4C-7BD5-1C4A-923E-F90486D5B634}" srcId="{9A30CC9D-5086-764C-B2AB-8C62C0B762D2}" destId="{68CC5F24-9E89-3844-A3FA-FCEF2280F72B}" srcOrd="7" destOrd="0" parTransId="{3C5F028A-7F79-EE47-BACA-6D7F30D31454}" sibTransId="{100FB593-F356-D44E-A1BB-18E7E7CB51DF}"/>
    <dgm:cxn modelId="{CB73995F-4240-7A47-80BF-D1B01CB05312}" type="presOf" srcId="{02DB7331-13A8-FC42-9687-14D024248E8B}" destId="{9D435500-0854-3144-BDFA-962BBDDA96FE}" srcOrd="0" destOrd="5" presId="urn:microsoft.com/office/officeart/2005/8/layout/vList2"/>
    <dgm:cxn modelId="{F8BC1766-9BE5-0943-BD74-7B14735A806E}" srcId="{9A30CC9D-5086-764C-B2AB-8C62C0B762D2}" destId="{2F973D70-C6E1-5245-BB09-8367196FF1F3}" srcOrd="1" destOrd="0" parTransId="{7648A8C1-09C0-2C46-B58A-1FCC1CF764AC}" sibTransId="{76750912-C2AA-F546-9B38-42391C137E9E}"/>
    <dgm:cxn modelId="{CC886E6D-D2D7-C243-B7AC-A365EB48B453}" type="presOf" srcId="{BCE53B2E-F4A5-8F48-92A9-4665182F1C13}" destId="{9D435500-0854-3144-BDFA-962BBDDA96FE}" srcOrd="0" destOrd="0" presId="urn:microsoft.com/office/officeart/2005/8/layout/vList2"/>
    <dgm:cxn modelId="{7E9B3E6F-9EF0-AF49-B194-7AFC687CD875}" srcId="{9A30CC9D-5086-764C-B2AB-8C62C0B762D2}" destId="{DF3320F7-928D-FC4C-9117-52A636AB494F}" srcOrd="4" destOrd="0" parTransId="{8046583F-9D89-1346-9819-FEEF0AE5068D}" sibTransId="{A8223CB7-E586-3A47-B662-4BD2FD3B8A06}"/>
    <dgm:cxn modelId="{0AD3E66F-5E3B-A146-AD74-74B2B449D26E}" srcId="{9A30CC9D-5086-764C-B2AB-8C62C0B762D2}" destId="{2DEE15E8-A0DD-D040-BD5B-4C01E73A9024}" srcOrd="3" destOrd="0" parTransId="{887E5498-39A8-594F-BA26-D769A0D20760}" sibTransId="{FCB7258F-D26B-834C-A9EE-A56A8C9011D2}"/>
    <dgm:cxn modelId="{437C6570-1A09-B742-A552-25C20104148A}" type="presOf" srcId="{DF3320F7-928D-FC4C-9117-52A636AB494F}" destId="{9D435500-0854-3144-BDFA-962BBDDA96FE}" srcOrd="0" destOrd="4" presId="urn:microsoft.com/office/officeart/2005/8/layout/vList2"/>
    <dgm:cxn modelId="{08E3CC98-CF7A-0244-8019-36192F3B0AE5}" type="presOf" srcId="{9A30CC9D-5086-764C-B2AB-8C62C0B762D2}" destId="{90FD452F-EFE9-D04A-ABCB-6A6992FFACDA}" srcOrd="0" destOrd="0" presId="urn:microsoft.com/office/officeart/2005/8/layout/vList2"/>
    <dgm:cxn modelId="{A69AFA9A-8019-1B4E-82EA-1A1ED49417F5}" type="presOf" srcId="{2D190274-46F8-F745-A79C-181572062F83}" destId="{9D435500-0854-3144-BDFA-962BBDDA96FE}" srcOrd="0" destOrd="6" presId="urn:microsoft.com/office/officeart/2005/8/layout/vList2"/>
    <dgm:cxn modelId="{83FE72A9-42C5-B546-9D60-1C6CE7F62E24}" type="presOf" srcId="{2DEE15E8-A0DD-D040-BD5B-4C01E73A9024}" destId="{9D435500-0854-3144-BDFA-962BBDDA96FE}" srcOrd="0" destOrd="3" presId="urn:microsoft.com/office/officeart/2005/8/layout/vList2"/>
    <dgm:cxn modelId="{CAE011BF-4698-AF43-8CA6-AF092714C5B3}" type="presOf" srcId="{68CC5F24-9E89-3844-A3FA-FCEF2280F72B}" destId="{9D435500-0854-3144-BDFA-962BBDDA96FE}" srcOrd="0" destOrd="7" presId="urn:microsoft.com/office/officeart/2005/8/layout/vList2"/>
    <dgm:cxn modelId="{125B7EC3-A5DA-0F4C-B3A8-06A249D76F3B}" type="presOf" srcId="{A3AE7721-F817-1340-A2DA-CD79318A1E64}" destId="{9D6B30DA-5BDF-C04D-A8F0-C6D95D2DA655}" srcOrd="0" destOrd="0" presId="urn:microsoft.com/office/officeart/2005/8/layout/vList2"/>
    <dgm:cxn modelId="{56DC58E2-6B12-EB40-857A-ED425B0C3B4E}" type="presOf" srcId="{2F973D70-C6E1-5245-BB09-8367196FF1F3}" destId="{9D435500-0854-3144-BDFA-962BBDDA96FE}" srcOrd="0" destOrd="1" presId="urn:microsoft.com/office/officeart/2005/8/layout/vList2"/>
    <dgm:cxn modelId="{67B9FAE7-EB7C-8141-81D0-1035EBB88266}" srcId="{9A30CC9D-5086-764C-B2AB-8C62C0B762D2}" destId="{4BE2E419-FE1C-A04C-BE5F-6A4A8DC07533}" srcOrd="2" destOrd="0" parTransId="{C6773BA7-522D-094D-B910-160B79925786}" sibTransId="{A6F2C993-479A-E345-ACA3-E04EB7170962}"/>
    <dgm:cxn modelId="{DF0742F6-1489-5C43-8023-34B6C0037C24}" srcId="{A3AE7721-F817-1340-A2DA-CD79318A1E64}" destId="{9A30CC9D-5086-764C-B2AB-8C62C0B762D2}" srcOrd="0" destOrd="0" parTransId="{54FA12B4-0FC8-D04C-A4D5-7293C90FAE8D}" sibTransId="{54C25E4C-73E2-E444-AFFE-59309F8BCB4B}"/>
    <dgm:cxn modelId="{0E2994BF-61C5-6B49-BC24-EF8104A164F6}" type="presParOf" srcId="{9D6B30DA-5BDF-C04D-A8F0-C6D95D2DA655}" destId="{90FD452F-EFE9-D04A-ABCB-6A6992FFACDA}" srcOrd="0" destOrd="0" presId="urn:microsoft.com/office/officeart/2005/8/layout/vList2"/>
    <dgm:cxn modelId="{C4215530-E02B-B243-9E05-D0B8892830CC}" type="presParOf" srcId="{9D6B30DA-5BDF-C04D-A8F0-C6D95D2DA655}" destId="{9D435500-0854-3144-BDFA-962BBDDA96FE}" srcOrd="1"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BE4CC-9331-C24F-A639-86ACFB3D1359}" type="doc">
      <dgm:prSet loTypeId="urn:microsoft.com/office/officeart/2005/8/layout/venn3" loCatId="cycle" qsTypeId="urn:microsoft.com/office/officeart/2005/8/quickstyle/simple1" qsCatId="simple" csTypeId="urn:microsoft.com/office/officeart/2005/8/colors/accent1_2" csCatId="accent1" phldr="1"/>
      <dgm:spPr/>
      <dgm:t>
        <a:bodyPr/>
        <a:lstStyle/>
        <a:p>
          <a:endParaRPr lang="es-ES"/>
        </a:p>
      </dgm:t>
    </dgm:pt>
    <dgm:pt modelId="{715C4E05-23C1-8046-844D-F6A3545746AC}">
      <dgm:prSet custT="1"/>
      <dgm:spPr>
        <a:solidFill>
          <a:srgbClr val="233DFF"/>
        </a:solidFill>
        <a:ln>
          <a:solidFill>
            <a:srgbClr val="0070C0"/>
          </a:solidFill>
        </a:ln>
      </dgm:spPr>
      <dgm:t>
        <a:bodyPr/>
        <a:lstStyle/>
        <a:p>
          <a:r>
            <a:rPr lang="es-CO" sz="1800" b="1" dirty="0">
              <a:solidFill>
                <a:schemeClr val="bg1"/>
              </a:solidFill>
              <a:latin typeface="Open Sans Bold"/>
            </a:rPr>
            <a:t> Porque son pieza clave para relacionarse adecuadamente con el resto de las personas del ámbito laboral</a:t>
          </a:r>
        </a:p>
      </dgm:t>
    </dgm:pt>
    <dgm:pt modelId="{8FEACBB3-F205-7945-A05E-49360DE23B47}" type="parTrans" cxnId="{3A2A8F88-BF6A-5D4D-A5C1-965AF8CA8305}">
      <dgm:prSet/>
      <dgm:spPr/>
      <dgm:t>
        <a:bodyPr/>
        <a:lstStyle/>
        <a:p>
          <a:endParaRPr lang="es-ES" b="1"/>
        </a:p>
      </dgm:t>
    </dgm:pt>
    <dgm:pt modelId="{01906942-D37E-2448-B015-191EAC9A7D47}" type="sibTrans" cxnId="{3A2A8F88-BF6A-5D4D-A5C1-965AF8CA8305}">
      <dgm:prSet/>
      <dgm:spPr/>
      <dgm:t>
        <a:bodyPr/>
        <a:lstStyle/>
        <a:p>
          <a:endParaRPr lang="es-ES" b="1"/>
        </a:p>
      </dgm:t>
    </dgm:pt>
    <dgm:pt modelId="{73A8A441-6A08-5C44-ADE0-043CD35A39CB}">
      <dgm:prSet custT="1"/>
      <dgm:spPr>
        <a:solidFill>
          <a:srgbClr val="004AAD"/>
        </a:solidFill>
        <a:ln>
          <a:solidFill>
            <a:srgbClr val="0070C0"/>
          </a:solidFill>
        </a:ln>
      </dgm:spPr>
      <dgm:t>
        <a:bodyPr/>
        <a:lstStyle/>
        <a:p>
          <a:r>
            <a:rPr lang="es-CO" sz="1800" b="1" dirty="0">
              <a:solidFill>
                <a:schemeClr val="bg1"/>
              </a:solidFill>
              <a:latin typeface="Open Sans Bold" panose="020B0604020202020204"/>
            </a:rPr>
            <a:t>Para poder manejar con inteligencia emocional y de forma efectiva todas y cada una de las emociones y, claro, manejar también lo que sucede con otras personas</a:t>
          </a:r>
        </a:p>
      </dgm:t>
    </dgm:pt>
    <dgm:pt modelId="{61D4D6B2-9F24-ED44-93A7-081BA52C1B69}" type="parTrans" cxnId="{9135E83E-8483-3F44-8747-3A7655A66552}">
      <dgm:prSet/>
      <dgm:spPr/>
      <dgm:t>
        <a:bodyPr/>
        <a:lstStyle/>
        <a:p>
          <a:endParaRPr lang="es-ES" b="1"/>
        </a:p>
      </dgm:t>
    </dgm:pt>
    <dgm:pt modelId="{CA26BC9C-309E-DA40-8709-AF23C0FB2E0B}" type="sibTrans" cxnId="{9135E83E-8483-3F44-8747-3A7655A66552}">
      <dgm:prSet/>
      <dgm:spPr/>
      <dgm:t>
        <a:bodyPr/>
        <a:lstStyle/>
        <a:p>
          <a:endParaRPr lang="es-ES" b="1"/>
        </a:p>
      </dgm:t>
    </dgm:pt>
    <dgm:pt modelId="{AB57E120-3C9E-FC4B-A22D-55A1691E8881}">
      <dgm:prSet custT="1"/>
      <dgm:spPr>
        <a:solidFill>
          <a:srgbClr val="233DFF"/>
        </a:solidFill>
        <a:ln>
          <a:solidFill>
            <a:srgbClr val="0070C0"/>
          </a:solidFill>
        </a:ln>
      </dgm:spPr>
      <dgm:t>
        <a:bodyPr/>
        <a:lstStyle/>
        <a:p>
          <a:r>
            <a:rPr lang="es-CO" sz="1400" b="1" dirty="0">
              <a:solidFill>
                <a:schemeClr val="bg1"/>
              </a:solidFill>
              <a:latin typeface="Open Sans Bold" panose="020B0604020202020204"/>
            </a:rPr>
            <a:t>Porque no es lo mismo aprender a manejar herramientas, instrumentos o maquinaria que están perfectamente diseñadas que relacionarnos con personas cuyas  ideas, pensamientos y formas de ver la vida que no siempre son iguales</a:t>
          </a:r>
        </a:p>
      </dgm:t>
    </dgm:pt>
    <dgm:pt modelId="{87852CE1-4374-784B-9951-9AE0A24CB102}" type="parTrans" cxnId="{A3DA103C-5F45-F049-A2ED-DC2C98989130}">
      <dgm:prSet/>
      <dgm:spPr/>
      <dgm:t>
        <a:bodyPr/>
        <a:lstStyle/>
        <a:p>
          <a:endParaRPr lang="es-ES" b="1"/>
        </a:p>
      </dgm:t>
    </dgm:pt>
    <dgm:pt modelId="{42822DBE-FF86-334B-A132-686564ED15D2}" type="sibTrans" cxnId="{A3DA103C-5F45-F049-A2ED-DC2C98989130}">
      <dgm:prSet/>
      <dgm:spPr/>
      <dgm:t>
        <a:bodyPr/>
        <a:lstStyle/>
        <a:p>
          <a:endParaRPr lang="es-ES" b="1"/>
        </a:p>
      </dgm:t>
    </dgm:pt>
    <dgm:pt modelId="{20714F1C-956E-6042-8443-F3F564ACDD8B}">
      <dgm:prSet custT="1"/>
      <dgm:spPr>
        <a:solidFill>
          <a:srgbClr val="004AAD"/>
        </a:solidFill>
        <a:ln>
          <a:solidFill>
            <a:srgbClr val="0070C0"/>
          </a:solidFill>
        </a:ln>
      </dgm:spPr>
      <dgm:t>
        <a:bodyPr/>
        <a:lstStyle/>
        <a:p>
          <a:pPr>
            <a:lnSpc>
              <a:spcPct val="100000"/>
            </a:lnSpc>
          </a:pPr>
          <a:r>
            <a:rPr lang="es-CO" sz="1800" b="1" dirty="0">
              <a:solidFill>
                <a:schemeClr val="bg1"/>
              </a:solidFill>
              <a:latin typeface="Open Sans Bold" panose="020B0604020202020204"/>
            </a:rPr>
            <a:t>Porque son la  única posibilidad de destacarse laboralmente y alcanzar niveles óptimos de productividad</a:t>
          </a:r>
        </a:p>
      </dgm:t>
    </dgm:pt>
    <dgm:pt modelId="{D2C85A37-AB77-524D-9939-2F17C3FD60D4}" type="parTrans" cxnId="{4B0E709E-C128-3148-B22E-1B9C25B3F97B}">
      <dgm:prSet/>
      <dgm:spPr/>
      <dgm:t>
        <a:bodyPr/>
        <a:lstStyle/>
        <a:p>
          <a:endParaRPr lang="es-ES"/>
        </a:p>
      </dgm:t>
    </dgm:pt>
    <dgm:pt modelId="{C493B16D-03D9-904A-AE18-540AA3F4DC8A}" type="sibTrans" cxnId="{4B0E709E-C128-3148-B22E-1B9C25B3F97B}">
      <dgm:prSet/>
      <dgm:spPr/>
      <dgm:t>
        <a:bodyPr/>
        <a:lstStyle/>
        <a:p>
          <a:endParaRPr lang="es-ES"/>
        </a:p>
      </dgm:t>
    </dgm:pt>
    <dgm:pt modelId="{57946739-4020-0F40-8B24-BF6DFF5D87C0}" type="pres">
      <dgm:prSet presAssocID="{9BCBE4CC-9331-C24F-A639-86ACFB3D1359}" presName="Name0" presStyleCnt="0">
        <dgm:presLayoutVars>
          <dgm:dir/>
          <dgm:resizeHandles val="exact"/>
        </dgm:presLayoutVars>
      </dgm:prSet>
      <dgm:spPr/>
    </dgm:pt>
    <dgm:pt modelId="{4FEFCF95-9B9E-4548-A61D-CA7ED551569D}" type="pres">
      <dgm:prSet presAssocID="{715C4E05-23C1-8046-844D-F6A3545746AC}" presName="Name5" presStyleLbl="vennNode1" presStyleIdx="0" presStyleCnt="4" custLinFactNeighborX="-498" custLinFactNeighborY="-2023">
        <dgm:presLayoutVars>
          <dgm:bulletEnabled val="1"/>
        </dgm:presLayoutVars>
      </dgm:prSet>
      <dgm:spPr/>
    </dgm:pt>
    <dgm:pt modelId="{17343D2E-4905-1B4B-A655-0CDEBCFA7827}" type="pres">
      <dgm:prSet presAssocID="{01906942-D37E-2448-B015-191EAC9A7D47}" presName="space" presStyleCnt="0"/>
      <dgm:spPr/>
    </dgm:pt>
    <dgm:pt modelId="{2DAC6C8B-8E59-8845-808A-7D69396B9AA8}" type="pres">
      <dgm:prSet presAssocID="{73A8A441-6A08-5C44-ADE0-043CD35A39CB}" presName="Name5" presStyleLbl="vennNode1" presStyleIdx="1" presStyleCnt="4">
        <dgm:presLayoutVars>
          <dgm:bulletEnabled val="1"/>
        </dgm:presLayoutVars>
      </dgm:prSet>
      <dgm:spPr/>
    </dgm:pt>
    <dgm:pt modelId="{6FEE0011-9857-C14E-B985-0ECD643BBACC}" type="pres">
      <dgm:prSet presAssocID="{CA26BC9C-309E-DA40-8709-AF23C0FB2E0B}" presName="space" presStyleCnt="0"/>
      <dgm:spPr/>
    </dgm:pt>
    <dgm:pt modelId="{81909293-894A-0049-9638-7E0D3AC6BD5C}" type="pres">
      <dgm:prSet presAssocID="{AB57E120-3C9E-FC4B-A22D-55A1691E8881}" presName="Name5" presStyleLbl="vennNode1" presStyleIdx="2" presStyleCnt="4">
        <dgm:presLayoutVars>
          <dgm:bulletEnabled val="1"/>
        </dgm:presLayoutVars>
      </dgm:prSet>
      <dgm:spPr/>
    </dgm:pt>
    <dgm:pt modelId="{74BB70CE-8A6E-8E41-A2CD-9DF1286B53E3}" type="pres">
      <dgm:prSet presAssocID="{42822DBE-FF86-334B-A132-686564ED15D2}" presName="space" presStyleCnt="0"/>
      <dgm:spPr/>
    </dgm:pt>
    <dgm:pt modelId="{F7775B0F-89A6-024F-9FAC-224D084BDD40}" type="pres">
      <dgm:prSet presAssocID="{20714F1C-956E-6042-8443-F3F564ACDD8B}" presName="Name5" presStyleLbl="vennNode1" presStyleIdx="3" presStyleCnt="4">
        <dgm:presLayoutVars>
          <dgm:bulletEnabled val="1"/>
        </dgm:presLayoutVars>
      </dgm:prSet>
      <dgm:spPr/>
    </dgm:pt>
  </dgm:ptLst>
  <dgm:cxnLst>
    <dgm:cxn modelId="{86622A0C-873B-EB46-9805-005B4713813F}" type="presOf" srcId="{73A8A441-6A08-5C44-ADE0-043CD35A39CB}" destId="{2DAC6C8B-8E59-8845-808A-7D69396B9AA8}" srcOrd="0" destOrd="0" presId="urn:microsoft.com/office/officeart/2005/8/layout/venn3"/>
    <dgm:cxn modelId="{A3DA103C-5F45-F049-A2ED-DC2C98989130}" srcId="{9BCBE4CC-9331-C24F-A639-86ACFB3D1359}" destId="{AB57E120-3C9E-FC4B-A22D-55A1691E8881}" srcOrd="2" destOrd="0" parTransId="{87852CE1-4374-784B-9951-9AE0A24CB102}" sibTransId="{42822DBE-FF86-334B-A132-686564ED15D2}"/>
    <dgm:cxn modelId="{9135E83E-8483-3F44-8747-3A7655A66552}" srcId="{9BCBE4CC-9331-C24F-A639-86ACFB3D1359}" destId="{73A8A441-6A08-5C44-ADE0-043CD35A39CB}" srcOrd="1" destOrd="0" parTransId="{61D4D6B2-9F24-ED44-93A7-081BA52C1B69}" sibTransId="{CA26BC9C-309E-DA40-8709-AF23C0FB2E0B}"/>
    <dgm:cxn modelId="{005E5E4D-B909-3942-ACAB-EBD22855405C}" type="presOf" srcId="{715C4E05-23C1-8046-844D-F6A3545746AC}" destId="{4FEFCF95-9B9E-4548-A61D-CA7ED551569D}" srcOrd="0" destOrd="0" presId="urn:microsoft.com/office/officeart/2005/8/layout/venn3"/>
    <dgm:cxn modelId="{546CA96B-C916-9547-AF38-EDF5CBD568D0}" type="presOf" srcId="{20714F1C-956E-6042-8443-F3F564ACDD8B}" destId="{F7775B0F-89A6-024F-9FAC-224D084BDD40}" srcOrd="0" destOrd="0" presId="urn:microsoft.com/office/officeart/2005/8/layout/venn3"/>
    <dgm:cxn modelId="{523CED70-A91C-7E41-A0EE-F7734BA8E100}" type="presOf" srcId="{9BCBE4CC-9331-C24F-A639-86ACFB3D1359}" destId="{57946739-4020-0F40-8B24-BF6DFF5D87C0}" srcOrd="0" destOrd="0" presId="urn:microsoft.com/office/officeart/2005/8/layout/venn3"/>
    <dgm:cxn modelId="{3A2A8F88-BF6A-5D4D-A5C1-965AF8CA8305}" srcId="{9BCBE4CC-9331-C24F-A639-86ACFB3D1359}" destId="{715C4E05-23C1-8046-844D-F6A3545746AC}" srcOrd="0" destOrd="0" parTransId="{8FEACBB3-F205-7945-A05E-49360DE23B47}" sibTransId="{01906942-D37E-2448-B015-191EAC9A7D47}"/>
    <dgm:cxn modelId="{4B0E709E-C128-3148-B22E-1B9C25B3F97B}" srcId="{9BCBE4CC-9331-C24F-A639-86ACFB3D1359}" destId="{20714F1C-956E-6042-8443-F3F564ACDD8B}" srcOrd="3" destOrd="0" parTransId="{D2C85A37-AB77-524D-9939-2F17C3FD60D4}" sibTransId="{C493B16D-03D9-904A-AE18-540AA3F4DC8A}"/>
    <dgm:cxn modelId="{B777DBEE-5396-3842-8FFD-2514059663B7}" type="presOf" srcId="{AB57E120-3C9E-FC4B-A22D-55A1691E8881}" destId="{81909293-894A-0049-9638-7E0D3AC6BD5C}" srcOrd="0" destOrd="0" presId="urn:microsoft.com/office/officeart/2005/8/layout/venn3"/>
    <dgm:cxn modelId="{6975C37B-5CF1-5B42-9E7B-1E5A80ED997E}" type="presParOf" srcId="{57946739-4020-0F40-8B24-BF6DFF5D87C0}" destId="{4FEFCF95-9B9E-4548-A61D-CA7ED551569D}" srcOrd="0" destOrd="0" presId="urn:microsoft.com/office/officeart/2005/8/layout/venn3"/>
    <dgm:cxn modelId="{0FE38995-237E-9747-8CB4-9D3FC95B521B}" type="presParOf" srcId="{57946739-4020-0F40-8B24-BF6DFF5D87C0}" destId="{17343D2E-4905-1B4B-A655-0CDEBCFA7827}" srcOrd="1" destOrd="0" presId="urn:microsoft.com/office/officeart/2005/8/layout/venn3"/>
    <dgm:cxn modelId="{0D48716B-846A-7843-BAA4-B6260B55A783}" type="presParOf" srcId="{57946739-4020-0F40-8B24-BF6DFF5D87C0}" destId="{2DAC6C8B-8E59-8845-808A-7D69396B9AA8}" srcOrd="2" destOrd="0" presId="urn:microsoft.com/office/officeart/2005/8/layout/venn3"/>
    <dgm:cxn modelId="{F47175D6-74A3-6242-9CB4-A964697A0716}" type="presParOf" srcId="{57946739-4020-0F40-8B24-BF6DFF5D87C0}" destId="{6FEE0011-9857-C14E-B985-0ECD643BBACC}" srcOrd="3" destOrd="0" presId="urn:microsoft.com/office/officeart/2005/8/layout/venn3"/>
    <dgm:cxn modelId="{6661CD91-556E-084E-99AC-4E07E1117A1F}" type="presParOf" srcId="{57946739-4020-0F40-8B24-BF6DFF5D87C0}" destId="{81909293-894A-0049-9638-7E0D3AC6BD5C}" srcOrd="4" destOrd="0" presId="urn:microsoft.com/office/officeart/2005/8/layout/venn3"/>
    <dgm:cxn modelId="{2AED63F5-4DB7-5448-9695-84690CFA4D46}" type="presParOf" srcId="{57946739-4020-0F40-8B24-BF6DFF5D87C0}" destId="{74BB70CE-8A6E-8E41-A2CD-9DF1286B53E3}" srcOrd="5" destOrd="0" presId="urn:microsoft.com/office/officeart/2005/8/layout/venn3"/>
    <dgm:cxn modelId="{A3147CCA-2EC8-9440-942F-8E507CEF9256}" type="presParOf" srcId="{57946739-4020-0F40-8B24-BF6DFF5D87C0}" destId="{F7775B0F-89A6-024F-9FAC-224D084BDD40}"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D452F-EFE9-D04A-ABCB-6A6992FFACDA}">
      <dsp:nvSpPr>
        <dsp:cNvPr id="0" name=""/>
        <dsp:cNvSpPr/>
      </dsp:nvSpPr>
      <dsp:spPr>
        <a:xfrm>
          <a:off x="0" y="90388"/>
          <a:ext cx="11183937" cy="1054772"/>
        </a:xfrm>
        <a:prstGeom prst="roundRect">
          <a:avLst/>
        </a:prstGeom>
        <a:solidFill>
          <a:schemeClr val="bg1"/>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CO" sz="4400" b="1" kern="1200" dirty="0">
              <a:solidFill>
                <a:srgbClr val="233DFF"/>
              </a:solidFill>
              <a:latin typeface="Calibri" panose="020F0502020204030204"/>
              <a:ea typeface="+mn-ea"/>
              <a:cs typeface="+mn-cs"/>
            </a:rPr>
            <a:t>José Fernando Durán Gutiérrez</a:t>
          </a:r>
          <a:endParaRPr lang="es-CO" sz="4400" kern="1200" dirty="0">
            <a:solidFill>
              <a:srgbClr val="233DFF"/>
            </a:solidFill>
            <a:latin typeface="Calibri" panose="020F0502020204030204"/>
            <a:ea typeface="+mn-ea"/>
            <a:cs typeface="+mn-cs"/>
          </a:endParaRPr>
        </a:p>
      </dsp:txBody>
      <dsp:txXfrm>
        <a:off x="51490" y="141878"/>
        <a:ext cx="11080957" cy="951792"/>
      </dsp:txXfrm>
    </dsp:sp>
    <dsp:sp modelId="{9D435500-0854-3144-BDFA-962BBDDA96FE}">
      <dsp:nvSpPr>
        <dsp:cNvPr id="0" name=""/>
        <dsp:cNvSpPr/>
      </dsp:nvSpPr>
      <dsp:spPr>
        <a:xfrm>
          <a:off x="0" y="1385490"/>
          <a:ext cx="11183937" cy="423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0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ea typeface="+mn-ea"/>
              <a:cs typeface="+mn-cs"/>
            </a:rPr>
            <a:t>Economista con más de 35 años de experiencia como estratega y ejecutor y más de 25 años de trayectoria como docente, consultor y formador</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ea typeface="+mn-ea"/>
              <a:cs typeface="+mn-cs"/>
            </a:rPr>
            <a:t>Ha tenido por varios años a su cargo las Vicepresidencias Comerciales, de Mercadeo, de Crédito y Cobranzas y las Gerencias de Talento Humano, de Ventas, de Presupuesto y de Soluciones Comerciales de varios de los Bancos de primer nivel en Colombia y ha tenido a su cargo la Gerencia General de una BPO especializada en gestión de ventas y cobranzas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ea typeface="+mn-ea"/>
              <a:cs typeface="+mn-cs"/>
            </a:rPr>
            <a:t>Ha sido miembro de las Juntas Directivas de Visa, Redeban Master Card, Credibanco, ACH Colombia, Servibanca, Capitalizadora Colmena</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ea typeface="+mn-ea"/>
              <a:cs typeface="+mn-cs"/>
            </a:rPr>
            <a:t>Ha sido catedrático por más de 15 años de la Universidad de los Andes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ea typeface="+mn-ea"/>
              <a:cs typeface="+mn-cs"/>
            </a:rPr>
            <a:t>Ha sido panelista y conferencista en varios foros nacionales e internacionales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ea typeface="+mn-ea"/>
              <a:cs typeface="+mn-cs"/>
            </a:rPr>
            <a:t>Ha estado vinculado por varios años a reconocidas empresas de formación y capacitación como consultor y formador de ejecutivos de varias empresas multinacionales en diversos países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ea typeface="+mn-ea"/>
              <a:cs typeface="+mn-cs"/>
            </a:rPr>
            <a:t>Ha sido consultor y formador independiente por más de 15 años</a:t>
          </a:r>
        </a:p>
        <a:p>
          <a:pPr marL="171450" lvl="1" indent="-171450" algn="l" defTabSz="800100">
            <a:lnSpc>
              <a:spcPct val="90000"/>
            </a:lnSpc>
            <a:spcBef>
              <a:spcPct val="0"/>
            </a:spcBef>
            <a:spcAft>
              <a:spcPct val="20000"/>
            </a:spcAft>
            <a:buChar char="•"/>
          </a:pPr>
          <a:r>
            <a:rPr lang="es-CO" sz="1800" kern="1200" dirty="0">
              <a:solidFill>
                <a:schemeClr val="bg1"/>
              </a:solidFill>
              <a:latin typeface="Open Sans Bold" panose="020B0604020202020204"/>
              <a:ea typeface="+mn-ea"/>
              <a:cs typeface="+mn-cs"/>
            </a:rPr>
            <a:t>Ha sido fundador de Formándonos y ha desarrollado programas de formación de competencias y habilidades blandas en pequeñas empresas durante más de 15 años</a:t>
          </a:r>
        </a:p>
      </dsp:txBody>
      <dsp:txXfrm>
        <a:off x="0" y="1385490"/>
        <a:ext cx="11183937" cy="4239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FCF95-9B9E-4548-A61D-CA7ED551569D}">
      <dsp:nvSpPr>
        <dsp:cNvPr id="0" name=""/>
        <dsp:cNvSpPr/>
      </dsp:nvSpPr>
      <dsp:spPr>
        <a:xfrm>
          <a:off x="2" y="914001"/>
          <a:ext cx="3532917" cy="3532917"/>
        </a:xfrm>
        <a:prstGeom prst="ellipse">
          <a:avLst/>
        </a:prstGeom>
        <a:solidFill>
          <a:srgbClr val="233D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4428" tIns="22860" rIns="194428" bIns="2286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chemeClr val="bg1"/>
              </a:solidFill>
              <a:latin typeface="Open Sans Bold"/>
            </a:rPr>
            <a:t> Porque son pieza clave para relacionarse adecuadamente con el resto de las personas del ámbito laboral</a:t>
          </a:r>
        </a:p>
      </dsp:txBody>
      <dsp:txXfrm>
        <a:off x="517386" y="1431385"/>
        <a:ext cx="2498149" cy="2498149"/>
      </dsp:txXfrm>
    </dsp:sp>
    <dsp:sp modelId="{2DAC6C8B-8E59-8845-808A-7D69396B9AA8}">
      <dsp:nvSpPr>
        <dsp:cNvPr id="0" name=""/>
        <dsp:cNvSpPr/>
      </dsp:nvSpPr>
      <dsp:spPr>
        <a:xfrm>
          <a:off x="2829855" y="985472"/>
          <a:ext cx="3532917" cy="3532917"/>
        </a:xfrm>
        <a:prstGeom prst="ellipse">
          <a:avLst/>
        </a:prstGeom>
        <a:solidFill>
          <a:srgbClr val="004AA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4428" tIns="22860" rIns="194428" bIns="2286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chemeClr val="bg1"/>
              </a:solidFill>
              <a:latin typeface="Open Sans Bold" panose="020B0604020202020204"/>
            </a:rPr>
            <a:t>Para poder manejar con inteligencia emocional y de forma efectiva todas y cada una de las emociones y, claro, manejar también lo que sucede con otras personas</a:t>
          </a:r>
        </a:p>
      </dsp:txBody>
      <dsp:txXfrm>
        <a:off x="3347239" y="1502856"/>
        <a:ext cx="2498149" cy="2498149"/>
      </dsp:txXfrm>
    </dsp:sp>
    <dsp:sp modelId="{81909293-894A-0049-9638-7E0D3AC6BD5C}">
      <dsp:nvSpPr>
        <dsp:cNvPr id="0" name=""/>
        <dsp:cNvSpPr/>
      </dsp:nvSpPr>
      <dsp:spPr>
        <a:xfrm>
          <a:off x="5656189" y="985472"/>
          <a:ext cx="3532917" cy="3532917"/>
        </a:xfrm>
        <a:prstGeom prst="ellipse">
          <a:avLst/>
        </a:prstGeom>
        <a:solidFill>
          <a:srgbClr val="233D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4428" tIns="17780" rIns="194428"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bg1"/>
              </a:solidFill>
              <a:latin typeface="Open Sans Bold" panose="020B0604020202020204"/>
            </a:rPr>
            <a:t>Porque no es lo mismo aprender a manejar herramientas, instrumentos o maquinaria que están perfectamente diseñadas que relacionarnos con personas cuyas  ideas, pensamientos y formas de ver la vida que no siempre son iguales</a:t>
          </a:r>
        </a:p>
      </dsp:txBody>
      <dsp:txXfrm>
        <a:off x="6173573" y="1502856"/>
        <a:ext cx="2498149" cy="2498149"/>
      </dsp:txXfrm>
    </dsp:sp>
    <dsp:sp modelId="{F7775B0F-89A6-024F-9FAC-224D084BDD40}">
      <dsp:nvSpPr>
        <dsp:cNvPr id="0" name=""/>
        <dsp:cNvSpPr/>
      </dsp:nvSpPr>
      <dsp:spPr>
        <a:xfrm>
          <a:off x="8482523" y="985472"/>
          <a:ext cx="3532917" cy="3532917"/>
        </a:xfrm>
        <a:prstGeom prst="ellipse">
          <a:avLst/>
        </a:prstGeom>
        <a:solidFill>
          <a:srgbClr val="004AA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4428" tIns="22860" rIns="194428" bIns="22860" numCol="1" spcCol="1270" anchor="ctr" anchorCtr="0">
          <a:noAutofit/>
        </a:bodyPr>
        <a:lstStyle/>
        <a:p>
          <a:pPr marL="0" lvl="0" indent="0" algn="ctr" defTabSz="800100">
            <a:lnSpc>
              <a:spcPct val="100000"/>
            </a:lnSpc>
            <a:spcBef>
              <a:spcPct val="0"/>
            </a:spcBef>
            <a:spcAft>
              <a:spcPct val="35000"/>
            </a:spcAft>
            <a:buNone/>
          </a:pPr>
          <a:r>
            <a:rPr lang="es-CO" sz="1800" b="1" kern="1200" dirty="0">
              <a:solidFill>
                <a:schemeClr val="bg1"/>
              </a:solidFill>
              <a:latin typeface="Open Sans Bold" panose="020B0604020202020204"/>
            </a:rPr>
            <a:t>Porque son la  única posibilidad de destacarse laboralmente y alcanzar niveles óptimos de productividad</a:t>
          </a:r>
        </a:p>
      </dsp:txBody>
      <dsp:txXfrm>
        <a:off x="8999907" y="1502856"/>
        <a:ext cx="2498149" cy="24981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09868-015E-4D56-89D6-9B4DE4D55915}" type="datetimeFigureOut">
              <a:rPr lang="es-CO" smtClean="0"/>
              <a:t>11/10/24</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AEBD4-2875-4F71-B9B3-E86E755A4A9E}" type="slidenum">
              <a:rPr lang="es-CO" smtClean="0"/>
              <a:t>‹Nº›</a:t>
            </a:fld>
            <a:endParaRPr lang="es-CO"/>
          </a:p>
        </p:txBody>
      </p:sp>
    </p:spTree>
    <p:extLst>
      <p:ext uri="{BB962C8B-B14F-4D97-AF65-F5344CB8AC3E}">
        <p14:creationId xmlns:p14="http://schemas.microsoft.com/office/powerpoint/2010/main" val="234855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DEDE7-67E3-8144-ACAA-AF4A6661EFD8}" type="slidenum">
              <a:rPr kumimoji="0" lang="es-E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8762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DE2304-3F26-A948-9038-1C6618EC9ED6}"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5812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0A24-78FE-40FF-A3C8-A425CAEDB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BD1CB2C1-7E23-443C-9B58-521AA82B8A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CE443503-25BA-4FA6-9342-E6C3DE2D47D8}"/>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5" name="Footer Placeholder 4">
            <a:extLst>
              <a:ext uri="{FF2B5EF4-FFF2-40B4-BE49-F238E27FC236}">
                <a16:creationId xmlns:a16="http://schemas.microsoft.com/office/drawing/2014/main" id="{FF56CFEB-8C99-40AD-BA8B-1A48334A802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924AE80D-1B8D-4340-BC28-1880AABBE2AA}"/>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82197560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0FE6-1BAF-4C00-BD11-B85FD9979DCA}"/>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8D6A0015-C7AC-4B5C-8A7D-0C984FB02F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FB20ACF-A2AB-4932-A67B-FFA66426D433}"/>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5" name="Footer Placeholder 4">
            <a:extLst>
              <a:ext uri="{FF2B5EF4-FFF2-40B4-BE49-F238E27FC236}">
                <a16:creationId xmlns:a16="http://schemas.microsoft.com/office/drawing/2014/main" id="{0EA15C3A-7766-4818-9C0F-46B09FDB0C90}"/>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C97D27A-8E14-4151-ABB7-DF52655E923A}"/>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359472262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45C05-5068-4C4A-BD61-AAC87593E4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F04982D3-BC5F-4181-AE0F-DF8D95E786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47FC2C7D-E9B5-4A0C-9AD6-7E842FFCF8D3}"/>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5" name="Footer Placeholder 4">
            <a:extLst>
              <a:ext uri="{FF2B5EF4-FFF2-40B4-BE49-F238E27FC236}">
                <a16:creationId xmlns:a16="http://schemas.microsoft.com/office/drawing/2014/main" id="{420EAB03-EAA3-4594-9EE4-B080D4E3800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FB106C9-14ED-4CC2-BACF-5212AA41D5A0}"/>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3461064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6542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4366-12F8-4906-9CE6-53D9129E7A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33E3371E-3A41-4796-9FC7-8E0E956C1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1326C08C-82B5-48AD-BAD4-C548D119F46B}"/>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5" name="Footer Placeholder 4">
            <a:extLst>
              <a:ext uri="{FF2B5EF4-FFF2-40B4-BE49-F238E27FC236}">
                <a16:creationId xmlns:a16="http://schemas.microsoft.com/office/drawing/2014/main" id="{9150B523-C8E1-44E5-8D07-05CED5040FC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59DC0A8D-D229-44F7-90F5-307CA05C4DCB}"/>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91205969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CE4B-C4B0-4EAC-912F-E31BE05F0B12}"/>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313628FC-D593-4F35-B727-869AD772E7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A07C91B-AF3F-4082-BC92-EFC2EFCDA512}"/>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5" name="Footer Placeholder 4">
            <a:extLst>
              <a:ext uri="{FF2B5EF4-FFF2-40B4-BE49-F238E27FC236}">
                <a16:creationId xmlns:a16="http://schemas.microsoft.com/office/drawing/2014/main" id="{34614315-14B5-475C-800B-FB37965E55F8}"/>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A7FEB3D-9929-48DD-AF97-F714F809A345}"/>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168401783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09FD-86CA-41EA-B641-248569B0B3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D8DE0CC4-0A5A-433A-97CF-F0ABEA3D2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50E398-40AB-4423-8781-1986F778CED6}"/>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5" name="Footer Placeholder 4">
            <a:extLst>
              <a:ext uri="{FF2B5EF4-FFF2-40B4-BE49-F238E27FC236}">
                <a16:creationId xmlns:a16="http://schemas.microsoft.com/office/drawing/2014/main" id="{2F7D513D-89AF-4BE4-925A-2610321996E4}"/>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B4610EA-BA32-4AC0-9C26-6B68BF62615F}"/>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57470845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A1ED-5214-4F8F-BB48-DFA4BA881EEA}"/>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54E032B5-292C-45F9-B117-6DFAF7F8A6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DF67617B-066A-499B-B012-98475ADEF1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A8C1B447-2CDF-436E-971C-C6FA9C1226B2}"/>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6" name="Footer Placeholder 5">
            <a:extLst>
              <a:ext uri="{FF2B5EF4-FFF2-40B4-BE49-F238E27FC236}">
                <a16:creationId xmlns:a16="http://schemas.microsoft.com/office/drawing/2014/main" id="{A1EC1A15-0D80-4454-B615-B3716A88D490}"/>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174FFBC-AB4B-4A18-B444-9326369E7C2A}"/>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206819064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4C41-F577-42EC-AD3B-9E402EBB16CA}"/>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1718AD70-D3FE-40A9-B15D-F51F5E129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F6B043-B533-4BF6-8BCC-C5A9F43576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D829D4FE-B27E-4B89-A977-C824B1367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43A3B3-C969-4404-9338-2E7763CBE0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0B37CA7C-4934-4890-ACD5-8405E0F0FB6B}"/>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8" name="Footer Placeholder 7">
            <a:extLst>
              <a:ext uri="{FF2B5EF4-FFF2-40B4-BE49-F238E27FC236}">
                <a16:creationId xmlns:a16="http://schemas.microsoft.com/office/drawing/2014/main" id="{0DA03F67-478A-40F1-8907-3D014E360543}"/>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AA12E426-D988-4FFC-BF36-03C00B9B18AF}"/>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277359819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EC6C-A898-44F1-89D1-CBB9009A2BAB}"/>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F3D467F6-9D5D-45D8-8906-20E188A867A9}"/>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4" name="Footer Placeholder 3">
            <a:extLst>
              <a:ext uri="{FF2B5EF4-FFF2-40B4-BE49-F238E27FC236}">
                <a16:creationId xmlns:a16="http://schemas.microsoft.com/office/drawing/2014/main" id="{07378D90-9F21-4901-8D7C-AD978263877F}"/>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636F85A0-7591-4CD7-9DCC-6F19551A1D62}"/>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384585684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A37E5-3BE5-4CE6-B3F1-A1F5FB00D406}"/>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3" name="Footer Placeholder 2">
            <a:extLst>
              <a:ext uri="{FF2B5EF4-FFF2-40B4-BE49-F238E27FC236}">
                <a16:creationId xmlns:a16="http://schemas.microsoft.com/office/drawing/2014/main" id="{D3D24B44-C44B-47EB-8777-97F163349F5F}"/>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C9093870-966F-4810-93E3-532CD51CFF82}"/>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367066279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814D-A838-47B9-9DFE-0BA84B729A80}"/>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9030CB5B-4CF2-4133-A875-2389E69A72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863C3C3-5043-4AF6-9BF1-887EB9A0D7F8}"/>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5" name="Footer Placeholder 4">
            <a:extLst>
              <a:ext uri="{FF2B5EF4-FFF2-40B4-BE49-F238E27FC236}">
                <a16:creationId xmlns:a16="http://schemas.microsoft.com/office/drawing/2014/main" id="{D8E1E792-8FA2-48B9-8D4E-3C43CF12C64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AE80D5D5-4E94-439F-AFE7-BC87CBBD6716}"/>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44528831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475A-0A3F-4FAE-B81A-D62B816BF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8F774979-3C9A-4A8A-9B7E-A47A4C000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871D4CF6-13C3-4E92-B3E6-3FCBCE61A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967504-C267-4B65-8FC3-7D102F578BD3}"/>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6" name="Footer Placeholder 5">
            <a:extLst>
              <a:ext uri="{FF2B5EF4-FFF2-40B4-BE49-F238E27FC236}">
                <a16:creationId xmlns:a16="http://schemas.microsoft.com/office/drawing/2014/main" id="{788AD9CD-AD6D-4FD0-9C05-1AAE8DDA8387}"/>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6131DC0-7D4C-497E-BC38-E1AE57467274}"/>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244850375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1051-21B6-481C-9A4E-A2DD383B5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9A503BC5-6D49-4115-8391-21BB7A656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4E69E9F3-71B4-4E2E-AF24-77DD71767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CD6859-A561-484E-8D1F-8D6CF26F97CE}"/>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6" name="Footer Placeholder 5">
            <a:extLst>
              <a:ext uri="{FF2B5EF4-FFF2-40B4-BE49-F238E27FC236}">
                <a16:creationId xmlns:a16="http://schemas.microsoft.com/office/drawing/2014/main" id="{D1A56D0E-3716-4B5A-8D34-5681F0E503C4}"/>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0A2828F9-7386-4C7A-94A9-5E59C636F374}"/>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202975940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46F9-0A1A-44CF-B791-9E571528F3D3}"/>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01A8AF66-93DB-4835-8200-1E0AA060E6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B6F51926-CEF3-40BA-8A29-07ECC395F569}"/>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5" name="Footer Placeholder 4">
            <a:extLst>
              <a:ext uri="{FF2B5EF4-FFF2-40B4-BE49-F238E27FC236}">
                <a16:creationId xmlns:a16="http://schemas.microsoft.com/office/drawing/2014/main" id="{EB4838E0-D19B-4B16-8D55-B4C24C60D15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31EB230B-2882-46CD-9E10-1B408714E1D3}"/>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152229199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EC04CD-76DD-44C4-8521-4CEDCB14C6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BCF57A73-D3BC-4F05-80A0-A85DF5D579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97FA2796-7599-45E1-B7D0-CB74A3AC0ED7}"/>
              </a:ext>
            </a:extLst>
          </p:cNvPr>
          <p:cNvSpPr>
            <a:spLocks noGrp="1"/>
          </p:cNvSpPr>
          <p:nvPr>
            <p:ph type="dt" sz="half" idx="10"/>
          </p:nvPr>
        </p:nvSpPr>
        <p:spPr/>
        <p:txBody>
          <a:bodyPr/>
          <a:lstStyle/>
          <a:p>
            <a:fld id="{40D3C1DA-2D10-4BB1-82AD-741BEF222280}" type="datetimeFigureOut">
              <a:rPr lang="es-CO" smtClean="0"/>
              <a:t>11/10/24</a:t>
            </a:fld>
            <a:endParaRPr lang="es-CO"/>
          </a:p>
        </p:txBody>
      </p:sp>
      <p:sp>
        <p:nvSpPr>
          <p:cNvPr id="5" name="Footer Placeholder 4">
            <a:extLst>
              <a:ext uri="{FF2B5EF4-FFF2-40B4-BE49-F238E27FC236}">
                <a16:creationId xmlns:a16="http://schemas.microsoft.com/office/drawing/2014/main" id="{4515C437-0FAE-4D7A-BA93-1EBA414A940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3A6BAC0F-991B-4E83-911B-F3E263C3E5F8}"/>
              </a:ext>
            </a:extLst>
          </p:cNvPr>
          <p:cNvSpPr>
            <a:spLocks noGrp="1"/>
          </p:cNvSpPr>
          <p:nvPr>
            <p:ph type="sldNum" sz="quarter" idx="12"/>
          </p:nvPr>
        </p:nvSpPr>
        <p:spPr/>
        <p:txBody>
          <a:bodyPr/>
          <a:lstStyle/>
          <a:p>
            <a:fld id="{F92EEEC8-CEC8-42F1-B4AB-2A1556AD863F}" type="slidenum">
              <a:rPr lang="es-CO" smtClean="0"/>
              <a:t>‹Nº›</a:t>
            </a:fld>
            <a:endParaRPr lang="es-CO"/>
          </a:p>
        </p:txBody>
      </p:sp>
    </p:spTree>
    <p:extLst>
      <p:ext uri="{BB962C8B-B14F-4D97-AF65-F5344CB8AC3E}">
        <p14:creationId xmlns:p14="http://schemas.microsoft.com/office/powerpoint/2010/main" val="393060176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C597A3-B741-48BF-A48B-723EE2F98689}"/>
              </a:ext>
            </a:extLst>
          </p:cNvPr>
          <p:cNvPicPr>
            <a:picLocks noChangeAspect="1"/>
          </p:cNvPicPr>
          <p:nvPr userDrawn="1"/>
        </p:nvPicPr>
        <p:blipFill>
          <a:blip r:embed="rId2"/>
          <a:stretch>
            <a:fillRect/>
          </a:stretch>
        </p:blipFill>
        <p:spPr>
          <a:xfrm>
            <a:off x="9277350" y="5947224"/>
            <a:ext cx="2914650" cy="762000"/>
          </a:xfrm>
          <a:prstGeom prst="rect">
            <a:avLst/>
          </a:prstGeom>
        </p:spPr>
      </p:pic>
      <p:sp>
        <p:nvSpPr>
          <p:cNvPr id="8" name="Rectangle 7">
            <a:extLst>
              <a:ext uri="{FF2B5EF4-FFF2-40B4-BE49-F238E27FC236}">
                <a16:creationId xmlns:a16="http://schemas.microsoft.com/office/drawing/2014/main" id="{CA235AC7-F1A7-4921-9AF6-EDE29AF1C84E}"/>
              </a:ext>
            </a:extLst>
          </p:cNvPr>
          <p:cNvSpPr/>
          <p:nvPr userDrawn="1"/>
        </p:nvSpPr>
        <p:spPr>
          <a:xfrm>
            <a:off x="0" y="6676567"/>
            <a:ext cx="12192000" cy="188685"/>
          </a:xfrm>
          <a:prstGeom prst="rect">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8">
            <a:extLst>
              <a:ext uri="{FF2B5EF4-FFF2-40B4-BE49-F238E27FC236}">
                <a16:creationId xmlns:a16="http://schemas.microsoft.com/office/drawing/2014/main" id="{412757B0-8F9D-464F-8995-91FCDA49C58D}"/>
              </a:ext>
            </a:extLst>
          </p:cNvPr>
          <p:cNvSpPr/>
          <p:nvPr userDrawn="1"/>
        </p:nvSpPr>
        <p:spPr>
          <a:xfrm>
            <a:off x="0" y="6502396"/>
            <a:ext cx="12192000" cy="18868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4787747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171458" indent="0" algn="ctr">
              <a:buNone/>
              <a:defRPr>
                <a:solidFill>
                  <a:schemeClr val="tx1">
                    <a:tint val="75000"/>
                  </a:schemeClr>
                </a:solidFill>
              </a:defRPr>
            </a:lvl2pPr>
            <a:lvl3pPr marL="342917" indent="0" algn="ctr">
              <a:buNone/>
              <a:defRPr>
                <a:solidFill>
                  <a:schemeClr val="tx1">
                    <a:tint val="75000"/>
                  </a:schemeClr>
                </a:solidFill>
              </a:defRPr>
            </a:lvl3pPr>
            <a:lvl4pPr marL="514376" indent="0" algn="ctr">
              <a:buNone/>
              <a:defRPr>
                <a:solidFill>
                  <a:schemeClr val="tx1">
                    <a:tint val="75000"/>
                  </a:schemeClr>
                </a:solidFill>
              </a:defRPr>
            </a:lvl4pPr>
            <a:lvl5pPr marL="685835" indent="0" algn="ctr">
              <a:buNone/>
              <a:defRPr>
                <a:solidFill>
                  <a:schemeClr val="tx1">
                    <a:tint val="75000"/>
                  </a:schemeClr>
                </a:solidFill>
              </a:defRPr>
            </a:lvl5pPr>
            <a:lvl6pPr marL="857293" indent="0" algn="ctr">
              <a:buNone/>
              <a:defRPr>
                <a:solidFill>
                  <a:schemeClr val="tx1">
                    <a:tint val="75000"/>
                  </a:schemeClr>
                </a:solidFill>
              </a:defRPr>
            </a:lvl6pPr>
            <a:lvl7pPr marL="1028751" indent="0" algn="ctr">
              <a:buNone/>
              <a:defRPr>
                <a:solidFill>
                  <a:schemeClr val="tx1">
                    <a:tint val="75000"/>
                  </a:schemeClr>
                </a:solidFill>
              </a:defRPr>
            </a:lvl7pPr>
            <a:lvl8pPr marL="1200210" indent="0" algn="ctr">
              <a:buNone/>
              <a:defRPr>
                <a:solidFill>
                  <a:schemeClr val="tx1">
                    <a:tint val="75000"/>
                  </a:schemeClr>
                </a:solidFill>
              </a:defRPr>
            </a:lvl8pPr>
            <a:lvl9pPr marL="13716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08165807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10402241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1500" b="1" cap="all"/>
            </a:lvl1pPr>
          </a:lstStyle>
          <a:p>
            <a:r>
              <a:rPr lang="en-US"/>
              <a:t>Click to edit Master title style</a:t>
            </a:r>
          </a:p>
        </p:txBody>
      </p:sp>
      <p:sp>
        <p:nvSpPr>
          <p:cNvPr id="3" name="Text Placeholder 2"/>
          <p:cNvSpPr>
            <a:spLocks noGrp="1"/>
          </p:cNvSpPr>
          <p:nvPr>
            <p:ph type="body" idx="1"/>
          </p:nvPr>
        </p:nvSpPr>
        <p:spPr>
          <a:xfrm>
            <a:off x="481543" y="1937813"/>
            <a:ext cx="5181600" cy="1000125"/>
          </a:xfrm>
        </p:spPr>
        <p:txBody>
          <a:bodyPr anchor="b"/>
          <a:lstStyle>
            <a:lvl1pPr marL="0" indent="0">
              <a:buNone/>
              <a:defRPr sz="750">
                <a:solidFill>
                  <a:schemeClr val="tx1">
                    <a:tint val="75000"/>
                  </a:schemeClr>
                </a:solidFill>
              </a:defRPr>
            </a:lvl1pPr>
            <a:lvl2pPr marL="171458" indent="0">
              <a:buNone/>
              <a:defRPr sz="675">
                <a:solidFill>
                  <a:schemeClr val="tx1">
                    <a:tint val="75000"/>
                  </a:schemeClr>
                </a:solidFill>
              </a:defRPr>
            </a:lvl2pPr>
            <a:lvl3pPr marL="342917" indent="0">
              <a:buNone/>
              <a:defRPr sz="600">
                <a:solidFill>
                  <a:schemeClr val="tx1">
                    <a:tint val="75000"/>
                  </a:schemeClr>
                </a:solidFill>
              </a:defRPr>
            </a:lvl3pPr>
            <a:lvl4pPr marL="514376" indent="0">
              <a:buNone/>
              <a:defRPr sz="525">
                <a:solidFill>
                  <a:schemeClr val="tx1">
                    <a:tint val="75000"/>
                  </a:schemeClr>
                </a:solidFill>
              </a:defRPr>
            </a:lvl4pPr>
            <a:lvl5pPr marL="685835" indent="0">
              <a:buNone/>
              <a:defRPr sz="525">
                <a:solidFill>
                  <a:schemeClr val="tx1">
                    <a:tint val="75000"/>
                  </a:schemeClr>
                </a:solidFill>
              </a:defRPr>
            </a:lvl5pPr>
            <a:lvl6pPr marL="857293" indent="0">
              <a:buNone/>
              <a:defRPr sz="525">
                <a:solidFill>
                  <a:schemeClr val="tx1">
                    <a:tint val="75000"/>
                  </a:schemeClr>
                </a:solidFill>
              </a:defRPr>
            </a:lvl6pPr>
            <a:lvl7pPr marL="1028751" indent="0">
              <a:buNone/>
              <a:defRPr sz="525">
                <a:solidFill>
                  <a:schemeClr val="tx1">
                    <a:tint val="75000"/>
                  </a:schemeClr>
                </a:solidFill>
              </a:defRPr>
            </a:lvl7pPr>
            <a:lvl8pPr marL="1200210" indent="0">
              <a:buNone/>
              <a:defRPr sz="525">
                <a:solidFill>
                  <a:schemeClr val="tx1">
                    <a:tint val="75000"/>
                  </a:schemeClr>
                </a:solidFill>
              </a:defRPr>
            </a:lvl8pPr>
            <a:lvl9pPr marL="1371669" indent="0">
              <a:buNone/>
              <a:defRPr sz="5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05253575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4"/>
            <a:ext cx="2692400" cy="3017309"/>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4"/>
            <a:ext cx="2692400" cy="3017309"/>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42485164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900" b="1"/>
            </a:lvl1pPr>
            <a:lvl2pPr marL="171458" indent="0">
              <a:buNone/>
              <a:defRPr sz="750" b="1"/>
            </a:lvl2pPr>
            <a:lvl3pPr marL="342917" indent="0">
              <a:buNone/>
              <a:defRPr sz="675" b="1"/>
            </a:lvl3pPr>
            <a:lvl4pPr marL="514376" indent="0">
              <a:buNone/>
              <a:defRPr sz="600" b="1"/>
            </a:lvl4pPr>
            <a:lvl5pPr marL="685835" indent="0">
              <a:buNone/>
              <a:defRPr sz="600" b="1"/>
            </a:lvl5pPr>
            <a:lvl6pPr marL="857293" indent="0">
              <a:buNone/>
              <a:defRPr sz="600" b="1"/>
            </a:lvl6pPr>
            <a:lvl7pPr marL="1028751" indent="0">
              <a:buNone/>
              <a:defRPr sz="600" b="1"/>
            </a:lvl7pPr>
            <a:lvl8pPr marL="1200210" indent="0">
              <a:buNone/>
              <a:defRPr sz="600" b="1"/>
            </a:lvl8pPr>
            <a:lvl9pPr marL="1371669" indent="0">
              <a:buNone/>
              <a:defRPr sz="6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900" b="1"/>
            </a:lvl1pPr>
            <a:lvl2pPr marL="171458" indent="0">
              <a:buNone/>
              <a:defRPr sz="750" b="1"/>
            </a:lvl2pPr>
            <a:lvl3pPr marL="342917" indent="0">
              <a:buNone/>
              <a:defRPr sz="675" b="1"/>
            </a:lvl3pPr>
            <a:lvl4pPr marL="514376" indent="0">
              <a:buNone/>
              <a:defRPr sz="600" b="1"/>
            </a:lvl4pPr>
            <a:lvl5pPr marL="685835" indent="0">
              <a:buNone/>
              <a:defRPr sz="600" b="1"/>
            </a:lvl5pPr>
            <a:lvl6pPr marL="857293" indent="0">
              <a:buNone/>
              <a:defRPr sz="600" b="1"/>
            </a:lvl6pPr>
            <a:lvl7pPr marL="1028751" indent="0">
              <a:buNone/>
              <a:defRPr sz="600" b="1"/>
            </a:lvl7pPr>
            <a:lvl8pPr marL="1200210" indent="0">
              <a:buNone/>
              <a:defRPr sz="600" b="1"/>
            </a:lvl8pPr>
            <a:lvl9pPr marL="1371669" indent="0">
              <a:buNone/>
              <a:defRPr sz="6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0394414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033C-7295-4D5B-86D4-3019698F6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F977C6C8-0262-4758-91E5-FEC2C9B26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F507A8-8E2C-4484-9420-7512F786E103}"/>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5" name="Footer Placeholder 4">
            <a:extLst>
              <a:ext uri="{FF2B5EF4-FFF2-40B4-BE49-F238E27FC236}">
                <a16:creationId xmlns:a16="http://schemas.microsoft.com/office/drawing/2014/main" id="{0427B620-F7DD-4E1E-B0CC-FE55432DDEB6}"/>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2681066-EF5A-47B8-95DC-3BD538861415}"/>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351207047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45767010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27412519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182033"/>
            <a:ext cx="2005543" cy="774700"/>
          </a:xfrm>
        </p:spPr>
        <p:txBody>
          <a:bodyPr anchor="b"/>
          <a:lstStyle>
            <a:lvl1pPr algn="l">
              <a:defRPr sz="750" b="1"/>
            </a:lvl1pPr>
          </a:lstStyle>
          <a:p>
            <a:r>
              <a:rPr lang="en-US"/>
              <a:t>Click to edit Master title style</a:t>
            </a:r>
          </a:p>
        </p:txBody>
      </p:sp>
      <p:sp>
        <p:nvSpPr>
          <p:cNvPr id="3" name="Content Placeholder 2"/>
          <p:cNvSpPr>
            <a:spLocks noGrp="1"/>
          </p:cNvSpPr>
          <p:nvPr>
            <p:ph idx="1"/>
          </p:nvPr>
        </p:nvSpPr>
        <p:spPr>
          <a:xfrm>
            <a:off x="2383370" y="182038"/>
            <a:ext cx="3407833" cy="3902075"/>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2" y="956738"/>
            <a:ext cx="2005543" cy="3127375"/>
          </a:xfrm>
        </p:spPr>
        <p:txBody>
          <a:bodyPr/>
          <a:lstStyle>
            <a:lvl1pPr marL="0" indent="0">
              <a:buNone/>
              <a:defRPr sz="525"/>
            </a:lvl1pPr>
            <a:lvl2pPr marL="171458" indent="0">
              <a:buNone/>
              <a:defRPr sz="450"/>
            </a:lvl2pPr>
            <a:lvl3pPr marL="342917" indent="0">
              <a:buNone/>
              <a:defRPr sz="375"/>
            </a:lvl3pPr>
            <a:lvl4pPr marL="514376" indent="0">
              <a:buNone/>
              <a:defRPr sz="338"/>
            </a:lvl4pPr>
            <a:lvl5pPr marL="685835" indent="0">
              <a:buNone/>
              <a:defRPr sz="338"/>
            </a:lvl5pPr>
            <a:lvl6pPr marL="857293" indent="0">
              <a:buNone/>
              <a:defRPr sz="338"/>
            </a:lvl6pPr>
            <a:lvl7pPr marL="1028751" indent="0">
              <a:buNone/>
              <a:defRPr sz="338"/>
            </a:lvl7pPr>
            <a:lvl8pPr marL="1200210" indent="0">
              <a:buNone/>
              <a:defRPr sz="338"/>
            </a:lvl8pPr>
            <a:lvl9pPr marL="1371669"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7059166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4"/>
            <a:ext cx="3657600" cy="377825"/>
          </a:xfrm>
        </p:spPr>
        <p:txBody>
          <a:bodyPr anchor="b"/>
          <a:lstStyle>
            <a:lvl1pPr algn="l">
              <a:defRPr sz="75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200"/>
            </a:lvl1pPr>
            <a:lvl2pPr marL="171458" indent="0">
              <a:buNone/>
              <a:defRPr sz="1050"/>
            </a:lvl2pPr>
            <a:lvl3pPr marL="342917" indent="0">
              <a:buNone/>
              <a:defRPr sz="900"/>
            </a:lvl3pPr>
            <a:lvl4pPr marL="514376" indent="0">
              <a:buNone/>
              <a:defRPr sz="750"/>
            </a:lvl4pPr>
            <a:lvl5pPr marL="685835" indent="0">
              <a:buNone/>
              <a:defRPr sz="750"/>
            </a:lvl5pPr>
            <a:lvl6pPr marL="857293" indent="0">
              <a:buNone/>
              <a:defRPr sz="750"/>
            </a:lvl6pPr>
            <a:lvl7pPr marL="1028751" indent="0">
              <a:buNone/>
              <a:defRPr sz="750"/>
            </a:lvl7pPr>
            <a:lvl8pPr marL="1200210" indent="0">
              <a:buNone/>
              <a:defRPr sz="750"/>
            </a:lvl8pPr>
            <a:lvl9pPr marL="1371669" indent="0">
              <a:buNone/>
              <a:defRPr sz="750"/>
            </a:lvl9pPr>
          </a:lstStyle>
          <a:p>
            <a:endParaRPr lang="en-US" dirty="0"/>
          </a:p>
        </p:txBody>
      </p:sp>
      <p:sp>
        <p:nvSpPr>
          <p:cNvPr id="4" name="Text Placeholder 3"/>
          <p:cNvSpPr>
            <a:spLocks noGrp="1"/>
          </p:cNvSpPr>
          <p:nvPr>
            <p:ph type="body" sz="half" idx="2"/>
          </p:nvPr>
        </p:nvSpPr>
        <p:spPr>
          <a:xfrm>
            <a:off x="1194859" y="3578229"/>
            <a:ext cx="3657600" cy="536575"/>
          </a:xfrm>
        </p:spPr>
        <p:txBody>
          <a:bodyPr/>
          <a:lstStyle>
            <a:lvl1pPr marL="0" indent="0">
              <a:buNone/>
              <a:defRPr sz="525"/>
            </a:lvl1pPr>
            <a:lvl2pPr marL="171458" indent="0">
              <a:buNone/>
              <a:defRPr sz="450"/>
            </a:lvl2pPr>
            <a:lvl3pPr marL="342917" indent="0">
              <a:buNone/>
              <a:defRPr sz="375"/>
            </a:lvl3pPr>
            <a:lvl4pPr marL="514376" indent="0">
              <a:buNone/>
              <a:defRPr sz="338"/>
            </a:lvl4pPr>
            <a:lvl5pPr marL="685835" indent="0">
              <a:buNone/>
              <a:defRPr sz="338"/>
            </a:lvl5pPr>
            <a:lvl6pPr marL="857293" indent="0">
              <a:buNone/>
              <a:defRPr sz="338"/>
            </a:lvl6pPr>
            <a:lvl7pPr marL="1028751" indent="0">
              <a:buNone/>
              <a:defRPr sz="338"/>
            </a:lvl7pPr>
            <a:lvl8pPr marL="1200210" indent="0">
              <a:buNone/>
              <a:defRPr sz="338"/>
            </a:lvl8pPr>
            <a:lvl9pPr marL="1371669"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42548530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64057122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6"/>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6"/>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51672047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87440630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44174547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25615576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94807953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7CE3-835E-4127-A7C8-27E412FD07A8}"/>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04FAA34F-D278-404C-87DE-CC3A9CA691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8C8DB1D5-4AE6-4017-A7F3-3DBDC579D8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F0CF757D-0A0C-454E-A103-EC7DAE2A30B2}"/>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6" name="Footer Placeholder 5">
            <a:extLst>
              <a:ext uri="{FF2B5EF4-FFF2-40B4-BE49-F238E27FC236}">
                <a16:creationId xmlns:a16="http://schemas.microsoft.com/office/drawing/2014/main" id="{EF964970-89AB-4B0E-811A-A701F190931F}"/>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D45C7116-5E64-4B87-9D9F-3E55559DB49D}"/>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14827300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s-ES"/>
              <a:t>Editar el estilo de texto del patrón</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s-ES"/>
              <a:t>Editar el estilo de texto del patrón</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07779802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14870474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76787623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s-ES"/>
              <a:t>Haga clic para modificar el estilo de título del patrón</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s-ES"/>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07542008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s-ES"/>
              <a:t>Editar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54099366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50614625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4817029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344B-E915-4938-9817-EFB35AB4BE9F}"/>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F672AE4A-3E79-4F4C-9A19-73D7F044B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6BE1C2-99EC-4ABF-9E33-A01720C8CA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9E72CA73-D0A9-4C31-B74C-61CB3B6F5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B081F-C4D9-4BE2-9C61-ABBF0E34EE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1685A057-7012-43FE-95EF-EA8A73989D9D}"/>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8" name="Footer Placeholder 7">
            <a:extLst>
              <a:ext uri="{FF2B5EF4-FFF2-40B4-BE49-F238E27FC236}">
                <a16:creationId xmlns:a16="http://schemas.microsoft.com/office/drawing/2014/main" id="{8BFA4BAE-A7BB-498D-9E63-100FFECA5635}"/>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5C638BA7-7396-4752-AFF4-3B59C35D7F75}"/>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214408318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AEA4-18E6-4F57-87AA-4F4DC80FCED8}"/>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C7CF6744-F20C-4C36-A028-FB5E494D0641}"/>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4" name="Footer Placeholder 3">
            <a:extLst>
              <a:ext uri="{FF2B5EF4-FFF2-40B4-BE49-F238E27FC236}">
                <a16:creationId xmlns:a16="http://schemas.microsoft.com/office/drawing/2014/main" id="{BAEF954A-580E-4DF1-A608-D4D5530DA7A0}"/>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1E323BDC-8330-4D0D-B010-C4DCBB38540C}"/>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77411626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751E4-AEB5-401C-AA47-26D6DCD3C982}"/>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3" name="Footer Placeholder 2">
            <a:extLst>
              <a:ext uri="{FF2B5EF4-FFF2-40B4-BE49-F238E27FC236}">
                <a16:creationId xmlns:a16="http://schemas.microsoft.com/office/drawing/2014/main" id="{AC4A1C1D-AA70-4C4F-855F-B2905FC3C3B8}"/>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56F114B0-3B19-4C70-91AA-8D886FF6E1EB}"/>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275563877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8246-FC60-4EC0-BB46-D4A7BA666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B968DDE9-1920-475C-A8B2-E65C2F306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814547D2-D7A6-4BE6-B6B1-628A882E7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35B22D-CB9B-4DA7-8200-45127815E550}"/>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6" name="Footer Placeholder 5">
            <a:extLst>
              <a:ext uri="{FF2B5EF4-FFF2-40B4-BE49-F238E27FC236}">
                <a16:creationId xmlns:a16="http://schemas.microsoft.com/office/drawing/2014/main" id="{31AC62AA-70F0-4F2E-8B09-87EEBE34F0D2}"/>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48D64ECC-413A-429D-A6DA-47A7CCE87AED}"/>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91750218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F344-3121-4E12-9A22-BCA2897AA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19C9A718-8B39-42FB-A5B2-1A3BA0048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8B028636-2F80-430E-BFA7-69DD40810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CA3C57-9561-4A9A-A1FE-6BC8BFAC14DF}"/>
              </a:ext>
            </a:extLst>
          </p:cNvPr>
          <p:cNvSpPr>
            <a:spLocks noGrp="1"/>
          </p:cNvSpPr>
          <p:nvPr>
            <p:ph type="dt" sz="half" idx="10"/>
          </p:nvPr>
        </p:nvSpPr>
        <p:spPr/>
        <p:txBody>
          <a:bodyPr/>
          <a:lstStyle/>
          <a:p>
            <a:fld id="{6A3DF00B-9D2D-4BF0-A054-D4800EF00897}" type="datetimeFigureOut">
              <a:rPr lang="es-CO" smtClean="0"/>
              <a:t>11/10/24</a:t>
            </a:fld>
            <a:endParaRPr lang="es-CO"/>
          </a:p>
        </p:txBody>
      </p:sp>
      <p:sp>
        <p:nvSpPr>
          <p:cNvPr id="6" name="Footer Placeholder 5">
            <a:extLst>
              <a:ext uri="{FF2B5EF4-FFF2-40B4-BE49-F238E27FC236}">
                <a16:creationId xmlns:a16="http://schemas.microsoft.com/office/drawing/2014/main" id="{876A6759-4A2B-4E45-BADB-4234A620231E}"/>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112B4A2-FB07-4781-9B37-893BB3689B36}"/>
              </a:ext>
            </a:extLst>
          </p:cNvPr>
          <p:cNvSpPr>
            <a:spLocks noGrp="1"/>
          </p:cNvSpPr>
          <p:nvPr>
            <p:ph type="sldNum" sz="quarter" idx="12"/>
          </p:nvPr>
        </p:nvSpPr>
        <p:spPr/>
        <p:txBody>
          <a:bodyPr/>
          <a:lstStyle/>
          <a:p>
            <a:fld id="{54773E33-FC31-4ED5-AFEC-C214DA3DE079}" type="slidenum">
              <a:rPr lang="es-CO" smtClean="0"/>
              <a:t>‹Nº›</a:t>
            </a:fld>
            <a:endParaRPr lang="es-CO"/>
          </a:p>
        </p:txBody>
      </p:sp>
    </p:spTree>
    <p:extLst>
      <p:ext uri="{BB962C8B-B14F-4D97-AF65-F5344CB8AC3E}">
        <p14:creationId xmlns:p14="http://schemas.microsoft.com/office/powerpoint/2010/main" val="103895021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5D183-222F-4C6D-B2BE-B91812584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E3CD5CC7-CC9E-40B2-8303-8E08A5D05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7F4FB6FD-3883-4ED0-ABEB-5A697E0BF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DF00B-9D2D-4BF0-A054-D4800EF00897}" type="datetimeFigureOut">
              <a:rPr lang="es-CO" smtClean="0"/>
              <a:t>11/10/24</a:t>
            </a:fld>
            <a:endParaRPr lang="es-CO"/>
          </a:p>
        </p:txBody>
      </p:sp>
      <p:sp>
        <p:nvSpPr>
          <p:cNvPr id="5" name="Footer Placeholder 4">
            <a:extLst>
              <a:ext uri="{FF2B5EF4-FFF2-40B4-BE49-F238E27FC236}">
                <a16:creationId xmlns:a16="http://schemas.microsoft.com/office/drawing/2014/main" id="{CBE4EB0F-EBEF-4F41-9A0A-7BC28598D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8B3D2F85-A4DA-4CF4-B7E0-7FC9FE2BF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73E33-FC31-4ED5-AFEC-C214DA3DE079}" type="slidenum">
              <a:rPr lang="es-CO" smtClean="0"/>
              <a:t>‹Nº›</a:t>
            </a:fld>
            <a:endParaRPr lang="es-CO"/>
          </a:p>
        </p:txBody>
      </p:sp>
      <p:sp>
        <p:nvSpPr>
          <p:cNvPr id="7" name="Rectángulo 6">
            <a:extLst>
              <a:ext uri="{FF2B5EF4-FFF2-40B4-BE49-F238E27FC236}">
                <a16:creationId xmlns:a16="http://schemas.microsoft.com/office/drawing/2014/main" id="{10E7AB20-F45E-D24F-A46E-50D256406FB2}"/>
              </a:ext>
            </a:extLst>
          </p:cNvPr>
          <p:cNvSpPr/>
          <p:nvPr userDrawn="1"/>
        </p:nvSpPr>
        <p:spPr>
          <a:xfrm>
            <a:off x="9736183" y="6340883"/>
            <a:ext cx="1687286" cy="380592"/>
          </a:xfrm>
          <a:prstGeom prst="rect">
            <a:avLst/>
          </a:prstGeom>
        </p:spPr>
        <p:txBody>
          <a:bodyPr wrap="square">
            <a:spAutoFit/>
          </a:bodyPr>
          <a:lstStyle/>
          <a:p>
            <a:pPr algn="ctr"/>
            <a:r>
              <a:rPr lang="es-CO" sz="1800" dirty="0">
                <a:solidFill>
                  <a:srgbClr val="002060"/>
                </a:solidFill>
                <a:latin typeface="Britannic Bold" panose="020B0903060703020204" pitchFamily="34" charset="77"/>
              </a:rPr>
              <a:t>Formándonos</a:t>
            </a:r>
          </a:p>
        </p:txBody>
      </p:sp>
    </p:spTree>
    <p:extLst>
      <p:ext uri="{BB962C8B-B14F-4D97-AF65-F5344CB8AC3E}">
        <p14:creationId xmlns:p14="http://schemas.microsoft.com/office/powerpoint/2010/main" val="3553532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F4C10-22EB-4B14-9799-E167B463CD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ABD38A22-464B-4790-9C80-BA575524F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FA0A8A1-8C33-4AFC-B042-DD96F55CE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3C1DA-2D10-4BB1-82AD-741BEF222280}" type="datetimeFigureOut">
              <a:rPr lang="es-CO" smtClean="0"/>
              <a:t>11/10/24</a:t>
            </a:fld>
            <a:endParaRPr lang="es-CO"/>
          </a:p>
        </p:txBody>
      </p:sp>
      <p:sp>
        <p:nvSpPr>
          <p:cNvPr id="5" name="Footer Placeholder 4">
            <a:extLst>
              <a:ext uri="{FF2B5EF4-FFF2-40B4-BE49-F238E27FC236}">
                <a16:creationId xmlns:a16="http://schemas.microsoft.com/office/drawing/2014/main" id="{360B7D4B-6D64-494B-9F25-B004FC358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7C88CF38-0A0B-4122-B6F5-B62ECBD3D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EEEC8-CEC8-42F1-B4AB-2A1556AD863F}" type="slidenum">
              <a:rPr lang="es-CO" smtClean="0"/>
              <a:t>‹Nº›</a:t>
            </a:fld>
            <a:endParaRPr lang="es-CO"/>
          </a:p>
        </p:txBody>
      </p:sp>
    </p:spTree>
    <p:extLst>
      <p:ext uri="{BB962C8B-B14F-4D97-AF65-F5344CB8AC3E}">
        <p14:creationId xmlns:p14="http://schemas.microsoft.com/office/powerpoint/2010/main" val="2332323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4"/>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1"/>
            <a:ext cx="1422400" cy="243417"/>
          </a:xfrm>
          <a:prstGeom prst="rect">
            <a:avLst/>
          </a:prstGeom>
        </p:spPr>
        <p:txBody>
          <a:bodyPr vert="horz" lIns="91440" tIns="45720" rIns="91440" bIns="45720" rtlCol="0" anchor="ctr"/>
          <a:lstStyle>
            <a:lvl1pPr algn="l">
              <a:defRPr sz="450">
                <a:solidFill>
                  <a:schemeClr val="tx1">
                    <a:tint val="75000"/>
                  </a:schemeClr>
                </a:solidFill>
              </a:defRPr>
            </a:lvl1pPr>
          </a:lstStyle>
          <a:p>
            <a:fld id="{1D8BD707-D9CF-40AE-B4C6-C98DA3205C09}" type="datetimeFigureOut">
              <a:rPr lang="en-US" smtClean="0"/>
              <a:pPr/>
              <a:t>10/11/24</a:t>
            </a:fld>
            <a:endParaRPr lang="en-US" dirty="0"/>
          </a:p>
        </p:txBody>
      </p:sp>
      <p:sp>
        <p:nvSpPr>
          <p:cNvPr id="5" name="Footer Placeholder 4"/>
          <p:cNvSpPr>
            <a:spLocks noGrp="1"/>
          </p:cNvSpPr>
          <p:nvPr>
            <p:ph type="ftr" sz="quarter" idx="3"/>
          </p:nvPr>
        </p:nvSpPr>
        <p:spPr>
          <a:xfrm>
            <a:off x="2082800" y="4237571"/>
            <a:ext cx="1930400" cy="243417"/>
          </a:xfrm>
          <a:prstGeom prst="rect">
            <a:avLst/>
          </a:prstGeom>
        </p:spPr>
        <p:txBody>
          <a:bodyPr vert="horz" lIns="91440" tIns="45720" rIns="91440" bIns="45720" rtlCol="0" anchor="ctr"/>
          <a:lstStyle>
            <a:lvl1pPr algn="ctr">
              <a:defRPr sz="4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71"/>
            <a:ext cx="1422400" cy="243417"/>
          </a:xfrm>
          <a:prstGeom prst="rect">
            <a:avLst/>
          </a:prstGeom>
        </p:spPr>
        <p:txBody>
          <a:bodyPr vert="horz" lIns="91440" tIns="45720" rIns="91440" bIns="45720" rtlCol="0" anchor="ctr"/>
          <a:lstStyle>
            <a:lvl1pPr algn="r">
              <a:defRPr sz="450">
                <a:solidFill>
                  <a:schemeClr val="tx1">
                    <a:tint val="75000"/>
                  </a:schemeClr>
                </a:solidFill>
              </a:defRPr>
            </a:lvl1p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6373966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xStyles>
    <p:titleStyle>
      <a:lvl1pPr algn="ctr" defTabSz="342917" rtl="0" eaLnBrk="1" latinLnBrk="0" hangingPunct="1">
        <a:spcBef>
          <a:spcPct val="0"/>
        </a:spcBef>
        <a:buNone/>
        <a:defRPr sz="1650" kern="1200">
          <a:solidFill>
            <a:schemeClr val="tx1"/>
          </a:solidFill>
          <a:latin typeface="+mj-lt"/>
          <a:ea typeface="+mj-ea"/>
          <a:cs typeface="+mj-cs"/>
        </a:defRPr>
      </a:lvl1pPr>
    </p:titleStyle>
    <p:bodyStyle>
      <a:lvl1pPr marL="128594" indent="-128594" algn="l" defTabSz="342917"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21" indent="-107162" algn="l" defTabSz="342917"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47" indent="-85730" algn="l" defTabSz="342917"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105"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64"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3022"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81"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940"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99" indent="-85730" algn="l" defTabSz="342917"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917" rtl="0" eaLnBrk="1" latinLnBrk="0" hangingPunct="1">
        <a:defRPr sz="675" kern="1200">
          <a:solidFill>
            <a:schemeClr val="tx1"/>
          </a:solidFill>
          <a:latin typeface="+mn-lt"/>
          <a:ea typeface="+mn-ea"/>
          <a:cs typeface="+mn-cs"/>
        </a:defRPr>
      </a:lvl1pPr>
      <a:lvl2pPr marL="171458" algn="l" defTabSz="342917" rtl="0" eaLnBrk="1" latinLnBrk="0" hangingPunct="1">
        <a:defRPr sz="675" kern="1200">
          <a:solidFill>
            <a:schemeClr val="tx1"/>
          </a:solidFill>
          <a:latin typeface="+mn-lt"/>
          <a:ea typeface="+mn-ea"/>
          <a:cs typeface="+mn-cs"/>
        </a:defRPr>
      </a:lvl2pPr>
      <a:lvl3pPr marL="342917" algn="l" defTabSz="342917" rtl="0" eaLnBrk="1" latinLnBrk="0" hangingPunct="1">
        <a:defRPr sz="675" kern="1200">
          <a:solidFill>
            <a:schemeClr val="tx1"/>
          </a:solidFill>
          <a:latin typeface="+mn-lt"/>
          <a:ea typeface="+mn-ea"/>
          <a:cs typeface="+mn-cs"/>
        </a:defRPr>
      </a:lvl3pPr>
      <a:lvl4pPr marL="514376" algn="l" defTabSz="342917" rtl="0" eaLnBrk="1" latinLnBrk="0" hangingPunct="1">
        <a:defRPr sz="675" kern="1200">
          <a:solidFill>
            <a:schemeClr val="tx1"/>
          </a:solidFill>
          <a:latin typeface="+mn-lt"/>
          <a:ea typeface="+mn-ea"/>
          <a:cs typeface="+mn-cs"/>
        </a:defRPr>
      </a:lvl4pPr>
      <a:lvl5pPr marL="685835" algn="l" defTabSz="342917" rtl="0" eaLnBrk="1" latinLnBrk="0" hangingPunct="1">
        <a:defRPr sz="675" kern="1200">
          <a:solidFill>
            <a:schemeClr val="tx1"/>
          </a:solidFill>
          <a:latin typeface="+mn-lt"/>
          <a:ea typeface="+mn-ea"/>
          <a:cs typeface="+mn-cs"/>
        </a:defRPr>
      </a:lvl5pPr>
      <a:lvl6pPr marL="857293" algn="l" defTabSz="342917" rtl="0" eaLnBrk="1" latinLnBrk="0" hangingPunct="1">
        <a:defRPr sz="675" kern="1200">
          <a:solidFill>
            <a:schemeClr val="tx1"/>
          </a:solidFill>
          <a:latin typeface="+mn-lt"/>
          <a:ea typeface="+mn-ea"/>
          <a:cs typeface="+mn-cs"/>
        </a:defRPr>
      </a:lvl6pPr>
      <a:lvl7pPr marL="1028751" algn="l" defTabSz="342917" rtl="0" eaLnBrk="1" latinLnBrk="0" hangingPunct="1">
        <a:defRPr sz="675" kern="1200">
          <a:solidFill>
            <a:schemeClr val="tx1"/>
          </a:solidFill>
          <a:latin typeface="+mn-lt"/>
          <a:ea typeface="+mn-ea"/>
          <a:cs typeface="+mn-cs"/>
        </a:defRPr>
      </a:lvl7pPr>
      <a:lvl8pPr marL="1200210" algn="l" defTabSz="342917" rtl="0" eaLnBrk="1" latinLnBrk="0" hangingPunct="1">
        <a:defRPr sz="675" kern="1200">
          <a:solidFill>
            <a:schemeClr val="tx1"/>
          </a:solidFill>
          <a:latin typeface="+mn-lt"/>
          <a:ea typeface="+mn-ea"/>
          <a:cs typeface="+mn-cs"/>
        </a:defRPr>
      </a:lvl8pPr>
      <a:lvl9pPr marL="1371669" algn="l" defTabSz="342917" rtl="0" eaLnBrk="1" latinLnBrk="0" hangingPunct="1">
        <a:defRPr sz="6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10/11/24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8509004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hyperlink" Target="mailto:joseduran@form&#225;ndonos.com.co" TargetMode="External"/><Relationship Id="rId2" Type="http://schemas.openxmlformats.org/officeDocument/2006/relationships/hyperlink" Target="http://www.formandonos.com.co/" TargetMode="Externa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hyperlink" Target="mailto:joseduran@formandonos.com" TargetMode="Externa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2"/>
          <p:cNvSpPr txBox="1"/>
          <p:nvPr/>
        </p:nvSpPr>
        <p:spPr>
          <a:xfrm>
            <a:off x="2667001" y="2629972"/>
            <a:ext cx="6858000" cy="921214"/>
          </a:xfrm>
          <a:prstGeom prst="rect">
            <a:avLst/>
          </a:prstGeom>
        </p:spPr>
        <p:txBody>
          <a:bodyPr wrap="square" lIns="0" tIns="0" rIns="0" bIns="0" rtlCol="0" anchor="t">
            <a:spAutoFit/>
          </a:bodyPr>
          <a:lstStyle/>
          <a:p>
            <a:pPr marL="0" marR="0" lvl="0" indent="0" algn="ctr" defTabSz="342917" rtl="0" eaLnBrk="1" fontAlgn="auto" latinLnBrk="0" hangingPunct="1">
              <a:lnSpc>
                <a:spcPts val="714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Formándonos</a:t>
            </a:r>
            <a:endParaRPr kumimoji="0" lang="en-US" sz="6600" b="1"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endParaRPr>
          </a:p>
        </p:txBody>
      </p:sp>
      <p:sp>
        <p:nvSpPr>
          <p:cNvPr id="3" name="TextBox 3"/>
          <p:cNvSpPr txBox="1"/>
          <p:nvPr/>
        </p:nvSpPr>
        <p:spPr>
          <a:xfrm>
            <a:off x="2667003" y="3465912"/>
            <a:ext cx="6857999" cy="588303"/>
          </a:xfrm>
          <a:prstGeom prst="rect">
            <a:avLst/>
          </a:prstGeom>
        </p:spPr>
        <p:txBody>
          <a:bodyPr wrap="square" lIns="0" tIns="0" rIns="0" bIns="0" rtlCol="0" anchor="t">
            <a:spAutoFit/>
          </a:bodyPr>
          <a:lstStyle/>
          <a:p>
            <a:pPr marL="0" marR="0" lvl="0" indent="0" algn="ctr" defTabSz="342917" rtl="0" eaLnBrk="1" fontAlgn="auto" latinLnBrk="0" hangingPunct="1">
              <a:lnSpc>
                <a:spcPts val="2573"/>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a:t>
            </a:r>
            <a:r>
              <a:rPr kumimoji="0" lang="en-US" sz="2800" b="0" i="0" u="none" strike="noStrike" kern="1200" cap="none" spc="0" normalizeH="0" baseline="0" noProof="0" dirty="0" err="1">
                <a:ln>
                  <a:noFill/>
                </a:ln>
                <a:solidFill>
                  <a:srgbClr val="F4F6FC"/>
                </a:solidFill>
                <a:effectLst/>
                <a:uLnTx/>
                <a:uFillTx/>
                <a:latin typeface="Open Sans Bold"/>
                <a:ea typeface="ＭＳ Ｐゴシック" panose="020B0600070205080204" pitchFamily="34" charset="-128"/>
                <a:cs typeface="Arial" panose="020B0604020202020204" pitchFamily="34" charset="0"/>
              </a:rPr>
              <a:t>Descubriendo</a:t>
            </a: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 </a:t>
            </a:r>
            <a:r>
              <a:rPr kumimoji="0" lang="en-US" sz="2800" b="0" i="0" u="none" strike="noStrike" kern="1200" cap="none" spc="0" normalizeH="0" baseline="0" noProof="0" dirty="0" err="1">
                <a:ln>
                  <a:noFill/>
                </a:ln>
                <a:solidFill>
                  <a:srgbClr val="F4F6FC"/>
                </a:solidFill>
                <a:effectLst/>
                <a:uLnTx/>
                <a:uFillTx/>
                <a:latin typeface="Open Sans Bold"/>
                <a:ea typeface="ＭＳ Ｐゴシック" panose="020B0600070205080204" pitchFamily="34" charset="-128"/>
                <a:cs typeface="Arial" panose="020B0604020202020204" pitchFamily="34" charset="0"/>
              </a:rPr>
              <a:t>tu</a:t>
            </a: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 </a:t>
            </a:r>
            <a:r>
              <a:rPr kumimoji="0" lang="en-US" sz="2800" b="0" i="0" u="none" strike="noStrike" kern="1200" cap="none" spc="0" normalizeH="0" baseline="0" noProof="0" dirty="0" err="1">
                <a:ln>
                  <a:noFill/>
                </a:ln>
                <a:solidFill>
                  <a:srgbClr val="F4F6FC"/>
                </a:solidFill>
                <a:effectLst/>
                <a:uLnTx/>
                <a:uFillTx/>
                <a:latin typeface="Open Sans Bold"/>
                <a:ea typeface="ＭＳ Ｐゴシック" panose="020B0600070205080204" pitchFamily="34" charset="-128"/>
                <a:cs typeface="Arial" panose="020B0604020202020204" pitchFamily="34" charset="0"/>
              </a:rPr>
              <a:t>verdadero</a:t>
            </a: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 </a:t>
            </a:r>
            <a:r>
              <a:rPr kumimoji="0" lang="en-US" sz="2800" b="0" i="0" u="none" strike="noStrike" kern="1200" cap="none" spc="0" normalizeH="0" baseline="0" noProof="0" dirty="0" err="1">
                <a:ln>
                  <a:noFill/>
                </a:ln>
                <a:solidFill>
                  <a:srgbClr val="F4F6FC"/>
                </a:solidFill>
                <a:effectLst/>
                <a:uLnTx/>
                <a:uFillTx/>
                <a:latin typeface="Open Sans Bold"/>
                <a:ea typeface="ＭＳ Ｐゴシック" panose="020B0600070205080204" pitchFamily="34" charset="-128"/>
                <a:cs typeface="Arial" panose="020B0604020202020204" pitchFamily="34" charset="0"/>
              </a:rPr>
              <a:t>potencial</a:t>
            </a:r>
            <a:r>
              <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rPr>
              <a:t>!</a:t>
            </a:r>
          </a:p>
          <a:p>
            <a:pPr marL="0" marR="0" lvl="0" indent="0" algn="ctr" defTabSz="342917" rtl="0" eaLnBrk="1" fontAlgn="auto" latinLnBrk="0" hangingPunct="1">
              <a:lnSpc>
                <a:spcPts val="1785"/>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4F6FC"/>
              </a:solidFill>
              <a:effectLst/>
              <a:uLnTx/>
              <a:uFillTx/>
              <a:latin typeface="Open Sans Bold"/>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7479066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7" name="Rectángulo redondeado 6"/>
          <p:cNvSpPr/>
          <p:nvPr/>
        </p:nvSpPr>
        <p:spPr>
          <a:xfrm>
            <a:off x="1080655" y="3760140"/>
            <a:ext cx="10010132" cy="1800000"/>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marR="0" lvl="1" indent="-3429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2000" b="1" i="0" u="none" strike="noStrike" kern="1200" cap="none" spc="0" normalizeH="0" baseline="0" noProof="0" dirty="0">
                <a:ln>
                  <a:noFill/>
                </a:ln>
                <a:solidFill>
                  <a:schemeClr val="bg1"/>
                </a:solidFill>
                <a:effectLst/>
                <a:uLnTx/>
                <a:uFillTx/>
                <a:latin typeface="Open Sans Bold"/>
                <a:ea typeface="+mn-ea"/>
                <a:cs typeface="+mn-cs"/>
              </a:rPr>
              <a:t>De forma presencial:</a:t>
            </a:r>
          </a:p>
          <a:p>
            <a:pPr marL="914400" marR="0" lvl="2" indent="0"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chemeClr val="bg1"/>
                </a:solidFill>
                <a:effectLst/>
                <a:uLnTx/>
                <a:uFillTx/>
                <a:latin typeface="Open Sans Bold"/>
                <a:ea typeface="+mn-ea"/>
                <a:cs typeface="+mn-cs"/>
              </a:rPr>
              <a:t>-   Cuando en su empresa contratan una charla/taller para varias personas.</a:t>
            </a:r>
          </a:p>
          <a:p>
            <a:pPr lvl="2"/>
            <a:r>
              <a:rPr kumimoji="0" lang="es-CO" sz="2000" b="1" i="0" u="none" strike="noStrike" kern="1200" cap="none" spc="0" normalizeH="0" baseline="0" noProof="0" dirty="0">
                <a:ln>
                  <a:noFill/>
                </a:ln>
                <a:solidFill>
                  <a:schemeClr val="bg1"/>
                </a:solidFill>
                <a:effectLst/>
                <a:uLnTx/>
                <a:uFillTx/>
                <a:latin typeface="Open Sans Bold"/>
                <a:ea typeface="+mn-ea"/>
                <a:cs typeface="+mn-cs"/>
              </a:rPr>
              <a:t>-   Asistiendo a las charlas presenciales que se dictan periódicamente, cuyo calendario lo encuentran en la página  </a:t>
            </a:r>
            <a:r>
              <a:rPr kumimoji="0" lang="es-CO" sz="2000" b="1" i="0" u="sng" strike="noStrike" kern="1200" cap="none" spc="0" normalizeH="0" baseline="0" noProof="0" dirty="0">
                <a:ln>
                  <a:noFill/>
                </a:ln>
                <a:solidFill>
                  <a:schemeClr val="bg1"/>
                </a:solidFill>
                <a:effectLst/>
                <a:uLnTx/>
                <a:uFillTx/>
                <a:latin typeface="Open Sans Bold"/>
              </a:rPr>
              <a:t>ww</a:t>
            </a:r>
            <a:r>
              <a:rPr lang="es-CO" sz="2000" b="1" u="sng" dirty="0">
                <a:solidFill>
                  <a:srgbClr val="233DFF"/>
                </a:solidFill>
                <a:latin typeface="Open Sans Bold"/>
                <a:hlinkClick r:id="rId2"/>
              </a:rPr>
              <a:t>w.formandonos.com.co</a:t>
            </a:r>
            <a:endParaRPr lang="es-CO" sz="2000" b="1" u="sng" dirty="0">
              <a:solidFill>
                <a:srgbClr val="233DFF"/>
              </a:solidFill>
              <a:latin typeface="Open Sans Bold"/>
            </a:endParaRPr>
          </a:p>
        </p:txBody>
      </p:sp>
      <p:sp>
        <p:nvSpPr>
          <p:cNvPr id="2" name="Título 1">
            <a:extLst>
              <a:ext uri="{FF2B5EF4-FFF2-40B4-BE49-F238E27FC236}">
                <a16:creationId xmlns:a16="http://schemas.microsoft.com/office/drawing/2014/main" id="{A9AF8B28-45C9-2D4C-9BAC-4D1AD1F45778}"/>
              </a:ext>
            </a:extLst>
          </p:cNvPr>
          <p:cNvSpPr>
            <a:spLocks noGrp="1"/>
          </p:cNvSpPr>
          <p:nvPr>
            <p:ph type="title" idx="4294967295"/>
          </p:nvPr>
        </p:nvSpPr>
        <p:spPr>
          <a:xfrm>
            <a:off x="1080655" y="125451"/>
            <a:ext cx="10086109" cy="747713"/>
          </a:xfrm>
          <a:noFill/>
        </p:spPr>
        <p:txBody>
          <a:bodyPr>
            <a:normAutofit/>
          </a:bodyPr>
          <a:lstStyle/>
          <a:p>
            <a:pPr algn="ctr"/>
            <a:r>
              <a:rPr lang="es-CO" sz="4000" b="1" dirty="0">
                <a:solidFill>
                  <a:schemeClr val="bg1"/>
                </a:solidFill>
                <a:latin typeface="Open Sans Bold"/>
              </a:rPr>
              <a:t>¿Cómo pueden conocer nuestras charlas?</a:t>
            </a:r>
          </a:p>
        </p:txBody>
      </p:sp>
      <p:sp>
        <p:nvSpPr>
          <p:cNvPr id="3" name="Marcador de contenido 2">
            <a:extLst>
              <a:ext uri="{FF2B5EF4-FFF2-40B4-BE49-F238E27FC236}">
                <a16:creationId xmlns:a16="http://schemas.microsoft.com/office/drawing/2014/main" id="{E5A7F1FB-CF6E-5D47-BC93-DEBD637859E9}"/>
              </a:ext>
            </a:extLst>
          </p:cNvPr>
          <p:cNvSpPr>
            <a:spLocks noGrp="1"/>
          </p:cNvSpPr>
          <p:nvPr>
            <p:ph idx="4294967295"/>
          </p:nvPr>
        </p:nvSpPr>
        <p:spPr>
          <a:xfrm>
            <a:off x="0" y="5560140"/>
            <a:ext cx="12103510" cy="915379"/>
          </a:xfrm>
        </p:spPr>
        <p:txBody>
          <a:bodyPr>
            <a:noAutofit/>
          </a:bodyPr>
          <a:lstStyle/>
          <a:p>
            <a:pPr marL="609630" lvl="2" indent="0" algn="ctr">
              <a:buNone/>
            </a:pPr>
            <a:r>
              <a:rPr lang="es-CO" sz="2000" b="1" dirty="0">
                <a:solidFill>
                  <a:schemeClr val="bg1"/>
                </a:solidFill>
                <a:latin typeface="Open Sans Bold"/>
              </a:rPr>
              <a:t>Recuerden que en nuestra página web encuentran el listado completo de charlas y pueden conocer el enfoque y contenido de cada una de ellas</a:t>
            </a:r>
          </a:p>
        </p:txBody>
      </p:sp>
      <p:sp>
        <p:nvSpPr>
          <p:cNvPr id="4" name="CuadroTexto 3"/>
          <p:cNvSpPr txBox="1"/>
          <p:nvPr/>
        </p:nvSpPr>
        <p:spPr>
          <a:xfrm>
            <a:off x="9860419" y="627546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
        <p:nvSpPr>
          <p:cNvPr id="5" name="Rectángulo redondeado 4"/>
          <p:cNvSpPr/>
          <p:nvPr/>
        </p:nvSpPr>
        <p:spPr>
          <a:xfrm>
            <a:off x="1080655" y="1398624"/>
            <a:ext cx="10010132" cy="2224102"/>
          </a:xfrm>
          <a:prstGeom prst="roundRect">
            <a:avLst/>
          </a:prstGeom>
          <a:solidFill>
            <a:srgbClr val="233D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CO" sz="2000" b="1" i="0" u="none" strike="noStrike" kern="1200" cap="none" spc="0" normalizeH="0" baseline="0" noProof="0" dirty="0">
                <a:ln>
                  <a:noFill/>
                </a:ln>
                <a:solidFill>
                  <a:prstClr val="white"/>
                </a:solidFill>
                <a:effectLst/>
                <a:uLnTx/>
                <a:uFillTx/>
                <a:latin typeface="Open Sans Bold"/>
                <a:ea typeface="+mn-ea"/>
                <a:cs typeface="+mn-cs"/>
              </a:rPr>
              <a:t>De forma no presencial:</a:t>
            </a:r>
          </a:p>
          <a:p>
            <a:pPr marL="914400" marR="0" lvl="2" indent="0" algn="just"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Open Sans Bold"/>
                <a:ea typeface="+mn-ea"/>
                <a:cs typeface="+mn-cs"/>
              </a:rPr>
              <a:t>- Escribiendo a </a:t>
            </a:r>
            <a:r>
              <a:rPr kumimoji="0" lang="es-CO" sz="2000" b="1" i="0" u="none" strike="noStrike" kern="1200" cap="none" spc="0" normalizeH="0" baseline="0" noProof="0" dirty="0">
                <a:ln>
                  <a:noFill/>
                </a:ln>
                <a:solidFill>
                  <a:prstClr val="white"/>
                </a:solidFill>
                <a:effectLst/>
                <a:uLnTx/>
                <a:uFillTx/>
                <a:latin typeface="Open Sans Bold"/>
                <a:ea typeface="+mn-ea"/>
                <a:cs typeface="+mn-cs"/>
                <a:hlinkClick r:id="rId3"/>
              </a:rPr>
              <a:t>joseduran@formándonos.com.co</a:t>
            </a:r>
            <a:r>
              <a:rPr kumimoji="0" lang="es-CO" sz="2000" b="1" i="0" u="none" strike="noStrike" kern="1200" cap="none" spc="0" normalizeH="0" baseline="0" noProof="0" dirty="0">
                <a:ln>
                  <a:noFill/>
                </a:ln>
                <a:solidFill>
                  <a:prstClr val="white"/>
                </a:solidFill>
                <a:effectLst/>
                <a:uLnTx/>
                <a:uFillTx/>
                <a:latin typeface="Open Sans Bold"/>
                <a:ea typeface="+mn-ea"/>
                <a:cs typeface="+mn-cs"/>
              </a:rPr>
              <a:t> o al Whatsapp +(57) 3152996190, indicando su nombre, correo electrónico, celular y número de identidad.</a:t>
            </a:r>
          </a:p>
          <a:p>
            <a:pPr marL="914400" marR="0" lvl="2" indent="0" algn="just"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Open Sans Bold"/>
                <a:ea typeface="+mn-ea"/>
                <a:cs typeface="+mn-cs"/>
              </a:rPr>
              <a:t>-   Participando en las charlas virtuales que se ofrecen periódicamente a las cuales se pueden inscribir en la página </a:t>
            </a:r>
            <a:r>
              <a:rPr kumimoji="0" lang="es-CO" sz="2000" b="1" i="0" u="none" strike="noStrike" kern="1200" cap="none" spc="0" normalizeH="0" baseline="0" noProof="0" dirty="0">
                <a:ln>
                  <a:noFill/>
                </a:ln>
                <a:solidFill>
                  <a:prstClr val="white"/>
                </a:solidFill>
                <a:effectLst/>
                <a:uLnTx/>
                <a:uFillTx/>
                <a:latin typeface="Open Sans Bold"/>
                <a:ea typeface="+mn-ea"/>
                <a:cs typeface="+mn-cs"/>
                <a:hlinkClick r:id="rId2"/>
              </a:rPr>
              <a:t>www.formandonos.com.co</a:t>
            </a:r>
            <a:endParaRPr kumimoji="0" lang="es-CO" sz="2000" b="1" i="0" u="none" strike="noStrike" kern="1200" cap="none" spc="0" normalizeH="0" baseline="0" noProof="0" dirty="0">
              <a:ln>
                <a:noFill/>
              </a:ln>
              <a:solidFill>
                <a:prstClr val="white"/>
              </a:solidFill>
              <a:effectLst/>
              <a:uLnTx/>
              <a:uFillTx/>
              <a:latin typeface="Open Sans Bold"/>
              <a:ea typeface="+mn-ea"/>
              <a:cs typeface="+mn-cs"/>
            </a:endParaRPr>
          </a:p>
        </p:txBody>
      </p:sp>
      <p:sp>
        <p:nvSpPr>
          <p:cNvPr id="6" name="CuadroTexto 5"/>
          <p:cNvSpPr txBox="1"/>
          <p:nvPr/>
        </p:nvSpPr>
        <p:spPr>
          <a:xfrm>
            <a:off x="2129298" y="935839"/>
            <a:ext cx="743722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chemeClr val="bg1"/>
                </a:solidFill>
                <a:effectLst/>
                <a:uLnTx/>
                <a:uFillTx/>
                <a:latin typeface="Open Sans Bold"/>
                <a:ea typeface="+mn-ea"/>
                <a:cs typeface="+mn-cs"/>
              </a:rPr>
              <a:t>Las</a:t>
            </a:r>
            <a:r>
              <a:rPr kumimoji="0" lang="es-CO" sz="2000" b="1" i="0" u="none" strike="noStrike" kern="1200" cap="none" spc="0" normalizeH="0" baseline="0" noProof="0" dirty="0">
                <a:ln>
                  <a:noFill/>
                </a:ln>
                <a:solidFill>
                  <a:srgbClr val="004AAD"/>
                </a:solidFill>
                <a:effectLst/>
                <a:uLnTx/>
                <a:uFillTx/>
                <a:latin typeface="Open Sans Bold"/>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a:ea typeface="+mn-ea"/>
                <a:cs typeface="+mn-cs"/>
              </a:rPr>
              <a:t>personas pueden recibir nuestras charlas de diferentes maneras:</a:t>
            </a:r>
          </a:p>
        </p:txBody>
      </p:sp>
    </p:spTree>
    <p:extLst>
      <p:ext uri="{BB962C8B-B14F-4D97-AF65-F5344CB8AC3E}">
        <p14:creationId xmlns:p14="http://schemas.microsoft.com/office/powerpoint/2010/main" val="242714949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ED62-7ED5-2240-BA11-F0F155BC1EBD}"/>
              </a:ext>
            </a:extLst>
          </p:cNvPr>
          <p:cNvSpPr txBox="1"/>
          <p:nvPr/>
        </p:nvSpPr>
        <p:spPr>
          <a:xfrm>
            <a:off x="1590643" y="2067721"/>
            <a:ext cx="9029700" cy="2308324"/>
          </a:xfrm>
          <a:prstGeom prst="rect">
            <a:avLst/>
          </a:prstGeom>
          <a:noFill/>
          <a:ln>
            <a:noFill/>
          </a:ln>
        </p:spPr>
        <p:txBody>
          <a:bodyPr wrap="square" rtlCol="0">
            <a:spAutoFit/>
          </a:bodyPr>
          <a:lstStyle/>
          <a:p>
            <a:pPr algn="ctr"/>
            <a:r>
              <a:rPr lang="es-CO" sz="7200" b="1" dirty="0">
                <a:solidFill>
                  <a:schemeClr val="bg1"/>
                </a:solidFill>
                <a:latin typeface="Open Sans Bold" panose="020B0604020202020204"/>
              </a:rPr>
              <a:t>Charlas enfocadas en las personas</a:t>
            </a:r>
          </a:p>
        </p:txBody>
      </p:sp>
      <p:sp>
        <p:nvSpPr>
          <p:cNvPr id="3" name="CuadroTexto 2"/>
          <p:cNvSpPr txBox="1"/>
          <p:nvPr/>
        </p:nvSpPr>
        <p:spPr>
          <a:xfrm>
            <a:off x="9710478" y="6283324"/>
            <a:ext cx="18197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 </a:t>
            </a:r>
            <a:r>
              <a:rPr kumimoji="0" lang="es-CO" sz="2000" b="1" i="0" u="none" strike="noStrike" kern="1200" cap="none" spc="0" normalizeH="0" baseline="0" noProof="0" dirty="0">
                <a:ln>
                  <a:noFill/>
                </a:ln>
                <a:solidFill>
                  <a:prstClr val="white"/>
                </a:solidFill>
                <a:effectLst/>
                <a:uLnTx/>
                <a:uFillTx/>
                <a:latin typeface="Open Sans Bold" panose="020B0604020202020204"/>
                <a:ea typeface="+mn-ea"/>
                <a:cs typeface="+mn-cs"/>
              </a:rPr>
              <a:t>Formándonos</a:t>
            </a:r>
          </a:p>
        </p:txBody>
      </p:sp>
    </p:spTree>
    <p:extLst>
      <p:ext uri="{BB962C8B-B14F-4D97-AF65-F5344CB8AC3E}">
        <p14:creationId xmlns:p14="http://schemas.microsoft.com/office/powerpoint/2010/main" val="31958009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004AAD"/>
                </a:solidFill>
                <a:effectLst/>
                <a:uLnTx/>
                <a:uFillTx/>
                <a:latin typeface="Open Sans Bold" panose="020B0604020202020204"/>
                <a:ea typeface="+mn-ea"/>
                <a:cs typeface="+mn-cs"/>
              </a:rPr>
              <a:t>Formándonos</a:t>
            </a:r>
          </a:p>
        </p:txBody>
      </p:sp>
      <p:sp>
        <p:nvSpPr>
          <p:cNvPr id="81" name="Hexágono 80"/>
          <p:cNvSpPr/>
          <p:nvPr/>
        </p:nvSpPr>
        <p:spPr>
          <a:xfrm>
            <a:off x="9484387" y="2325661"/>
            <a:ext cx="2412000" cy="2412000"/>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nvGrpSpPr>
          <p:cNvPr id="89" name="Grupo 88"/>
          <p:cNvGrpSpPr/>
          <p:nvPr/>
        </p:nvGrpSpPr>
        <p:grpSpPr>
          <a:xfrm>
            <a:off x="412870" y="301552"/>
            <a:ext cx="8996516" cy="6201485"/>
            <a:chOff x="412870" y="301552"/>
            <a:chExt cx="8996516" cy="6201485"/>
          </a:xfrm>
        </p:grpSpPr>
        <p:sp>
          <p:nvSpPr>
            <p:cNvPr id="78" name="Rectángulo redondeado 77"/>
            <p:cNvSpPr/>
            <p:nvPr/>
          </p:nvSpPr>
          <p:spPr>
            <a:xfrm>
              <a:off x="412870" y="301552"/>
              <a:ext cx="8996516" cy="6201485"/>
            </a:xfrm>
            <a:prstGeom prst="roundRect">
              <a:avLst/>
            </a:prstGeom>
            <a:noFill/>
            <a:ln w="7620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rgbClr val="233DFF"/>
                </a:solidFill>
                <a:latin typeface="Open Sans Bold"/>
              </a:endParaRPr>
            </a:p>
          </p:txBody>
        </p:sp>
        <p:sp>
          <p:nvSpPr>
            <p:cNvPr id="36" name="CuadroTexto 1">
              <a:extLst>
                <a:ext uri="{FF2B5EF4-FFF2-40B4-BE49-F238E27FC236}">
                  <a16:creationId xmlns:a16="http://schemas.microsoft.com/office/drawing/2014/main" id="{C439DA76-152A-4FDD-8BFB-372F7696B154}"/>
                </a:ext>
              </a:extLst>
            </p:cNvPr>
            <p:cNvSpPr txBox="1"/>
            <p:nvPr/>
          </p:nvSpPr>
          <p:spPr>
            <a:xfrm>
              <a:off x="1166265" y="472309"/>
              <a:ext cx="3586720"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233DFF"/>
                  </a:solidFill>
                  <a:effectLst/>
                  <a:uLnTx/>
                  <a:uFillTx/>
                  <a:latin typeface="Open Sans Bold" panose="020B0604020202020204"/>
                </a:rPr>
                <a:t>Habilidad/Competencia</a:t>
              </a:r>
              <a:endParaRPr kumimoji="0" lang="es-ES" sz="1800" b="1" i="0" u="none" strike="noStrike" kern="0" cap="none" spc="0" normalizeH="0" baseline="0" noProof="0" dirty="0">
                <a:ln>
                  <a:noFill/>
                </a:ln>
                <a:solidFill>
                  <a:srgbClr val="233DFF"/>
                </a:solidFill>
                <a:effectLst/>
                <a:uLnTx/>
                <a:uFillTx/>
                <a:latin typeface="Open Sans Bold" panose="020B0604020202020204"/>
              </a:endParaRPr>
            </a:p>
          </p:txBody>
        </p:sp>
        <p:sp>
          <p:nvSpPr>
            <p:cNvPr id="37" name="CuadroTexto 2">
              <a:extLst>
                <a:ext uri="{FF2B5EF4-FFF2-40B4-BE49-F238E27FC236}">
                  <a16:creationId xmlns:a16="http://schemas.microsoft.com/office/drawing/2014/main" id="{4F7AD790-D688-4135-8A5E-8B6D083E7677}"/>
                </a:ext>
              </a:extLst>
            </p:cNvPr>
            <p:cNvSpPr txBox="1"/>
            <p:nvPr/>
          </p:nvSpPr>
          <p:spPr>
            <a:xfrm>
              <a:off x="5178208" y="484604"/>
              <a:ext cx="3500646"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004AAD"/>
                  </a:solidFill>
                  <a:effectLst/>
                  <a:uLnTx/>
                  <a:uFillTx/>
                  <a:latin typeface="Open Sans Bold" panose="020B0604020202020204"/>
                </a:rPr>
                <a:t>Título de la charla</a:t>
              </a:r>
            </a:p>
          </p:txBody>
        </p:sp>
        <p:sp>
          <p:nvSpPr>
            <p:cNvPr id="38" name="Rectangle: Rounded Corners 10">
              <a:extLst>
                <a:ext uri="{FF2B5EF4-FFF2-40B4-BE49-F238E27FC236}">
                  <a16:creationId xmlns:a16="http://schemas.microsoft.com/office/drawing/2014/main" id="{677CEB86-BE93-437E-BF84-16A29F397841}"/>
                </a:ext>
              </a:extLst>
            </p:cNvPr>
            <p:cNvSpPr/>
            <p:nvPr/>
          </p:nvSpPr>
          <p:spPr>
            <a:xfrm>
              <a:off x="1190145" y="992984"/>
              <a:ext cx="3479969" cy="860633"/>
            </a:xfrm>
            <a:prstGeom prst="roundRect">
              <a:avLst/>
            </a:prstGeom>
            <a:solidFill>
              <a:srgbClr val="233DFF"/>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15">
              <a:extLst>
                <a:ext uri="{FF2B5EF4-FFF2-40B4-BE49-F238E27FC236}">
                  <a16:creationId xmlns:a16="http://schemas.microsoft.com/office/drawing/2014/main" id="{76D27976-0AC8-4978-B7F1-B2EDE4D78273}"/>
                </a:ext>
              </a:extLst>
            </p:cNvPr>
            <p:cNvSpPr/>
            <p:nvPr/>
          </p:nvSpPr>
          <p:spPr>
            <a:xfrm>
              <a:off x="1201298" y="3204155"/>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sp>
          <p:nvSpPr>
            <p:cNvPr id="41" name="Rectangle: Rounded Corners 16">
              <a:extLst>
                <a:ext uri="{FF2B5EF4-FFF2-40B4-BE49-F238E27FC236}">
                  <a16:creationId xmlns:a16="http://schemas.microsoft.com/office/drawing/2014/main" id="{DBC6FCEC-1E78-479B-BA4F-D434BB003B00}"/>
                </a:ext>
              </a:extLst>
            </p:cNvPr>
            <p:cNvSpPr/>
            <p:nvPr/>
          </p:nvSpPr>
          <p:spPr>
            <a:xfrm>
              <a:off x="1198963" y="4279364"/>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21">
              <a:extLst>
                <a:ext uri="{FF2B5EF4-FFF2-40B4-BE49-F238E27FC236}">
                  <a16:creationId xmlns:a16="http://schemas.microsoft.com/office/drawing/2014/main" id="{541CA193-4BB3-4769-A5AA-A468E8D2976F}"/>
                </a:ext>
              </a:extLst>
            </p:cNvPr>
            <p:cNvSpPr/>
            <p:nvPr/>
          </p:nvSpPr>
          <p:spPr>
            <a:xfrm>
              <a:off x="1318980" y="1019877"/>
              <a:ext cx="3239933"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ACOMPAÑAMIENTO</a:t>
              </a:r>
            </a:p>
          </p:txBody>
        </p:sp>
        <p:sp>
          <p:nvSpPr>
            <p:cNvPr id="48" name="Rectangle: Rounded Corners 41">
              <a:extLst>
                <a:ext uri="{FF2B5EF4-FFF2-40B4-BE49-F238E27FC236}">
                  <a16:creationId xmlns:a16="http://schemas.microsoft.com/office/drawing/2014/main" id="{6771B1C9-7E11-4804-840A-3AC6CBF6C6D9}"/>
                </a:ext>
              </a:extLst>
            </p:cNvPr>
            <p:cNvSpPr/>
            <p:nvPr/>
          </p:nvSpPr>
          <p:spPr>
            <a:xfrm>
              <a:off x="1140261" y="5366451"/>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74">
              <a:extLst>
                <a:ext uri="{FF2B5EF4-FFF2-40B4-BE49-F238E27FC236}">
                  <a16:creationId xmlns:a16="http://schemas.microsoft.com/office/drawing/2014/main" id="{0EDB72D4-E111-4213-AF64-A748D4B2AB46}"/>
                </a:ext>
              </a:extLst>
            </p:cNvPr>
            <p:cNvSpPr/>
            <p:nvPr/>
          </p:nvSpPr>
          <p:spPr>
            <a:xfrm>
              <a:off x="5218326" y="980878"/>
              <a:ext cx="3479969" cy="860633"/>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sp>
          <p:nvSpPr>
            <p:cNvPr id="53" name="Rectangle: Rounded Corners 75">
              <a:extLst>
                <a:ext uri="{FF2B5EF4-FFF2-40B4-BE49-F238E27FC236}">
                  <a16:creationId xmlns:a16="http://schemas.microsoft.com/office/drawing/2014/main" id="{AC94254A-3E27-44E1-BF86-96DDF10707CB}"/>
                </a:ext>
              </a:extLst>
            </p:cNvPr>
            <p:cNvSpPr/>
            <p:nvPr/>
          </p:nvSpPr>
          <p:spPr>
            <a:xfrm>
              <a:off x="5218326" y="2085029"/>
              <a:ext cx="3479969" cy="860633"/>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54" name="Rectangle: Rounded Corners 76">
              <a:extLst>
                <a:ext uri="{FF2B5EF4-FFF2-40B4-BE49-F238E27FC236}">
                  <a16:creationId xmlns:a16="http://schemas.microsoft.com/office/drawing/2014/main" id="{53E6D7C3-2114-4D99-8382-5E1C312C608B}"/>
                </a:ext>
              </a:extLst>
            </p:cNvPr>
            <p:cNvSpPr/>
            <p:nvPr/>
          </p:nvSpPr>
          <p:spPr>
            <a:xfrm>
              <a:off x="5199983" y="3211415"/>
              <a:ext cx="3479969" cy="860633"/>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77">
              <a:extLst>
                <a:ext uri="{FF2B5EF4-FFF2-40B4-BE49-F238E27FC236}">
                  <a16:creationId xmlns:a16="http://schemas.microsoft.com/office/drawing/2014/main" id="{F14EF738-817D-4B80-B782-C9E1E365AF96}"/>
                </a:ext>
              </a:extLst>
            </p:cNvPr>
            <p:cNvSpPr/>
            <p:nvPr/>
          </p:nvSpPr>
          <p:spPr>
            <a:xfrm>
              <a:off x="5197648" y="4267574"/>
              <a:ext cx="3479969" cy="861372"/>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78">
              <a:extLst>
                <a:ext uri="{FF2B5EF4-FFF2-40B4-BE49-F238E27FC236}">
                  <a16:creationId xmlns:a16="http://schemas.microsoft.com/office/drawing/2014/main" id="{C06ED72B-39DD-4156-9723-6E79F21F54F8}"/>
                </a:ext>
              </a:extLst>
            </p:cNvPr>
            <p:cNvSpPr/>
            <p:nvPr/>
          </p:nvSpPr>
          <p:spPr>
            <a:xfrm>
              <a:off x="5371537" y="1071241"/>
              <a:ext cx="3239933"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Apoyando la labor de mi equipo</a:t>
              </a:r>
            </a:p>
          </p:txBody>
        </p:sp>
        <p:sp>
          <p:nvSpPr>
            <p:cNvPr id="57" name="Rectangle 79">
              <a:extLst>
                <a:ext uri="{FF2B5EF4-FFF2-40B4-BE49-F238E27FC236}">
                  <a16:creationId xmlns:a16="http://schemas.microsoft.com/office/drawing/2014/main" id="{62C30F76-BE89-4FAA-A162-C4F6C167A92F}"/>
                </a:ext>
              </a:extLst>
            </p:cNvPr>
            <p:cNvSpPr/>
            <p:nvPr/>
          </p:nvSpPr>
          <p:spPr>
            <a:xfrm>
              <a:off x="5218326" y="2223717"/>
              <a:ext cx="341382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Transmitiendo la mejor energía</a:t>
              </a:r>
            </a:p>
          </p:txBody>
        </p:sp>
        <p:sp>
          <p:nvSpPr>
            <p:cNvPr id="58" name="Rectangle 80">
              <a:extLst>
                <a:ext uri="{FF2B5EF4-FFF2-40B4-BE49-F238E27FC236}">
                  <a16:creationId xmlns:a16="http://schemas.microsoft.com/office/drawing/2014/main" id="{68BE6145-1866-4554-84AF-C7464E7C620D}"/>
                </a:ext>
              </a:extLst>
            </p:cNvPr>
            <p:cNvSpPr/>
            <p:nvPr/>
          </p:nvSpPr>
          <p:spPr>
            <a:xfrm>
              <a:off x="5197648" y="3457065"/>
              <a:ext cx="341382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Actualizándome todos los días</a:t>
              </a:r>
            </a:p>
          </p:txBody>
        </p:sp>
        <p:cxnSp>
          <p:nvCxnSpPr>
            <p:cNvPr id="59" name="Straight Connector 83">
              <a:extLst>
                <a:ext uri="{FF2B5EF4-FFF2-40B4-BE49-F238E27FC236}">
                  <a16:creationId xmlns:a16="http://schemas.microsoft.com/office/drawing/2014/main" id="{567E22B2-766B-4643-B0DD-45F54A044F4A}"/>
                </a:ext>
              </a:extLst>
            </p:cNvPr>
            <p:cNvCxnSpPr>
              <a:cxnSpLocks/>
              <a:endCxn id="52" idx="1"/>
            </p:cNvCxnSpPr>
            <p:nvPr/>
          </p:nvCxnSpPr>
          <p:spPr>
            <a:xfrm flipV="1">
              <a:off x="4628081" y="1411195"/>
              <a:ext cx="590245" cy="8567"/>
            </a:xfrm>
            <a:prstGeom prst="line">
              <a:avLst/>
            </a:prstGeom>
            <a:noFill/>
            <a:ln w="57150" cap="flat" cmpd="sng" algn="ctr">
              <a:solidFill>
                <a:srgbClr val="233DFF"/>
              </a:solidFill>
              <a:prstDash val="solid"/>
              <a:miter lim="800000"/>
            </a:ln>
            <a:effectLst/>
          </p:spPr>
        </p:cxnSp>
        <p:sp>
          <p:nvSpPr>
            <p:cNvPr id="61" name="Rectangle: Rounded Corners 85">
              <a:extLst>
                <a:ext uri="{FF2B5EF4-FFF2-40B4-BE49-F238E27FC236}">
                  <a16:creationId xmlns:a16="http://schemas.microsoft.com/office/drawing/2014/main" id="{032816FD-8382-4DC3-B082-B7EECC69D560}"/>
                </a:ext>
              </a:extLst>
            </p:cNvPr>
            <p:cNvSpPr/>
            <p:nvPr/>
          </p:nvSpPr>
          <p:spPr>
            <a:xfrm>
              <a:off x="5197648" y="5402196"/>
              <a:ext cx="3479969" cy="861372"/>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cxnSp>
          <p:nvCxnSpPr>
            <p:cNvPr id="62" name="Straight Connector 87">
              <a:extLst>
                <a:ext uri="{FF2B5EF4-FFF2-40B4-BE49-F238E27FC236}">
                  <a16:creationId xmlns:a16="http://schemas.microsoft.com/office/drawing/2014/main" id="{AE2BF1ED-4D81-476B-8DCB-E335DD947036}"/>
                </a:ext>
              </a:extLst>
            </p:cNvPr>
            <p:cNvCxnSpPr>
              <a:cxnSpLocks/>
              <a:stCxn id="40" idx="3"/>
              <a:endCxn id="54" idx="1"/>
            </p:cNvCxnSpPr>
            <p:nvPr/>
          </p:nvCxnSpPr>
          <p:spPr>
            <a:xfrm>
              <a:off x="4681267" y="3634472"/>
              <a:ext cx="518716" cy="7260"/>
            </a:xfrm>
            <a:prstGeom prst="line">
              <a:avLst/>
            </a:prstGeom>
            <a:noFill/>
            <a:ln w="57150" cap="flat" cmpd="sng" algn="ctr">
              <a:solidFill>
                <a:srgbClr val="233DFF"/>
              </a:solidFill>
              <a:prstDash val="solid"/>
              <a:miter lim="800000"/>
            </a:ln>
            <a:effectLst/>
          </p:spPr>
        </p:cxnSp>
        <p:sp>
          <p:nvSpPr>
            <p:cNvPr id="65" name="CuadroTexto 64">
              <a:extLst>
                <a:ext uri="{FF2B5EF4-FFF2-40B4-BE49-F238E27FC236}">
                  <a16:creationId xmlns:a16="http://schemas.microsoft.com/office/drawing/2014/main" id="{B3B3436E-BB9B-BFD5-BFD7-2B5F6FB32C5D}"/>
                </a:ext>
              </a:extLst>
            </p:cNvPr>
            <p:cNvSpPr txBox="1"/>
            <p:nvPr/>
          </p:nvSpPr>
          <p:spPr>
            <a:xfrm>
              <a:off x="1399060" y="4490456"/>
              <a:ext cx="30373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ADAPTABILIDAD</a:t>
              </a:r>
            </a:p>
          </p:txBody>
        </p:sp>
        <p:sp>
          <p:nvSpPr>
            <p:cNvPr id="66" name="CuadroTexto 65">
              <a:extLst>
                <a:ext uri="{FF2B5EF4-FFF2-40B4-BE49-F238E27FC236}">
                  <a16:creationId xmlns:a16="http://schemas.microsoft.com/office/drawing/2014/main" id="{863B9CEE-0FAE-BF47-0AA0-C3F357246BE4}"/>
                </a:ext>
              </a:extLst>
            </p:cNvPr>
            <p:cNvSpPr txBox="1"/>
            <p:nvPr/>
          </p:nvSpPr>
          <p:spPr>
            <a:xfrm>
              <a:off x="5218327" y="4351957"/>
              <a:ext cx="3413820" cy="6463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Entendiendo las diferentes situaciones</a:t>
              </a:r>
            </a:p>
          </p:txBody>
        </p:sp>
        <p:sp>
          <p:nvSpPr>
            <p:cNvPr id="67" name="CuadroTexto 66">
              <a:extLst>
                <a:ext uri="{FF2B5EF4-FFF2-40B4-BE49-F238E27FC236}">
                  <a16:creationId xmlns:a16="http://schemas.microsoft.com/office/drawing/2014/main" id="{FAE22924-0C58-4E40-3934-B64C77535FD6}"/>
                </a:ext>
              </a:extLst>
            </p:cNvPr>
            <p:cNvSpPr txBox="1"/>
            <p:nvPr/>
          </p:nvSpPr>
          <p:spPr>
            <a:xfrm>
              <a:off x="1394272" y="5503255"/>
              <a:ext cx="298765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bg1"/>
                  </a:solidFill>
                  <a:effectLst/>
                  <a:uLnTx/>
                  <a:uFillTx/>
                  <a:latin typeface="Open Sans Bold" panose="020B0604020202020204"/>
                </a:rPr>
                <a:t>ADMINISTRACION DE PROYECTOS</a:t>
              </a:r>
            </a:p>
          </p:txBody>
        </p:sp>
        <p:sp>
          <p:nvSpPr>
            <p:cNvPr id="68" name="CuadroTexto 67">
              <a:extLst>
                <a:ext uri="{FF2B5EF4-FFF2-40B4-BE49-F238E27FC236}">
                  <a16:creationId xmlns:a16="http://schemas.microsoft.com/office/drawing/2014/main" id="{511BDA0F-7AAA-8168-AEA0-A72F41A5EA41}"/>
                </a:ext>
              </a:extLst>
            </p:cNvPr>
            <p:cNvSpPr txBox="1"/>
            <p:nvPr/>
          </p:nvSpPr>
          <p:spPr>
            <a:xfrm>
              <a:off x="5218327" y="5503255"/>
              <a:ext cx="341382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Gestionando exitosamente los proyectos</a:t>
              </a:r>
            </a:p>
          </p:txBody>
        </p:sp>
        <p:sp>
          <p:nvSpPr>
            <p:cNvPr id="71" name="Rectangle: Rounded Corners 10">
              <a:extLst>
                <a:ext uri="{FF2B5EF4-FFF2-40B4-BE49-F238E27FC236}">
                  <a16:creationId xmlns:a16="http://schemas.microsoft.com/office/drawing/2014/main" id="{677CEB86-BE93-437E-BF84-16A29F397841}"/>
                </a:ext>
              </a:extLst>
            </p:cNvPr>
            <p:cNvSpPr/>
            <p:nvPr/>
          </p:nvSpPr>
          <p:spPr>
            <a:xfrm>
              <a:off x="1148112" y="2079332"/>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lvl="0" algn="ctr">
                <a:defRPr/>
              </a:pPr>
              <a:r>
                <a:rPr lang="es-ES" b="1" kern="0" dirty="0">
                  <a:solidFill>
                    <a:schemeClr val="bg1"/>
                  </a:solidFill>
                  <a:latin typeface="Open Sans Bold" panose="020B0604020202020204"/>
                </a:rPr>
                <a:t>ACTITUD POSITIVA</a:t>
              </a:r>
            </a:p>
          </p:txBody>
        </p:sp>
        <p:sp>
          <p:nvSpPr>
            <p:cNvPr id="44" name="Rectangle 23">
              <a:extLst>
                <a:ext uri="{FF2B5EF4-FFF2-40B4-BE49-F238E27FC236}">
                  <a16:creationId xmlns:a16="http://schemas.microsoft.com/office/drawing/2014/main" id="{2140FDF8-6AAB-4E26-9FE5-8A22A425D9AA}"/>
                </a:ext>
              </a:extLst>
            </p:cNvPr>
            <p:cNvSpPr/>
            <p:nvPr/>
          </p:nvSpPr>
          <p:spPr>
            <a:xfrm>
              <a:off x="1431441" y="3310180"/>
              <a:ext cx="305673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ACTUALIZACION DE CONOCIMIENTOS</a:t>
              </a:r>
            </a:p>
          </p:txBody>
        </p:sp>
        <p:cxnSp>
          <p:nvCxnSpPr>
            <p:cNvPr id="79" name="Straight Connector 83">
              <a:extLst>
                <a:ext uri="{FF2B5EF4-FFF2-40B4-BE49-F238E27FC236}">
                  <a16:creationId xmlns:a16="http://schemas.microsoft.com/office/drawing/2014/main" id="{567E22B2-766B-4643-B0DD-45F54A044F4A}"/>
                </a:ext>
              </a:extLst>
            </p:cNvPr>
            <p:cNvCxnSpPr>
              <a:cxnSpLocks/>
            </p:cNvCxnSpPr>
            <p:nvPr/>
          </p:nvCxnSpPr>
          <p:spPr>
            <a:xfrm>
              <a:off x="4678932" y="4669897"/>
              <a:ext cx="512477" cy="702"/>
            </a:xfrm>
            <a:prstGeom prst="line">
              <a:avLst/>
            </a:prstGeom>
            <a:noFill/>
            <a:ln w="57150" cap="flat" cmpd="sng" algn="ctr">
              <a:solidFill>
                <a:srgbClr val="233DFF"/>
              </a:solidFill>
              <a:prstDash val="solid"/>
              <a:miter lim="800000"/>
            </a:ln>
            <a:effectLst/>
          </p:spPr>
        </p:cxnSp>
        <p:cxnSp>
          <p:nvCxnSpPr>
            <p:cNvPr id="80" name="Straight Connector 83">
              <a:extLst>
                <a:ext uri="{FF2B5EF4-FFF2-40B4-BE49-F238E27FC236}">
                  <a16:creationId xmlns:a16="http://schemas.microsoft.com/office/drawing/2014/main" id="{567E22B2-766B-4643-B0DD-45F54A044F4A}"/>
                </a:ext>
              </a:extLst>
            </p:cNvPr>
            <p:cNvCxnSpPr>
              <a:cxnSpLocks/>
              <a:stCxn id="48" idx="3"/>
            </p:cNvCxnSpPr>
            <p:nvPr/>
          </p:nvCxnSpPr>
          <p:spPr>
            <a:xfrm>
              <a:off x="4620230" y="5797137"/>
              <a:ext cx="587757" cy="702"/>
            </a:xfrm>
            <a:prstGeom prst="line">
              <a:avLst/>
            </a:prstGeom>
            <a:noFill/>
            <a:ln w="57150" cap="flat" cmpd="sng" algn="ctr">
              <a:solidFill>
                <a:srgbClr val="233DFF"/>
              </a:solidFill>
              <a:prstDash val="solid"/>
              <a:miter lim="800000"/>
            </a:ln>
            <a:effectLst/>
          </p:spPr>
        </p:cxnSp>
        <p:cxnSp>
          <p:nvCxnSpPr>
            <p:cNvPr id="88" name="Straight Connector 83">
              <a:extLst>
                <a:ext uri="{FF2B5EF4-FFF2-40B4-BE49-F238E27FC236}">
                  <a16:creationId xmlns:a16="http://schemas.microsoft.com/office/drawing/2014/main" id="{567E22B2-766B-4643-B0DD-45F54A044F4A}"/>
                </a:ext>
              </a:extLst>
            </p:cNvPr>
            <p:cNvCxnSpPr>
              <a:cxnSpLocks/>
            </p:cNvCxnSpPr>
            <p:nvPr/>
          </p:nvCxnSpPr>
          <p:spPr>
            <a:xfrm flipV="1">
              <a:off x="4620230" y="2497650"/>
              <a:ext cx="590245" cy="8567"/>
            </a:xfrm>
            <a:prstGeom prst="line">
              <a:avLst/>
            </a:prstGeom>
            <a:noFill/>
            <a:ln w="57150" cap="flat" cmpd="sng" algn="ctr">
              <a:solidFill>
                <a:srgbClr val="233DFF"/>
              </a:solidFill>
              <a:prstDash val="solid"/>
              <a:miter lim="800000"/>
            </a:ln>
            <a:effectLst/>
          </p:spPr>
        </p:cxnSp>
      </p:grpSp>
    </p:spTree>
    <p:extLst>
      <p:ext uri="{BB962C8B-B14F-4D97-AF65-F5344CB8AC3E}">
        <p14:creationId xmlns:p14="http://schemas.microsoft.com/office/powerpoint/2010/main" val="348157035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uadroTexto 1"/>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004AAD"/>
                </a:solidFill>
                <a:effectLst/>
                <a:uLnTx/>
                <a:uFillTx/>
                <a:latin typeface="Open Sans Bold" panose="020B0604020202020204"/>
                <a:ea typeface="+mn-ea"/>
                <a:cs typeface="+mn-cs"/>
              </a:rPr>
              <a:t>Formándonos</a:t>
            </a:r>
          </a:p>
        </p:txBody>
      </p:sp>
      <p:sp>
        <p:nvSpPr>
          <p:cNvPr id="3" name="CuadroTexto 2"/>
          <p:cNvSpPr txBox="1"/>
          <p:nvPr/>
        </p:nvSpPr>
        <p:spPr>
          <a:xfrm>
            <a:off x="98628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70" name="Grupo 69"/>
          <p:cNvGrpSpPr/>
          <p:nvPr/>
        </p:nvGrpSpPr>
        <p:grpSpPr>
          <a:xfrm>
            <a:off x="412870" y="291715"/>
            <a:ext cx="8996516" cy="6201485"/>
            <a:chOff x="412870" y="291715"/>
            <a:chExt cx="8996516" cy="6201485"/>
          </a:xfrm>
        </p:grpSpPr>
        <p:sp>
          <p:nvSpPr>
            <p:cNvPr id="31" name="CuadroTexto 1">
              <a:extLst>
                <a:ext uri="{FF2B5EF4-FFF2-40B4-BE49-F238E27FC236}">
                  <a16:creationId xmlns:a16="http://schemas.microsoft.com/office/drawing/2014/main" id="{C439DA76-152A-4FDD-8BFB-372F7696B154}"/>
                </a:ext>
              </a:extLst>
            </p:cNvPr>
            <p:cNvSpPr txBox="1"/>
            <p:nvPr/>
          </p:nvSpPr>
          <p:spPr>
            <a:xfrm>
              <a:off x="1145083" y="481523"/>
              <a:ext cx="3668467"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32" name="CuadroTexto 2">
              <a:extLst>
                <a:ext uri="{FF2B5EF4-FFF2-40B4-BE49-F238E27FC236}">
                  <a16:creationId xmlns:a16="http://schemas.microsoft.com/office/drawing/2014/main" id="{4F7AD790-D688-4135-8A5E-8B6D083E7677}"/>
                </a:ext>
              </a:extLst>
            </p:cNvPr>
            <p:cNvSpPr txBox="1"/>
            <p:nvPr/>
          </p:nvSpPr>
          <p:spPr>
            <a:xfrm>
              <a:off x="5145249" y="474361"/>
              <a:ext cx="3447132"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33" name="Rectangle: Rounded Corners 10">
              <a:extLst>
                <a:ext uri="{FF2B5EF4-FFF2-40B4-BE49-F238E27FC236}">
                  <a16:creationId xmlns:a16="http://schemas.microsoft.com/office/drawing/2014/main" id="{677CEB86-BE93-437E-BF84-16A29F397841}"/>
                </a:ext>
              </a:extLst>
            </p:cNvPr>
            <p:cNvSpPr/>
            <p:nvPr/>
          </p:nvSpPr>
          <p:spPr>
            <a:xfrm>
              <a:off x="1150824" y="953654"/>
              <a:ext cx="3479969" cy="860633"/>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Open Sans Bold" panose="020B0604020202020204"/>
              </a:endParaRPr>
            </a:p>
          </p:txBody>
        </p:sp>
        <p:sp>
          <p:nvSpPr>
            <p:cNvPr id="34" name="Rectangle: Rounded Corners 11">
              <a:extLst>
                <a:ext uri="{FF2B5EF4-FFF2-40B4-BE49-F238E27FC236}">
                  <a16:creationId xmlns:a16="http://schemas.microsoft.com/office/drawing/2014/main" id="{7AF14F21-D980-441C-B975-31126EC51ED3}"/>
                </a:ext>
              </a:extLst>
            </p:cNvPr>
            <p:cNvSpPr/>
            <p:nvPr/>
          </p:nvSpPr>
          <p:spPr>
            <a:xfrm>
              <a:off x="1150824" y="2077767"/>
              <a:ext cx="3479969" cy="860633"/>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Open Sans Bold" panose="020B0604020202020204"/>
              </a:endParaRPr>
            </a:p>
          </p:txBody>
        </p:sp>
        <p:sp>
          <p:nvSpPr>
            <p:cNvPr id="35" name="Rectangle: Rounded Corners 15">
              <a:extLst>
                <a:ext uri="{FF2B5EF4-FFF2-40B4-BE49-F238E27FC236}">
                  <a16:creationId xmlns:a16="http://schemas.microsoft.com/office/drawing/2014/main" id="{76D27976-0AC8-4978-B7F1-B2EDE4D78273}"/>
                </a:ext>
              </a:extLst>
            </p:cNvPr>
            <p:cNvSpPr/>
            <p:nvPr/>
          </p:nvSpPr>
          <p:spPr>
            <a:xfrm>
              <a:off x="1132481" y="3164825"/>
              <a:ext cx="3479969" cy="860633"/>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prstClr val="white"/>
                </a:solidFill>
                <a:effectLst/>
                <a:uLnTx/>
                <a:uFillTx/>
                <a:latin typeface="Open Sans Bold" panose="020B0604020202020204"/>
              </a:endParaRPr>
            </a:p>
          </p:txBody>
        </p:sp>
        <p:sp>
          <p:nvSpPr>
            <p:cNvPr id="36" name="Rectangle: Rounded Corners 16">
              <a:extLst>
                <a:ext uri="{FF2B5EF4-FFF2-40B4-BE49-F238E27FC236}">
                  <a16:creationId xmlns:a16="http://schemas.microsoft.com/office/drawing/2014/main" id="{DBC6FCEC-1E78-479B-BA4F-D434BB003B00}"/>
                </a:ext>
              </a:extLst>
            </p:cNvPr>
            <p:cNvSpPr/>
            <p:nvPr/>
          </p:nvSpPr>
          <p:spPr>
            <a:xfrm>
              <a:off x="1130146" y="4220984"/>
              <a:ext cx="3479969" cy="861372"/>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Open Sans Bold" panose="020B0604020202020204"/>
              </a:endParaRPr>
            </a:p>
          </p:txBody>
        </p:sp>
        <p:sp>
          <p:nvSpPr>
            <p:cNvPr id="37" name="Rectangle 24">
              <a:extLst>
                <a:ext uri="{FF2B5EF4-FFF2-40B4-BE49-F238E27FC236}">
                  <a16:creationId xmlns:a16="http://schemas.microsoft.com/office/drawing/2014/main" id="{2D588E11-8D00-43D9-A3F6-06519F14D6B7}"/>
                </a:ext>
              </a:extLst>
            </p:cNvPr>
            <p:cNvSpPr/>
            <p:nvPr/>
          </p:nvSpPr>
          <p:spPr>
            <a:xfrm>
              <a:off x="1276349" y="4466634"/>
              <a:ext cx="3194264"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233DFF"/>
                  </a:solidFill>
                  <a:effectLst/>
                  <a:uLnTx/>
                  <a:uFillTx/>
                  <a:latin typeface="Open Sans Bold" panose="020B0604020202020204"/>
                </a:rPr>
                <a:t>ANALISIS NUMERICO</a:t>
              </a:r>
            </a:p>
          </p:txBody>
        </p:sp>
        <p:sp>
          <p:nvSpPr>
            <p:cNvPr id="38" name="Left Brace 28">
              <a:extLst>
                <a:ext uri="{FF2B5EF4-FFF2-40B4-BE49-F238E27FC236}">
                  <a16:creationId xmlns:a16="http://schemas.microsoft.com/office/drawing/2014/main" id="{830FD0B9-205D-4347-8E93-C1885140F1A9}"/>
                </a:ext>
              </a:extLst>
            </p:cNvPr>
            <p:cNvSpPr/>
            <p:nvPr/>
          </p:nvSpPr>
          <p:spPr>
            <a:xfrm flipH="1">
              <a:off x="638347" y="1383269"/>
              <a:ext cx="88621" cy="4409574"/>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39" name="Straight Connector 29">
              <a:extLst>
                <a:ext uri="{FF2B5EF4-FFF2-40B4-BE49-F238E27FC236}">
                  <a16:creationId xmlns:a16="http://schemas.microsoft.com/office/drawing/2014/main" id="{E3FC4BCC-97CF-44B2-9297-0E1D837DBFD1}"/>
                </a:ext>
              </a:extLst>
            </p:cNvPr>
            <p:cNvCxnSpPr>
              <a:cxnSpLocks/>
              <a:stCxn id="38" idx="0"/>
              <a:endCxn id="33" idx="1"/>
            </p:cNvCxnSpPr>
            <p:nvPr/>
          </p:nvCxnSpPr>
          <p:spPr>
            <a:xfrm>
              <a:off x="638347" y="1383269"/>
              <a:ext cx="512477" cy="702"/>
            </a:xfrm>
            <a:prstGeom prst="line">
              <a:avLst/>
            </a:prstGeom>
            <a:noFill/>
            <a:ln w="6350" cap="flat" cmpd="sng" algn="ctr">
              <a:solidFill>
                <a:srgbClr val="4472C4"/>
              </a:solidFill>
              <a:prstDash val="solid"/>
              <a:miter lim="800000"/>
            </a:ln>
            <a:effectLst/>
          </p:spPr>
        </p:cxnSp>
        <p:cxnSp>
          <p:nvCxnSpPr>
            <p:cNvPr id="40" name="Straight Connector 30">
              <a:extLst>
                <a:ext uri="{FF2B5EF4-FFF2-40B4-BE49-F238E27FC236}">
                  <a16:creationId xmlns:a16="http://schemas.microsoft.com/office/drawing/2014/main" id="{4B39145E-97ED-461E-A441-18B06C7390BF}"/>
                </a:ext>
              </a:extLst>
            </p:cNvPr>
            <p:cNvCxnSpPr>
              <a:cxnSpLocks/>
              <a:endCxn id="34" idx="1"/>
            </p:cNvCxnSpPr>
            <p:nvPr/>
          </p:nvCxnSpPr>
          <p:spPr>
            <a:xfrm>
              <a:off x="726972" y="2507382"/>
              <a:ext cx="423852" cy="702"/>
            </a:xfrm>
            <a:prstGeom prst="line">
              <a:avLst/>
            </a:prstGeom>
            <a:noFill/>
            <a:ln w="6350" cap="flat" cmpd="sng" algn="ctr">
              <a:solidFill>
                <a:srgbClr val="4472C4"/>
              </a:solidFill>
              <a:prstDash val="solid"/>
              <a:miter lim="800000"/>
            </a:ln>
            <a:effectLst/>
          </p:spPr>
        </p:cxnSp>
        <p:sp>
          <p:nvSpPr>
            <p:cNvPr id="41" name="Rectangle: Rounded Corners 41">
              <a:extLst>
                <a:ext uri="{FF2B5EF4-FFF2-40B4-BE49-F238E27FC236}">
                  <a16:creationId xmlns:a16="http://schemas.microsoft.com/office/drawing/2014/main" id="{6771B1C9-7E11-4804-840A-3AC6CBF6C6D9}"/>
                </a:ext>
              </a:extLst>
            </p:cNvPr>
            <p:cNvSpPr/>
            <p:nvPr/>
          </p:nvSpPr>
          <p:spPr>
            <a:xfrm>
              <a:off x="1103225" y="5375706"/>
              <a:ext cx="3479969" cy="861372"/>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Open Sans Bold" panose="020B0604020202020204"/>
              </a:endParaRPr>
            </a:p>
          </p:txBody>
        </p:sp>
        <p:sp>
          <p:nvSpPr>
            <p:cNvPr id="42" name="Rectangle 42">
              <a:extLst>
                <a:ext uri="{FF2B5EF4-FFF2-40B4-BE49-F238E27FC236}">
                  <a16:creationId xmlns:a16="http://schemas.microsoft.com/office/drawing/2014/main" id="{8AB52B36-E677-4DB5-A33C-5EBB98336552}"/>
                </a:ext>
              </a:extLst>
            </p:cNvPr>
            <p:cNvSpPr/>
            <p:nvPr/>
          </p:nvSpPr>
          <p:spPr>
            <a:xfrm>
              <a:off x="1145083" y="5488321"/>
              <a:ext cx="3479969"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233DFF"/>
                  </a:solidFill>
                  <a:effectLst/>
                  <a:uLnTx/>
                  <a:uFillTx/>
                  <a:latin typeface="Open Sans Bold" panose="020B0604020202020204"/>
                </a:rPr>
                <a:t>ANALISIS Y TOMA DE DECISIONES</a:t>
              </a:r>
            </a:p>
          </p:txBody>
        </p:sp>
        <p:cxnSp>
          <p:nvCxnSpPr>
            <p:cNvPr id="43" name="Straight Connector 52">
              <a:extLst>
                <a:ext uri="{FF2B5EF4-FFF2-40B4-BE49-F238E27FC236}">
                  <a16:creationId xmlns:a16="http://schemas.microsoft.com/office/drawing/2014/main" id="{D4B041D6-D10C-4D55-AB9B-AE83C844B2BF}"/>
                </a:ext>
              </a:extLst>
            </p:cNvPr>
            <p:cNvCxnSpPr>
              <a:cxnSpLocks/>
              <a:stCxn id="38" idx="1"/>
              <a:endCxn id="35" idx="1"/>
            </p:cNvCxnSpPr>
            <p:nvPr/>
          </p:nvCxnSpPr>
          <p:spPr>
            <a:xfrm>
              <a:off x="726968" y="3588056"/>
              <a:ext cx="405513" cy="7086"/>
            </a:xfrm>
            <a:prstGeom prst="line">
              <a:avLst/>
            </a:prstGeom>
            <a:noFill/>
            <a:ln w="6350" cap="flat" cmpd="sng" algn="ctr">
              <a:solidFill>
                <a:srgbClr val="4472C4"/>
              </a:solidFill>
              <a:prstDash val="solid"/>
              <a:miter lim="800000"/>
            </a:ln>
            <a:effectLst/>
          </p:spPr>
        </p:cxnSp>
        <p:cxnSp>
          <p:nvCxnSpPr>
            <p:cNvPr id="44" name="Straight Connector 54">
              <a:extLst>
                <a:ext uri="{FF2B5EF4-FFF2-40B4-BE49-F238E27FC236}">
                  <a16:creationId xmlns:a16="http://schemas.microsoft.com/office/drawing/2014/main" id="{CA532865-5522-494E-8EA6-15771FEC1F58}"/>
                </a:ext>
              </a:extLst>
            </p:cNvPr>
            <p:cNvCxnSpPr>
              <a:cxnSpLocks/>
              <a:endCxn id="36" idx="1"/>
            </p:cNvCxnSpPr>
            <p:nvPr/>
          </p:nvCxnSpPr>
          <p:spPr>
            <a:xfrm>
              <a:off x="660575" y="4651300"/>
              <a:ext cx="469571" cy="370"/>
            </a:xfrm>
            <a:prstGeom prst="line">
              <a:avLst/>
            </a:prstGeom>
            <a:noFill/>
            <a:ln w="6350" cap="flat" cmpd="sng" algn="ctr">
              <a:solidFill>
                <a:srgbClr val="4472C4"/>
              </a:solidFill>
              <a:prstDash val="solid"/>
              <a:miter lim="800000"/>
            </a:ln>
            <a:effectLst/>
          </p:spPr>
        </p:cxnSp>
        <p:cxnSp>
          <p:nvCxnSpPr>
            <p:cNvPr id="45" name="Straight Connector 58">
              <a:extLst>
                <a:ext uri="{FF2B5EF4-FFF2-40B4-BE49-F238E27FC236}">
                  <a16:creationId xmlns:a16="http://schemas.microsoft.com/office/drawing/2014/main" id="{4BE7B630-D98B-477D-BA09-E92E7AC7845F}"/>
                </a:ext>
              </a:extLst>
            </p:cNvPr>
            <p:cNvCxnSpPr>
              <a:cxnSpLocks/>
              <a:stCxn id="38" idx="2"/>
              <a:endCxn id="41" idx="1"/>
            </p:cNvCxnSpPr>
            <p:nvPr/>
          </p:nvCxnSpPr>
          <p:spPr>
            <a:xfrm>
              <a:off x="638347" y="5792843"/>
              <a:ext cx="464878" cy="13549"/>
            </a:xfrm>
            <a:prstGeom prst="line">
              <a:avLst/>
            </a:prstGeom>
            <a:noFill/>
            <a:ln w="6350" cap="flat" cmpd="sng" algn="ctr">
              <a:solidFill>
                <a:srgbClr val="4472C4"/>
              </a:solidFill>
              <a:prstDash val="solid"/>
              <a:miter lim="800000"/>
            </a:ln>
            <a:effectLst/>
          </p:spPr>
        </p:cxnSp>
        <p:sp>
          <p:nvSpPr>
            <p:cNvPr id="46" name="Rectangle: Rounded Corners 74">
              <a:extLst>
                <a:ext uri="{FF2B5EF4-FFF2-40B4-BE49-F238E27FC236}">
                  <a16:creationId xmlns:a16="http://schemas.microsoft.com/office/drawing/2014/main" id="{0EDB72D4-E111-4213-AF64-A748D4B2AB46}"/>
                </a:ext>
              </a:extLst>
            </p:cNvPr>
            <p:cNvSpPr/>
            <p:nvPr/>
          </p:nvSpPr>
          <p:spPr>
            <a:xfrm>
              <a:off x="5149509" y="960914"/>
              <a:ext cx="3479969" cy="860633"/>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Open Sans Bold" panose="020B0604020202020204"/>
              </a:endParaRPr>
            </a:p>
          </p:txBody>
        </p:sp>
        <p:sp>
          <p:nvSpPr>
            <p:cNvPr id="47" name="Rectangle: Rounded Corners 75">
              <a:extLst>
                <a:ext uri="{FF2B5EF4-FFF2-40B4-BE49-F238E27FC236}">
                  <a16:creationId xmlns:a16="http://schemas.microsoft.com/office/drawing/2014/main" id="{AC94254A-3E27-44E1-BF86-96DDF10707CB}"/>
                </a:ext>
              </a:extLst>
            </p:cNvPr>
            <p:cNvSpPr/>
            <p:nvPr/>
          </p:nvSpPr>
          <p:spPr>
            <a:xfrm>
              <a:off x="5149509" y="2085027"/>
              <a:ext cx="3479969" cy="860633"/>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Open Sans Bold" panose="020B0604020202020204"/>
              </a:endParaRPr>
            </a:p>
          </p:txBody>
        </p:sp>
        <p:sp>
          <p:nvSpPr>
            <p:cNvPr id="48" name="Rectangle: Rounded Corners 76">
              <a:extLst>
                <a:ext uri="{FF2B5EF4-FFF2-40B4-BE49-F238E27FC236}">
                  <a16:creationId xmlns:a16="http://schemas.microsoft.com/office/drawing/2014/main" id="{53E6D7C3-2114-4D99-8382-5E1C312C608B}"/>
                </a:ext>
              </a:extLst>
            </p:cNvPr>
            <p:cNvSpPr/>
            <p:nvPr/>
          </p:nvSpPr>
          <p:spPr>
            <a:xfrm>
              <a:off x="5131166" y="3172085"/>
              <a:ext cx="3479969" cy="860633"/>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Open Sans Bold" panose="020B0604020202020204"/>
              </a:endParaRPr>
            </a:p>
          </p:txBody>
        </p:sp>
        <p:sp>
          <p:nvSpPr>
            <p:cNvPr id="49" name="Rectangle: Rounded Corners 77">
              <a:extLst>
                <a:ext uri="{FF2B5EF4-FFF2-40B4-BE49-F238E27FC236}">
                  <a16:creationId xmlns:a16="http://schemas.microsoft.com/office/drawing/2014/main" id="{F14EF738-817D-4B80-B782-C9E1E365AF96}"/>
                </a:ext>
              </a:extLst>
            </p:cNvPr>
            <p:cNvSpPr/>
            <p:nvPr/>
          </p:nvSpPr>
          <p:spPr>
            <a:xfrm>
              <a:off x="5128831" y="4228244"/>
              <a:ext cx="3479969" cy="861372"/>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81">
              <a:extLst>
                <a:ext uri="{FF2B5EF4-FFF2-40B4-BE49-F238E27FC236}">
                  <a16:creationId xmlns:a16="http://schemas.microsoft.com/office/drawing/2014/main" id="{A8DA50E2-C2D4-4D26-9199-02332A6912C9}"/>
                </a:ext>
              </a:extLst>
            </p:cNvPr>
            <p:cNvSpPr/>
            <p:nvPr/>
          </p:nvSpPr>
          <p:spPr>
            <a:xfrm>
              <a:off x="5155748" y="4358521"/>
              <a:ext cx="3503930"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Manejando adecuadamente los números</a:t>
              </a:r>
            </a:p>
          </p:txBody>
        </p:sp>
        <p:cxnSp>
          <p:nvCxnSpPr>
            <p:cNvPr id="51" name="Straight Connector 83">
              <a:extLst>
                <a:ext uri="{FF2B5EF4-FFF2-40B4-BE49-F238E27FC236}">
                  <a16:creationId xmlns:a16="http://schemas.microsoft.com/office/drawing/2014/main" id="{567E22B2-766B-4643-B0DD-45F54A044F4A}"/>
                </a:ext>
              </a:extLst>
            </p:cNvPr>
            <p:cNvCxnSpPr>
              <a:cxnSpLocks/>
              <a:endCxn id="46" idx="1"/>
            </p:cNvCxnSpPr>
            <p:nvPr/>
          </p:nvCxnSpPr>
          <p:spPr>
            <a:xfrm>
              <a:off x="4637032" y="1390529"/>
              <a:ext cx="512477" cy="702"/>
            </a:xfrm>
            <a:prstGeom prst="line">
              <a:avLst/>
            </a:prstGeom>
            <a:noFill/>
            <a:ln w="57150" cap="flat" cmpd="sng" algn="ctr">
              <a:solidFill>
                <a:schemeClr val="bg1"/>
              </a:solidFill>
              <a:prstDash val="solid"/>
              <a:miter lim="800000"/>
            </a:ln>
            <a:effectLst/>
          </p:spPr>
        </p:cxnSp>
        <p:cxnSp>
          <p:nvCxnSpPr>
            <p:cNvPr id="52" name="Straight Connector 84">
              <a:extLst>
                <a:ext uri="{FF2B5EF4-FFF2-40B4-BE49-F238E27FC236}">
                  <a16:creationId xmlns:a16="http://schemas.microsoft.com/office/drawing/2014/main" id="{C5E8D64A-5C10-4913-9E95-DDAB242A05CC}"/>
                </a:ext>
              </a:extLst>
            </p:cNvPr>
            <p:cNvCxnSpPr>
              <a:cxnSpLocks/>
              <a:stCxn id="34" idx="3"/>
              <a:endCxn id="47" idx="1"/>
            </p:cNvCxnSpPr>
            <p:nvPr/>
          </p:nvCxnSpPr>
          <p:spPr>
            <a:xfrm>
              <a:off x="4630793" y="2508084"/>
              <a:ext cx="518716" cy="7260"/>
            </a:xfrm>
            <a:prstGeom prst="line">
              <a:avLst/>
            </a:prstGeom>
            <a:noFill/>
            <a:ln w="57150" cap="flat" cmpd="sng" algn="ctr">
              <a:solidFill>
                <a:schemeClr val="bg1"/>
              </a:solidFill>
              <a:prstDash val="solid"/>
              <a:miter lim="800000"/>
            </a:ln>
            <a:effectLst/>
          </p:spPr>
        </p:cxnSp>
        <p:sp>
          <p:nvSpPr>
            <p:cNvPr id="53" name="Rectangle: Rounded Corners 85">
              <a:extLst>
                <a:ext uri="{FF2B5EF4-FFF2-40B4-BE49-F238E27FC236}">
                  <a16:creationId xmlns:a16="http://schemas.microsoft.com/office/drawing/2014/main" id="{032816FD-8382-4DC3-B082-B7EECC69D560}"/>
                </a:ext>
              </a:extLst>
            </p:cNvPr>
            <p:cNvSpPr/>
            <p:nvPr/>
          </p:nvSpPr>
          <p:spPr>
            <a:xfrm>
              <a:off x="5128831" y="5362866"/>
              <a:ext cx="3479969" cy="861372"/>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86">
              <a:extLst>
                <a:ext uri="{FF2B5EF4-FFF2-40B4-BE49-F238E27FC236}">
                  <a16:creationId xmlns:a16="http://schemas.microsoft.com/office/drawing/2014/main" id="{4FF3F4A4-B38A-41C9-9B7B-A681D1ABBD10}"/>
                </a:ext>
              </a:extLst>
            </p:cNvPr>
            <p:cNvSpPr/>
            <p:nvPr/>
          </p:nvSpPr>
          <p:spPr>
            <a:xfrm>
              <a:off x="5116850" y="5476937"/>
              <a:ext cx="350393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Definiendo apropiadamente las situaciones</a:t>
              </a:r>
            </a:p>
          </p:txBody>
        </p:sp>
        <p:cxnSp>
          <p:nvCxnSpPr>
            <p:cNvPr id="55" name="Straight Connector 87">
              <a:extLst>
                <a:ext uri="{FF2B5EF4-FFF2-40B4-BE49-F238E27FC236}">
                  <a16:creationId xmlns:a16="http://schemas.microsoft.com/office/drawing/2014/main" id="{AE2BF1ED-4D81-476B-8DCB-E335DD947036}"/>
                </a:ext>
              </a:extLst>
            </p:cNvPr>
            <p:cNvCxnSpPr>
              <a:cxnSpLocks/>
              <a:stCxn id="35" idx="3"/>
              <a:endCxn id="48" idx="1"/>
            </p:cNvCxnSpPr>
            <p:nvPr/>
          </p:nvCxnSpPr>
          <p:spPr>
            <a:xfrm>
              <a:off x="4612450" y="3595142"/>
              <a:ext cx="518716" cy="7260"/>
            </a:xfrm>
            <a:prstGeom prst="line">
              <a:avLst/>
            </a:prstGeom>
            <a:noFill/>
            <a:ln w="57150" cap="flat" cmpd="sng" algn="ctr">
              <a:solidFill>
                <a:schemeClr val="bg1"/>
              </a:solidFill>
              <a:prstDash val="solid"/>
              <a:miter lim="800000"/>
            </a:ln>
            <a:effectLst/>
          </p:spPr>
        </p:cxnSp>
        <p:cxnSp>
          <p:nvCxnSpPr>
            <p:cNvPr id="56" name="Straight Connector 88">
              <a:extLst>
                <a:ext uri="{FF2B5EF4-FFF2-40B4-BE49-F238E27FC236}">
                  <a16:creationId xmlns:a16="http://schemas.microsoft.com/office/drawing/2014/main" id="{73830AAB-B6EE-4B67-AF3B-9613685D65DE}"/>
                </a:ext>
              </a:extLst>
            </p:cNvPr>
            <p:cNvCxnSpPr>
              <a:cxnSpLocks/>
              <a:stCxn id="36" idx="3"/>
              <a:endCxn id="49" idx="1"/>
            </p:cNvCxnSpPr>
            <p:nvPr/>
          </p:nvCxnSpPr>
          <p:spPr>
            <a:xfrm>
              <a:off x="4610115" y="4651670"/>
              <a:ext cx="518716" cy="7260"/>
            </a:xfrm>
            <a:prstGeom prst="line">
              <a:avLst/>
            </a:prstGeom>
            <a:noFill/>
            <a:ln w="57150" cap="flat" cmpd="sng" algn="ctr">
              <a:solidFill>
                <a:schemeClr val="bg1"/>
              </a:solidFill>
              <a:prstDash val="solid"/>
              <a:miter lim="800000"/>
            </a:ln>
            <a:effectLst/>
          </p:spPr>
        </p:cxnSp>
        <p:cxnSp>
          <p:nvCxnSpPr>
            <p:cNvPr id="57" name="Straight Connector 89">
              <a:extLst>
                <a:ext uri="{FF2B5EF4-FFF2-40B4-BE49-F238E27FC236}">
                  <a16:creationId xmlns:a16="http://schemas.microsoft.com/office/drawing/2014/main" id="{98247223-176E-43E0-95ED-7AEDE7BFA52C}"/>
                </a:ext>
              </a:extLst>
            </p:cNvPr>
            <p:cNvCxnSpPr>
              <a:cxnSpLocks/>
              <a:endCxn id="53" idx="1"/>
            </p:cNvCxnSpPr>
            <p:nvPr/>
          </p:nvCxnSpPr>
          <p:spPr>
            <a:xfrm flipV="1">
              <a:off x="4637032" y="5793552"/>
              <a:ext cx="491799" cy="6551"/>
            </a:xfrm>
            <a:prstGeom prst="line">
              <a:avLst/>
            </a:prstGeom>
            <a:noFill/>
            <a:ln w="38100" cap="flat" cmpd="sng" algn="ctr">
              <a:solidFill>
                <a:schemeClr val="bg1"/>
              </a:solidFill>
              <a:prstDash val="solid"/>
              <a:miter lim="800000"/>
            </a:ln>
            <a:effectLst/>
          </p:spPr>
        </p:cxnSp>
        <p:sp>
          <p:nvSpPr>
            <p:cNvPr id="58" name="CuadroTexto 57">
              <a:extLst>
                <a:ext uri="{FF2B5EF4-FFF2-40B4-BE49-F238E27FC236}">
                  <a16:creationId xmlns:a16="http://schemas.microsoft.com/office/drawing/2014/main" id="{791CDF2F-EA72-4A5D-0CB7-E4E3771B7101}"/>
                </a:ext>
              </a:extLst>
            </p:cNvPr>
            <p:cNvSpPr txBox="1"/>
            <p:nvPr/>
          </p:nvSpPr>
          <p:spPr>
            <a:xfrm>
              <a:off x="1276349" y="1165446"/>
              <a:ext cx="313372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233DFF"/>
                  </a:solidFill>
                  <a:effectLst/>
                  <a:uLnTx/>
                  <a:uFillTx/>
                  <a:latin typeface="Open Sans Bold" panose="020B0604020202020204"/>
                </a:rPr>
                <a:t>AGUDEZA COMERCIAL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rgbClr val="233DFF"/>
                </a:solidFill>
                <a:effectLst/>
                <a:uLnTx/>
                <a:uFillTx/>
                <a:latin typeface="Open Sans Bold" panose="020B0604020202020204"/>
              </a:endParaRPr>
            </a:p>
          </p:txBody>
        </p:sp>
        <p:sp>
          <p:nvSpPr>
            <p:cNvPr id="59" name="CuadroTexto 58">
              <a:extLst>
                <a:ext uri="{FF2B5EF4-FFF2-40B4-BE49-F238E27FC236}">
                  <a16:creationId xmlns:a16="http://schemas.microsoft.com/office/drawing/2014/main" id="{13237E7D-9EF7-A149-4284-FD5DC6E6C47C}"/>
                </a:ext>
              </a:extLst>
            </p:cNvPr>
            <p:cNvSpPr txBox="1"/>
            <p:nvPr/>
          </p:nvSpPr>
          <p:spPr>
            <a:xfrm>
              <a:off x="5320798" y="1077844"/>
              <a:ext cx="314604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Superando a otros en mi labor comercial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60" name="CuadroTexto 59">
              <a:extLst>
                <a:ext uri="{FF2B5EF4-FFF2-40B4-BE49-F238E27FC236}">
                  <a16:creationId xmlns:a16="http://schemas.microsoft.com/office/drawing/2014/main" id="{980B3C66-5339-7294-B33F-4EF9ABEA95D2}"/>
                </a:ext>
              </a:extLst>
            </p:cNvPr>
            <p:cNvSpPr txBox="1"/>
            <p:nvPr/>
          </p:nvSpPr>
          <p:spPr>
            <a:xfrm>
              <a:off x="1393105" y="2189216"/>
              <a:ext cx="2900211"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233DFF"/>
                  </a:solidFill>
                  <a:effectLst/>
                  <a:uLnTx/>
                  <a:uFillTx/>
                  <a:latin typeface="Open Sans Bold" panose="020B0604020202020204"/>
                </a:rPr>
                <a:t>AMBICION PROFESIONAL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rgbClr val="233DFF"/>
                </a:solidFill>
                <a:effectLst/>
                <a:uLnTx/>
                <a:uFillTx/>
                <a:latin typeface="Open Sans Bold" panose="020B0604020202020204"/>
              </a:endParaRPr>
            </a:p>
          </p:txBody>
        </p:sp>
        <p:sp>
          <p:nvSpPr>
            <p:cNvPr id="61" name="CuadroTexto 60">
              <a:extLst>
                <a:ext uri="{FF2B5EF4-FFF2-40B4-BE49-F238E27FC236}">
                  <a16:creationId xmlns:a16="http://schemas.microsoft.com/office/drawing/2014/main" id="{F5C7FD5A-4BBA-5E50-085A-CAF6306F4874}"/>
                </a:ext>
              </a:extLst>
            </p:cNvPr>
            <p:cNvSpPr txBox="1"/>
            <p:nvPr/>
          </p:nvSpPr>
          <p:spPr>
            <a:xfrm>
              <a:off x="5320798" y="2250463"/>
              <a:ext cx="314604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Buscando siempre ser el mejor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62" name="CuadroTexto 61">
              <a:extLst>
                <a:ext uri="{FF2B5EF4-FFF2-40B4-BE49-F238E27FC236}">
                  <a16:creationId xmlns:a16="http://schemas.microsoft.com/office/drawing/2014/main" id="{4D744AD3-E421-289B-5464-43EFFE7EF23C}"/>
                </a:ext>
              </a:extLst>
            </p:cNvPr>
            <p:cNvSpPr txBox="1"/>
            <p:nvPr/>
          </p:nvSpPr>
          <p:spPr>
            <a:xfrm>
              <a:off x="1361805" y="3276723"/>
              <a:ext cx="2859405"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233DFF"/>
                  </a:solidFill>
                  <a:effectLst/>
                  <a:uLnTx/>
                  <a:uFillTx/>
                  <a:latin typeface="Open Sans Bold" panose="020B0604020202020204"/>
                </a:rPr>
                <a:t>ANALISIS DEL ENTORNO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rgbClr val="233DFF"/>
                </a:solidFill>
                <a:effectLst/>
                <a:uLnTx/>
                <a:uFillTx/>
              </a:endParaRPr>
            </a:p>
          </p:txBody>
        </p:sp>
        <p:sp>
          <p:nvSpPr>
            <p:cNvPr id="63" name="CuadroTexto 62">
              <a:extLst>
                <a:ext uri="{FF2B5EF4-FFF2-40B4-BE49-F238E27FC236}">
                  <a16:creationId xmlns:a16="http://schemas.microsoft.com/office/drawing/2014/main" id="{7CD7F90E-B29E-830B-D829-DEEB3932A561}"/>
                </a:ext>
              </a:extLst>
            </p:cNvPr>
            <p:cNvSpPr txBox="1"/>
            <p:nvPr/>
          </p:nvSpPr>
          <p:spPr>
            <a:xfrm>
              <a:off x="5320798" y="3282428"/>
              <a:ext cx="302847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Entendiendo lo que pasa a mi alrededor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64" name="Rectángulo redondeado 63"/>
            <p:cNvSpPr/>
            <p:nvPr/>
          </p:nvSpPr>
          <p:spPr>
            <a:xfrm>
              <a:off x="412870" y="291715"/>
              <a:ext cx="8996516" cy="6201485"/>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rgbClr val="233DFF"/>
                </a:solidFill>
                <a:latin typeface="Open Sans Bold"/>
              </a:endParaRPr>
            </a:p>
          </p:txBody>
        </p:sp>
      </p:grpSp>
      <p:sp>
        <p:nvSpPr>
          <p:cNvPr id="69" name="Rectángulo redondeado 68"/>
          <p:cNvSpPr/>
          <p:nvPr/>
        </p:nvSpPr>
        <p:spPr>
          <a:xfrm>
            <a:off x="9580676" y="2442598"/>
            <a:ext cx="2395014" cy="229091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89111653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CuadroTexto 1"/>
          <p:cNvSpPr txBox="1"/>
          <p:nvPr/>
        </p:nvSpPr>
        <p:spPr>
          <a:xfrm>
            <a:off x="98628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77" name="Grupo 76"/>
          <p:cNvGrpSpPr/>
          <p:nvPr/>
        </p:nvGrpSpPr>
        <p:grpSpPr>
          <a:xfrm>
            <a:off x="638347" y="291715"/>
            <a:ext cx="8672801" cy="6201485"/>
            <a:chOff x="638347" y="291715"/>
            <a:chExt cx="8672801" cy="6201485"/>
          </a:xfrm>
        </p:grpSpPr>
        <p:sp>
          <p:nvSpPr>
            <p:cNvPr id="10" name="Left Brace 28">
              <a:extLst>
                <a:ext uri="{FF2B5EF4-FFF2-40B4-BE49-F238E27FC236}">
                  <a16:creationId xmlns:a16="http://schemas.microsoft.com/office/drawing/2014/main" id="{830FD0B9-205D-4347-8E93-C1885140F1A9}"/>
                </a:ext>
              </a:extLst>
            </p:cNvPr>
            <p:cNvSpPr/>
            <p:nvPr/>
          </p:nvSpPr>
          <p:spPr>
            <a:xfrm flipH="1">
              <a:off x="638347" y="1383269"/>
              <a:ext cx="88621" cy="4409574"/>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29">
              <a:extLst>
                <a:ext uri="{FF2B5EF4-FFF2-40B4-BE49-F238E27FC236}">
                  <a16:creationId xmlns:a16="http://schemas.microsoft.com/office/drawing/2014/main" id="{E3FC4BCC-97CF-44B2-9297-0E1D837DBFD1}"/>
                </a:ext>
              </a:extLst>
            </p:cNvPr>
            <p:cNvCxnSpPr>
              <a:cxnSpLocks/>
              <a:stCxn id="10" idx="0"/>
            </p:cNvCxnSpPr>
            <p:nvPr/>
          </p:nvCxnSpPr>
          <p:spPr>
            <a:xfrm>
              <a:off x="638347" y="1383269"/>
              <a:ext cx="512477" cy="702"/>
            </a:xfrm>
            <a:prstGeom prst="line">
              <a:avLst/>
            </a:prstGeom>
            <a:noFill/>
            <a:ln w="6350" cap="flat" cmpd="sng" algn="ctr">
              <a:solidFill>
                <a:srgbClr val="4472C4"/>
              </a:solidFill>
              <a:prstDash val="solid"/>
              <a:miter lim="800000"/>
            </a:ln>
            <a:effectLst/>
          </p:spPr>
        </p:cxnSp>
        <p:cxnSp>
          <p:nvCxnSpPr>
            <p:cNvPr id="12" name="Straight Connector 30">
              <a:extLst>
                <a:ext uri="{FF2B5EF4-FFF2-40B4-BE49-F238E27FC236}">
                  <a16:creationId xmlns:a16="http://schemas.microsoft.com/office/drawing/2014/main" id="{4B39145E-97ED-461E-A441-18B06C7390BF}"/>
                </a:ext>
              </a:extLst>
            </p:cNvPr>
            <p:cNvCxnSpPr>
              <a:cxnSpLocks/>
            </p:cNvCxnSpPr>
            <p:nvPr/>
          </p:nvCxnSpPr>
          <p:spPr>
            <a:xfrm>
              <a:off x="726972" y="2507382"/>
              <a:ext cx="423852" cy="702"/>
            </a:xfrm>
            <a:prstGeom prst="line">
              <a:avLst/>
            </a:prstGeom>
            <a:noFill/>
            <a:ln w="6350" cap="flat" cmpd="sng" algn="ctr">
              <a:solidFill>
                <a:srgbClr val="4472C4"/>
              </a:solidFill>
              <a:prstDash val="solid"/>
              <a:miter lim="800000"/>
            </a:ln>
            <a:effectLst/>
          </p:spPr>
        </p:cxnSp>
        <p:cxnSp>
          <p:nvCxnSpPr>
            <p:cNvPr id="17" name="Straight Connector 58">
              <a:extLst>
                <a:ext uri="{FF2B5EF4-FFF2-40B4-BE49-F238E27FC236}">
                  <a16:creationId xmlns:a16="http://schemas.microsoft.com/office/drawing/2014/main" id="{4BE7B630-D98B-477D-BA09-E92E7AC7845F}"/>
                </a:ext>
              </a:extLst>
            </p:cNvPr>
            <p:cNvCxnSpPr>
              <a:cxnSpLocks/>
              <a:stCxn id="10" idx="2"/>
            </p:cNvCxnSpPr>
            <p:nvPr/>
          </p:nvCxnSpPr>
          <p:spPr>
            <a:xfrm>
              <a:off x="638347" y="5792843"/>
              <a:ext cx="464878" cy="13549"/>
            </a:xfrm>
            <a:prstGeom prst="line">
              <a:avLst/>
            </a:prstGeom>
            <a:noFill/>
            <a:ln w="6350" cap="flat" cmpd="sng" algn="ctr">
              <a:solidFill>
                <a:srgbClr val="4472C4"/>
              </a:solidFill>
              <a:prstDash val="solid"/>
              <a:miter lim="800000"/>
            </a:ln>
            <a:effectLst/>
          </p:spPr>
        </p:cxnSp>
        <p:sp>
          <p:nvSpPr>
            <p:cNvPr id="36" name="Rectángulo redondeado 35"/>
            <p:cNvSpPr/>
            <p:nvPr/>
          </p:nvSpPr>
          <p:spPr>
            <a:xfrm>
              <a:off x="808058" y="291715"/>
              <a:ext cx="8503090" cy="6201485"/>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rgbClr val="233DFF"/>
                </a:solidFill>
                <a:latin typeface="Open Sans Bold"/>
              </a:endParaRPr>
            </a:p>
          </p:txBody>
        </p:sp>
        <p:sp>
          <p:nvSpPr>
            <p:cNvPr id="37" name="CuadroTexto 1">
              <a:extLst>
                <a:ext uri="{FF2B5EF4-FFF2-40B4-BE49-F238E27FC236}">
                  <a16:creationId xmlns:a16="http://schemas.microsoft.com/office/drawing/2014/main" id="{C439DA76-152A-4FDD-8BFB-372F7696B154}"/>
                </a:ext>
              </a:extLst>
            </p:cNvPr>
            <p:cNvSpPr txBox="1"/>
            <p:nvPr/>
          </p:nvSpPr>
          <p:spPr>
            <a:xfrm>
              <a:off x="1201348" y="375311"/>
              <a:ext cx="3626268"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38" name="CuadroTexto 2">
              <a:extLst>
                <a:ext uri="{FF2B5EF4-FFF2-40B4-BE49-F238E27FC236}">
                  <a16:creationId xmlns:a16="http://schemas.microsoft.com/office/drawing/2014/main" id="{4F7AD790-D688-4135-8A5E-8B6D083E7677}"/>
                </a:ext>
              </a:extLst>
            </p:cNvPr>
            <p:cNvSpPr txBox="1"/>
            <p:nvPr/>
          </p:nvSpPr>
          <p:spPr>
            <a:xfrm>
              <a:off x="5262243" y="368116"/>
              <a:ext cx="3201398"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39" name="Rectangle: Rounded Corners 10">
              <a:extLst>
                <a:ext uri="{FF2B5EF4-FFF2-40B4-BE49-F238E27FC236}">
                  <a16:creationId xmlns:a16="http://schemas.microsoft.com/office/drawing/2014/main" id="{677CEB86-BE93-437E-BF84-16A29F397841}"/>
                </a:ext>
              </a:extLst>
            </p:cNvPr>
            <p:cNvSpPr/>
            <p:nvPr/>
          </p:nvSpPr>
          <p:spPr>
            <a:xfrm>
              <a:off x="1298307" y="874996"/>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angle: Rounded Corners 11">
              <a:extLst>
                <a:ext uri="{FF2B5EF4-FFF2-40B4-BE49-F238E27FC236}">
                  <a16:creationId xmlns:a16="http://schemas.microsoft.com/office/drawing/2014/main" id="{7AF14F21-D980-441C-B975-31126EC51ED3}"/>
                </a:ext>
              </a:extLst>
            </p:cNvPr>
            <p:cNvSpPr/>
            <p:nvPr/>
          </p:nvSpPr>
          <p:spPr>
            <a:xfrm>
              <a:off x="1298307" y="1999109"/>
              <a:ext cx="3479969" cy="8606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angle: Rounded Corners 15">
              <a:extLst>
                <a:ext uri="{FF2B5EF4-FFF2-40B4-BE49-F238E27FC236}">
                  <a16:creationId xmlns:a16="http://schemas.microsoft.com/office/drawing/2014/main" id="{76D27976-0AC8-4978-B7F1-B2EDE4D78273}"/>
                </a:ext>
              </a:extLst>
            </p:cNvPr>
            <p:cNvSpPr/>
            <p:nvPr/>
          </p:nvSpPr>
          <p:spPr>
            <a:xfrm>
              <a:off x="1279964" y="3086167"/>
              <a:ext cx="3479969" cy="8606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angle: Rounded Corners 16">
              <a:extLst>
                <a:ext uri="{FF2B5EF4-FFF2-40B4-BE49-F238E27FC236}">
                  <a16:creationId xmlns:a16="http://schemas.microsoft.com/office/drawing/2014/main" id="{DBC6FCEC-1E78-479B-BA4F-D434BB003B00}"/>
                </a:ext>
              </a:extLst>
            </p:cNvPr>
            <p:cNvSpPr/>
            <p:nvPr/>
          </p:nvSpPr>
          <p:spPr>
            <a:xfrm>
              <a:off x="1277629" y="4142326"/>
              <a:ext cx="3479969" cy="8613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angle 21">
              <a:extLst>
                <a:ext uri="{FF2B5EF4-FFF2-40B4-BE49-F238E27FC236}">
                  <a16:creationId xmlns:a16="http://schemas.microsoft.com/office/drawing/2014/main" id="{541CA193-4BB3-4769-A5AA-A468E8D2976F}"/>
                </a:ext>
              </a:extLst>
            </p:cNvPr>
            <p:cNvSpPr/>
            <p:nvPr/>
          </p:nvSpPr>
          <p:spPr>
            <a:xfrm>
              <a:off x="1338945" y="1080753"/>
              <a:ext cx="3239933" cy="369332"/>
            </a:xfrm>
            <a:prstGeom prst="rect">
              <a:avLst/>
            </a:prstGeom>
          </p:spPr>
          <p:txBody>
            <a:bodyPr wrap="square">
              <a:spAutoFit/>
            </a:bodyPr>
            <a:lstStyle/>
            <a:p>
              <a:pPr lvl="0" algn="ctr"/>
              <a:r>
                <a:rPr lang="es-CO" b="1" dirty="0">
                  <a:solidFill>
                    <a:srgbClr val="004AAD"/>
                  </a:solidFill>
                  <a:latin typeface="Open Sans Bold" panose="020B0604020202020204"/>
                </a:rPr>
                <a:t>APRENDIZAJE EN EQUIPO</a:t>
              </a:r>
            </a:p>
          </p:txBody>
        </p:sp>
        <p:sp>
          <p:nvSpPr>
            <p:cNvPr id="44" name="Rectangle 23">
              <a:extLst>
                <a:ext uri="{FF2B5EF4-FFF2-40B4-BE49-F238E27FC236}">
                  <a16:creationId xmlns:a16="http://schemas.microsoft.com/office/drawing/2014/main" id="{2140FDF8-6AAB-4E26-9FE5-8A22A425D9AA}"/>
                </a:ext>
              </a:extLst>
            </p:cNvPr>
            <p:cNvSpPr/>
            <p:nvPr/>
          </p:nvSpPr>
          <p:spPr>
            <a:xfrm>
              <a:off x="1567661" y="3370571"/>
              <a:ext cx="3056732" cy="369332"/>
            </a:xfrm>
            <a:prstGeom prst="rect">
              <a:avLst/>
            </a:prstGeom>
          </p:spPr>
          <p:txBody>
            <a:bodyPr wrap="square">
              <a:spAutoFit/>
            </a:bodyPr>
            <a:lstStyle/>
            <a:p>
              <a:pPr lvl="0" algn="ctr"/>
              <a:r>
                <a:rPr lang="es-CO" b="1" dirty="0">
                  <a:solidFill>
                    <a:srgbClr val="004AAD"/>
                  </a:solidFill>
                  <a:latin typeface="Open Sans Bold" panose="020B0604020202020204"/>
                </a:rPr>
                <a:t>ASUMIR RIESGOS</a:t>
              </a:r>
            </a:p>
          </p:txBody>
        </p:sp>
        <p:sp>
          <p:nvSpPr>
            <p:cNvPr id="48" name="Rectangle: Rounded Corners 41">
              <a:extLst>
                <a:ext uri="{FF2B5EF4-FFF2-40B4-BE49-F238E27FC236}">
                  <a16:creationId xmlns:a16="http://schemas.microsoft.com/office/drawing/2014/main" id="{6771B1C9-7E11-4804-840A-3AC6CBF6C6D9}"/>
                </a:ext>
              </a:extLst>
            </p:cNvPr>
            <p:cNvSpPr/>
            <p:nvPr/>
          </p:nvSpPr>
          <p:spPr>
            <a:xfrm>
              <a:off x="1277629" y="5276948"/>
              <a:ext cx="3479969" cy="8613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Rectangle 42">
              <a:extLst>
                <a:ext uri="{FF2B5EF4-FFF2-40B4-BE49-F238E27FC236}">
                  <a16:creationId xmlns:a16="http://schemas.microsoft.com/office/drawing/2014/main" id="{8AB52B36-E677-4DB5-A33C-5EBB98336552}"/>
                </a:ext>
              </a:extLst>
            </p:cNvPr>
            <p:cNvSpPr/>
            <p:nvPr/>
          </p:nvSpPr>
          <p:spPr>
            <a:xfrm>
              <a:off x="1242257" y="5536779"/>
              <a:ext cx="3479969" cy="369332"/>
            </a:xfrm>
            <a:prstGeom prst="rect">
              <a:avLst/>
            </a:prstGeom>
          </p:spPr>
          <p:txBody>
            <a:bodyPr wrap="square">
              <a:spAutoFit/>
            </a:bodyPr>
            <a:lstStyle/>
            <a:p>
              <a:pPr lvl="0" algn="ctr"/>
              <a:r>
                <a:rPr lang="es-CO" b="1" dirty="0">
                  <a:solidFill>
                    <a:srgbClr val="004AAD"/>
                  </a:solidFill>
                  <a:latin typeface="Open Sans Bold" panose="020B0604020202020204"/>
                </a:rPr>
                <a:t>AUTOCONFIANZA</a:t>
              </a:r>
            </a:p>
          </p:txBody>
        </p:sp>
        <p:cxnSp>
          <p:nvCxnSpPr>
            <p:cNvPr id="51" name="Straight Connector 54">
              <a:extLst>
                <a:ext uri="{FF2B5EF4-FFF2-40B4-BE49-F238E27FC236}">
                  <a16:creationId xmlns:a16="http://schemas.microsoft.com/office/drawing/2014/main" id="{CA532865-5522-494E-8EA6-15771FEC1F58}"/>
                </a:ext>
              </a:extLst>
            </p:cNvPr>
            <p:cNvCxnSpPr>
              <a:cxnSpLocks/>
              <a:endCxn id="42" idx="1"/>
            </p:cNvCxnSpPr>
            <p:nvPr/>
          </p:nvCxnSpPr>
          <p:spPr>
            <a:xfrm>
              <a:off x="808058" y="4572642"/>
              <a:ext cx="469571" cy="37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Rounded Corners 74">
              <a:extLst>
                <a:ext uri="{FF2B5EF4-FFF2-40B4-BE49-F238E27FC236}">
                  <a16:creationId xmlns:a16="http://schemas.microsoft.com/office/drawing/2014/main" id="{0EDB72D4-E111-4213-AF64-A748D4B2AB46}"/>
                </a:ext>
              </a:extLst>
            </p:cNvPr>
            <p:cNvSpPr/>
            <p:nvPr/>
          </p:nvSpPr>
          <p:spPr>
            <a:xfrm>
              <a:off x="5296992" y="882256"/>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latin typeface="Open Sans Bold" panose="020B0604020202020204"/>
              </a:endParaRPr>
            </a:p>
          </p:txBody>
        </p:sp>
        <p:sp>
          <p:nvSpPr>
            <p:cNvPr id="54" name="Rectangle: Rounded Corners 75">
              <a:extLst>
                <a:ext uri="{FF2B5EF4-FFF2-40B4-BE49-F238E27FC236}">
                  <a16:creationId xmlns:a16="http://schemas.microsoft.com/office/drawing/2014/main" id="{AC94254A-3E27-44E1-BF86-96DDF10707CB}"/>
                </a:ext>
              </a:extLst>
            </p:cNvPr>
            <p:cNvSpPr/>
            <p:nvPr/>
          </p:nvSpPr>
          <p:spPr>
            <a:xfrm>
              <a:off x="5296992" y="2006369"/>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55" name="Rectangle: Rounded Corners 76">
              <a:extLst>
                <a:ext uri="{FF2B5EF4-FFF2-40B4-BE49-F238E27FC236}">
                  <a16:creationId xmlns:a16="http://schemas.microsoft.com/office/drawing/2014/main" id="{53E6D7C3-2114-4D99-8382-5E1C312C608B}"/>
                </a:ext>
              </a:extLst>
            </p:cNvPr>
            <p:cNvSpPr/>
            <p:nvPr/>
          </p:nvSpPr>
          <p:spPr>
            <a:xfrm>
              <a:off x="5278649" y="3093427"/>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56" name="Rectangle: Rounded Corners 77">
              <a:extLst>
                <a:ext uri="{FF2B5EF4-FFF2-40B4-BE49-F238E27FC236}">
                  <a16:creationId xmlns:a16="http://schemas.microsoft.com/office/drawing/2014/main" id="{F14EF738-817D-4B80-B782-C9E1E365AF96}"/>
                </a:ext>
              </a:extLst>
            </p:cNvPr>
            <p:cNvSpPr/>
            <p:nvPr/>
          </p:nvSpPr>
          <p:spPr>
            <a:xfrm>
              <a:off x="5276314" y="4110258"/>
              <a:ext cx="3479969" cy="861372"/>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57" name="Rectangle 78">
              <a:extLst>
                <a:ext uri="{FF2B5EF4-FFF2-40B4-BE49-F238E27FC236}">
                  <a16:creationId xmlns:a16="http://schemas.microsoft.com/office/drawing/2014/main" id="{C06ED72B-39DD-4156-9723-6E79F21F54F8}"/>
                </a:ext>
              </a:extLst>
            </p:cNvPr>
            <p:cNvSpPr/>
            <p:nvPr/>
          </p:nvSpPr>
          <p:spPr>
            <a:xfrm>
              <a:off x="5470881" y="1054727"/>
              <a:ext cx="3239933" cy="646331"/>
            </a:xfrm>
            <a:prstGeom prst="rect">
              <a:avLst/>
            </a:prstGeom>
          </p:spPr>
          <p:txBody>
            <a:bodyPr wrap="square">
              <a:spAutoFit/>
            </a:bodyPr>
            <a:lstStyle/>
            <a:p>
              <a:pPr lvl="0" algn="ctr"/>
              <a:r>
                <a:rPr lang="es-ES" dirty="0">
                  <a:solidFill>
                    <a:schemeClr val="bg1"/>
                  </a:solidFill>
                  <a:latin typeface="Open Sans Bold" panose="020B0604020202020204"/>
                </a:rPr>
                <a:t>Aprendiendo con mis compañeros</a:t>
              </a:r>
            </a:p>
          </p:txBody>
        </p:sp>
        <p:sp>
          <p:nvSpPr>
            <p:cNvPr id="58" name="Rectangle 80">
              <a:extLst>
                <a:ext uri="{FF2B5EF4-FFF2-40B4-BE49-F238E27FC236}">
                  <a16:creationId xmlns:a16="http://schemas.microsoft.com/office/drawing/2014/main" id="{68BE6145-1866-4554-84AF-C7464E7C620D}"/>
                </a:ext>
              </a:extLst>
            </p:cNvPr>
            <p:cNvSpPr/>
            <p:nvPr/>
          </p:nvSpPr>
          <p:spPr>
            <a:xfrm>
              <a:off x="5508610" y="3172915"/>
              <a:ext cx="3056732" cy="646331"/>
            </a:xfrm>
            <a:prstGeom prst="rect">
              <a:avLst/>
            </a:prstGeom>
          </p:spPr>
          <p:txBody>
            <a:bodyPr wrap="square">
              <a:spAutoFit/>
            </a:bodyPr>
            <a:lstStyle/>
            <a:p>
              <a:pPr lvl="0" algn="ctr"/>
              <a:r>
                <a:rPr lang="es-ES" dirty="0">
                  <a:solidFill>
                    <a:schemeClr val="bg1"/>
                  </a:solidFill>
                  <a:latin typeface="Open Sans Bold" panose="020B0604020202020204"/>
                </a:rPr>
                <a:t>Enfrentando decisiones y asumiendo consecuencias</a:t>
              </a:r>
            </a:p>
          </p:txBody>
        </p:sp>
        <p:cxnSp>
          <p:nvCxnSpPr>
            <p:cNvPr id="59" name="Straight Connector 83">
              <a:extLst>
                <a:ext uri="{FF2B5EF4-FFF2-40B4-BE49-F238E27FC236}">
                  <a16:creationId xmlns:a16="http://schemas.microsoft.com/office/drawing/2014/main" id="{567E22B2-766B-4643-B0DD-45F54A044F4A}"/>
                </a:ext>
              </a:extLst>
            </p:cNvPr>
            <p:cNvCxnSpPr>
              <a:cxnSpLocks/>
              <a:endCxn id="53" idx="1"/>
            </p:cNvCxnSpPr>
            <p:nvPr/>
          </p:nvCxnSpPr>
          <p:spPr>
            <a:xfrm>
              <a:off x="4784515" y="1311871"/>
              <a:ext cx="512477" cy="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84">
              <a:extLst>
                <a:ext uri="{FF2B5EF4-FFF2-40B4-BE49-F238E27FC236}">
                  <a16:creationId xmlns:a16="http://schemas.microsoft.com/office/drawing/2014/main" id="{C5E8D64A-5C10-4913-9E95-DDAB242A05CC}"/>
                </a:ext>
              </a:extLst>
            </p:cNvPr>
            <p:cNvCxnSpPr>
              <a:cxnSpLocks/>
              <a:stCxn id="40" idx="3"/>
              <a:endCxn id="54" idx="1"/>
            </p:cNvCxnSpPr>
            <p:nvPr/>
          </p:nvCxnSpPr>
          <p:spPr>
            <a:xfrm>
              <a:off x="4778276" y="2429426"/>
              <a:ext cx="518716" cy="726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Rounded Corners 85">
              <a:extLst>
                <a:ext uri="{FF2B5EF4-FFF2-40B4-BE49-F238E27FC236}">
                  <a16:creationId xmlns:a16="http://schemas.microsoft.com/office/drawing/2014/main" id="{032816FD-8382-4DC3-B082-B7EECC69D560}"/>
                </a:ext>
              </a:extLst>
            </p:cNvPr>
            <p:cNvSpPr/>
            <p:nvPr/>
          </p:nvSpPr>
          <p:spPr>
            <a:xfrm>
              <a:off x="5276314" y="5264544"/>
              <a:ext cx="3479969" cy="861372"/>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Open Sans Bold" panose="020B0604020202020204"/>
              </a:endParaRPr>
            </a:p>
          </p:txBody>
        </p:sp>
        <p:sp>
          <p:nvSpPr>
            <p:cNvPr id="62" name="Rectangle 86">
              <a:extLst>
                <a:ext uri="{FF2B5EF4-FFF2-40B4-BE49-F238E27FC236}">
                  <a16:creationId xmlns:a16="http://schemas.microsoft.com/office/drawing/2014/main" id="{4FF3F4A4-B38A-41C9-9B7B-A681D1ABBD10}"/>
                </a:ext>
              </a:extLst>
            </p:cNvPr>
            <p:cNvSpPr/>
            <p:nvPr/>
          </p:nvSpPr>
          <p:spPr>
            <a:xfrm>
              <a:off x="5303231" y="5384468"/>
              <a:ext cx="3503930" cy="646331"/>
            </a:xfrm>
            <a:prstGeom prst="rect">
              <a:avLst/>
            </a:prstGeom>
            <a:noFill/>
            <a:ln w="57150">
              <a:noFill/>
            </a:ln>
          </p:spPr>
          <p:txBody>
            <a:bodyPr wrap="square">
              <a:spAutoFit/>
            </a:bodyPr>
            <a:lstStyle/>
            <a:p>
              <a:pPr lvl="0" algn="ctr"/>
              <a:r>
                <a:rPr lang="es-CO" dirty="0">
                  <a:solidFill>
                    <a:schemeClr val="bg1"/>
                  </a:solidFill>
                  <a:latin typeface="Open Sans Bold" panose="020B0604020202020204"/>
                </a:rPr>
                <a:t>Creyendo en mis propias capacidades</a:t>
              </a:r>
            </a:p>
          </p:txBody>
        </p:sp>
        <p:cxnSp>
          <p:nvCxnSpPr>
            <p:cNvPr id="63" name="Straight Connector 87">
              <a:extLst>
                <a:ext uri="{FF2B5EF4-FFF2-40B4-BE49-F238E27FC236}">
                  <a16:creationId xmlns:a16="http://schemas.microsoft.com/office/drawing/2014/main" id="{AE2BF1ED-4D81-476B-8DCB-E335DD947036}"/>
                </a:ext>
              </a:extLst>
            </p:cNvPr>
            <p:cNvCxnSpPr>
              <a:cxnSpLocks/>
              <a:stCxn id="41" idx="3"/>
              <a:endCxn id="55" idx="1"/>
            </p:cNvCxnSpPr>
            <p:nvPr/>
          </p:nvCxnSpPr>
          <p:spPr>
            <a:xfrm>
              <a:off x="4759933" y="3516484"/>
              <a:ext cx="518716" cy="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88">
              <a:extLst>
                <a:ext uri="{FF2B5EF4-FFF2-40B4-BE49-F238E27FC236}">
                  <a16:creationId xmlns:a16="http://schemas.microsoft.com/office/drawing/2014/main" id="{73830AAB-B6EE-4B67-AF3B-9613685D65DE}"/>
                </a:ext>
              </a:extLst>
            </p:cNvPr>
            <p:cNvCxnSpPr>
              <a:cxnSpLocks/>
              <a:stCxn id="42" idx="3"/>
              <a:endCxn id="56" idx="1"/>
            </p:cNvCxnSpPr>
            <p:nvPr/>
          </p:nvCxnSpPr>
          <p:spPr>
            <a:xfrm flipV="1">
              <a:off x="4757598" y="4540944"/>
              <a:ext cx="518716" cy="3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89">
              <a:extLst>
                <a:ext uri="{FF2B5EF4-FFF2-40B4-BE49-F238E27FC236}">
                  <a16:creationId xmlns:a16="http://schemas.microsoft.com/office/drawing/2014/main" id="{98247223-176E-43E0-95ED-7AEDE7BFA52C}"/>
                </a:ext>
              </a:extLst>
            </p:cNvPr>
            <p:cNvCxnSpPr>
              <a:cxnSpLocks/>
              <a:endCxn id="61" idx="1"/>
            </p:cNvCxnSpPr>
            <p:nvPr/>
          </p:nvCxnSpPr>
          <p:spPr>
            <a:xfrm flipV="1">
              <a:off x="4784515" y="5695230"/>
              <a:ext cx="491799" cy="6551"/>
            </a:xfrm>
            <a:prstGeom prst="line">
              <a:avLst/>
            </a:prstGeom>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8C2C727D-7C55-3C6C-D3C0-9E16E03D68CA}"/>
                </a:ext>
              </a:extLst>
            </p:cNvPr>
            <p:cNvSpPr txBox="1"/>
            <p:nvPr/>
          </p:nvSpPr>
          <p:spPr>
            <a:xfrm>
              <a:off x="1483489" y="2224286"/>
              <a:ext cx="3109603" cy="646331"/>
            </a:xfrm>
            <a:prstGeom prst="rect">
              <a:avLst/>
            </a:prstGeom>
            <a:noFill/>
          </p:spPr>
          <p:txBody>
            <a:bodyPr wrap="square" rtlCol="0">
              <a:spAutoFit/>
            </a:bodyPr>
            <a:lstStyle/>
            <a:p>
              <a:pPr algn="ctr"/>
              <a:r>
                <a:rPr lang="es-ES" b="1" dirty="0">
                  <a:solidFill>
                    <a:srgbClr val="004AAD"/>
                  </a:solidFill>
                  <a:latin typeface="Open Sans Bold" panose="020B0604020202020204"/>
                </a:rPr>
                <a:t>ASERTIVIDAD</a:t>
              </a:r>
            </a:p>
            <a:p>
              <a:pPr algn="ctr"/>
              <a:endParaRPr lang="es-CO" b="1" dirty="0">
                <a:solidFill>
                  <a:srgbClr val="004AAD"/>
                </a:solidFill>
                <a:latin typeface="Open Sans Bold" panose="020B0604020202020204"/>
              </a:endParaRPr>
            </a:p>
          </p:txBody>
        </p:sp>
        <p:sp>
          <p:nvSpPr>
            <p:cNvPr id="67" name="CuadroTexto 66">
              <a:extLst>
                <a:ext uri="{FF2B5EF4-FFF2-40B4-BE49-F238E27FC236}">
                  <a16:creationId xmlns:a16="http://schemas.microsoft.com/office/drawing/2014/main" id="{4460C91A-ADF7-1C1E-76AE-E3EA110C8316}"/>
                </a:ext>
              </a:extLst>
            </p:cNvPr>
            <p:cNvSpPr txBox="1"/>
            <p:nvPr/>
          </p:nvSpPr>
          <p:spPr>
            <a:xfrm>
              <a:off x="5554882" y="2134175"/>
              <a:ext cx="2922831" cy="923330"/>
            </a:xfrm>
            <a:prstGeom prst="rect">
              <a:avLst/>
            </a:prstGeom>
            <a:noFill/>
          </p:spPr>
          <p:txBody>
            <a:bodyPr wrap="square" rtlCol="0">
              <a:spAutoFit/>
            </a:bodyPr>
            <a:lstStyle/>
            <a:p>
              <a:pPr algn="ctr"/>
              <a:r>
                <a:rPr lang="es-ES" dirty="0">
                  <a:solidFill>
                    <a:schemeClr val="bg1"/>
                  </a:solidFill>
                  <a:latin typeface="Open Sans Bold" panose="020B0604020202020204"/>
                </a:rPr>
                <a:t>Logrando comunicar lo que quiero sin agredir</a:t>
              </a:r>
            </a:p>
            <a:p>
              <a:pPr algn="ctr"/>
              <a:endParaRPr lang="es-CO" dirty="0"/>
            </a:p>
          </p:txBody>
        </p:sp>
        <p:sp>
          <p:nvSpPr>
            <p:cNvPr id="68" name="CuadroTexto 67">
              <a:extLst>
                <a:ext uri="{FF2B5EF4-FFF2-40B4-BE49-F238E27FC236}">
                  <a16:creationId xmlns:a16="http://schemas.microsoft.com/office/drawing/2014/main" id="{7E0F66F8-F957-40E9-86BB-1B0FDC798C71}"/>
                </a:ext>
              </a:extLst>
            </p:cNvPr>
            <p:cNvSpPr txBox="1"/>
            <p:nvPr/>
          </p:nvSpPr>
          <p:spPr>
            <a:xfrm>
              <a:off x="1409685" y="4371345"/>
              <a:ext cx="3169193" cy="646331"/>
            </a:xfrm>
            <a:prstGeom prst="rect">
              <a:avLst/>
            </a:prstGeom>
            <a:noFill/>
          </p:spPr>
          <p:txBody>
            <a:bodyPr wrap="square" rtlCol="0">
              <a:spAutoFit/>
            </a:bodyPr>
            <a:lstStyle/>
            <a:p>
              <a:pPr lvl="0" algn="ctr"/>
              <a:r>
                <a:rPr lang="es-CO" b="1" dirty="0">
                  <a:solidFill>
                    <a:srgbClr val="004AAD"/>
                  </a:solidFill>
                  <a:latin typeface="Open Sans Bold" panose="020B0604020202020204"/>
                </a:rPr>
                <a:t>ATENCION CONSCIENTE</a:t>
              </a:r>
            </a:p>
            <a:p>
              <a:pPr lvl="0" algn="ctr"/>
              <a:endParaRPr lang="es-CO" b="1" dirty="0">
                <a:solidFill>
                  <a:srgbClr val="004AAD"/>
                </a:solidFill>
                <a:latin typeface="Open Sans Bold" panose="020B0604020202020204"/>
              </a:endParaRPr>
            </a:p>
          </p:txBody>
        </p:sp>
        <p:sp>
          <p:nvSpPr>
            <p:cNvPr id="69" name="CuadroTexto 68">
              <a:extLst>
                <a:ext uri="{FF2B5EF4-FFF2-40B4-BE49-F238E27FC236}">
                  <a16:creationId xmlns:a16="http://schemas.microsoft.com/office/drawing/2014/main" id="{19E75963-B4D9-00D5-970E-021EAACA47D2}"/>
                </a:ext>
              </a:extLst>
            </p:cNvPr>
            <p:cNvSpPr txBox="1"/>
            <p:nvPr/>
          </p:nvSpPr>
          <p:spPr>
            <a:xfrm>
              <a:off x="5468281" y="4371345"/>
              <a:ext cx="3097061" cy="369332"/>
            </a:xfrm>
            <a:prstGeom prst="rect">
              <a:avLst/>
            </a:prstGeom>
            <a:noFill/>
          </p:spPr>
          <p:txBody>
            <a:bodyPr wrap="square" rtlCol="0">
              <a:spAutoFit/>
            </a:bodyPr>
            <a:lstStyle/>
            <a:p>
              <a:pPr lvl="0" algn="ctr"/>
              <a:r>
                <a:rPr lang="es-ES" dirty="0">
                  <a:solidFill>
                    <a:schemeClr val="bg1"/>
                  </a:solidFill>
                  <a:latin typeface="Open Sans Bold" panose="020B0604020202020204"/>
                </a:rPr>
                <a:t>Capturando cada situación</a:t>
              </a:r>
            </a:p>
          </p:txBody>
        </p:sp>
        <p:cxnSp>
          <p:nvCxnSpPr>
            <p:cNvPr id="71" name="Conector recto 70"/>
            <p:cNvCxnSpPr>
              <a:stCxn id="39" idx="3"/>
              <a:endCxn id="53" idx="1"/>
            </p:cNvCxnSpPr>
            <p:nvPr/>
          </p:nvCxnSpPr>
          <p:spPr>
            <a:xfrm>
              <a:off x="4778276" y="1305313"/>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4752902" y="2431954"/>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4765164" y="3512853"/>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4746588" y="4586492"/>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4743527" y="5682181"/>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Elipse 75"/>
          <p:cNvSpPr/>
          <p:nvPr/>
        </p:nvSpPr>
        <p:spPr>
          <a:xfrm>
            <a:off x="9392234" y="2491300"/>
            <a:ext cx="2412000" cy="2412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7563364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grpSp>
        <p:nvGrpSpPr>
          <p:cNvPr id="43" name="Grupo 42"/>
          <p:cNvGrpSpPr/>
          <p:nvPr/>
        </p:nvGrpSpPr>
        <p:grpSpPr>
          <a:xfrm>
            <a:off x="412870" y="291715"/>
            <a:ext cx="8996516" cy="6201485"/>
            <a:chOff x="412870" y="291715"/>
            <a:chExt cx="8996516" cy="6201485"/>
          </a:xfrm>
        </p:grpSpPr>
        <p:sp>
          <p:nvSpPr>
            <p:cNvPr id="4" name="CuadroTexto 1">
              <a:extLst>
                <a:ext uri="{FF2B5EF4-FFF2-40B4-BE49-F238E27FC236}">
                  <a16:creationId xmlns:a16="http://schemas.microsoft.com/office/drawing/2014/main" id="{C439DA76-152A-4FDD-8BFB-372F7696B154}"/>
                </a:ext>
              </a:extLst>
            </p:cNvPr>
            <p:cNvSpPr txBox="1"/>
            <p:nvPr/>
          </p:nvSpPr>
          <p:spPr>
            <a:xfrm>
              <a:off x="989806" y="353460"/>
              <a:ext cx="3628137" cy="461665"/>
            </a:xfrm>
            <a:prstGeom prst="rect">
              <a:avLst/>
            </a:prstGeom>
            <a:noFill/>
            <a:ln>
              <a:noFill/>
            </a:ln>
          </p:spPr>
          <p:txBody>
            <a:bodyPr wrap="square" rtlCol="0">
              <a:spAutoFit/>
            </a:bodyPr>
            <a:lstStyle/>
            <a:p>
              <a:pPr algn="ctr"/>
              <a:r>
                <a:rPr lang="es-ES" sz="2400" b="1" dirty="0">
                  <a:solidFill>
                    <a:srgbClr val="004AAD"/>
                  </a:solidFill>
                  <a:latin typeface="Open Sans Bold" panose="020B0604020202020204"/>
                </a:rPr>
                <a:t>Habilidad/Competencia</a:t>
              </a:r>
            </a:p>
          </p:txBody>
        </p:sp>
        <p:sp>
          <p:nvSpPr>
            <p:cNvPr id="5" name="CuadroTexto 2">
              <a:extLst>
                <a:ext uri="{FF2B5EF4-FFF2-40B4-BE49-F238E27FC236}">
                  <a16:creationId xmlns:a16="http://schemas.microsoft.com/office/drawing/2014/main" id="{4F7AD790-D688-4135-8A5E-8B6D083E7677}"/>
                </a:ext>
              </a:extLst>
            </p:cNvPr>
            <p:cNvSpPr txBox="1"/>
            <p:nvPr/>
          </p:nvSpPr>
          <p:spPr>
            <a:xfrm>
              <a:off x="5001595" y="356797"/>
              <a:ext cx="3567868" cy="461665"/>
            </a:xfrm>
            <a:prstGeom prst="rect">
              <a:avLst/>
            </a:prstGeom>
            <a:noFill/>
            <a:ln>
              <a:noFill/>
            </a:ln>
          </p:spPr>
          <p:txBody>
            <a:bodyPr wrap="square" rtlCol="0">
              <a:spAutoFit/>
            </a:bodyPr>
            <a:lstStyle/>
            <a:p>
              <a:pPr algn="ctr"/>
              <a:r>
                <a:rPr lang="es-ES" sz="2400" b="1" dirty="0">
                  <a:solidFill>
                    <a:srgbClr val="004AAD"/>
                  </a:solidFill>
                  <a:latin typeface="Open Sans Bold" panose="020B0604020202020204"/>
                </a:rPr>
                <a:t>Título de la charla</a:t>
              </a:r>
            </a:p>
          </p:txBody>
        </p:sp>
        <p:sp>
          <p:nvSpPr>
            <p:cNvPr id="6" name="Rectangle: Rounded Corners 10">
              <a:extLst>
                <a:ext uri="{FF2B5EF4-FFF2-40B4-BE49-F238E27FC236}">
                  <a16:creationId xmlns:a16="http://schemas.microsoft.com/office/drawing/2014/main" id="{677CEB86-BE93-437E-BF84-16A29F397841}"/>
                </a:ext>
              </a:extLst>
            </p:cNvPr>
            <p:cNvSpPr/>
            <p:nvPr/>
          </p:nvSpPr>
          <p:spPr>
            <a:xfrm>
              <a:off x="1111487" y="845500"/>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1">
              <a:extLst>
                <a:ext uri="{FF2B5EF4-FFF2-40B4-BE49-F238E27FC236}">
                  <a16:creationId xmlns:a16="http://schemas.microsoft.com/office/drawing/2014/main" id="{7AF14F21-D980-441C-B975-31126EC51ED3}"/>
                </a:ext>
              </a:extLst>
            </p:cNvPr>
            <p:cNvSpPr/>
            <p:nvPr/>
          </p:nvSpPr>
          <p:spPr>
            <a:xfrm>
              <a:off x="1111487" y="1969613"/>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5">
              <a:extLst>
                <a:ext uri="{FF2B5EF4-FFF2-40B4-BE49-F238E27FC236}">
                  <a16:creationId xmlns:a16="http://schemas.microsoft.com/office/drawing/2014/main" id="{76D27976-0AC8-4978-B7F1-B2EDE4D78273}"/>
                </a:ext>
              </a:extLst>
            </p:cNvPr>
            <p:cNvSpPr/>
            <p:nvPr/>
          </p:nvSpPr>
          <p:spPr>
            <a:xfrm>
              <a:off x="1093144" y="3056671"/>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Rounded Corners 16">
              <a:extLst>
                <a:ext uri="{FF2B5EF4-FFF2-40B4-BE49-F238E27FC236}">
                  <a16:creationId xmlns:a16="http://schemas.microsoft.com/office/drawing/2014/main" id="{DBC6FCEC-1E78-479B-BA4F-D434BB003B00}"/>
                </a:ext>
              </a:extLst>
            </p:cNvPr>
            <p:cNvSpPr/>
            <p:nvPr/>
          </p:nvSpPr>
          <p:spPr>
            <a:xfrm>
              <a:off x="1090809" y="4112830"/>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23">
              <a:extLst>
                <a:ext uri="{FF2B5EF4-FFF2-40B4-BE49-F238E27FC236}">
                  <a16:creationId xmlns:a16="http://schemas.microsoft.com/office/drawing/2014/main" id="{2140FDF8-6AAB-4E26-9FE5-8A22A425D9AA}"/>
                </a:ext>
              </a:extLst>
            </p:cNvPr>
            <p:cNvSpPr/>
            <p:nvPr/>
          </p:nvSpPr>
          <p:spPr>
            <a:xfrm>
              <a:off x="1296851" y="3284830"/>
              <a:ext cx="3056732" cy="400110"/>
            </a:xfrm>
            <a:prstGeom prst="rect">
              <a:avLst/>
            </a:prstGeom>
          </p:spPr>
          <p:txBody>
            <a:bodyPr wrap="square">
              <a:spAutoFit/>
            </a:bodyPr>
            <a:lstStyle/>
            <a:p>
              <a:pPr lvl="0" algn="ctr"/>
              <a:r>
                <a:rPr lang="es-CO" sz="2000" b="1" dirty="0">
                  <a:solidFill>
                    <a:schemeClr val="bg1"/>
                  </a:solidFill>
                  <a:latin typeface="Open Sans Bold" panose="020B0604020202020204"/>
                </a:rPr>
                <a:t>AUTOGESTION</a:t>
              </a:r>
            </a:p>
          </p:txBody>
        </p:sp>
        <p:sp>
          <p:nvSpPr>
            <p:cNvPr id="11" name="Rectangle 24">
              <a:extLst>
                <a:ext uri="{FF2B5EF4-FFF2-40B4-BE49-F238E27FC236}">
                  <a16:creationId xmlns:a16="http://schemas.microsoft.com/office/drawing/2014/main" id="{2D588E11-8D00-43D9-A3F6-06519F14D6B7}"/>
                </a:ext>
              </a:extLst>
            </p:cNvPr>
            <p:cNvSpPr/>
            <p:nvPr/>
          </p:nvSpPr>
          <p:spPr>
            <a:xfrm>
              <a:off x="1200111" y="4279404"/>
              <a:ext cx="3391345" cy="400110"/>
            </a:xfrm>
            <a:prstGeom prst="rect">
              <a:avLst/>
            </a:prstGeom>
          </p:spPr>
          <p:txBody>
            <a:bodyPr wrap="square">
              <a:spAutoFit/>
            </a:bodyPr>
            <a:lstStyle/>
            <a:p>
              <a:pPr lvl="0" algn="ctr"/>
              <a:r>
                <a:rPr lang="es-CO" sz="2000" b="1" dirty="0">
                  <a:solidFill>
                    <a:schemeClr val="bg1"/>
                  </a:solidFill>
                  <a:latin typeface="Open Sans Bold" panose="020B0604020202020204"/>
                </a:rPr>
                <a:t>AUTOMOTIVACION</a:t>
              </a:r>
            </a:p>
          </p:txBody>
        </p:sp>
        <p:sp>
          <p:nvSpPr>
            <p:cNvPr id="15" name="Rectangle: Rounded Corners 41">
              <a:extLst>
                <a:ext uri="{FF2B5EF4-FFF2-40B4-BE49-F238E27FC236}">
                  <a16:creationId xmlns:a16="http://schemas.microsoft.com/office/drawing/2014/main" id="{6771B1C9-7E11-4804-840A-3AC6CBF6C6D9}"/>
                </a:ext>
              </a:extLst>
            </p:cNvPr>
            <p:cNvSpPr/>
            <p:nvPr/>
          </p:nvSpPr>
          <p:spPr>
            <a:xfrm>
              <a:off x="1090809" y="5247452"/>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42">
              <a:extLst>
                <a:ext uri="{FF2B5EF4-FFF2-40B4-BE49-F238E27FC236}">
                  <a16:creationId xmlns:a16="http://schemas.microsoft.com/office/drawing/2014/main" id="{8AB52B36-E677-4DB5-A33C-5EBB98336552}"/>
                </a:ext>
              </a:extLst>
            </p:cNvPr>
            <p:cNvSpPr/>
            <p:nvPr/>
          </p:nvSpPr>
          <p:spPr>
            <a:xfrm>
              <a:off x="1063892" y="5391841"/>
              <a:ext cx="3479969" cy="400110"/>
            </a:xfrm>
            <a:prstGeom prst="rect">
              <a:avLst/>
            </a:prstGeom>
          </p:spPr>
          <p:txBody>
            <a:bodyPr wrap="square">
              <a:spAutoFit/>
            </a:bodyPr>
            <a:lstStyle/>
            <a:p>
              <a:pPr lvl="0" algn="ctr"/>
              <a:r>
                <a:rPr lang="es-CO" sz="2000" b="1" dirty="0">
                  <a:solidFill>
                    <a:schemeClr val="bg1"/>
                  </a:solidFill>
                  <a:latin typeface="Open Sans Bold" panose="020B0604020202020204"/>
                </a:rPr>
                <a:t>CAPACIDAD CRITICA</a:t>
              </a:r>
            </a:p>
          </p:txBody>
        </p:sp>
        <p:sp>
          <p:nvSpPr>
            <p:cNvPr id="20" name="Rectangle: Rounded Corners 74">
              <a:extLst>
                <a:ext uri="{FF2B5EF4-FFF2-40B4-BE49-F238E27FC236}">
                  <a16:creationId xmlns:a16="http://schemas.microsoft.com/office/drawing/2014/main" id="{0EDB72D4-E111-4213-AF64-A748D4B2AB46}"/>
                </a:ext>
              </a:extLst>
            </p:cNvPr>
            <p:cNvSpPr/>
            <p:nvPr/>
          </p:nvSpPr>
          <p:spPr>
            <a:xfrm>
              <a:off x="5110172" y="852760"/>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angle: Rounded Corners 75">
              <a:extLst>
                <a:ext uri="{FF2B5EF4-FFF2-40B4-BE49-F238E27FC236}">
                  <a16:creationId xmlns:a16="http://schemas.microsoft.com/office/drawing/2014/main" id="{AC94254A-3E27-44E1-BF86-96DDF10707CB}"/>
                </a:ext>
              </a:extLst>
            </p:cNvPr>
            <p:cNvSpPr/>
            <p:nvPr/>
          </p:nvSpPr>
          <p:spPr>
            <a:xfrm>
              <a:off x="5110172" y="1976873"/>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angle: Rounded Corners 76">
              <a:extLst>
                <a:ext uri="{FF2B5EF4-FFF2-40B4-BE49-F238E27FC236}">
                  <a16:creationId xmlns:a16="http://schemas.microsoft.com/office/drawing/2014/main" id="{53E6D7C3-2114-4D99-8382-5E1C312C608B}"/>
                </a:ext>
              </a:extLst>
            </p:cNvPr>
            <p:cNvSpPr/>
            <p:nvPr/>
          </p:nvSpPr>
          <p:spPr>
            <a:xfrm>
              <a:off x="5091829" y="3063931"/>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angle: Rounded Corners 77">
              <a:extLst>
                <a:ext uri="{FF2B5EF4-FFF2-40B4-BE49-F238E27FC236}">
                  <a16:creationId xmlns:a16="http://schemas.microsoft.com/office/drawing/2014/main" id="{F14EF738-817D-4B80-B782-C9E1E365AF96}"/>
                </a:ext>
              </a:extLst>
            </p:cNvPr>
            <p:cNvSpPr/>
            <p:nvPr/>
          </p:nvSpPr>
          <p:spPr>
            <a:xfrm>
              <a:off x="5089494" y="4120090"/>
              <a:ext cx="3479969" cy="861372"/>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angle 80">
              <a:extLst>
                <a:ext uri="{FF2B5EF4-FFF2-40B4-BE49-F238E27FC236}">
                  <a16:creationId xmlns:a16="http://schemas.microsoft.com/office/drawing/2014/main" id="{68BE6145-1866-4554-84AF-C7464E7C620D}"/>
                </a:ext>
              </a:extLst>
            </p:cNvPr>
            <p:cNvSpPr/>
            <p:nvPr/>
          </p:nvSpPr>
          <p:spPr>
            <a:xfrm>
              <a:off x="5281461" y="3179539"/>
              <a:ext cx="3056732" cy="646331"/>
            </a:xfrm>
            <a:prstGeom prst="rect">
              <a:avLst/>
            </a:prstGeom>
          </p:spPr>
          <p:txBody>
            <a:bodyPr wrap="square">
              <a:spAutoFit/>
            </a:bodyPr>
            <a:lstStyle/>
            <a:p>
              <a:pPr lvl="0" algn="ctr"/>
              <a:r>
                <a:rPr lang="es-ES" dirty="0">
                  <a:solidFill>
                    <a:schemeClr val="bg1"/>
                  </a:solidFill>
                  <a:latin typeface="Open Sans Bold" panose="020B0604020202020204"/>
                </a:rPr>
                <a:t>Actuando con mi propio impulso</a:t>
              </a:r>
            </a:p>
          </p:txBody>
        </p:sp>
        <p:sp>
          <p:nvSpPr>
            <p:cNvPr id="25" name="Rectangle 81">
              <a:extLst>
                <a:ext uri="{FF2B5EF4-FFF2-40B4-BE49-F238E27FC236}">
                  <a16:creationId xmlns:a16="http://schemas.microsoft.com/office/drawing/2014/main" id="{A8DA50E2-C2D4-4D26-9199-02332A6912C9}"/>
                </a:ext>
              </a:extLst>
            </p:cNvPr>
            <p:cNvSpPr/>
            <p:nvPr/>
          </p:nvSpPr>
          <p:spPr>
            <a:xfrm>
              <a:off x="5057861" y="4166835"/>
              <a:ext cx="3503930" cy="923330"/>
            </a:xfrm>
            <a:prstGeom prst="rect">
              <a:avLst/>
            </a:prstGeom>
            <a:noFill/>
          </p:spPr>
          <p:txBody>
            <a:bodyPr wrap="square">
              <a:spAutoFit/>
            </a:bodyPr>
            <a:lstStyle/>
            <a:p>
              <a:pPr lvl="0" algn="ctr"/>
              <a:r>
                <a:rPr lang="es-CO" dirty="0">
                  <a:solidFill>
                    <a:schemeClr val="bg1"/>
                  </a:solidFill>
                  <a:latin typeface="Open Sans Bold" panose="020B0604020202020204"/>
                </a:rPr>
                <a:t>Aumentando mi intención de hacer cada vez más</a:t>
              </a:r>
            </a:p>
            <a:p>
              <a:pPr lvl="0" algn="ctr"/>
              <a:endParaRPr lang="es-ES" dirty="0">
                <a:solidFill>
                  <a:schemeClr val="bg1"/>
                </a:solidFill>
                <a:latin typeface="Open Sans Bold" panose="020B0604020202020204"/>
              </a:endParaRPr>
            </a:p>
          </p:txBody>
        </p:sp>
        <p:cxnSp>
          <p:nvCxnSpPr>
            <p:cNvPr id="26" name="Straight Connector 83">
              <a:extLst>
                <a:ext uri="{FF2B5EF4-FFF2-40B4-BE49-F238E27FC236}">
                  <a16:creationId xmlns:a16="http://schemas.microsoft.com/office/drawing/2014/main" id="{567E22B2-766B-4643-B0DD-45F54A044F4A}"/>
                </a:ext>
              </a:extLst>
            </p:cNvPr>
            <p:cNvCxnSpPr>
              <a:cxnSpLocks/>
              <a:endCxn id="20" idx="1"/>
            </p:cNvCxnSpPr>
            <p:nvPr/>
          </p:nvCxnSpPr>
          <p:spPr>
            <a:xfrm>
              <a:off x="4597695" y="1282375"/>
              <a:ext cx="512477" cy="702"/>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7" name="Straight Connector 84">
              <a:extLst>
                <a:ext uri="{FF2B5EF4-FFF2-40B4-BE49-F238E27FC236}">
                  <a16:creationId xmlns:a16="http://schemas.microsoft.com/office/drawing/2014/main" id="{C5E8D64A-5C10-4913-9E95-DDAB242A05CC}"/>
                </a:ext>
              </a:extLst>
            </p:cNvPr>
            <p:cNvCxnSpPr>
              <a:cxnSpLocks/>
              <a:stCxn id="7" idx="3"/>
              <a:endCxn id="21" idx="1"/>
            </p:cNvCxnSpPr>
            <p:nvPr/>
          </p:nvCxnSpPr>
          <p:spPr>
            <a:xfrm>
              <a:off x="4591456" y="2399930"/>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8" name="Rectangle: Rounded Corners 85">
              <a:extLst>
                <a:ext uri="{FF2B5EF4-FFF2-40B4-BE49-F238E27FC236}">
                  <a16:creationId xmlns:a16="http://schemas.microsoft.com/office/drawing/2014/main" id="{032816FD-8382-4DC3-B082-B7EECC69D560}"/>
                </a:ext>
              </a:extLst>
            </p:cNvPr>
            <p:cNvSpPr/>
            <p:nvPr/>
          </p:nvSpPr>
          <p:spPr>
            <a:xfrm>
              <a:off x="5081822" y="5216330"/>
              <a:ext cx="3479969" cy="861372"/>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angle 86">
              <a:extLst>
                <a:ext uri="{FF2B5EF4-FFF2-40B4-BE49-F238E27FC236}">
                  <a16:creationId xmlns:a16="http://schemas.microsoft.com/office/drawing/2014/main" id="{4FF3F4A4-B38A-41C9-9B7B-A681D1ABBD10}"/>
                </a:ext>
              </a:extLst>
            </p:cNvPr>
            <p:cNvSpPr/>
            <p:nvPr/>
          </p:nvSpPr>
          <p:spPr>
            <a:xfrm>
              <a:off x="5110172" y="5354972"/>
              <a:ext cx="3503930" cy="646331"/>
            </a:xfrm>
            <a:prstGeom prst="rect">
              <a:avLst/>
            </a:prstGeom>
          </p:spPr>
          <p:txBody>
            <a:bodyPr wrap="square">
              <a:spAutoFit/>
            </a:bodyPr>
            <a:lstStyle/>
            <a:p>
              <a:pPr lvl="0" algn="ctr"/>
              <a:r>
                <a:rPr lang="es-CO" dirty="0">
                  <a:solidFill>
                    <a:schemeClr val="bg1"/>
                  </a:solidFill>
                  <a:latin typeface="Open Sans Bold" panose="020B0604020202020204"/>
                </a:rPr>
                <a:t>Validando lo que hacen los demás</a:t>
              </a:r>
            </a:p>
          </p:txBody>
        </p:sp>
        <p:cxnSp>
          <p:nvCxnSpPr>
            <p:cNvPr id="30" name="Straight Connector 87">
              <a:extLst>
                <a:ext uri="{FF2B5EF4-FFF2-40B4-BE49-F238E27FC236}">
                  <a16:creationId xmlns:a16="http://schemas.microsoft.com/office/drawing/2014/main" id="{AE2BF1ED-4D81-476B-8DCB-E335DD947036}"/>
                </a:ext>
              </a:extLst>
            </p:cNvPr>
            <p:cNvCxnSpPr>
              <a:cxnSpLocks/>
              <a:stCxn id="8" idx="3"/>
              <a:endCxn id="22" idx="1"/>
            </p:cNvCxnSpPr>
            <p:nvPr/>
          </p:nvCxnSpPr>
          <p:spPr>
            <a:xfrm>
              <a:off x="4573113" y="3486988"/>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31" name="Straight Connector 88">
              <a:extLst>
                <a:ext uri="{FF2B5EF4-FFF2-40B4-BE49-F238E27FC236}">
                  <a16:creationId xmlns:a16="http://schemas.microsoft.com/office/drawing/2014/main" id="{73830AAB-B6EE-4B67-AF3B-9613685D65DE}"/>
                </a:ext>
              </a:extLst>
            </p:cNvPr>
            <p:cNvCxnSpPr>
              <a:cxnSpLocks/>
              <a:stCxn id="9" idx="3"/>
              <a:endCxn id="23" idx="1"/>
            </p:cNvCxnSpPr>
            <p:nvPr/>
          </p:nvCxnSpPr>
          <p:spPr>
            <a:xfrm>
              <a:off x="4570778" y="4543516"/>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32" name="Straight Connector 89">
              <a:extLst>
                <a:ext uri="{FF2B5EF4-FFF2-40B4-BE49-F238E27FC236}">
                  <a16:creationId xmlns:a16="http://schemas.microsoft.com/office/drawing/2014/main" id="{98247223-176E-43E0-95ED-7AEDE7BFA52C}"/>
                </a:ext>
              </a:extLst>
            </p:cNvPr>
            <p:cNvCxnSpPr>
              <a:cxnSpLocks/>
              <a:endCxn id="28" idx="1"/>
            </p:cNvCxnSpPr>
            <p:nvPr/>
          </p:nvCxnSpPr>
          <p:spPr>
            <a:xfrm flipV="1">
              <a:off x="4590023" y="5647016"/>
              <a:ext cx="491799" cy="6551"/>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5F6C2401-D6CB-07EC-7B68-65D77989A635}"/>
                </a:ext>
              </a:extLst>
            </p:cNvPr>
            <p:cNvSpPr txBox="1"/>
            <p:nvPr/>
          </p:nvSpPr>
          <p:spPr>
            <a:xfrm>
              <a:off x="1304762" y="1032290"/>
              <a:ext cx="3056732" cy="400110"/>
            </a:xfrm>
            <a:prstGeom prst="rect">
              <a:avLst/>
            </a:prstGeom>
            <a:noFill/>
          </p:spPr>
          <p:txBody>
            <a:bodyPr wrap="square" rtlCol="0">
              <a:spAutoFit/>
            </a:bodyPr>
            <a:lstStyle/>
            <a:p>
              <a:pPr lvl="0" algn="ctr"/>
              <a:r>
                <a:rPr lang="es-ES" sz="2000" b="1" dirty="0">
                  <a:solidFill>
                    <a:schemeClr val="bg1"/>
                  </a:solidFill>
                  <a:latin typeface="Open Sans Bold" panose="020B0604020202020204"/>
                </a:rPr>
                <a:t>AUTOCONTROL</a:t>
              </a:r>
            </a:p>
          </p:txBody>
        </p:sp>
        <p:sp>
          <p:nvSpPr>
            <p:cNvPr id="34" name="CuadroTexto 33">
              <a:extLst>
                <a:ext uri="{FF2B5EF4-FFF2-40B4-BE49-F238E27FC236}">
                  <a16:creationId xmlns:a16="http://schemas.microsoft.com/office/drawing/2014/main" id="{12E209CB-E011-AB98-502F-57F25F2E23CF}"/>
                </a:ext>
              </a:extLst>
            </p:cNvPr>
            <p:cNvSpPr txBox="1"/>
            <p:nvPr/>
          </p:nvSpPr>
          <p:spPr>
            <a:xfrm>
              <a:off x="5458145" y="953589"/>
              <a:ext cx="2920377" cy="646331"/>
            </a:xfrm>
            <a:prstGeom prst="rect">
              <a:avLst/>
            </a:prstGeom>
            <a:noFill/>
          </p:spPr>
          <p:txBody>
            <a:bodyPr wrap="square" rtlCol="0">
              <a:spAutoFit/>
            </a:bodyPr>
            <a:lstStyle/>
            <a:p>
              <a:pPr lvl="0" algn="ctr"/>
              <a:r>
                <a:rPr lang="es-ES" dirty="0">
                  <a:solidFill>
                    <a:schemeClr val="bg1"/>
                  </a:solidFill>
                  <a:latin typeface="Open Sans Bold" panose="020B0604020202020204"/>
                </a:rPr>
                <a:t>Haciéndome seguimiento a mí mismo</a:t>
              </a:r>
            </a:p>
          </p:txBody>
        </p:sp>
        <p:sp>
          <p:nvSpPr>
            <p:cNvPr id="35" name="CuadroTexto 34">
              <a:extLst>
                <a:ext uri="{FF2B5EF4-FFF2-40B4-BE49-F238E27FC236}">
                  <a16:creationId xmlns:a16="http://schemas.microsoft.com/office/drawing/2014/main" id="{0EB8551C-9778-7B43-EECB-A399EA1ECE72}"/>
                </a:ext>
              </a:extLst>
            </p:cNvPr>
            <p:cNvSpPr txBox="1"/>
            <p:nvPr/>
          </p:nvSpPr>
          <p:spPr>
            <a:xfrm>
              <a:off x="1258347" y="1850039"/>
              <a:ext cx="3109603" cy="1015663"/>
            </a:xfrm>
            <a:prstGeom prst="rect">
              <a:avLst/>
            </a:prstGeom>
            <a:noFill/>
          </p:spPr>
          <p:txBody>
            <a:bodyPr wrap="square" rtlCol="0">
              <a:spAutoFit/>
            </a:bodyPr>
            <a:lstStyle/>
            <a:p>
              <a:pPr lvl="0" algn="ctr"/>
              <a:endParaRPr lang="es-CO" sz="2000" b="1" dirty="0">
                <a:solidFill>
                  <a:schemeClr val="bg1"/>
                </a:solidFill>
                <a:latin typeface="Open Sans Bold" panose="020B0604020202020204"/>
              </a:endParaRPr>
            </a:p>
            <a:p>
              <a:pPr lvl="0" algn="ctr"/>
              <a:r>
                <a:rPr lang="es-CO" sz="2000" b="1" dirty="0">
                  <a:solidFill>
                    <a:schemeClr val="bg1"/>
                  </a:solidFill>
                  <a:latin typeface="Open Sans Bold" panose="020B0604020202020204"/>
                </a:rPr>
                <a:t>AUTOCRITICA</a:t>
              </a:r>
            </a:p>
            <a:p>
              <a:pPr lvl="0" algn="ctr"/>
              <a:endParaRPr lang="es-CO" sz="2000" b="1" dirty="0">
                <a:solidFill>
                  <a:schemeClr val="bg1"/>
                </a:solidFill>
                <a:latin typeface="Open Sans Bold" panose="020B0604020202020204"/>
              </a:endParaRPr>
            </a:p>
          </p:txBody>
        </p:sp>
        <p:sp>
          <p:nvSpPr>
            <p:cNvPr id="36" name="CuadroTexto 35">
              <a:extLst>
                <a:ext uri="{FF2B5EF4-FFF2-40B4-BE49-F238E27FC236}">
                  <a16:creationId xmlns:a16="http://schemas.microsoft.com/office/drawing/2014/main" id="{9307B6F8-B172-5CC3-1290-FFC6041D04A2}"/>
                </a:ext>
              </a:extLst>
            </p:cNvPr>
            <p:cNvSpPr txBox="1"/>
            <p:nvPr/>
          </p:nvSpPr>
          <p:spPr>
            <a:xfrm>
              <a:off x="5261296" y="2154569"/>
              <a:ext cx="3097061" cy="646331"/>
            </a:xfrm>
            <a:prstGeom prst="rect">
              <a:avLst/>
            </a:prstGeom>
            <a:noFill/>
          </p:spPr>
          <p:txBody>
            <a:bodyPr wrap="square" rtlCol="0">
              <a:spAutoFit/>
            </a:bodyPr>
            <a:lstStyle/>
            <a:p>
              <a:pPr lvl="0" algn="ctr"/>
              <a:r>
                <a:rPr lang="es-CO" dirty="0">
                  <a:solidFill>
                    <a:schemeClr val="bg1"/>
                  </a:solidFill>
                  <a:latin typeface="Open Sans Bold" panose="020B0604020202020204"/>
                </a:rPr>
                <a:t>Aceptando mis propios errores</a:t>
              </a:r>
            </a:p>
          </p:txBody>
        </p:sp>
        <p:sp>
          <p:nvSpPr>
            <p:cNvPr id="39" name="Rectángulo redondeado 38"/>
            <p:cNvSpPr/>
            <p:nvPr/>
          </p:nvSpPr>
          <p:spPr>
            <a:xfrm>
              <a:off x="412870" y="291715"/>
              <a:ext cx="8996516" cy="6201485"/>
            </a:xfrm>
            <a:prstGeom prst="roundRect">
              <a:avLst/>
            </a:prstGeom>
            <a:noFill/>
            <a:ln w="762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rgbClr val="233DFF"/>
                </a:solidFill>
                <a:latin typeface="Open Sans Bold"/>
              </a:endParaRPr>
            </a:p>
          </p:txBody>
        </p:sp>
      </p:grpSp>
      <p:sp>
        <p:nvSpPr>
          <p:cNvPr id="42" name="Terminador 41"/>
          <p:cNvSpPr/>
          <p:nvPr/>
        </p:nvSpPr>
        <p:spPr>
          <a:xfrm>
            <a:off x="9599018" y="2570277"/>
            <a:ext cx="2284877" cy="1644359"/>
          </a:xfrm>
          <a:prstGeom prst="flowChartTerminator">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306993072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uadroTexto 1"/>
          <p:cNvSpPr txBox="1"/>
          <p:nvPr/>
        </p:nvSpPr>
        <p:spPr>
          <a:xfrm>
            <a:off x="98628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42" name="Grupo 41"/>
          <p:cNvGrpSpPr/>
          <p:nvPr/>
        </p:nvGrpSpPr>
        <p:grpSpPr>
          <a:xfrm>
            <a:off x="599768" y="279984"/>
            <a:ext cx="8337755" cy="6192000"/>
            <a:chOff x="599768" y="279984"/>
            <a:chExt cx="8337755" cy="6192000"/>
          </a:xfrm>
        </p:grpSpPr>
        <p:sp>
          <p:nvSpPr>
            <p:cNvPr id="3" name="CuadroTexto 1">
              <a:extLst>
                <a:ext uri="{FF2B5EF4-FFF2-40B4-BE49-F238E27FC236}">
                  <a16:creationId xmlns:a16="http://schemas.microsoft.com/office/drawing/2014/main" id="{C439DA76-152A-4FDD-8BFB-372F7696B154}"/>
                </a:ext>
              </a:extLst>
            </p:cNvPr>
            <p:cNvSpPr txBox="1"/>
            <p:nvPr/>
          </p:nvSpPr>
          <p:spPr>
            <a:xfrm>
              <a:off x="1031821" y="413385"/>
              <a:ext cx="3598209"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027222" y="455841"/>
              <a:ext cx="3409165"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1052499" y="894756"/>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1052499" y="2018869"/>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1034156" y="3105927"/>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1031821" y="4230910"/>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white"/>
                  </a:solidFill>
                  <a:effectLst/>
                  <a:uLnTx/>
                  <a:uFillTx/>
                  <a:latin typeface="Calibri" panose="020F0502020204030204"/>
                  <a:ea typeface="+mn-ea"/>
                  <a:cs typeface="+mn-cs"/>
                </a:rPr>
                <a:t> </a:t>
              </a:r>
            </a:p>
          </p:txBody>
        </p:sp>
        <p:sp>
          <p:nvSpPr>
            <p:cNvPr id="9" name="Rectangle 22">
              <a:extLst>
                <a:ext uri="{FF2B5EF4-FFF2-40B4-BE49-F238E27FC236}">
                  <a16:creationId xmlns:a16="http://schemas.microsoft.com/office/drawing/2014/main" id="{7FA382BC-4AD8-4AD7-89F8-A403D463879F}"/>
                </a:ext>
              </a:extLst>
            </p:cNvPr>
            <p:cNvSpPr/>
            <p:nvPr/>
          </p:nvSpPr>
          <p:spPr>
            <a:xfrm>
              <a:off x="1296491" y="2305986"/>
              <a:ext cx="307449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bg1"/>
                  </a:solidFill>
                  <a:effectLst/>
                  <a:uLnTx/>
                  <a:uFillTx/>
                  <a:latin typeface="Open Sans Bold" panose="020B0604020202020204"/>
                </a:rPr>
                <a:t>CARACTER</a:t>
              </a:r>
            </a:p>
          </p:txBody>
        </p:sp>
        <p:sp>
          <p:nvSpPr>
            <p:cNvPr id="10" name="Rectangle 23">
              <a:extLst>
                <a:ext uri="{FF2B5EF4-FFF2-40B4-BE49-F238E27FC236}">
                  <a16:creationId xmlns:a16="http://schemas.microsoft.com/office/drawing/2014/main" id="{2140FDF8-6AAB-4E26-9FE5-8A22A425D9AA}"/>
                </a:ext>
              </a:extLst>
            </p:cNvPr>
            <p:cNvSpPr/>
            <p:nvPr/>
          </p:nvSpPr>
          <p:spPr>
            <a:xfrm>
              <a:off x="1245774" y="3375984"/>
              <a:ext cx="305673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CAUSAR IMPACTO</a:t>
              </a:r>
            </a:p>
          </p:txBody>
        </p:sp>
        <p:sp>
          <p:nvSpPr>
            <p:cNvPr id="11" name="Rectangle 24">
              <a:extLst>
                <a:ext uri="{FF2B5EF4-FFF2-40B4-BE49-F238E27FC236}">
                  <a16:creationId xmlns:a16="http://schemas.microsoft.com/office/drawing/2014/main" id="{2D588E11-8D00-43D9-A3F6-06519F14D6B7}"/>
                </a:ext>
              </a:extLst>
            </p:cNvPr>
            <p:cNvSpPr/>
            <p:nvPr/>
          </p:nvSpPr>
          <p:spPr>
            <a:xfrm>
              <a:off x="1047198" y="4336817"/>
              <a:ext cx="3391345"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COHERENCIA</a:t>
              </a:r>
            </a:p>
          </p:txBody>
        </p:sp>
        <p:sp>
          <p:nvSpPr>
            <p:cNvPr id="15" name="Rectangle: Rounded Corners 41">
              <a:extLst>
                <a:ext uri="{FF2B5EF4-FFF2-40B4-BE49-F238E27FC236}">
                  <a16:creationId xmlns:a16="http://schemas.microsoft.com/office/drawing/2014/main" id="{6771B1C9-7E11-4804-840A-3AC6CBF6C6D9}"/>
                </a:ext>
              </a:extLst>
            </p:cNvPr>
            <p:cNvSpPr/>
            <p:nvPr/>
          </p:nvSpPr>
          <p:spPr>
            <a:xfrm>
              <a:off x="1031821" y="5296708"/>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42">
              <a:extLst>
                <a:ext uri="{FF2B5EF4-FFF2-40B4-BE49-F238E27FC236}">
                  <a16:creationId xmlns:a16="http://schemas.microsoft.com/office/drawing/2014/main" id="{8AB52B36-E677-4DB5-A33C-5EBB98336552}"/>
                </a:ext>
              </a:extLst>
            </p:cNvPr>
            <p:cNvSpPr/>
            <p:nvPr/>
          </p:nvSpPr>
          <p:spPr>
            <a:xfrm>
              <a:off x="1004904" y="5494794"/>
              <a:ext cx="34799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COMPETENCIAS</a:t>
              </a:r>
            </a:p>
          </p:txBody>
        </p:sp>
        <p:sp>
          <p:nvSpPr>
            <p:cNvPr id="20" name="Rectangle: Rounded Corners 74">
              <a:extLst>
                <a:ext uri="{FF2B5EF4-FFF2-40B4-BE49-F238E27FC236}">
                  <a16:creationId xmlns:a16="http://schemas.microsoft.com/office/drawing/2014/main" id="{0EDB72D4-E111-4213-AF64-A748D4B2AB46}"/>
                </a:ext>
              </a:extLst>
            </p:cNvPr>
            <p:cNvSpPr/>
            <p:nvPr/>
          </p:nvSpPr>
          <p:spPr>
            <a:xfrm>
              <a:off x="5051184" y="902016"/>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75">
              <a:extLst>
                <a:ext uri="{FF2B5EF4-FFF2-40B4-BE49-F238E27FC236}">
                  <a16:creationId xmlns:a16="http://schemas.microsoft.com/office/drawing/2014/main" id="{AC94254A-3E27-44E1-BF86-96DDF10707CB}"/>
                </a:ext>
              </a:extLst>
            </p:cNvPr>
            <p:cNvSpPr/>
            <p:nvPr/>
          </p:nvSpPr>
          <p:spPr>
            <a:xfrm>
              <a:off x="5051184" y="2026129"/>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76">
              <a:extLst>
                <a:ext uri="{FF2B5EF4-FFF2-40B4-BE49-F238E27FC236}">
                  <a16:creationId xmlns:a16="http://schemas.microsoft.com/office/drawing/2014/main" id="{53E6D7C3-2114-4D99-8382-5E1C312C608B}"/>
                </a:ext>
              </a:extLst>
            </p:cNvPr>
            <p:cNvSpPr/>
            <p:nvPr/>
          </p:nvSpPr>
          <p:spPr>
            <a:xfrm>
              <a:off x="5032841" y="3113187"/>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77">
              <a:extLst>
                <a:ext uri="{FF2B5EF4-FFF2-40B4-BE49-F238E27FC236}">
                  <a16:creationId xmlns:a16="http://schemas.microsoft.com/office/drawing/2014/main" id="{F14EF738-817D-4B80-B782-C9E1E365AF96}"/>
                </a:ext>
              </a:extLst>
            </p:cNvPr>
            <p:cNvSpPr/>
            <p:nvPr/>
          </p:nvSpPr>
          <p:spPr>
            <a:xfrm>
              <a:off x="5051183" y="4226536"/>
              <a:ext cx="3479969" cy="861372"/>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79">
              <a:extLst>
                <a:ext uri="{FF2B5EF4-FFF2-40B4-BE49-F238E27FC236}">
                  <a16:creationId xmlns:a16="http://schemas.microsoft.com/office/drawing/2014/main" id="{62C30F76-BE89-4FAA-A162-C4F6C167A92F}"/>
                </a:ext>
              </a:extLst>
            </p:cNvPr>
            <p:cNvSpPr/>
            <p:nvPr/>
          </p:nvSpPr>
          <p:spPr>
            <a:xfrm>
              <a:off x="5225815" y="2125489"/>
              <a:ext cx="307449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4AAD"/>
                  </a:solidFill>
                  <a:effectLst/>
                  <a:uLnTx/>
                  <a:uFillTx/>
                  <a:latin typeface="Open Sans Bold" panose="020B0604020202020204"/>
                </a:rPr>
                <a:t>Logrando éxitos a partir de mi forma de ser</a:t>
              </a:r>
            </a:p>
          </p:txBody>
        </p:sp>
        <p:sp>
          <p:nvSpPr>
            <p:cNvPr id="25" name="Rectangle 80">
              <a:extLst>
                <a:ext uri="{FF2B5EF4-FFF2-40B4-BE49-F238E27FC236}">
                  <a16:creationId xmlns:a16="http://schemas.microsoft.com/office/drawing/2014/main" id="{68BE6145-1866-4554-84AF-C7464E7C620D}"/>
                </a:ext>
              </a:extLst>
            </p:cNvPr>
            <p:cNvSpPr/>
            <p:nvPr/>
          </p:nvSpPr>
          <p:spPr>
            <a:xfrm>
              <a:off x="5234694" y="3230224"/>
              <a:ext cx="305673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4AAD"/>
                  </a:solidFill>
                  <a:effectLst/>
                  <a:uLnTx/>
                  <a:uFillTx/>
                  <a:latin typeface="Open Sans Bold" panose="020B0604020202020204"/>
                </a:rPr>
                <a:t>Dejando una positiva recordación de mí</a:t>
              </a:r>
            </a:p>
          </p:txBody>
        </p:sp>
        <p:sp>
          <p:nvSpPr>
            <p:cNvPr id="26" name="Rectangle 81">
              <a:extLst>
                <a:ext uri="{FF2B5EF4-FFF2-40B4-BE49-F238E27FC236}">
                  <a16:creationId xmlns:a16="http://schemas.microsoft.com/office/drawing/2014/main" id="{A8DA50E2-C2D4-4D26-9199-02332A6912C9}"/>
                </a:ext>
              </a:extLst>
            </p:cNvPr>
            <p:cNvSpPr/>
            <p:nvPr/>
          </p:nvSpPr>
          <p:spPr>
            <a:xfrm>
              <a:off x="5027222" y="4299612"/>
              <a:ext cx="3503930"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4AAD"/>
                  </a:solidFill>
                  <a:effectLst/>
                  <a:uLnTx/>
                  <a:uFillTx/>
                  <a:latin typeface="Open Sans Bold" panose="020B0604020202020204"/>
                </a:rPr>
                <a:t>Haciendo que lo que pienso, digo</a:t>
              </a:r>
              <a:r>
                <a:rPr kumimoji="0" lang="es-CO" sz="1800" b="0" i="0" u="none" strike="noStrike" kern="0" cap="none" spc="0" normalizeH="0" baseline="0" noProof="0" dirty="0">
                  <a:ln>
                    <a:noFill/>
                  </a:ln>
                  <a:solidFill>
                    <a:schemeClr val="bg1"/>
                  </a:solidFill>
                  <a:effectLst/>
                  <a:uLnTx/>
                  <a:uFillTx/>
                  <a:latin typeface="Open Sans Bold" panose="020B0604020202020204"/>
                </a:rPr>
                <a:t> </a:t>
              </a:r>
              <a:r>
                <a:rPr kumimoji="0" lang="es-CO" sz="1800" b="0" i="0" u="none" strike="noStrike" kern="0" cap="none" spc="0" normalizeH="0" baseline="0" noProof="0" dirty="0">
                  <a:ln>
                    <a:noFill/>
                  </a:ln>
                  <a:solidFill>
                    <a:srgbClr val="004AAD"/>
                  </a:solidFill>
                  <a:effectLst/>
                  <a:uLnTx/>
                  <a:uFillTx/>
                  <a:latin typeface="Open Sans Bold" panose="020B0604020202020204"/>
                </a:rPr>
                <a:t>y hago, tengan una lógica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chemeClr val="bg1"/>
                </a:solidFill>
                <a:effectLst/>
                <a:uLnTx/>
                <a:uFillTx/>
                <a:latin typeface="Open Sans Bold" panose="020B0604020202020204"/>
              </a:endParaRPr>
            </a:p>
          </p:txBody>
        </p:sp>
        <p:cxnSp>
          <p:nvCxnSpPr>
            <p:cNvPr id="27" name="Straight Connector 83">
              <a:extLst>
                <a:ext uri="{FF2B5EF4-FFF2-40B4-BE49-F238E27FC236}">
                  <a16:creationId xmlns:a16="http://schemas.microsoft.com/office/drawing/2014/main" id="{567E22B2-766B-4643-B0DD-45F54A044F4A}"/>
                </a:ext>
              </a:extLst>
            </p:cNvPr>
            <p:cNvCxnSpPr>
              <a:cxnSpLocks/>
              <a:endCxn id="20" idx="1"/>
            </p:cNvCxnSpPr>
            <p:nvPr/>
          </p:nvCxnSpPr>
          <p:spPr>
            <a:xfrm>
              <a:off x="4538707" y="1331631"/>
              <a:ext cx="512477" cy="702"/>
            </a:xfrm>
            <a:prstGeom prst="line">
              <a:avLst/>
            </a:prstGeom>
            <a:noFill/>
            <a:ln w="57150" cap="flat" cmpd="sng" algn="ctr">
              <a:solidFill>
                <a:srgbClr val="233DFF"/>
              </a:solidFill>
              <a:prstDash val="solid"/>
              <a:miter lim="800000"/>
            </a:ln>
            <a:effectLst/>
          </p:spPr>
        </p:cxnSp>
        <p:cxnSp>
          <p:nvCxnSpPr>
            <p:cNvPr id="28" name="Straight Connector 84">
              <a:extLst>
                <a:ext uri="{FF2B5EF4-FFF2-40B4-BE49-F238E27FC236}">
                  <a16:creationId xmlns:a16="http://schemas.microsoft.com/office/drawing/2014/main" id="{C5E8D64A-5C10-4913-9E95-DDAB242A05CC}"/>
                </a:ext>
              </a:extLst>
            </p:cNvPr>
            <p:cNvCxnSpPr>
              <a:cxnSpLocks/>
              <a:stCxn id="6" idx="3"/>
              <a:endCxn id="21" idx="1"/>
            </p:cNvCxnSpPr>
            <p:nvPr/>
          </p:nvCxnSpPr>
          <p:spPr>
            <a:xfrm>
              <a:off x="4532468" y="2449186"/>
              <a:ext cx="518716" cy="7260"/>
            </a:xfrm>
            <a:prstGeom prst="line">
              <a:avLst/>
            </a:prstGeom>
            <a:noFill/>
            <a:ln w="57150" cap="flat" cmpd="sng" algn="ctr">
              <a:solidFill>
                <a:srgbClr val="233DFF"/>
              </a:solidFill>
              <a:prstDash val="solid"/>
              <a:miter lim="800000"/>
            </a:ln>
            <a:effectLst/>
          </p:spPr>
        </p:cxnSp>
        <p:sp>
          <p:nvSpPr>
            <p:cNvPr id="29" name="Rectangle: Rounded Corners 85">
              <a:extLst>
                <a:ext uri="{FF2B5EF4-FFF2-40B4-BE49-F238E27FC236}">
                  <a16:creationId xmlns:a16="http://schemas.microsoft.com/office/drawing/2014/main" id="{032816FD-8382-4DC3-B082-B7EECC69D560}"/>
                </a:ext>
              </a:extLst>
            </p:cNvPr>
            <p:cNvSpPr/>
            <p:nvPr/>
          </p:nvSpPr>
          <p:spPr>
            <a:xfrm>
              <a:off x="5030506" y="5254808"/>
              <a:ext cx="3479969" cy="861372"/>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86">
              <a:extLst>
                <a:ext uri="{FF2B5EF4-FFF2-40B4-BE49-F238E27FC236}">
                  <a16:creationId xmlns:a16="http://schemas.microsoft.com/office/drawing/2014/main" id="{4FF3F4A4-B38A-41C9-9B7B-A681D1ABBD10}"/>
                </a:ext>
              </a:extLst>
            </p:cNvPr>
            <p:cNvSpPr/>
            <p:nvPr/>
          </p:nvSpPr>
          <p:spPr>
            <a:xfrm>
              <a:off x="5051183" y="5363789"/>
              <a:ext cx="350393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4AAD"/>
                  </a:solidFill>
                  <a:effectLst/>
                  <a:uLnTx/>
                  <a:uFillTx/>
                  <a:latin typeface="Open Sans Bold" panose="020B0604020202020204"/>
                </a:rPr>
                <a:t>Comprendiendo mejor aquello en lo que debo formarme</a:t>
              </a:r>
            </a:p>
          </p:txBody>
        </p:sp>
        <p:cxnSp>
          <p:nvCxnSpPr>
            <p:cNvPr id="31" name="Straight Connector 87">
              <a:extLst>
                <a:ext uri="{FF2B5EF4-FFF2-40B4-BE49-F238E27FC236}">
                  <a16:creationId xmlns:a16="http://schemas.microsoft.com/office/drawing/2014/main" id="{AE2BF1ED-4D81-476B-8DCB-E335DD947036}"/>
                </a:ext>
              </a:extLst>
            </p:cNvPr>
            <p:cNvCxnSpPr>
              <a:cxnSpLocks/>
              <a:stCxn id="7" idx="3"/>
              <a:endCxn id="22" idx="1"/>
            </p:cNvCxnSpPr>
            <p:nvPr/>
          </p:nvCxnSpPr>
          <p:spPr>
            <a:xfrm>
              <a:off x="4514125" y="3536244"/>
              <a:ext cx="518716" cy="7260"/>
            </a:xfrm>
            <a:prstGeom prst="line">
              <a:avLst/>
            </a:prstGeom>
            <a:noFill/>
            <a:ln w="57150" cap="flat" cmpd="sng" algn="ctr">
              <a:solidFill>
                <a:srgbClr val="233DFF"/>
              </a:solidFill>
              <a:prstDash val="solid"/>
              <a:miter lim="800000"/>
            </a:ln>
            <a:effectLst/>
          </p:spPr>
        </p:cxnSp>
        <p:cxnSp>
          <p:nvCxnSpPr>
            <p:cNvPr id="32" name="Straight Connector 88">
              <a:extLst>
                <a:ext uri="{FF2B5EF4-FFF2-40B4-BE49-F238E27FC236}">
                  <a16:creationId xmlns:a16="http://schemas.microsoft.com/office/drawing/2014/main" id="{73830AAB-B6EE-4B67-AF3B-9613685D65DE}"/>
                </a:ext>
              </a:extLst>
            </p:cNvPr>
            <p:cNvCxnSpPr>
              <a:cxnSpLocks/>
              <a:stCxn id="8" idx="3"/>
              <a:endCxn id="23" idx="1"/>
            </p:cNvCxnSpPr>
            <p:nvPr/>
          </p:nvCxnSpPr>
          <p:spPr>
            <a:xfrm flipV="1">
              <a:off x="4511790" y="4657222"/>
              <a:ext cx="539393" cy="4374"/>
            </a:xfrm>
            <a:prstGeom prst="line">
              <a:avLst/>
            </a:prstGeom>
            <a:noFill/>
            <a:ln w="57150" cap="flat" cmpd="sng" algn="ctr">
              <a:solidFill>
                <a:srgbClr val="233DFF"/>
              </a:solidFill>
              <a:prstDash val="solid"/>
              <a:miter lim="800000"/>
            </a:ln>
            <a:effectLst/>
          </p:spPr>
        </p:cxnSp>
        <p:cxnSp>
          <p:nvCxnSpPr>
            <p:cNvPr id="33" name="Straight Connector 89">
              <a:extLst>
                <a:ext uri="{FF2B5EF4-FFF2-40B4-BE49-F238E27FC236}">
                  <a16:creationId xmlns:a16="http://schemas.microsoft.com/office/drawing/2014/main" id="{98247223-176E-43E0-95ED-7AEDE7BFA52C}"/>
                </a:ext>
              </a:extLst>
            </p:cNvPr>
            <p:cNvCxnSpPr>
              <a:cxnSpLocks/>
              <a:stCxn id="16" idx="3"/>
              <a:endCxn id="29" idx="1"/>
            </p:cNvCxnSpPr>
            <p:nvPr/>
          </p:nvCxnSpPr>
          <p:spPr>
            <a:xfrm>
              <a:off x="4484873" y="5679460"/>
              <a:ext cx="545633" cy="6034"/>
            </a:xfrm>
            <a:prstGeom prst="line">
              <a:avLst/>
            </a:prstGeom>
            <a:noFill/>
            <a:ln w="57150" cap="flat" cmpd="sng" algn="ctr">
              <a:solidFill>
                <a:srgbClr val="233DFF"/>
              </a:solidFill>
              <a:prstDash val="solid"/>
              <a:miter lim="800000"/>
            </a:ln>
            <a:effectLst/>
          </p:spPr>
        </p:cxnSp>
        <p:sp>
          <p:nvSpPr>
            <p:cNvPr id="34" name="CuadroTexto 33">
              <a:extLst>
                <a:ext uri="{FF2B5EF4-FFF2-40B4-BE49-F238E27FC236}">
                  <a16:creationId xmlns:a16="http://schemas.microsoft.com/office/drawing/2014/main" id="{90BC7FBA-1D17-8764-1DA9-BE768D09B69F}"/>
                </a:ext>
              </a:extLst>
            </p:cNvPr>
            <p:cNvSpPr txBox="1"/>
            <p:nvPr/>
          </p:nvSpPr>
          <p:spPr>
            <a:xfrm>
              <a:off x="1255060" y="1006790"/>
              <a:ext cx="3056732"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CAPACIDAD DE APRENDIZAJE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5" name="CuadroTexto 34">
              <a:extLst>
                <a:ext uri="{FF2B5EF4-FFF2-40B4-BE49-F238E27FC236}">
                  <a16:creationId xmlns:a16="http://schemas.microsoft.com/office/drawing/2014/main" id="{89CE7A2A-E540-BCCF-71EC-D998E2E16196}"/>
                </a:ext>
              </a:extLst>
            </p:cNvPr>
            <p:cNvSpPr txBox="1"/>
            <p:nvPr/>
          </p:nvSpPr>
          <p:spPr>
            <a:xfrm>
              <a:off x="5395948" y="1173831"/>
              <a:ext cx="273422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4AAD"/>
                  </a:solidFill>
                  <a:effectLst/>
                  <a:uLnTx/>
                  <a:uFillTx/>
                  <a:latin typeface="Open Sans Bold" panose="020B0604020202020204"/>
                </a:rPr>
                <a:t>Ejercitando la mente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4AAD"/>
                </a:solidFill>
                <a:effectLst/>
                <a:uLnTx/>
                <a:uFillTx/>
                <a:latin typeface="Open Sans Bold" panose="020B0604020202020204"/>
              </a:endParaRPr>
            </a:p>
          </p:txBody>
        </p:sp>
        <p:sp>
          <p:nvSpPr>
            <p:cNvPr id="39" name="Rectángulo redondeado 38"/>
            <p:cNvSpPr/>
            <p:nvPr/>
          </p:nvSpPr>
          <p:spPr>
            <a:xfrm>
              <a:off x="599768" y="279984"/>
              <a:ext cx="8337755" cy="619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41" name="Rectángulo redondeado 40"/>
          <p:cNvSpPr/>
          <p:nvPr/>
        </p:nvSpPr>
        <p:spPr>
          <a:xfrm>
            <a:off x="9261988" y="2566727"/>
            <a:ext cx="2550464" cy="2139422"/>
          </a:xfrm>
          <a:prstGeom prst="round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493733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CuadroTexto 1"/>
          <p:cNvSpPr txBox="1"/>
          <p:nvPr/>
        </p:nvSpPr>
        <p:spPr>
          <a:xfrm>
            <a:off x="98628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39" name="Grupo 38"/>
          <p:cNvGrpSpPr/>
          <p:nvPr/>
        </p:nvGrpSpPr>
        <p:grpSpPr>
          <a:xfrm>
            <a:off x="540774" y="205168"/>
            <a:ext cx="8278761" cy="6192000"/>
            <a:chOff x="540774" y="205168"/>
            <a:chExt cx="8278761" cy="6192000"/>
          </a:xfrm>
        </p:grpSpPr>
        <p:sp>
          <p:nvSpPr>
            <p:cNvPr id="3" name="CuadroTexto 1">
              <a:extLst>
                <a:ext uri="{FF2B5EF4-FFF2-40B4-BE49-F238E27FC236}">
                  <a16:creationId xmlns:a16="http://schemas.microsoft.com/office/drawing/2014/main" id="{C439DA76-152A-4FDD-8BFB-372F7696B154}"/>
                </a:ext>
              </a:extLst>
            </p:cNvPr>
            <p:cNvSpPr txBox="1"/>
            <p:nvPr/>
          </p:nvSpPr>
          <p:spPr>
            <a:xfrm>
              <a:off x="841792" y="305192"/>
              <a:ext cx="3774606"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184139" y="306771"/>
              <a:ext cx="3197146"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973836" y="845500"/>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973836" y="1969613"/>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955493" y="3056671"/>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953158" y="4112830"/>
              <a:ext cx="3479969" cy="861372"/>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24">
              <a:extLst>
                <a:ext uri="{FF2B5EF4-FFF2-40B4-BE49-F238E27FC236}">
                  <a16:creationId xmlns:a16="http://schemas.microsoft.com/office/drawing/2014/main" id="{2D588E11-8D00-43D9-A3F6-06519F14D6B7}"/>
                </a:ext>
              </a:extLst>
            </p:cNvPr>
            <p:cNvSpPr/>
            <p:nvPr/>
          </p:nvSpPr>
          <p:spPr>
            <a:xfrm>
              <a:off x="1018147" y="4217290"/>
              <a:ext cx="3391345"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CONOCIMIENTOS DE MARKETING</a:t>
              </a:r>
            </a:p>
          </p:txBody>
        </p:sp>
        <p:sp>
          <p:nvSpPr>
            <p:cNvPr id="13" name="Rectangle: Rounded Corners 41">
              <a:extLst>
                <a:ext uri="{FF2B5EF4-FFF2-40B4-BE49-F238E27FC236}">
                  <a16:creationId xmlns:a16="http://schemas.microsoft.com/office/drawing/2014/main" id="{6771B1C9-7E11-4804-840A-3AC6CBF6C6D9}"/>
                </a:ext>
              </a:extLst>
            </p:cNvPr>
            <p:cNvSpPr/>
            <p:nvPr/>
          </p:nvSpPr>
          <p:spPr>
            <a:xfrm>
              <a:off x="953158" y="5247452"/>
              <a:ext cx="3479969" cy="861372"/>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42">
              <a:extLst>
                <a:ext uri="{FF2B5EF4-FFF2-40B4-BE49-F238E27FC236}">
                  <a16:creationId xmlns:a16="http://schemas.microsoft.com/office/drawing/2014/main" id="{8AB52B36-E677-4DB5-A33C-5EBB98336552}"/>
                </a:ext>
              </a:extLst>
            </p:cNvPr>
            <p:cNvSpPr/>
            <p:nvPr/>
          </p:nvSpPr>
          <p:spPr>
            <a:xfrm>
              <a:off x="926240" y="5368783"/>
              <a:ext cx="3479969"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CONOCIMIENTO DE PRODUCTO</a:t>
              </a:r>
            </a:p>
          </p:txBody>
        </p:sp>
        <p:sp>
          <p:nvSpPr>
            <p:cNvPr id="18" name="Rectangle: Rounded Corners 74">
              <a:extLst>
                <a:ext uri="{FF2B5EF4-FFF2-40B4-BE49-F238E27FC236}">
                  <a16:creationId xmlns:a16="http://schemas.microsoft.com/office/drawing/2014/main" id="{0EDB72D4-E111-4213-AF64-A748D4B2AB46}"/>
                </a:ext>
              </a:extLst>
            </p:cNvPr>
            <p:cNvSpPr/>
            <p:nvPr/>
          </p:nvSpPr>
          <p:spPr>
            <a:xfrm>
              <a:off x="4972521" y="852760"/>
              <a:ext cx="3479969" cy="860633"/>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75">
              <a:extLst>
                <a:ext uri="{FF2B5EF4-FFF2-40B4-BE49-F238E27FC236}">
                  <a16:creationId xmlns:a16="http://schemas.microsoft.com/office/drawing/2014/main" id="{AC94254A-3E27-44E1-BF86-96DDF10707CB}"/>
                </a:ext>
              </a:extLst>
            </p:cNvPr>
            <p:cNvSpPr/>
            <p:nvPr/>
          </p:nvSpPr>
          <p:spPr>
            <a:xfrm>
              <a:off x="4972521" y="1976873"/>
              <a:ext cx="3479969" cy="860633"/>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76">
              <a:extLst>
                <a:ext uri="{FF2B5EF4-FFF2-40B4-BE49-F238E27FC236}">
                  <a16:creationId xmlns:a16="http://schemas.microsoft.com/office/drawing/2014/main" id="{53E6D7C3-2114-4D99-8382-5E1C312C608B}"/>
                </a:ext>
              </a:extLst>
            </p:cNvPr>
            <p:cNvSpPr/>
            <p:nvPr/>
          </p:nvSpPr>
          <p:spPr>
            <a:xfrm>
              <a:off x="4954178" y="3063931"/>
              <a:ext cx="3479969" cy="860633"/>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77">
              <a:extLst>
                <a:ext uri="{FF2B5EF4-FFF2-40B4-BE49-F238E27FC236}">
                  <a16:creationId xmlns:a16="http://schemas.microsoft.com/office/drawing/2014/main" id="{F14EF738-817D-4B80-B782-C9E1E365AF96}"/>
                </a:ext>
              </a:extLst>
            </p:cNvPr>
            <p:cNvSpPr/>
            <p:nvPr/>
          </p:nvSpPr>
          <p:spPr>
            <a:xfrm>
              <a:off x="4951843" y="4120090"/>
              <a:ext cx="3479969" cy="861372"/>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80">
              <a:extLst>
                <a:ext uri="{FF2B5EF4-FFF2-40B4-BE49-F238E27FC236}">
                  <a16:creationId xmlns:a16="http://schemas.microsoft.com/office/drawing/2014/main" id="{68BE6145-1866-4554-84AF-C7464E7C620D}"/>
                </a:ext>
              </a:extLst>
            </p:cNvPr>
            <p:cNvSpPr/>
            <p:nvPr/>
          </p:nvSpPr>
          <p:spPr>
            <a:xfrm>
              <a:off x="5184139" y="3301168"/>
              <a:ext cx="305673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4AAD"/>
                  </a:solidFill>
                  <a:effectLst/>
                  <a:uLnTx/>
                  <a:uFillTx/>
                  <a:latin typeface="Open Sans Bold" panose="020B0604020202020204"/>
                </a:rPr>
                <a:t>Conociendo a mis colegas</a:t>
              </a:r>
            </a:p>
          </p:txBody>
        </p:sp>
        <p:sp>
          <p:nvSpPr>
            <p:cNvPr id="23" name="Rectangle 81">
              <a:extLst>
                <a:ext uri="{FF2B5EF4-FFF2-40B4-BE49-F238E27FC236}">
                  <a16:creationId xmlns:a16="http://schemas.microsoft.com/office/drawing/2014/main" id="{A8DA50E2-C2D4-4D26-9199-02332A6912C9}"/>
                </a:ext>
              </a:extLst>
            </p:cNvPr>
            <p:cNvSpPr/>
            <p:nvPr/>
          </p:nvSpPr>
          <p:spPr>
            <a:xfrm>
              <a:off x="4948560" y="4250880"/>
              <a:ext cx="3503930"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4AAD"/>
                  </a:solidFill>
                  <a:effectLst/>
                  <a:uLnTx/>
                  <a:uFillTx/>
                  <a:latin typeface="Open Sans Bold" panose="020B0604020202020204"/>
                </a:rPr>
                <a:t>Descubriendo como llegar a mi cliente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black"/>
                </a:solidFill>
                <a:effectLst/>
                <a:uLnTx/>
                <a:uFillTx/>
              </a:endParaRPr>
            </a:p>
          </p:txBody>
        </p:sp>
        <p:cxnSp>
          <p:nvCxnSpPr>
            <p:cNvPr id="24" name="Straight Connector 83">
              <a:extLst>
                <a:ext uri="{FF2B5EF4-FFF2-40B4-BE49-F238E27FC236}">
                  <a16:creationId xmlns:a16="http://schemas.microsoft.com/office/drawing/2014/main" id="{567E22B2-766B-4643-B0DD-45F54A044F4A}"/>
                </a:ext>
              </a:extLst>
            </p:cNvPr>
            <p:cNvCxnSpPr>
              <a:cxnSpLocks/>
              <a:endCxn id="18" idx="1"/>
            </p:cNvCxnSpPr>
            <p:nvPr/>
          </p:nvCxnSpPr>
          <p:spPr>
            <a:xfrm>
              <a:off x="4460044" y="1282375"/>
              <a:ext cx="512477" cy="702"/>
            </a:xfrm>
            <a:prstGeom prst="line">
              <a:avLst/>
            </a:prstGeom>
            <a:noFill/>
            <a:ln w="57150" cap="flat" cmpd="sng" algn="ctr">
              <a:solidFill>
                <a:srgbClr val="004AAD"/>
              </a:solidFill>
              <a:prstDash val="solid"/>
              <a:miter lim="800000"/>
            </a:ln>
            <a:effectLst/>
          </p:spPr>
        </p:cxnSp>
        <p:cxnSp>
          <p:nvCxnSpPr>
            <p:cNvPr id="25" name="Straight Connector 84">
              <a:extLst>
                <a:ext uri="{FF2B5EF4-FFF2-40B4-BE49-F238E27FC236}">
                  <a16:creationId xmlns:a16="http://schemas.microsoft.com/office/drawing/2014/main" id="{C5E8D64A-5C10-4913-9E95-DDAB242A05CC}"/>
                </a:ext>
              </a:extLst>
            </p:cNvPr>
            <p:cNvCxnSpPr>
              <a:cxnSpLocks/>
              <a:stCxn id="6" idx="3"/>
              <a:endCxn id="19" idx="1"/>
            </p:cNvCxnSpPr>
            <p:nvPr/>
          </p:nvCxnSpPr>
          <p:spPr>
            <a:xfrm>
              <a:off x="4453805" y="2399930"/>
              <a:ext cx="518716" cy="7260"/>
            </a:xfrm>
            <a:prstGeom prst="line">
              <a:avLst/>
            </a:prstGeom>
            <a:noFill/>
            <a:ln w="57150" cap="flat" cmpd="sng" algn="ctr">
              <a:solidFill>
                <a:srgbClr val="004AAD"/>
              </a:solidFill>
              <a:prstDash val="solid"/>
              <a:miter lim="800000"/>
            </a:ln>
            <a:effectLst/>
          </p:spPr>
        </p:cxnSp>
        <p:sp>
          <p:nvSpPr>
            <p:cNvPr id="26" name="Rectangle: Rounded Corners 85">
              <a:extLst>
                <a:ext uri="{FF2B5EF4-FFF2-40B4-BE49-F238E27FC236}">
                  <a16:creationId xmlns:a16="http://schemas.microsoft.com/office/drawing/2014/main" id="{032816FD-8382-4DC3-B082-B7EECC69D560}"/>
                </a:ext>
              </a:extLst>
            </p:cNvPr>
            <p:cNvSpPr/>
            <p:nvPr/>
          </p:nvSpPr>
          <p:spPr>
            <a:xfrm>
              <a:off x="4951843" y="5254712"/>
              <a:ext cx="3479969" cy="861372"/>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86">
              <a:extLst>
                <a:ext uri="{FF2B5EF4-FFF2-40B4-BE49-F238E27FC236}">
                  <a16:creationId xmlns:a16="http://schemas.microsoft.com/office/drawing/2014/main" id="{4FF3F4A4-B38A-41C9-9B7B-A681D1ABBD10}"/>
                </a:ext>
              </a:extLst>
            </p:cNvPr>
            <p:cNvSpPr/>
            <p:nvPr/>
          </p:nvSpPr>
          <p:spPr>
            <a:xfrm>
              <a:off x="4972521" y="5428696"/>
              <a:ext cx="3503930"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4AAD"/>
                  </a:solidFill>
                  <a:effectLst/>
                  <a:uLnTx/>
                  <a:uFillTx/>
                  <a:latin typeface="Open Sans Bold" panose="020B0604020202020204"/>
                </a:rPr>
                <a:t>Profundizando en lo que ofezco a mi cliente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endParaRPr>
            </a:p>
          </p:txBody>
        </p:sp>
        <p:cxnSp>
          <p:nvCxnSpPr>
            <p:cNvPr id="28" name="Straight Connector 87">
              <a:extLst>
                <a:ext uri="{FF2B5EF4-FFF2-40B4-BE49-F238E27FC236}">
                  <a16:creationId xmlns:a16="http://schemas.microsoft.com/office/drawing/2014/main" id="{AE2BF1ED-4D81-476B-8DCB-E335DD947036}"/>
                </a:ext>
              </a:extLst>
            </p:cNvPr>
            <p:cNvCxnSpPr>
              <a:cxnSpLocks/>
              <a:stCxn id="7" idx="3"/>
              <a:endCxn id="20" idx="1"/>
            </p:cNvCxnSpPr>
            <p:nvPr/>
          </p:nvCxnSpPr>
          <p:spPr>
            <a:xfrm>
              <a:off x="4435462" y="3486988"/>
              <a:ext cx="518716" cy="7260"/>
            </a:xfrm>
            <a:prstGeom prst="line">
              <a:avLst/>
            </a:prstGeom>
            <a:noFill/>
            <a:ln w="57150" cap="flat" cmpd="sng" algn="ctr">
              <a:solidFill>
                <a:srgbClr val="004AAD"/>
              </a:solidFill>
              <a:prstDash val="solid"/>
              <a:miter lim="800000"/>
            </a:ln>
            <a:effectLst/>
          </p:spPr>
        </p:cxnSp>
        <p:cxnSp>
          <p:nvCxnSpPr>
            <p:cNvPr id="29" name="Straight Connector 88">
              <a:extLst>
                <a:ext uri="{FF2B5EF4-FFF2-40B4-BE49-F238E27FC236}">
                  <a16:creationId xmlns:a16="http://schemas.microsoft.com/office/drawing/2014/main" id="{73830AAB-B6EE-4B67-AF3B-9613685D65DE}"/>
                </a:ext>
              </a:extLst>
            </p:cNvPr>
            <p:cNvCxnSpPr>
              <a:cxnSpLocks/>
              <a:stCxn id="8" idx="3"/>
              <a:endCxn id="21" idx="1"/>
            </p:cNvCxnSpPr>
            <p:nvPr/>
          </p:nvCxnSpPr>
          <p:spPr>
            <a:xfrm>
              <a:off x="4433127" y="4543516"/>
              <a:ext cx="518716" cy="7260"/>
            </a:xfrm>
            <a:prstGeom prst="line">
              <a:avLst/>
            </a:prstGeom>
            <a:noFill/>
            <a:ln w="57150" cap="flat" cmpd="sng" algn="ctr">
              <a:solidFill>
                <a:srgbClr val="004AAD"/>
              </a:solidFill>
              <a:prstDash val="solid"/>
              <a:miter lim="800000"/>
            </a:ln>
            <a:effectLst/>
          </p:spPr>
        </p:cxnSp>
        <p:cxnSp>
          <p:nvCxnSpPr>
            <p:cNvPr id="30" name="Straight Connector 89">
              <a:extLst>
                <a:ext uri="{FF2B5EF4-FFF2-40B4-BE49-F238E27FC236}">
                  <a16:creationId xmlns:a16="http://schemas.microsoft.com/office/drawing/2014/main" id="{98247223-176E-43E0-95ED-7AEDE7BFA52C}"/>
                </a:ext>
              </a:extLst>
            </p:cNvPr>
            <p:cNvCxnSpPr>
              <a:cxnSpLocks/>
              <a:endCxn id="26" idx="1"/>
            </p:cNvCxnSpPr>
            <p:nvPr/>
          </p:nvCxnSpPr>
          <p:spPr>
            <a:xfrm flipV="1">
              <a:off x="4460044" y="5685398"/>
              <a:ext cx="491799" cy="6551"/>
            </a:xfrm>
            <a:prstGeom prst="line">
              <a:avLst/>
            </a:prstGeom>
            <a:noFill/>
            <a:ln w="57150" cap="flat" cmpd="sng" algn="ctr">
              <a:solidFill>
                <a:srgbClr val="004AAD"/>
              </a:solidFill>
              <a:prstDash val="solid"/>
              <a:miter lim="800000"/>
            </a:ln>
            <a:effectLst/>
          </p:spPr>
        </p:cxnSp>
        <p:sp>
          <p:nvSpPr>
            <p:cNvPr id="31" name="CuadroTexto 30">
              <a:extLst>
                <a:ext uri="{FF2B5EF4-FFF2-40B4-BE49-F238E27FC236}">
                  <a16:creationId xmlns:a16="http://schemas.microsoft.com/office/drawing/2014/main" id="{D999ACA2-40E6-6597-22EC-77ED0BACC855}"/>
                </a:ext>
              </a:extLst>
            </p:cNvPr>
            <p:cNvSpPr txBox="1"/>
            <p:nvPr/>
          </p:nvSpPr>
          <p:spPr>
            <a:xfrm>
              <a:off x="1308706" y="1102237"/>
              <a:ext cx="285940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bg1"/>
                  </a:solidFill>
                  <a:effectLst/>
                  <a:uLnTx/>
                  <a:uFillTx/>
                  <a:latin typeface="Open Sans Bold" panose="020B0604020202020204"/>
                </a:rPr>
                <a:t>COMPROMISO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32" name="CuadroTexto 31">
              <a:extLst>
                <a:ext uri="{FF2B5EF4-FFF2-40B4-BE49-F238E27FC236}">
                  <a16:creationId xmlns:a16="http://schemas.microsoft.com/office/drawing/2014/main" id="{0ED52611-F32D-4E56-F677-E6E931112675}"/>
                </a:ext>
              </a:extLst>
            </p:cNvPr>
            <p:cNvSpPr txBox="1"/>
            <p:nvPr/>
          </p:nvSpPr>
          <p:spPr>
            <a:xfrm>
              <a:off x="5037671" y="865531"/>
              <a:ext cx="3097061"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4AAD"/>
                  </a:solidFill>
                  <a:effectLst/>
                  <a:uLnTx/>
                  <a:uFillTx/>
                  <a:latin typeface="Open Sans Bold" panose="020B0604020202020204"/>
                </a:rPr>
                <a:t>Entregando todo lo que está a mi alcance por el éxito de mi empresa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endParaRPr>
            </a:p>
          </p:txBody>
        </p:sp>
        <p:sp>
          <p:nvSpPr>
            <p:cNvPr id="33" name="CuadroTexto 32">
              <a:extLst>
                <a:ext uri="{FF2B5EF4-FFF2-40B4-BE49-F238E27FC236}">
                  <a16:creationId xmlns:a16="http://schemas.microsoft.com/office/drawing/2014/main" id="{5F020C45-147B-676E-9C32-5131024B87DE}"/>
                </a:ext>
              </a:extLst>
            </p:cNvPr>
            <p:cNvSpPr txBox="1"/>
            <p:nvPr/>
          </p:nvSpPr>
          <p:spPr>
            <a:xfrm>
              <a:off x="1142134" y="2151142"/>
              <a:ext cx="3273444" cy="6400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CONFIABILIDAD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4" name="CuadroTexto 33">
              <a:extLst>
                <a:ext uri="{FF2B5EF4-FFF2-40B4-BE49-F238E27FC236}">
                  <a16:creationId xmlns:a16="http://schemas.microsoft.com/office/drawing/2014/main" id="{168314E6-5F9F-763C-DDE1-F82695AA0120}"/>
                </a:ext>
              </a:extLst>
            </p:cNvPr>
            <p:cNvSpPr txBox="1"/>
            <p:nvPr/>
          </p:nvSpPr>
          <p:spPr>
            <a:xfrm>
              <a:off x="5290278" y="2089229"/>
              <a:ext cx="284445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4AAD"/>
                  </a:solidFill>
                  <a:effectLst/>
                  <a:uLnTx/>
                  <a:uFillTx/>
                  <a:latin typeface="Open Sans Bold" panose="020B0604020202020204"/>
                </a:rPr>
                <a:t>Dejando que todos crean en mí</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endParaRPr>
            </a:p>
          </p:txBody>
        </p:sp>
        <p:sp>
          <p:nvSpPr>
            <p:cNvPr id="35" name="CuadroTexto 34">
              <a:extLst>
                <a:ext uri="{FF2B5EF4-FFF2-40B4-BE49-F238E27FC236}">
                  <a16:creationId xmlns:a16="http://schemas.microsoft.com/office/drawing/2014/main" id="{4505A5AC-B15B-104F-9602-6F80978FBBB2}"/>
                </a:ext>
              </a:extLst>
            </p:cNvPr>
            <p:cNvSpPr txBox="1"/>
            <p:nvPr/>
          </p:nvSpPr>
          <p:spPr>
            <a:xfrm>
              <a:off x="1221394" y="3162668"/>
              <a:ext cx="284870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CONOCIMIENTO DE LA COMPETENCIA</a:t>
              </a:r>
            </a:p>
          </p:txBody>
        </p:sp>
        <p:sp>
          <p:nvSpPr>
            <p:cNvPr id="37" name="Rectángulo redondeado 36"/>
            <p:cNvSpPr/>
            <p:nvPr/>
          </p:nvSpPr>
          <p:spPr>
            <a:xfrm>
              <a:off x="540774" y="205168"/>
              <a:ext cx="8278761" cy="61920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8" name="Onda 37"/>
          <p:cNvSpPr/>
          <p:nvPr/>
        </p:nvSpPr>
        <p:spPr>
          <a:xfrm>
            <a:off x="8987833" y="2243498"/>
            <a:ext cx="2762955" cy="2501498"/>
          </a:xfrm>
          <a:prstGeom prst="wav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354948789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grpSp>
        <p:nvGrpSpPr>
          <p:cNvPr id="38" name="Grupo 37"/>
          <p:cNvGrpSpPr/>
          <p:nvPr/>
        </p:nvGrpSpPr>
        <p:grpSpPr>
          <a:xfrm>
            <a:off x="442453" y="275304"/>
            <a:ext cx="8249264" cy="6368802"/>
            <a:chOff x="442453" y="275304"/>
            <a:chExt cx="8249264" cy="6368802"/>
          </a:xfrm>
        </p:grpSpPr>
        <p:sp>
          <p:nvSpPr>
            <p:cNvPr id="3" name="CuadroTexto 2">
              <a:extLst>
                <a:ext uri="{FF2B5EF4-FFF2-40B4-BE49-F238E27FC236}">
                  <a16:creationId xmlns:a16="http://schemas.microsoft.com/office/drawing/2014/main" id="{C439DA76-152A-4FDD-8BFB-372F7696B154}"/>
                </a:ext>
              </a:extLst>
            </p:cNvPr>
            <p:cNvSpPr txBox="1"/>
            <p:nvPr/>
          </p:nvSpPr>
          <p:spPr>
            <a:xfrm>
              <a:off x="657341" y="451145"/>
              <a:ext cx="3756965"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44546A"/>
                  </a:solidFill>
                  <a:effectLst/>
                  <a:uLnTx/>
                  <a:uFillTx/>
                  <a:latin typeface="Open Sans Bold" panose="020B0604020202020204"/>
                </a:rPr>
                <a:t>Habilidad/Competencia</a:t>
              </a:r>
            </a:p>
          </p:txBody>
        </p:sp>
        <p:sp>
          <p:nvSpPr>
            <p:cNvPr id="4" name="CuadroTexto 3">
              <a:extLst>
                <a:ext uri="{FF2B5EF4-FFF2-40B4-BE49-F238E27FC236}">
                  <a16:creationId xmlns:a16="http://schemas.microsoft.com/office/drawing/2014/main" id="{4F7AD790-D688-4135-8A5E-8B6D083E7677}"/>
                </a:ext>
              </a:extLst>
            </p:cNvPr>
            <p:cNvSpPr txBox="1"/>
            <p:nvPr/>
          </p:nvSpPr>
          <p:spPr>
            <a:xfrm>
              <a:off x="4730068" y="473217"/>
              <a:ext cx="3449882"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1F497D"/>
                  </a:solidFill>
                  <a:effectLst/>
                  <a:uLnTx/>
                  <a:uFillTx/>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816518" y="992980"/>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816518" y="2117093"/>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798175" y="3204151"/>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795840" y="4260310"/>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795840" y="5394932"/>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4815203" y="1000240"/>
              <a:ext cx="3479969" cy="860633"/>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4815203" y="2124353"/>
              <a:ext cx="3479969" cy="860633"/>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4796860" y="3211411"/>
              <a:ext cx="3479969" cy="860633"/>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4794525" y="4267570"/>
              <a:ext cx="3479969" cy="861372"/>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302726" y="1429855"/>
              <a:ext cx="512477" cy="702"/>
            </a:xfrm>
            <a:prstGeom prst="line">
              <a:avLst/>
            </a:prstGeom>
            <a:noFill/>
            <a:ln w="57150" cap="flat" cmpd="sng" algn="ctr">
              <a:solidFill>
                <a:srgbClr val="233DFF"/>
              </a:solidFill>
              <a:prstDash val="solid"/>
              <a:miter lim="800000"/>
            </a:ln>
            <a:effectLst/>
          </p:spPr>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296487" y="2547410"/>
              <a:ext cx="518716" cy="7260"/>
            </a:xfrm>
            <a:prstGeom prst="line">
              <a:avLst/>
            </a:prstGeom>
            <a:noFill/>
            <a:ln w="57150" cap="flat" cmpd="sng" algn="ctr">
              <a:solidFill>
                <a:srgbClr val="233DFF"/>
              </a:solidFill>
              <a:prstDash val="solid"/>
              <a:miter lim="800000"/>
            </a:ln>
            <a:effectLst/>
          </p:spPr>
        </p:cxnSp>
        <p:sp>
          <p:nvSpPr>
            <p:cNvPr id="22" name="Rectangle: Rounded Corners 85">
              <a:extLst>
                <a:ext uri="{FF2B5EF4-FFF2-40B4-BE49-F238E27FC236}">
                  <a16:creationId xmlns:a16="http://schemas.microsoft.com/office/drawing/2014/main" id="{032816FD-8382-4DC3-B082-B7EECC69D560}"/>
                </a:ext>
              </a:extLst>
            </p:cNvPr>
            <p:cNvSpPr/>
            <p:nvPr/>
          </p:nvSpPr>
          <p:spPr>
            <a:xfrm>
              <a:off x="4794525" y="5402192"/>
              <a:ext cx="3479969" cy="861372"/>
            </a:xfrm>
            <a:prstGeom prst="roundRect">
              <a:avLst/>
            </a:prstGeom>
            <a:solidFill>
              <a:srgbClr val="004AAD"/>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278144" y="3634468"/>
              <a:ext cx="518716" cy="7260"/>
            </a:xfrm>
            <a:prstGeom prst="line">
              <a:avLst/>
            </a:prstGeom>
            <a:noFill/>
            <a:ln w="57150" cap="flat" cmpd="sng" algn="ctr">
              <a:solidFill>
                <a:srgbClr val="233DFF"/>
              </a:solidFill>
              <a:prstDash val="solid"/>
              <a:miter lim="800000"/>
            </a:ln>
            <a:effectLst/>
          </p:spPr>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275809" y="4690996"/>
              <a:ext cx="518716" cy="7260"/>
            </a:xfrm>
            <a:prstGeom prst="line">
              <a:avLst/>
            </a:prstGeom>
            <a:noFill/>
            <a:ln w="57150" cap="flat" cmpd="sng" algn="ctr">
              <a:solidFill>
                <a:srgbClr val="233DFF"/>
              </a:solidFill>
              <a:prstDash val="solid"/>
              <a:miter lim="800000"/>
            </a:ln>
            <a:effectLst/>
          </p:spPr>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302726" y="5832878"/>
              <a:ext cx="491799" cy="6551"/>
            </a:xfrm>
            <a:prstGeom prst="line">
              <a:avLst/>
            </a:prstGeom>
            <a:noFill/>
            <a:ln w="57150" cap="flat" cmpd="sng" algn="ctr">
              <a:solidFill>
                <a:srgbClr val="233DFF"/>
              </a:solidFill>
              <a:prstDash val="solid"/>
              <a:miter lim="800000"/>
            </a:ln>
            <a:effectLst/>
          </p:spPr>
        </p:cxnSp>
        <p:sp>
          <p:nvSpPr>
            <p:cNvPr id="26" name="CuadroTexto 25">
              <a:extLst>
                <a:ext uri="{FF2B5EF4-FFF2-40B4-BE49-F238E27FC236}">
                  <a16:creationId xmlns:a16="http://schemas.microsoft.com/office/drawing/2014/main" id="{F58CE0F6-89EA-1C89-1F03-CDC56FEBAEFE}"/>
                </a:ext>
              </a:extLst>
            </p:cNvPr>
            <p:cNvSpPr txBox="1"/>
            <p:nvPr/>
          </p:nvSpPr>
          <p:spPr>
            <a:xfrm>
              <a:off x="975447" y="1153320"/>
              <a:ext cx="300335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CONOCIMIENTOS DE VENTAS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27" name="CuadroTexto 26">
              <a:extLst>
                <a:ext uri="{FF2B5EF4-FFF2-40B4-BE49-F238E27FC236}">
                  <a16:creationId xmlns:a16="http://schemas.microsoft.com/office/drawing/2014/main" id="{4537C94B-0D8E-1664-1B32-544E9519743A}"/>
                </a:ext>
              </a:extLst>
            </p:cNvPr>
            <p:cNvSpPr txBox="1"/>
            <p:nvPr/>
          </p:nvSpPr>
          <p:spPr>
            <a:xfrm>
              <a:off x="4986492" y="1153320"/>
              <a:ext cx="30546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Descubriendo el concepto de vender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28" name="CuadroTexto 27">
              <a:extLst>
                <a:ext uri="{FF2B5EF4-FFF2-40B4-BE49-F238E27FC236}">
                  <a16:creationId xmlns:a16="http://schemas.microsoft.com/office/drawing/2014/main" id="{63E9EE76-9640-DDA0-6527-6E19A49C1E09}"/>
                </a:ext>
              </a:extLst>
            </p:cNvPr>
            <p:cNvSpPr txBox="1"/>
            <p:nvPr/>
          </p:nvSpPr>
          <p:spPr>
            <a:xfrm>
              <a:off x="975447" y="2124353"/>
              <a:ext cx="300335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bg1"/>
                  </a:solidFill>
                  <a:effectLst/>
                  <a:uLnTx/>
                  <a:uFillTx/>
                  <a:latin typeface="Open Sans Bold" panose="020B0604020202020204"/>
                </a:rPr>
                <a:t>CONOCIMIENTO ESTRATEGICO DEL CLIENTE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29" name="CuadroTexto 28">
              <a:extLst>
                <a:ext uri="{FF2B5EF4-FFF2-40B4-BE49-F238E27FC236}">
                  <a16:creationId xmlns:a16="http://schemas.microsoft.com/office/drawing/2014/main" id="{A2147FD7-89D5-82EB-31F9-CCF0EFA00587}"/>
                </a:ext>
              </a:extLst>
            </p:cNvPr>
            <p:cNvSpPr txBox="1"/>
            <p:nvPr/>
          </p:nvSpPr>
          <p:spPr>
            <a:xfrm>
              <a:off x="4986492" y="2102327"/>
              <a:ext cx="30546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Entendiendo como construir estrategias a partir de saber cómo son los clientes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30" name="CuadroTexto 29">
              <a:extLst>
                <a:ext uri="{FF2B5EF4-FFF2-40B4-BE49-F238E27FC236}">
                  <a16:creationId xmlns:a16="http://schemas.microsoft.com/office/drawing/2014/main" id="{191A5CC3-42A7-6E1D-5D1F-0C460E67D221}"/>
                </a:ext>
              </a:extLst>
            </p:cNvPr>
            <p:cNvSpPr txBox="1"/>
            <p:nvPr/>
          </p:nvSpPr>
          <p:spPr>
            <a:xfrm>
              <a:off x="975447" y="3308691"/>
              <a:ext cx="300335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CONOCIMIENTOS Y EXPERIENCIA TECNICA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1" name="CuadroTexto 30">
              <a:extLst>
                <a:ext uri="{FF2B5EF4-FFF2-40B4-BE49-F238E27FC236}">
                  <a16:creationId xmlns:a16="http://schemas.microsoft.com/office/drawing/2014/main" id="{7A73011B-E73B-5A5E-6C1B-618AEF092051}"/>
                </a:ext>
              </a:extLst>
            </p:cNvPr>
            <p:cNvSpPr txBox="1"/>
            <p:nvPr/>
          </p:nvSpPr>
          <p:spPr>
            <a:xfrm>
              <a:off x="4927709" y="3204151"/>
              <a:ext cx="30546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Entendiendo la utilidad de mis conocimientos y mi experiencia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32" name="CuadroTexto 31">
              <a:extLst>
                <a:ext uri="{FF2B5EF4-FFF2-40B4-BE49-F238E27FC236}">
                  <a16:creationId xmlns:a16="http://schemas.microsoft.com/office/drawing/2014/main" id="{13F48083-360F-3BF1-48CC-3B1CA70906F7}"/>
                </a:ext>
              </a:extLst>
            </p:cNvPr>
            <p:cNvSpPr txBox="1"/>
            <p:nvPr/>
          </p:nvSpPr>
          <p:spPr>
            <a:xfrm>
              <a:off x="975447" y="4232021"/>
              <a:ext cx="300335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CONSEGUIR INFORMACION RELEVANTE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3" name="CuadroTexto 32">
              <a:extLst>
                <a:ext uri="{FF2B5EF4-FFF2-40B4-BE49-F238E27FC236}">
                  <a16:creationId xmlns:a16="http://schemas.microsoft.com/office/drawing/2014/main" id="{77214226-13ED-BA5B-01DC-74637276800C}"/>
                </a:ext>
              </a:extLst>
            </p:cNvPr>
            <p:cNvSpPr txBox="1"/>
            <p:nvPr/>
          </p:nvSpPr>
          <p:spPr>
            <a:xfrm>
              <a:off x="4986492" y="4351953"/>
              <a:ext cx="293703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Encontrando lo fundamental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34" name="CuadroTexto 33">
              <a:extLst>
                <a:ext uri="{FF2B5EF4-FFF2-40B4-BE49-F238E27FC236}">
                  <a16:creationId xmlns:a16="http://schemas.microsoft.com/office/drawing/2014/main" id="{D193F81E-2BB3-E751-0B7F-2AC9E30D22EA}"/>
                </a:ext>
              </a:extLst>
            </p:cNvPr>
            <p:cNvSpPr txBox="1"/>
            <p:nvPr/>
          </p:nvSpPr>
          <p:spPr>
            <a:xfrm>
              <a:off x="975447" y="5503251"/>
              <a:ext cx="300335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CONSTRUIR UN PROYECTO DE VIDA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5" name="CuadroTexto 34">
              <a:extLst>
                <a:ext uri="{FF2B5EF4-FFF2-40B4-BE49-F238E27FC236}">
                  <a16:creationId xmlns:a16="http://schemas.microsoft.com/office/drawing/2014/main" id="{33C36097-0363-FA71-E901-01535552F2D0}"/>
                </a:ext>
              </a:extLst>
            </p:cNvPr>
            <p:cNvSpPr txBox="1"/>
            <p:nvPr/>
          </p:nvSpPr>
          <p:spPr>
            <a:xfrm>
              <a:off x="4986492" y="5503251"/>
              <a:ext cx="30546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Entendiendo mi propio futuro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37" name="Rectángulo redondeado 36"/>
            <p:cNvSpPr/>
            <p:nvPr/>
          </p:nvSpPr>
          <p:spPr>
            <a:xfrm>
              <a:off x="442453" y="275304"/>
              <a:ext cx="8249264" cy="636880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9" name="Elipse 38"/>
          <p:cNvSpPr/>
          <p:nvPr/>
        </p:nvSpPr>
        <p:spPr>
          <a:xfrm>
            <a:off x="8850646" y="2476665"/>
            <a:ext cx="2831690" cy="196608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113336974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44" name="Grupo 43"/>
          <p:cNvGrpSpPr/>
          <p:nvPr/>
        </p:nvGrpSpPr>
        <p:grpSpPr>
          <a:xfrm>
            <a:off x="363796" y="265471"/>
            <a:ext cx="8377084" cy="6135329"/>
            <a:chOff x="363796" y="265471"/>
            <a:chExt cx="8377084" cy="6135329"/>
          </a:xfrm>
        </p:grpSpPr>
        <p:sp>
          <p:nvSpPr>
            <p:cNvPr id="2" name="CuadroTexto 1">
              <a:extLst>
                <a:ext uri="{FF2B5EF4-FFF2-40B4-BE49-F238E27FC236}">
                  <a16:creationId xmlns:a16="http://schemas.microsoft.com/office/drawing/2014/main" id="{C439DA76-152A-4FDD-8BFB-372F7696B154}"/>
                </a:ext>
              </a:extLst>
            </p:cNvPr>
            <p:cNvSpPr txBox="1"/>
            <p:nvPr/>
          </p:nvSpPr>
          <p:spPr>
            <a:xfrm>
              <a:off x="825132" y="353460"/>
              <a:ext cx="3665867"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3" name="CuadroTexto 2">
              <a:extLst>
                <a:ext uri="{FF2B5EF4-FFF2-40B4-BE49-F238E27FC236}">
                  <a16:creationId xmlns:a16="http://schemas.microsoft.com/office/drawing/2014/main" id="{4F7AD790-D688-4135-8A5E-8B6D083E7677}"/>
                </a:ext>
              </a:extLst>
            </p:cNvPr>
            <p:cNvSpPr txBox="1"/>
            <p:nvPr/>
          </p:nvSpPr>
          <p:spPr>
            <a:xfrm>
              <a:off x="4940562" y="379271"/>
              <a:ext cx="3305885"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875514" y="845500"/>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1">
              <a:extLst>
                <a:ext uri="{FF2B5EF4-FFF2-40B4-BE49-F238E27FC236}">
                  <a16:creationId xmlns:a16="http://schemas.microsoft.com/office/drawing/2014/main" id="{7AF14F21-D980-441C-B975-31126EC51ED3}"/>
                </a:ext>
              </a:extLst>
            </p:cNvPr>
            <p:cNvSpPr/>
            <p:nvPr/>
          </p:nvSpPr>
          <p:spPr>
            <a:xfrm>
              <a:off x="875514" y="1969613"/>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5">
              <a:extLst>
                <a:ext uri="{FF2B5EF4-FFF2-40B4-BE49-F238E27FC236}">
                  <a16:creationId xmlns:a16="http://schemas.microsoft.com/office/drawing/2014/main" id="{76D27976-0AC8-4978-B7F1-B2EDE4D78273}"/>
                </a:ext>
              </a:extLst>
            </p:cNvPr>
            <p:cNvSpPr/>
            <p:nvPr/>
          </p:nvSpPr>
          <p:spPr>
            <a:xfrm>
              <a:off x="857171" y="3056671"/>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16">
              <a:extLst>
                <a:ext uri="{FF2B5EF4-FFF2-40B4-BE49-F238E27FC236}">
                  <a16:creationId xmlns:a16="http://schemas.microsoft.com/office/drawing/2014/main" id="{DBC6FCEC-1E78-479B-BA4F-D434BB003B00}"/>
                </a:ext>
              </a:extLst>
            </p:cNvPr>
            <p:cNvSpPr/>
            <p:nvPr/>
          </p:nvSpPr>
          <p:spPr>
            <a:xfrm>
              <a:off x="854836" y="4112830"/>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21">
              <a:extLst>
                <a:ext uri="{FF2B5EF4-FFF2-40B4-BE49-F238E27FC236}">
                  <a16:creationId xmlns:a16="http://schemas.microsoft.com/office/drawing/2014/main" id="{541CA193-4BB3-4769-A5AA-A468E8D2976F}"/>
                </a:ext>
              </a:extLst>
            </p:cNvPr>
            <p:cNvSpPr/>
            <p:nvPr/>
          </p:nvSpPr>
          <p:spPr>
            <a:xfrm>
              <a:off x="974853" y="1075706"/>
              <a:ext cx="3239933"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CONTROL</a:t>
              </a:r>
            </a:p>
          </p:txBody>
        </p:sp>
        <p:sp>
          <p:nvSpPr>
            <p:cNvPr id="9" name="Rectangle 22">
              <a:extLst>
                <a:ext uri="{FF2B5EF4-FFF2-40B4-BE49-F238E27FC236}">
                  <a16:creationId xmlns:a16="http://schemas.microsoft.com/office/drawing/2014/main" id="{7FA382BC-4AD8-4AD7-89F8-A403D463879F}"/>
                </a:ext>
              </a:extLst>
            </p:cNvPr>
            <p:cNvSpPr/>
            <p:nvPr/>
          </p:nvSpPr>
          <p:spPr>
            <a:xfrm>
              <a:off x="1050145" y="2184236"/>
              <a:ext cx="307449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bg1"/>
                  </a:solidFill>
                  <a:effectLst/>
                  <a:uLnTx/>
                  <a:uFillTx/>
                  <a:latin typeface="Open Sans Bold" panose="020B0604020202020204"/>
                </a:rPr>
                <a:t>CREATIVIDAD</a:t>
              </a:r>
            </a:p>
          </p:txBody>
        </p:sp>
        <p:sp>
          <p:nvSpPr>
            <p:cNvPr id="10" name="Rectangle 23">
              <a:extLst>
                <a:ext uri="{FF2B5EF4-FFF2-40B4-BE49-F238E27FC236}">
                  <a16:creationId xmlns:a16="http://schemas.microsoft.com/office/drawing/2014/main" id="{2140FDF8-6AAB-4E26-9FE5-8A22A425D9AA}"/>
                </a:ext>
              </a:extLst>
            </p:cNvPr>
            <p:cNvSpPr/>
            <p:nvPr/>
          </p:nvSpPr>
          <p:spPr>
            <a:xfrm>
              <a:off x="1087314" y="3162696"/>
              <a:ext cx="305673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CUANDO Y COMO TOMAR UN CREDITO</a:t>
              </a:r>
            </a:p>
          </p:txBody>
        </p:sp>
        <p:sp>
          <p:nvSpPr>
            <p:cNvPr id="14" name="Rectangle: Rounded Corners 41">
              <a:extLst>
                <a:ext uri="{FF2B5EF4-FFF2-40B4-BE49-F238E27FC236}">
                  <a16:creationId xmlns:a16="http://schemas.microsoft.com/office/drawing/2014/main" id="{6771B1C9-7E11-4804-840A-3AC6CBF6C6D9}"/>
                </a:ext>
              </a:extLst>
            </p:cNvPr>
            <p:cNvSpPr/>
            <p:nvPr/>
          </p:nvSpPr>
          <p:spPr>
            <a:xfrm>
              <a:off x="854836" y="5247452"/>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schemeClr val="bg1"/>
                </a:solidFill>
                <a:effectLst/>
                <a:uLnTx/>
                <a:uFillTx/>
                <a:latin typeface="Open Sans Bold" panose="020B0604020202020204"/>
              </a:endParaRPr>
            </a:p>
          </p:txBody>
        </p:sp>
        <p:sp>
          <p:nvSpPr>
            <p:cNvPr id="15" name="Rectangle 42">
              <a:extLst>
                <a:ext uri="{FF2B5EF4-FFF2-40B4-BE49-F238E27FC236}">
                  <a16:creationId xmlns:a16="http://schemas.microsoft.com/office/drawing/2014/main" id="{8AB52B36-E677-4DB5-A33C-5EBB98336552}"/>
                </a:ext>
              </a:extLst>
            </p:cNvPr>
            <p:cNvSpPr/>
            <p:nvPr/>
          </p:nvSpPr>
          <p:spPr>
            <a:xfrm>
              <a:off x="865175" y="5466775"/>
              <a:ext cx="34799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DELEGACION</a:t>
              </a:r>
            </a:p>
          </p:txBody>
        </p:sp>
        <p:sp>
          <p:nvSpPr>
            <p:cNvPr id="19" name="Rectangle: Rounded Corners 74">
              <a:extLst>
                <a:ext uri="{FF2B5EF4-FFF2-40B4-BE49-F238E27FC236}">
                  <a16:creationId xmlns:a16="http://schemas.microsoft.com/office/drawing/2014/main" id="{0EDB72D4-E111-4213-AF64-A748D4B2AB46}"/>
                </a:ext>
              </a:extLst>
            </p:cNvPr>
            <p:cNvSpPr/>
            <p:nvPr/>
          </p:nvSpPr>
          <p:spPr>
            <a:xfrm>
              <a:off x="4874199" y="852760"/>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75">
              <a:extLst>
                <a:ext uri="{FF2B5EF4-FFF2-40B4-BE49-F238E27FC236}">
                  <a16:creationId xmlns:a16="http://schemas.microsoft.com/office/drawing/2014/main" id="{AC94254A-3E27-44E1-BF86-96DDF10707CB}"/>
                </a:ext>
              </a:extLst>
            </p:cNvPr>
            <p:cNvSpPr/>
            <p:nvPr/>
          </p:nvSpPr>
          <p:spPr>
            <a:xfrm>
              <a:off x="4874199" y="1976873"/>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76">
              <a:extLst>
                <a:ext uri="{FF2B5EF4-FFF2-40B4-BE49-F238E27FC236}">
                  <a16:creationId xmlns:a16="http://schemas.microsoft.com/office/drawing/2014/main" id="{53E6D7C3-2114-4D99-8382-5E1C312C608B}"/>
                </a:ext>
              </a:extLst>
            </p:cNvPr>
            <p:cNvSpPr/>
            <p:nvPr/>
          </p:nvSpPr>
          <p:spPr>
            <a:xfrm>
              <a:off x="4855856" y="3063931"/>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77">
              <a:extLst>
                <a:ext uri="{FF2B5EF4-FFF2-40B4-BE49-F238E27FC236}">
                  <a16:creationId xmlns:a16="http://schemas.microsoft.com/office/drawing/2014/main" id="{F14EF738-817D-4B80-B782-C9E1E365AF96}"/>
                </a:ext>
              </a:extLst>
            </p:cNvPr>
            <p:cNvSpPr/>
            <p:nvPr/>
          </p:nvSpPr>
          <p:spPr>
            <a:xfrm>
              <a:off x="4853521" y="4120090"/>
              <a:ext cx="3479969" cy="861372"/>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78">
              <a:extLst>
                <a:ext uri="{FF2B5EF4-FFF2-40B4-BE49-F238E27FC236}">
                  <a16:creationId xmlns:a16="http://schemas.microsoft.com/office/drawing/2014/main" id="{C06ED72B-39DD-4156-9723-6E79F21F54F8}"/>
                </a:ext>
              </a:extLst>
            </p:cNvPr>
            <p:cNvSpPr/>
            <p:nvPr/>
          </p:nvSpPr>
          <p:spPr>
            <a:xfrm>
              <a:off x="5048088" y="1025231"/>
              <a:ext cx="3239933"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prstClr val="black"/>
                  </a:solidFill>
                  <a:effectLst/>
                  <a:uLnTx/>
                  <a:uFillTx/>
                  <a:latin typeface="Open Sans Bold" panose="020B0604020202020204"/>
                </a:rPr>
                <a:t>Asegurando tener todo en el radar</a:t>
              </a:r>
            </a:p>
          </p:txBody>
        </p:sp>
        <p:sp>
          <p:nvSpPr>
            <p:cNvPr id="24" name="Rectangle 79">
              <a:extLst>
                <a:ext uri="{FF2B5EF4-FFF2-40B4-BE49-F238E27FC236}">
                  <a16:creationId xmlns:a16="http://schemas.microsoft.com/office/drawing/2014/main" id="{62C30F76-BE89-4FAA-A162-C4F6C167A92F}"/>
                </a:ext>
              </a:extLst>
            </p:cNvPr>
            <p:cNvSpPr/>
            <p:nvPr/>
          </p:nvSpPr>
          <p:spPr>
            <a:xfrm>
              <a:off x="5048830" y="2076233"/>
              <a:ext cx="3074491"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black"/>
                  </a:solidFill>
                  <a:effectLst/>
                  <a:uLnTx/>
                  <a:uFillTx/>
                  <a:latin typeface="Open Sans Bold" panose="020B0604020202020204"/>
                </a:rPr>
                <a:t>Encontrando ideas diferentes</a:t>
              </a:r>
            </a:p>
          </p:txBody>
        </p:sp>
        <p:sp>
          <p:nvSpPr>
            <p:cNvPr id="25" name="Rectangle 80">
              <a:extLst>
                <a:ext uri="{FF2B5EF4-FFF2-40B4-BE49-F238E27FC236}">
                  <a16:creationId xmlns:a16="http://schemas.microsoft.com/office/drawing/2014/main" id="{68BE6145-1866-4554-84AF-C7464E7C620D}"/>
                </a:ext>
              </a:extLst>
            </p:cNvPr>
            <p:cNvSpPr/>
            <p:nvPr/>
          </p:nvSpPr>
          <p:spPr>
            <a:xfrm>
              <a:off x="5097798" y="3148637"/>
              <a:ext cx="3056732"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black"/>
                  </a:solidFill>
                  <a:effectLst/>
                  <a:uLnTx/>
                  <a:uFillTx/>
                  <a:latin typeface="Open Sans Bold" panose="020B0604020202020204"/>
                </a:rPr>
                <a:t>Decidiendo cuándo y cómo me endeudo</a:t>
              </a:r>
            </a:p>
          </p:txBody>
        </p:sp>
        <p:cxnSp>
          <p:nvCxnSpPr>
            <p:cNvPr id="26" name="Straight Connector 83">
              <a:extLst>
                <a:ext uri="{FF2B5EF4-FFF2-40B4-BE49-F238E27FC236}">
                  <a16:creationId xmlns:a16="http://schemas.microsoft.com/office/drawing/2014/main" id="{567E22B2-766B-4643-B0DD-45F54A044F4A}"/>
                </a:ext>
              </a:extLst>
            </p:cNvPr>
            <p:cNvCxnSpPr>
              <a:cxnSpLocks/>
              <a:endCxn id="19" idx="1"/>
            </p:cNvCxnSpPr>
            <p:nvPr/>
          </p:nvCxnSpPr>
          <p:spPr>
            <a:xfrm>
              <a:off x="4361722" y="1282375"/>
              <a:ext cx="512477" cy="702"/>
            </a:xfrm>
            <a:prstGeom prst="line">
              <a:avLst/>
            </a:prstGeom>
            <a:noFill/>
            <a:ln w="57150" cap="flat" cmpd="sng" algn="ctr">
              <a:solidFill>
                <a:srgbClr val="233DFF"/>
              </a:solidFill>
              <a:prstDash val="solid"/>
              <a:miter lim="800000"/>
            </a:ln>
            <a:effectLst/>
          </p:spPr>
        </p:cxnSp>
        <p:cxnSp>
          <p:nvCxnSpPr>
            <p:cNvPr id="27" name="Straight Connector 84">
              <a:extLst>
                <a:ext uri="{FF2B5EF4-FFF2-40B4-BE49-F238E27FC236}">
                  <a16:creationId xmlns:a16="http://schemas.microsoft.com/office/drawing/2014/main" id="{C5E8D64A-5C10-4913-9E95-DDAB242A05CC}"/>
                </a:ext>
              </a:extLst>
            </p:cNvPr>
            <p:cNvCxnSpPr>
              <a:cxnSpLocks/>
              <a:stCxn id="5" idx="3"/>
              <a:endCxn id="20" idx="1"/>
            </p:cNvCxnSpPr>
            <p:nvPr/>
          </p:nvCxnSpPr>
          <p:spPr>
            <a:xfrm>
              <a:off x="4355483" y="2399930"/>
              <a:ext cx="518716" cy="7260"/>
            </a:xfrm>
            <a:prstGeom prst="line">
              <a:avLst/>
            </a:prstGeom>
            <a:noFill/>
            <a:ln w="57150" cap="flat" cmpd="sng" algn="ctr">
              <a:solidFill>
                <a:srgbClr val="233DFF"/>
              </a:solidFill>
              <a:prstDash val="solid"/>
              <a:miter lim="800000"/>
            </a:ln>
            <a:effectLst/>
          </p:spPr>
        </p:cxnSp>
        <p:sp>
          <p:nvSpPr>
            <p:cNvPr id="28" name="Rectangle: Rounded Corners 85">
              <a:extLst>
                <a:ext uri="{FF2B5EF4-FFF2-40B4-BE49-F238E27FC236}">
                  <a16:creationId xmlns:a16="http://schemas.microsoft.com/office/drawing/2014/main" id="{032816FD-8382-4DC3-B082-B7EECC69D560}"/>
                </a:ext>
              </a:extLst>
            </p:cNvPr>
            <p:cNvSpPr/>
            <p:nvPr/>
          </p:nvSpPr>
          <p:spPr>
            <a:xfrm>
              <a:off x="4853521" y="5254712"/>
              <a:ext cx="3479969" cy="861372"/>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86">
              <a:extLst>
                <a:ext uri="{FF2B5EF4-FFF2-40B4-BE49-F238E27FC236}">
                  <a16:creationId xmlns:a16="http://schemas.microsoft.com/office/drawing/2014/main" id="{4FF3F4A4-B38A-41C9-9B7B-A681D1ABBD10}"/>
                </a:ext>
              </a:extLst>
            </p:cNvPr>
            <p:cNvSpPr/>
            <p:nvPr/>
          </p:nvSpPr>
          <p:spPr>
            <a:xfrm>
              <a:off x="4874199" y="5338006"/>
              <a:ext cx="3503930"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0" i="0" u="none" strike="noStrike" kern="0" cap="none" spc="0" normalizeH="0" baseline="0" noProof="0" dirty="0">
                  <a:ln>
                    <a:noFill/>
                  </a:ln>
                  <a:solidFill>
                    <a:prstClr val="black"/>
                  </a:solidFill>
                  <a:effectLst/>
                  <a:uLnTx/>
                  <a:uFillTx/>
                  <a:latin typeface="Open Sans Bold" panose="020B0604020202020204"/>
                </a:rPr>
                <a:t>Permitiendo a todos aportar lo que pueden</a:t>
              </a:r>
            </a:p>
          </p:txBody>
        </p:sp>
        <p:cxnSp>
          <p:nvCxnSpPr>
            <p:cNvPr id="30" name="Straight Connector 87">
              <a:extLst>
                <a:ext uri="{FF2B5EF4-FFF2-40B4-BE49-F238E27FC236}">
                  <a16:creationId xmlns:a16="http://schemas.microsoft.com/office/drawing/2014/main" id="{AE2BF1ED-4D81-476B-8DCB-E335DD947036}"/>
                </a:ext>
              </a:extLst>
            </p:cNvPr>
            <p:cNvCxnSpPr>
              <a:cxnSpLocks/>
              <a:stCxn id="6" idx="3"/>
              <a:endCxn id="21" idx="1"/>
            </p:cNvCxnSpPr>
            <p:nvPr/>
          </p:nvCxnSpPr>
          <p:spPr>
            <a:xfrm>
              <a:off x="4337140" y="3486988"/>
              <a:ext cx="518716" cy="7260"/>
            </a:xfrm>
            <a:prstGeom prst="line">
              <a:avLst/>
            </a:prstGeom>
            <a:noFill/>
            <a:ln w="57150" cap="flat" cmpd="sng" algn="ctr">
              <a:solidFill>
                <a:srgbClr val="233DFF"/>
              </a:solidFill>
              <a:prstDash val="solid"/>
              <a:miter lim="800000"/>
            </a:ln>
            <a:effectLst/>
          </p:spPr>
        </p:cxnSp>
        <p:cxnSp>
          <p:nvCxnSpPr>
            <p:cNvPr id="31" name="Straight Connector 88">
              <a:extLst>
                <a:ext uri="{FF2B5EF4-FFF2-40B4-BE49-F238E27FC236}">
                  <a16:creationId xmlns:a16="http://schemas.microsoft.com/office/drawing/2014/main" id="{73830AAB-B6EE-4B67-AF3B-9613685D65DE}"/>
                </a:ext>
              </a:extLst>
            </p:cNvPr>
            <p:cNvCxnSpPr>
              <a:cxnSpLocks/>
              <a:stCxn id="7" idx="3"/>
              <a:endCxn id="22" idx="1"/>
            </p:cNvCxnSpPr>
            <p:nvPr/>
          </p:nvCxnSpPr>
          <p:spPr>
            <a:xfrm>
              <a:off x="4334805" y="4543516"/>
              <a:ext cx="518716" cy="7260"/>
            </a:xfrm>
            <a:prstGeom prst="line">
              <a:avLst/>
            </a:prstGeom>
            <a:noFill/>
            <a:ln w="57150" cap="flat" cmpd="sng" algn="ctr">
              <a:solidFill>
                <a:srgbClr val="233DFF"/>
              </a:solidFill>
              <a:prstDash val="solid"/>
              <a:miter lim="800000"/>
            </a:ln>
            <a:effectLst/>
          </p:spPr>
        </p:cxnSp>
        <p:cxnSp>
          <p:nvCxnSpPr>
            <p:cNvPr id="32" name="Straight Connector 89">
              <a:extLst>
                <a:ext uri="{FF2B5EF4-FFF2-40B4-BE49-F238E27FC236}">
                  <a16:creationId xmlns:a16="http://schemas.microsoft.com/office/drawing/2014/main" id="{98247223-176E-43E0-95ED-7AEDE7BFA52C}"/>
                </a:ext>
              </a:extLst>
            </p:cNvPr>
            <p:cNvCxnSpPr>
              <a:cxnSpLocks/>
            </p:cNvCxnSpPr>
            <p:nvPr/>
          </p:nvCxnSpPr>
          <p:spPr>
            <a:xfrm flipV="1">
              <a:off x="4317083" y="5667919"/>
              <a:ext cx="491799" cy="6551"/>
            </a:xfrm>
            <a:prstGeom prst="line">
              <a:avLst/>
            </a:prstGeom>
            <a:noFill/>
            <a:ln w="57150" cap="flat" cmpd="sng" algn="ctr">
              <a:solidFill>
                <a:srgbClr val="233DFF"/>
              </a:solidFill>
              <a:prstDash val="solid"/>
              <a:miter lim="800000"/>
            </a:ln>
            <a:effectLst/>
          </p:spPr>
        </p:cxnSp>
        <p:sp>
          <p:nvSpPr>
            <p:cNvPr id="33" name="CuadroTexto 32">
              <a:extLst>
                <a:ext uri="{FF2B5EF4-FFF2-40B4-BE49-F238E27FC236}">
                  <a16:creationId xmlns:a16="http://schemas.microsoft.com/office/drawing/2014/main" id="{DCBE91AC-AC2E-3C00-0027-3316101C653B}"/>
                </a:ext>
              </a:extLst>
            </p:cNvPr>
            <p:cNvSpPr txBox="1"/>
            <p:nvPr/>
          </p:nvSpPr>
          <p:spPr>
            <a:xfrm>
              <a:off x="1050145" y="4322123"/>
              <a:ext cx="298765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DEJAR HUELLA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4" name="CuadroTexto 33">
              <a:extLst>
                <a:ext uri="{FF2B5EF4-FFF2-40B4-BE49-F238E27FC236}">
                  <a16:creationId xmlns:a16="http://schemas.microsoft.com/office/drawing/2014/main" id="{FC668017-0349-5AE2-F39F-AB74EB7805CB}"/>
                </a:ext>
              </a:extLst>
            </p:cNvPr>
            <p:cNvSpPr txBox="1"/>
            <p:nvPr/>
          </p:nvSpPr>
          <p:spPr>
            <a:xfrm>
              <a:off x="5045488" y="4204473"/>
              <a:ext cx="3077833"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black"/>
                  </a:solidFill>
                  <a:effectLst/>
                  <a:uLnTx/>
                  <a:uFillTx/>
                  <a:latin typeface="Open Sans Bold" panose="020B0604020202020204"/>
                </a:rPr>
                <a:t>Logrando que te recuerden positivamente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2000" b="0" i="0" u="none" strike="noStrike" kern="0" cap="none" spc="0" normalizeH="0" baseline="0" noProof="0" dirty="0">
                <a:ln>
                  <a:noFill/>
                </a:ln>
                <a:solidFill>
                  <a:prstClr val="black"/>
                </a:solidFill>
                <a:effectLst/>
                <a:uLnTx/>
                <a:uFillTx/>
                <a:latin typeface="Open Sans Bold" panose="020B0604020202020204"/>
              </a:endParaRPr>
            </a:p>
          </p:txBody>
        </p:sp>
        <p:sp>
          <p:nvSpPr>
            <p:cNvPr id="41" name="Rectángulo redondeado 40"/>
            <p:cNvSpPr/>
            <p:nvPr/>
          </p:nvSpPr>
          <p:spPr>
            <a:xfrm>
              <a:off x="363796" y="265471"/>
              <a:ext cx="8377084" cy="613532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42" name="CuadroTexto 41"/>
          <p:cNvSpPr txBox="1"/>
          <p:nvPr/>
        </p:nvSpPr>
        <p:spPr>
          <a:xfrm>
            <a:off x="98628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
        <p:nvSpPr>
          <p:cNvPr id="43" name="Hexágono 42"/>
          <p:cNvSpPr/>
          <p:nvPr/>
        </p:nvSpPr>
        <p:spPr>
          <a:xfrm>
            <a:off x="8915511" y="2303774"/>
            <a:ext cx="2879604" cy="2239742"/>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14130123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3" name="TextBox 3"/>
          <p:cNvSpPr txBox="1"/>
          <p:nvPr/>
        </p:nvSpPr>
        <p:spPr>
          <a:xfrm>
            <a:off x="0" y="2126154"/>
            <a:ext cx="12192000" cy="492443"/>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3200" b="1" noProof="0" dirty="0">
                <a:solidFill>
                  <a:prstClr val="white"/>
                </a:solidFill>
                <a:latin typeface="Open Sans Bold" panose="020B0604020202020204"/>
              </a:rPr>
              <a:t>Personas</a:t>
            </a:r>
            <a:endParaRPr kumimoji="0" lang="es-CO" sz="3200" b="1" i="0" u="none" strike="noStrike" kern="1200" cap="none" spc="0" normalizeH="0" baseline="0" noProof="0" dirty="0">
              <a:ln>
                <a:noFill/>
              </a:ln>
              <a:solidFill>
                <a:prstClr val="white"/>
              </a:solidFill>
              <a:effectLst/>
              <a:uLnTx/>
              <a:uFillTx/>
              <a:latin typeface="Open Sans Bold" panose="020B0604020202020204"/>
              <a:ea typeface="+mn-ea"/>
              <a:cs typeface="+mn-cs"/>
            </a:endParaRPr>
          </a:p>
        </p:txBody>
      </p:sp>
      <p:grpSp>
        <p:nvGrpSpPr>
          <p:cNvPr id="4" name="Group 4"/>
          <p:cNvGrpSpPr/>
          <p:nvPr/>
        </p:nvGrpSpPr>
        <p:grpSpPr>
          <a:xfrm>
            <a:off x="1371600" y="4056434"/>
            <a:ext cx="2390125" cy="2028049"/>
            <a:chOff x="0" y="0"/>
            <a:chExt cx="812800" cy="812800"/>
          </a:xfrm>
        </p:grpSpPr>
        <p:sp>
          <p:nvSpPr>
            <p:cNvPr id="5" name="Freeform 5"/>
            <p:cNvSpPr/>
            <p:nvPr/>
          </p:nvSpPr>
          <p:spPr>
            <a:xfrm>
              <a:off x="0" y="0"/>
              <a:ext cx="812800" cy="812800"/>
            </a:xfrm>
            <a:custGeom>
              <a:avLst/>
              <a:gdLst/>
              <a:ahLst/>
              <a:cxnLst/>
              <a:rect l="l" t="t" r="r" b="b"/>
              <a:pathLst>
                <a:path w="812800" h="812800">
                  <a:moveTo>
                    <a:pt x="56820" y="0"/>
                  </a:moveTo>
                  <a:lnTo>
                    <a:pt x="755980" y="0"/>
                  </a:lnTo>
                  <a:cubicBezTo>
                    <a:pt x="771050" y="0"/>
                    <a:pt x="785502" y="5986"/>
                    <a:pt x="796158" y="16642"/>
                  </a:cubicBezTo>
                  <a:cubicBezTo>
                    <a:pt x="806814" y="27298"/>
                    <a:pt x="812800" y="41750"/>
                    <a:pt x="812800" y="56820"/>
                  </a:cubicBezTo>
                  <a:lnTo>
                    <a:pt x="812800" y="755980"/>
                  </a:lnTo>
                  <a:cubicBezTo>
                    <a:pt x="812800" y="771050"/>
                    <a:pt x="806814" y="785502"/>
                    <a:pt x="796158" y="796158"/>
                  </a:cubicBezTo>
                  <a:cubicBezTo>
                    <a:pt x="785502" y="806814"/>
                    <a:pt x="771050" y="812800"/>
                    <a:pt x="755980" y="812800"/>
                  </a:cubicBezTo>
                  <a:lnTo>
                    <a:pt x="56820" y="812800"/>
                  </a:lnTo>
                  <a:cubicBezTo>
                    <a:pt x="41750" y="812800"/>
                    <a:pt x="27298" y="806814"/>
                    <a:pt x="16642" y="796158"/>
                  </a:cubicBezTo>
                  <a:cubicBezTo>
                    <a:pt x="5986" y="785502"/>
                    <a:pt x="0" y="771050"/>
                    <a:pt x="0" y="755980"/>
                  </a:cubicBezTo>
                  <a:lnTo>
                    <a:pt x="0" y="56820"/>
                  </a:lnTo>
                  <a:cubicBezTo>
                    <a:pt x="0" y="41750"/>
                    <a:pt x="5986" y="27298"/>
                    <a:pt x="16642" y="16642"/>
                  </a:cubicBezTo>
                  <a:cubicBezTo>
                    <a:pt x="27298" y="5986"/>
                    <a:pt x="41750" y="0"/>
                    <a:pt x="56820" y="0"/>
                  </a:cubicBezTo>
                  <a:close/>
                </a:path>
              </a:pathLst>
            </a:custGeom>
            <a:blipFill>
              <a:blip r:embed="rId3"/>
              <a:stretch>
                <a:fillRect l="-18309" r="-18309"/>
              </a:stretch>
            </a:blipFill>
          </p:spPr>
        </p:sp>
      </p:grpSp>
      <p:sp>
        <p:nvSpPr>
          <p:cNvPr id="6" name="TextBox 6"/>
          <p:cNvSpPr txBox="1"/>
          <p:nvPr/>
        </p:nvSpPr>
        <p:spPr>
          <a:xfrm>
            <a:off x="409966" y="6245254"/>
            <a:ext cx="4716511"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José Fernando Durán Gutiérrez</a:t>
            </a:r>
          </a:p>
        </p:txBody>
      </p:sp>
      <p:sp>
        <p:nvSpPr>
          <p:cNvPr id="7" name="TextBox 7"/>
          <p:cNvSpPr txBox="1"/>
          <p:nvPr/>
        </p:nvSpPr>
        <p:spPr>
          <a:xfrm>
            <a:off x="9523379" y="6245254"/>
            <a:ext cx="2156653" cy="256480"/>
          </a:xfrm>
          <a:prstGeom prst="rect">
            <a:avLst/>
          </a:prstGeom>
        </p:spPr>
        <p:txBody>
          <a:bodyPr wrap="square" lIns="0" tIns="0" rIns="0" bIns="0" rtlCol="0" anchor="t">
            <a:spAutoFit/>
          </a:bodyPr>
          <a:lstStyle/>
          <a:p>
            <a:pPr marL="0" marR="0" lvl="0" indent="0" algn="ctr" defTabSz="342917" rtl="0" eaLnBrk="1" fontAlgn="auto" latinLnBrk="0" hangingPunct="1">
              <a:lnSpc>
                <a:spcPts val="2048"/>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pen Sans Bold"/>
                <a:ea typeface="ＭＳ Ｐゴシック" panose="020B0600070205080204" pitchFamily="34" charset="-128"/>
                <a:cs typeface="Arial" panose="020B0604020202020204" pitchFamily="34" charset="0"/>
              </a:rPr>
              <a:t>Formándonos</a:t>
            </a:r>
          </a:p>
        </p:txBody>
      </p:sp>
      <p:sp>
        <p:nvSpPr>
          <p:cNvPr id="8" name="CuadroTexto 7">
            <a:extLst>
              <a:ext uri="{FF2B5EF4-FFF2-40B4-BE49-F238E27FC236}">
                <a16:creationId xmlns:a16="http://schemas.microsoft.com/office/drawing/2014/main" id="{BA41F6AB-4742-4643-93FF-458879C815C3}"/>
              </a:ext>
            </a:extLst>
          </p:cNvPr>
          <p:cNvSpPr txBox="1"/>
          <p:nvPr/>
        </p:nvSpPr>
        <p:spPr>
          <a:xfrm>
            <a:off x="-73895" y="983940"/>
            <a:ext cx="121919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4000" b="1" dirty="0">
                <a:solidFill>
                  <a:prstClr val="white"/>
                </a:solidFill>
                <a:latin typeface="Open Sans Bold" panose="020B0604020202020204"/>
              </a:rPr>
              <a:t>PRESENTACION FORMANDONOS</a:t>
            </a:r>
            <a:endParaRPr kumimoji="0" lang="es-CO" sz="4000" b="1" i="0" u="none" strike="noStrike" kern="1200" cap="none" spc="0" normalizeH="0" baseline="0" noProof="0" dirty="0">
              <a:ln>
                <a:noFill/>
              </a:ln>
              <a:solidFill>
                <a:prstClr val="white"/>
              </a:solidFill>
              <a:effectLst/>
              <a:uLnTx/>
              <a:uFillTx/>
              <a:latin typeface="Open Sans Bold" panose="020B0604020202020204"/>
              <a:ea typeface="+mn-ea"/>
              <a:cs typeface="+mn-cs"/>
            </a:endParaRPr>
          </a:p>
        </p:txBody>
      </p:sp>
    </p:spTree>
    <p:extLst>
      <p:ext uri="{BB962C8B-B14F-4D97-AF65-F5344CB8AC3E}">
        <p14:creationId xmlns:p14="http://schemas.microsoft.com/office/powerpoint/2010/main" val="83637409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grpSp>
        <p:nvGrpSpPr>
          <p:cNvPr id="36" name="Grupo 35"/>
          <p:cNvGrpSpPr/>
          <p:nvPr/>
        </p:nvGrpSpPr>
        <p:grpSpPr>
          <a:xfrm>
            <a:off x="333540" y="234794"/>
            <a:ext cx="8318847" cy="6362647"/>
            <a:chOff x="333540" y="234794"/>
            <a:chExt cx="8318847" cy="6362647"/>
          </a:xfrm>
        </p:grpSpPr>
        <p:sp>
          <p:nvSpPr>
            <p:cNvPr id="2" name="CuadroTexto 1">
              <a:extLst>
                <a:ext uri="{FF2B5EF4-FFF2-40B4-BE49-F238E27FC236}">
                  <a16:creationId xmlns:a16="http://schemas.microsoft.com/office/drawing/2014/main" id="{C439DA76-152A-4FDD-8BFB-372F7696B154}"/>
                </a:ext>
              </a:extLst>
            </p:cNvPr>
            <p:cNvSpPr txBox="1"/>
            <p:nvPr/>
          </p:nvSpPr>
          <p:spPr>
            <a:xfrm>
              <a:off x="650768" y="362615"/>
              <a:ext cx="3669013"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3" name="CuadroTexto 2">
              <a:extLst>
                <a:ext uri="{FF2B5EF4-FFF2-40B4-BE49-F238E27FC236}">
                  <a16:creationId xmlns:a16="http://schemas.microsoft.com/office/drawing/2014/main" id="{4F7AD790-D688-4135-8A5E-8B6D083E7677}"/>
                </a:ext>
              </a:extLst>
            </p:cNvPr>
            <p:cNvSpPr txBox="1"/>
            <p:nvPr/>
          </p:nvSpPr>
          <p:spPr>
            <a:xfrm>
              <a:off x="4743409" y="366455"/>
              <a:ext cx="3528538"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846017" y="963484"/>
              <a:ext cx="3479969" cy="860633"/>
            </a:xfrm>
            <a:prstGeom prst="round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1">
              <a:extLst>
                <a:ext uri="{FF2B5EF4-FFF2-40B4-BE49-F238E27FC236}">
                  <a16:creationId xmlns:a16="http://schemas.microsoft.com/office/drawing/2014/main" id="{7AF14F21-D980-441C-B975-31126EC51ED3}"/>
                </a:ext>
              </a:extLst>
            </p:cNvPr>
            <p:cNvSpPr/>
            <p:nvPr/>
          </p:nvSpPr>
          <p:spPr>
            <a:xfrm>
              <a:off x="846017" y="2087597"/>
              <a:ext cx="3479969" cy="860633"/>
            </a:xfrm>
            <a:prstGeom prst="round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5">
              <a:extLst>
                <a:ext uri="{FF2B5EF4-FFF2-40B4-BE49-F238E27FC236}">
                  <a16:creationId xmlns:a16="http://schemas.microsoft.com/office/drawing/2014/main" id="{76D27976-0AC8-4978-B7F1-B2EDE4D78273}"/>
                </a:ext>
              </a:extLst>
            </p:cNvPr>
            <p:cNvSpPr/>
            <p:nvPr/>
          </p:nvSpPr>
          <p:spPr>
            <a:xfrm>
              <a:off x="827674" y="3174655"/>
              <a:ext cx="3479969" cy="860633"/>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16">
              <a:extLst>
                <a:ext uri="{FF2B5EF4-FFF2-40B4-BE49-F238E27FC236}">
                  <a16:creationId xmlns:a16="http://schemas.microsoft.com/office/drawing/2014/main" id="{DBC6FCEC-1E78-479B-BA4F-D434BB003B00}"/>
                </a:ext>
              </a:extLst>
            </p:cNvPr>
            <p:cNvSpPr/>
            <p:nvPr/>
          </p:nvSpPr>
          <p:spPr>
            <a:xfrm>
              <a:off x="825339" y="4230814"/>
              <a:ext cx="3479969" cy="861372"/>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srgbClr val="004AAD"/>
                </a:solidFill>
                <a:effectLst/>
                <a:uLnTx/>
                <a:uFillTx/>
                <a:latin typeface="Open Sans Bold" panose="020B0604020202020204"/>
              </a:endParaRPr>
            </a:p>
          </p:txBody>
        </p:sp>
        <p:sp>
          <p:nvSpPr>
            <p:cNvPr id="8" name="Rectangle 23">
              <a:extLst>
                <a:ext uri="{FF2B5EF4-FFF2-40B4-BE49-F238E27FC236}">
                  <a16:creationId xmlns:a16="http://schemas.microsoft.com/office/drawing/2014/main" id="{2140FDF8-6AAB-4E26-9FE5-8A22A425D9AA}"/>
                </a:ext>
              </a:extLst>
            </p:cNvPr>
            <p:cNvSpPr/>
            <p:nvPr/>
          </p:nvSpPr>
          <p:spPr>
            <a:xfrm>
              <a:off x="1057817" y="3280680"/>
              <a:ext cx="3056732"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004AAD"/>
                  </a:solidFill>
                  <a:effectLst/>
                  <a:uLnTx/>
                  <a:uFillTx/>
                  <a:latin typeface="Open Sans Bold" panose="020B0604020202020204"/>
                </a:rPr>
                <a:t>DINAMISMO Y ENERGIA</a:t>
              </a:r>
            </a:p>
          </p:txBody>
        </p:sp>
        <p:sp>
          <p:nvSpPr>
            <p:cNvPr id="9" name="Rectangle 24">
              <a:extLst>
                <a:ext uri="{FF2B5EF4-FFF2-40B4-BE49-F238E27FC236}">
                  <a16:creationId xmlns:a16="http://schemas.microsoft.com/office/drawing/2014/main" id="{2D588E11-8D00-43D9-A3F6-06519F14D6B7}"/>
                </a:ext>
              </a:extLst>
            </p:cNvPr>
            <p:cNvSpPr/>
            <p:nvPr/>
          </p:nvSpPr>
          <p:spPr>
            <a:xfrm>
              <a:off x="869650" y="4484094"/>
              <a:ext cx="3391345"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004AAD"/>
                  </a:solidFill>
                  <a:effectLst/>
                  <a:uLnTx/>
                  <a:uFillTx/>
                  <a:latin typeface="Open Sans Bold" panose="020B0604020202020204"/>
                </a:rPr>
                <a:t>DIRIGIR DIVERSAS GENERACIONES</a:t>
              </a:r>
            </a:p>
          </p:txBody>
        </p:sp>
        <p:sp>
          <p:nvSpPr>
            <p:cNvPr id="10" name="Left Brace 28">
              <a:extLst>
                <a:ext uri="{FF2B5EF4-FFF2-40B4-BE49-F238E27FC236}">
                  <a16:creationId xmlns:a16="http://schemas.microsoft.com/office/drawing/2014/main" id="{830FD0B9-205D-4347-8E93-C1885140F1A9}"/>
                </a:ext>
              </a:extLst>
            </p:cNvPr>
            <p:cNvSpPr/>
            <p:nvPr/>
          </p:nvSpPr>
          <p:spPr>
            <a:xfrm flipH="1">
              <a:off x="333540" y="1393099"/>
              <a:ext cx="88621" cy="4409574"/>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29">
              <a:extLst>
                <a:ext uri="{FF2B5EF4-FFF2-40B4-BE49-F238E27FC236}">
                  <a16:creationId xmlns:a16="http://schemas.microsoft.com/office/drawing/2014/main" id="{E3FC4BCC-97CF-44B2-9297-0E1D837DBFD1}"/>
                </a:ext>
              </a:extLst>
            </p:cNvPr>
            <p:cNvCxnSpPr>
              <a:cxnSpLocks/>
              <a:stCxn id="10" idx="0"/>
              <a:endCxn id="4" idx="1"/>
            </p:cNvCxnSpPr>
            <p:nvPr/>
          </p:nvCxnSpPr>
          <p:spPr>
            <a:xfrm>
              <a:off x="333540" y="1393099"/>
              <a:ext cx="512477" cy="702"/>
            </a:xfrm>
            <a:prstGeom prst="line">
              <a:avLst/>
            </a:prstGeom>
            <a:noFill/>
            <a:ln w="6350" cap="flat" cmpd="sng" algn="ctr">
              <a:solidFill>
                <a:srgbClr val="4472C4"/>
              </a:solidFill>
              <a:prstDash val="solid"/>
              <a:miter lim="800000"/>
            </a:ln>
            <a:effectLst/>
          </p:spPr>
        </p:cxnSp>
        <p:cxnSp>
          <p:nvCxnSpPr>
            <p:cNvPr id="12" name="Straight Connector 30">
              <a:extLst>
                <a:ext uri="{FF2B5EF4-FFF2-40B4-BE49-F238E27FC236}">
                  <a16:creationId xmlns:a16="http://schemas.microsoft.com/office/drawing/2014/main" id="{4B39145E-97ED-461E-A441-18B06C7390BF}"/>
                </a:ext>
              </a:extLst>
            </p:cNvPr>
            <p:cNvCxnSpPr>
              <a:cxnSpLocks/>
              <a:endCxn id="5" idx="1"/>
            </p:cNvCxnSpPr>
            <p:nvPr/>
          </p:nvCxnSpPr>
          <p:spPr>
            <a:xfrm>
              <a:off x="422165" y="2517212"/>
              <a:ext cx="423852" cy="702"/>
            </a:xfrm>
            <a:prstGeom prst="line">
              <a:avLst/>
            </a:prstGeom>
            <a:noFill/>
            <a:ln w="6350" cap="flat" cmpd="sng" algn="ctr">
              <a:solidFill>
                <a:srgbClr val="4472C4"/>
              </a:solidFill>
              <a:prstDash val="solid"/>
              <a:miter lim="800000"/>
            </a:ln>
            <a:effectLst/>
          </p:spPr>
        </p:cxnSp>
        <p:sp>
          <p:nvSpPr>
            <p:cNvPr id="13" name="Rectangle: Rounded Corners 41">
              <a:extLst>
                <a:ext uri="{FF2B5EF4-FFF2-40B4-BE49-F238E27FC236}">
                  <a16:creationId xmlns:a16="http://schemas.microsoft.com/office/drawing/2014/main" id="{6771B1C9-7E11-4804-840A-3AC6CBF6C6D9}"/>
                </a:ext>
              </a:extLst>
            </p:cNvPr>
            <p:cNvSpPr/>
            <p:nvPr/>
          </p:nvSpPr>
          <p:spPr>
            <a:xfrm>
              <a:off x="825339" y="5365436"/>
              <a:ext cx="3479969" cy="861372"/>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52">
              <a:extLst>
                <a:ext uri="{FF2B5EF4-FFF2-40B4-BE49-F238E27FC236}">
                  <a16:creationId xmlns:a16="http://schemas.microsoft.com/office/drawing/2014/main" id="{D4B041D6-D10C-4D55-AB9B-AE83C844B2BF}"/>
                </a:ext>
              </a:extLst>
            </p:cNvPr>
            <p:cNvCxnSpPr>
              <a:cxnSpLocks/>
              <a:stCxn id="10" idx="1"/>
              <a:endCxn id="6" idx="1"/>
            </p:cNvCxnSpPr>
            <p:nvPr/>
          </p:nvCxnSpPr>
          <p:spPr>
            <a:xfrm>
              <a:off x="422161" y="3597886"/>
              <a:ext cx="405513" cy="7086"/>
            </a:xfrm>
            <a:prstGeom prst="line">
              <a:avLst/>
            </a:prstGeom>
            <a:noFill/>
            <a:ln w="6350" cap="flat" cmpd="sng" algn="ctr">
              <a:solidFill>
                <a:srgbClr val="4472C4"/>
              </a:solidFill>
              <a:prstDash val="solid"/>
              <a:miter lim="800000"/>
            </a:ln>
            <a:effectLst/>
          </p:spPr>
        </p:cxnSp>
        <p:cxnSp>
          <p:nvCxnSpPr>
            <p:cNvPr id="15" name="Straight Connector 54">
              <a:extLst>
                <a:ext uri="{FF2B5EF4-FFF2-40B4-BE49-F238E27FC236}">
                  <a16:creationId xmlns:a16="http://schemas.microsoft.com/office/drawing/2014/main" id="{CA532865-5522-494E-8EA6-15771FEC1F58}"/>
                </a:ext>
              </a:extLst>
            </p:cNvPr>
            <p:cNvCxnSpPr>
              <a:cxnSpLocks/>
              <a:endCxn id="7" idx="1"/>
            </p:cNvCxnSpPr>
            <p:nvPr/>
          </p:nvCxnSpPr>
          <p:spPr>
            <a:xfrm>
              <a:off x="355768" y="4661130"/>
              <a:ext cx="469571" cy="370"/>
            </a:xfrm>
            <a:prstGeom prst="line">
              <a:avLst/>
            </a:prstGeom>
            <a:noFill/>
            <a:ln w="6350" cap="flat" cmpd="sng" algn="ctr">
              <a:solidFill>
                <a:srgbClr val="4472C4"/>
              </a:solidFill>
              <a:prstDash val="solid"/>
              <a:miter lim="800000"/>
            </a:ln>
            <a:effectLst/>
          </p:spPr>
        </p:cxnSp>
        <p:cxnSp>
          <p:nvCxnSpPr>
            <p:cNvPr id="16" name="Straight Connector 58">
              <a:extLst>
                <a:ext uri="{FF2B5EF4-FFF2-40B4-BE49-F238E27FC236}">
                  <a16:creationId xmlns:a16="http://schemas.microsoft.com/office/drawing/2014/main" id="{4BE7B630-D98B-477D-BA09-E92E7AC7845F}"/>
                </a:ext>
              </a:extLst>
            </p:cNvPr>
            <p:cNvCxnSpPr>
              <a:cxnSpLocks/>
              <a:stCxn id="10" idx="2"/>
              <a:endCxn id="13" idx="1"/>
            </p:cNvCxnSpPr>
            <p:nvPr/>
          </p:nvCxnSpPr>
          <p:spPr>
            <a:xfrm flipV="1">
              <a:off x="333540" y="5796122"/>
              <a:ext cx="491799" cy="6551"/>
            </a:xfrm>
            <a:prstGeom prst="line">
              <a:avLst/>
            </a:prstGeom>
            <a:noFill/>
            <a:ln w="6350" cap="flat" cmpd="sng" algn="ctr">
              <a:solidFill>
                <a:srgbClr val="4472C4"/>
              </a:solidFill>
              <a:prstDash val="solid"/>
              <a:miter lim="800000"/>
            </a:ln>
            <a:effectLst/>
          </p:spPr>
        </p:cxnSp>
        <p:sp>
          <p:nvSpPr>
            <p:cNvPr id="17" name="Rectangle: Rounded Corners 74">
              <a:extLst>
                <a:ext uri="{FF2B5EF4-FFF2-40B4-BE49-F238E27FC236}">
                  <a16:creationId xmlns:a16="http://schemas.microsoft.com/office/drawing/2014/main" id="{0EDB72D4-E111-4213-AF64-A748D4B2AB46}"/>
                </a:ext>
              </a:extLst>
            </p:cNvPr>
            <p:cNvSpPr/>
            <p:nvPr/>
          </p:nvSpPr>
          <p:spPr>
            <a:xfrm>
              <a:off x="4844702" y="970744"/>
              <a:ext cx="3479969" cy="860633"/>
            </a:xfrm>
            <a:prstGeom prst="roundRect">
              <a:avLst/>
            </a:prstGeom>
            <a:solidFill>
              <a:srgbClr val="004AAD"/>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75">
              <a:extLst>
                <a:ext uri="{FF2B5EF4-FFF2-40B4-BE49-F238E27FC236}">
                  <a16:creationId xmlns:a16="http://schemas.microsoft.com/office/drawing/2014/main" id="{AC94254A-3E27-44E1-BF86-96DDF10707CB}"/>
                </a:ext>
              </a:extLst>
            </p:cNvPr>
            <p:cNvSpPr/>
            <p:nvPr/>
          </p:nvSpPr>
          <p:spPr>
            <a:xfrm>
              <a:off x="4844702" y="2094857"/>
              <a:ext cx="3479969" cy="860633"/>
            </a:xfrm>
            <a:prstGeom prst="roundRect">
              <a:avLst/>
            </a:prstGeom>
            <a:solidFill>
              <a:srgbClr val="004AAD"/>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76">
              <a:extLst>
                <a:ext uri="{FF2B5EF4-FFF2-40B4-BE49-F238E27FC236}">
                  <a16:creationId xmlns:a16="http://schemas.microsoft.com/office/drawing/2014/main" id="{53E6D7C3-2114-4D99-8382-5E1C312C608B}"/>
                </a:ext>
              </a:extLst>
            </p:cNvPr>
            <p:cNvSpPr/>
            <p:nvPr/>
          </p:nvSpPr>
          <p:spPr>
            <a:xfrm>
              <a:off x="4826359" y="3181915"/>
              <a:ext cx="3479969" cy="860633"/>
            </a:xfrm>
            <a:prstGeom prst="roundRect">
              <a:avLst/>
            </a:prstGeom>
            <a:solidFill>
              <a:srgbClr val="004AAD"/>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sp>
          <p:nvSpPr>
            <p:cNvPr id="20" name="Rectangle: Rounded Corners 77">
              <a:extLst>
                <a:ext uri="{FF2B5EF4-FFF2-40B4-BE49-F238E27FC236}">
                  <a16:creationId xmlns:a16="http://schemas.microsoft.com/office/drawing/2014/main" id="{F14EF738-817D-4B80-B782-C9E1E365AF96}"/>
                </a:ext>
              </a:extLst>
            </p:cNvPr>
            <p:cNvSpPr/>
            <p:nvPr/>
          </p:nvSpPr>
          <p:spPr>
            <a:xfrm>
              <a:off x="4824024" y="4238074"/>
              <a:ext cx="3479969" cy="861372"/>
            </a:xfrm>
            <a:prstGeom prst="roundRect">
              <a:avLst/>
            </a:prstGeom>
            <a:solidFill>
              <a:srgbClr val="004AAD"/>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80">
              <a:extLst>
                <a:ext uri="{FF2B5EF4-FFF2-40B4-BE49-F238E27FC236}">
                  <a16:creationId xmlns:a16="http://schemas.microsoft.com/office/drawing/2014/main" id="{68BE6145-1866-4554-84AF-C7464E7C620D}"/>
                </a:ext>
              </a:extLst>
            </p:cNvPr>
            <p:cNvSpPr/>
            <p:nvPr/>
          </p:nvSpPr>
          <p:spPr>
            <a:xfrm>
              <a:off x="5035642" y="3300901"/>
              <a:ext cx="305673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Logrando que todos te sientan</a:t>
              </a:r>
            </a:p>
          </p:txBody>
        </p:sp>
        <p:sp>
          <p:nvSpPr>
            <p:cNvPr id="22" name="Rectangle 81">
              <a:extLst>
                <a:ext uri="{FF2B5EF4-FFF2-40B4-BE49-F238E27FC236}">
                  <a16:creationId xmlns:a16="http://schemas.microsoft.com/office/drawing/2014/main" id="{A8DA50E2-C2D4-4D26-9199-02332A6912C9}"/>
                </a:ext>
              </a:extLst>
            </p:cNvPr>
            <p:cNvSpPr/>
            <p:nvPr/>
          </p:nvSpPr>
          <p:spPr>
            <a:xfrm>
              <a:off x="4900898" y="4302720"/>
              <a:ext cx="3503930"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Optimizando las nuevas formas de pensar y actuar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chemeClr val="bg1"/>
                </a:solidFill>
                <a:effectLst/>
                <a:uLnTx/>
                <a:uFillTx/>
                <a:latin typeface="Open Sans Bold" panose="020B0604020202020204"/>
              </a:endParaRPr>
            </a:p>
          </p:txBody>
        </p:sp>
        <p:cxnSp>
          <p:nvCxnSpPr>
            <p:cNvPr id="23" name="Straight Connector 83">
              <a:extLst>
                <a:ext uri="{FF2B5EF4-FFF2-40B4-BE49-F238E27FC236}">
                  <a16:creationId xmlns:a16="http://schemas.microsoft.com/office/drawing/2014/main" id="{567E22B2-766B-4643-B0DD-45F54A044F4A}"/>
                </a:ext>
              </a:extLst>
            </p:cNvPr>
            <p:cNvCxnSpPr>
              <a:cxnSpLocks/>
              <a:endCxn id="17" idx="1"/>
            </p:cNvCxnSpPr>
            <p:nvPr/>
          </p:nvCxnSpPr>
          <p:spPr>
            <a:xfrm>
              <a:off x="4332225" y="1400359"/>
              <a:ext cx="512477" cy="702"/>
            </a:xfrm>
            <a:prstGeom prst="line">
              <a:avLst/>
            </a:prstGeom>
            <a:noFill/>
            <a:ln w="57150" cap="flat" cmpd="sng" algn="ctr">
              <a:solidFill>
                <a:schemeClr val="bg1"/>
              </a:solidFill>
              <a:prstDash val="solid"/>
              <a:miter lim="800000"/>
            </a:ln>
            <a:effectLst/>
          </p:spPr>
        </p:cxnSp>
        <p:cxnSp>
          <p:nvCxnSpPr>
            <p:cNvPr id="24" name="Straight Connector 84">
              <a:extLst>
                <a:ext uri="{FF2B5EF4-FFF2-40B4-BE49-F238E27FC236}">
                  <a16:creationId xmlns:a16="http://schemas.microsoft.com/office/drawing/2014/main" id="{C5E8D64A-5C10-4913-9E95-DDAB242A05CC}"/>
                </a:ext>
              </a:extLst>
            </p:cNvPr>
            <p:cNvCxnSpPr>
              <a:cxnSpLocks/>
              <a:stCxn id="5" idx="3"/>
              <a:endCxn id="18" idx="1"/>
            </p:cNvCxnSpPr>
            <p:nvPr/>
          </p:nvCxnSpPr>
          <p:spPr>
            <a:xfrm>
              <a:off x="4325986" y="2517914"/>
              <a:ext cx="518716" cy="7260"/>
            </a:xfrm>
            <a:prstGeom prst="line">
              <a:avLst/>
            </a:prstGeom>
            <a:noFill/>
            <a:ln w="57150" cap="flat" cmpd="sng" algn="ctr">
              <a:solidFill>
                <a:schemeClr val="bg1"/>
              </a:solidFill>
              <a:prstDash val="solid"/>
              <a:miter lim="800000"/>
            </a:ln>
            <a:effectLst/>
          </p:spPr>
        </p:cxnSp>
        <p:sp>
          <p:nvSpPr>
            <p:cNvPr id="25" name="Rectangle: Rounded Corners 85">
              <a:extLst>
                <a:ext uri="{FF2B5EF4-FFF2-40B4-BE49-F238E27FC236}">
                  <a16:creationId xmlns:a16="http://schemas.microsoft.com/office/drawing/2014/main" id="{032816FD-8382-4DC3-B082-B7EECC69D560}"/>
                </a:ext>
              </a:extLst>
            </p:cNvPr>
            <p:cNvSpPr/>
            <p:nvPr/>
          </p:nvSpPr>
          <p:spPr>
            <a:xfrm>
              <a:off x="4824024" y="5372696"/>
              <a:ext cx="3479969" cy="861372"/>
            </a:xfrm>
            <a:prstGeom prst="roundRect">
              <a:avLst/>
            </a:prstGeom>
            <a:solidFill>
              <a:srgbClr val="004AAD"/>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Open Sans Bold" panose="020B0604020202020204"/>
              </a:endParaRPr>
            </a:p>
          </p:txBody>
        </p:sp>
        <p:cxnSp>
          <p:nvCxnSpPr>
            <p:cNvPr id="26" name="Straight Connector 87">
              <a:extLst>
                <a:ext uri="{FF2B5EF4-FFF2-40B4-BE49-F238E27FC236}">
                  <a16:creationId xmlns:a16="http://schemas.microsoft.com/office/drawing/2014/main" id="{AE2BF1ED-4D81-476B-8DCB-E335DD947036}"/>
                </a:ext>
              </a:extLst>
            </p:cNvPr>
            <p:cNvCxnSpPr>
              <a:cxnSpLocks/>
              <a:stCxn id="6" idx="3"/>
              <a:endCxn id="19" idx="1"/>
            </p:cNvCxnSpPr>
            <p:nvPr/>
          </p:nvCxnSpPr>
          <p:spPr>
            <a:xfrm>
              <a:off x="4307643" y="3604972"/>
              <a:ext cx="518716" cy="7260"/>
            </a:xfrm>
            <a:prstGeom prst="line">
              <a:avLst/>
            </a:prstGeom>
            <a:noFill/>
            <a:ln w="57150" cap="flat" cmpd="sng" algn="ctr">
              <a:solidFill>
                <a:schemeClr val="bg1"/>
              </a:solidFill>
              <a:prstDash val="solid"/>
              <a:miter lim="800000"/>
            </a:ln>
            <a:effectLst/>
          </p:spPr>
        </p:cxnSp>
        <p:cxnSp>
          <p:nvCxnSpPr>
            <p:cNvPr id="27" name="Straight Connector 88">
              <a:extLst>
                <a:ext uri="{FF2B5EF4-FFF2-40B4-BE49-F238E27FC236}">
                  <a16:creationId xmlns:a16="http://schemas.microsoft.com/office/drawing/2014/main" id="{73830AAB-B6EE-4B67-AF3B-9613685D65DE}"/>
                </a:ext>
              </a:extLst>
            </p:cNvPr>
            <p:cNvCxnSpPr>
              <a:cxnSpLocks/>
              <a:stCxn id="7" idx="3"/>
              <a:endCxn id="20" idx="1"/>
            </p:cNvCxnSpPr>
            <p:nvPr/>
          </p:nvCxnSpPr>
          <p:spPr>
            <a:xfrm>
              <a:off x="4305308" y="4661500"/>
              <a:ext cx="518716" cy="7260"/>
            </a:xfrm>
            <a:prstGeom prst="line">
              <a:avLst/>
            </a:prstGeom>
            <a:noFill/>
            <a:ln w="57150" cap="flat" cmpd="sng" algn="ctr">
              <a:solidFill>
                <a:schemeClr val="bg1"/>
              </a:solidFill>
              <a:prstDash val="solid"/>
              <a:miter lim="800000"/>
            </a:ln>
            <a:effectLst/>
          </p:spPr>
        </p:cxnSp>
        <p:cxnSp>
          <p:nvCxnSpPr>
            <p:cNvPr id="28" name="Straight Connector 89">
              <a:extLst>
                <a:ext uri="{FF2B5EF4-FFF2-40B4-BE49-F238E27FC236}">
                  <a16:creationId xmlns:a16="http://schemas.microsoft.com/office/drawing/2014/main" id="{98247223-176E-43E0-95ED-7AEDE7BFA52C}"/>
                </a:ext>
              </a:extLst>
            </p:cNvPr>
            <p:cNvCxnSpPr>
              <a:cxnSpLocks/>
              <a:endCxn id="25" idx="1"/>
            </p:cNvCxnSpPr>
            <p:nvPr/>
          </p:nvCxnSpPr>
          <p:spPr>
            <a:xfrm flipV="1">
              <a:off x="4332225" y="5803382"/>
              <a:ext cx="491799" cy="6551"/>
            </a:xfrm>
            <a:prstGeom prst="line">
              <a:avLst/>
            </a:prstGeom>
            <a:noFill/>
            <a:ln w="57150" cap="flat" cmpd="sng" algn="ctr">
              <a:solidFill>
                <a:schemeClr val="bg1"/>
              </a:solidFill>
              <a:prstDash val="solid"/>
              <a:miter lim="800000"/>
            </a:ln>
            <a:effectLst/>
          </p:spPr>
        </p:cxnSp>
        <p:sp>
          <p:nvSpPr>
            <p:cNvPr id="29" name="CuadroTexto 28">
              <a:extLst>
                <a:ext uri="{FF2B5EF4-FFF2-40B4-BE49-F238E27FC236}">
                  <a16:creationId xmlns:a16="http://schemas.microsoft.com/office/drawing/2014/main" id="{CEDFCE7A-3080-5F28-A519-2F4129A4C60A}"/>
                </a:ext>
              </a:extLst>
            </p:cNvPr>
            <p:cNvSpPr txBox="1"/>
            <p:nvPr/>
          </p:nvSpPr>
          <p:spPr>
            <a:xfrm>
              <a:off x="1057817" y="1097698"/>
              <a:ext cx="2950482"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004AAD"/>
                  </a:solidFill>
                  <a:effectLst/>
                  <a:uLnTx/>
                  <a:uFillTx/>
                  <a:latin typeface="Open Sans Bold" panose="020B0604020202020204"/>
                </a:rPr>
                <a:t>DESARROLLAR IMAGEN PERSONAL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rgbClr val="004AAD"/>
                </a:solidFill>
                <a:effectLst/>
                <a:uLnTx/>
                <a:uFillTx/>
                <a:latin typeface="Open Sans Bold" panose="020B0604020202020204"/>
              </a:endParaRPr>
            </a:p>
          </p:txBody>
        </p:sp>
        <p:sp>
          <p:nvSpPr>
            <p:cNvPr id="30" name="CuadroTexto 29">
              <a:extLst>
                <a:ext uri="{FF2B5EF4-FFF2-40B4-BE49-F238E27FC236}">
                  <a16:creationId xmlns:a16="http://schemas.microsoft.com/office/drawing/2014/main" id="{E0B6A341-F84C-6B54-5226-C0E419E562F2}"/>
                </a:ext>
              </a:extLst>
            </p:cNvPr>
            <p:cNvSpPr txBox="1"/>
            <p:nvPr/>
          </p:nvSpPr>
          <p:spPr>
            <a:xfrm>
              <a:off x="5192675" y="1097698"/>
              <a:ext cx="292037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Vendiéndome a mí mismo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31" name="CuadroTexto 30">
              <a:extLst>
                <a:ext uri="{FF2B5EF4-FFF2-40B4-BE49-F238E27FC236}">
                  <a16:creationId xmlns:a16="http://schemas.microsoft.com/office/drawing/2014/main" id="{31D83D56-AB9D-91C0-55FA-833A27E25856}"/>
                </a:ext>
              </a:extLst>
            </p:cNvPr>
            <p:cNvSpPr txBox="1"/>
            <p:nvPr/>
          </p:nvSpPr>
          <p:spPr>
            <a:xfrm>
              <a:off x="1057817" y="2221104"/>
              <a:ext cx="2950482"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004AAD"/>
                  </a:solidFill>
                  <a:effectLst/>
                  <a:uLnTx/>
                  <a:uFillTx/>
                  <a:latin typeface="Open Sans Bold" panose="020B0604020202020204"/>
                </a:rPr>
                <a:t>DIAGNOSTICO DE NECESIDADES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rgbClr val="004AAD"/>
                </a:solidFill>
                <a:effectLst/>
                <a:uLnTx/>
                <a:uFillTx/>
                <a:latin typeface="Open Sans Bold" panose="020B0604020202020204"/>
              </a:endParaRPr>
            </a:p>
          </p:txBody>
        </p:sp>
        <p:sp>
          <p:nvSpPr>
            <p:cNvPr id="32" name="CuadroTexto 31">
              <a:extLst>
                <a:ext uri="{FF2B5EF4-FFF2-40B4-BE49-F238E27FC236}">
                  <a16:creationId xmlns:a16="http://schemas.microsoft.com/office/drawing/2014/main" id="{5271C9CD-B0D1-54CB-DBEF-1C7B24732C6A}"/>
                </a:ext>
              </a:extLst>
            </p:cNvPr>
            <p:cNvSpPr txBox="1"/>
            <p:nvPr/>
          </p:nvSpPr>
          <p:spPr>
            <a:xfrm>
              <a:off x="5203284" y="2178806"/>
              <a:ext cx="2909768"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Descubriendo lo que realmente quiere el cliente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Open Sans Bold" panose="020B0604020202020204"/>
              </a:endParaRPr>
            </a:p>
          </p:txBody>
        </p:sp>
        <p:sp>
          <p:nvSpPr>
            <p:cNvPr id="33" name="CuadroTexto 32">
              <a:extLst>
                <a:ext uri="{FF2B5EF4-FFF2-40B4-BE49-F238E27FC236}">
                  <a16:creationId xmlns:a16="http://schemas.microsoft.com/office/drawing/2014/main" id="{DB43CC64-772D-482A-2AF1-08A2CE98F29A}"/>
                </a:ext>
              </a:extLst>
            </p:cNvPr>
            <p:cNvSpPr txBox="1"/>
            <p:nvPr/>
          </p:nvSpPr>
          <p:spPr>
            <a:xfrm>
              <a:off x="1773769" y="5580477"/>
              <a:ext cx="184269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004AAD"/>
                  </a:solidFill>
                  <a:effectLst/>
                  <a:uLnTx/>
                  <a:uFillTx/>
                  <a:latin typeface="Open Sans Bold" panose="020B0604020202020204"/>
                </a:rPr>
                <a:t>DISPOSICION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rgbClr val="004AAD"/>
                </a:solidFill>
                <a:effectLst/>
                <a:uLnTx/>
                <a:uFillTx/>
                <a:latin typeface="Open Sans Bold" panose="020B0604020202020204"/>
              </a:endParaRPr>
            </a:p>
          </p:txBody>
        </p:sp>
        <p:sp>
          <p:nvSpPr>
            <p:cNvPr id="34" name="Rectángulo 33"/>
            <p:cNvSpPr/>
            <p:nvPr/>
          </p:nvSpPr>
          <p:spPr>
            <a:xfrm>
              <a:off x="4743409" y="5471711"/>
              <a:ext cx="3641198" cy="923330"/>
            </a:xfrm>
            <a:prstGeom prst="rect">
              <a:avLst/>
            </a:prstGeom>
          </p:spPr>
          <p:txBody>
            <a:bodyPr wrap="square">
              <a:spAutoFit/>
            </a:bodyPr>
            <a:lstStyle/>
            <a:p>
              <a:pPr algn="ctr"/>
              <a:r>
                <a:rPr lang="es-CO" dirty="0">
                  <a:solidFill>
                    <a:schemeClr val="bg1"/>
                  </a:solidFill>
                  <a:latin typeface="Open Sans Bold" panose="020B0604020202020204"/>
                </a:rPr>
                <a:t>Logrando que reconozcan que puedes apoyar</a:t>
              </a:r>
            </a:p>
            <a:p>
              <a:pPr algn="ctr"/>
              <a:endParaRPr lang="es-CO" dirty="0">
                <a:solidFill>
                  <a:schemeClr val="bg1"/>
                </a:solidFill>
                <a:latin typeface="Open Sans Bold" panose="020B0604020202020204"/>
              </a:endParaRPr>
            </a:p>
          </p:txBody>
        </p:sp>
        <p:sp>
          <p:nvSpPr>
            <p:cNvPr id="35" name="Rectángulo redondeado 34"/>
            <p:cNvSpPr/>
            <p:nvPr/>
          </p:nvSpPr>
          <p:spPr>
            <a:xfrm>
              <a:off x="333540" y="234794"/>
              <a:ext cx="8318847" cy="6362647"/>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7" name="CuadroTexto 36"/>
          <p:cNvSpPr txBox="1"/>
          <p:nvPr/>
        </p:nvSpPr>
        <p:spPr>
          <a:xfrm>
            <a:off x="98628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
        <p:nvSpPr>
          <p:cNvPr id="38" name="Elipse 37"/>
          <p:cNvSpPr/>
          <p:nvPr/>
        </p:nvSpPr>
        <p:spPr>
          <a:xfrm>
            <a:off x="8882530" y="2221104"/>
            <a:ext cx="2847877" cy="243969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44379452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grpSp>
        <p:nvGrpSpPr>
          <p:cNvPr id="40" name="Grupo 39"/>
          <p:cNvGrpSpPr/>
          <p:nvPr/>
        </p:nvGrpSpPr>
        <p:grpSpPr>
          <a:xfrm>
            <a:off x="431224" y="277091"/>
            <a:ext cx="8386618" cy="6406343"/>
            <a:chOff x="831274" y="305666"/>
            <a:chExt cx="8386618" cy="6406343"/>
          </a:xfrm>
        </p:grpSpPr>
        <p:sp>
          <p:nvSpPr>
            <p:cNvPr id="3" name="CuadroTexto 1">
              <a:extLst>
                <a:ext uri="{FF2B5EF4-FFF2-40B4-BE49-F238E27FC236}">
                  <a16:creationId xmlns:a16="http://schemas.microsoft.com/office/drawing/2014/main" id="{C439DA76-152A-4FDD-8BFB-372F7696B154}"/>
                </a:ext>
              </a:extLst>
            </p:cNvPr>
            <p:cNvSpPr txBox="1"/>
            <p:nvPr/>
          </p:nvSpPr>
          <p:spPr>
            <a:xfrm>
              <a:off x="1090060" y="574244"/>
              <a:ext cx="3722201"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233DFF"/>
                  </a:solidFill>
                  <a:effectLst/>
                  <a:uLnTx/>
                  <a:uFillTx/>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4688314" y="546416"/>
              <a:ext cx="4199512"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233DFF"/>
                  </a:solidFill>
                  <a:effectLst/>
                  <a:uLnTx/>
                  <a:uFillTx/>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1290557" y="1178009"/>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schemeClr val="bg1"/>
                </a:solidFill>
                <a:effectLst/>
                <a:uLnTx/>
                <a:uFillTx/>
                <a:latin typeface="Open Sans Bold" panose="020B0604020202020204"/>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1290557" y="2302122"/>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schemeClr val="bg1"/>
                </a:solidFill>
                <a:effectLst/>
                <a:uLnTx/>
                <a:uFillTx/>
                <a:latin typeface="Open Sans Bold" panose="020B0604020202020204"/>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1272214" y="3389180"/>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schemeClr val="bg1"/>
                </a:solidFill>
                <a:effectLst/>
                <a:uLnTx/>
                <a:uFillTx/>
                <a:latin typeface="Open Sans Bold" panose="020B0604020202020204"/>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1269879" y="4445339"/>
              <a:ext cx="3479969" cy="861372"/>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schemeClr val="bg1"/>
                </a:solidFill>
                <a:effectLst/>
                <a:uLnTx/>
                <a:uFillTx/>
                <a:latin typeface="Open Sans Bold" panose="020B0604020202020204"/>
              </a:endParaRPr>
            </a:p>
          </p:txBody>
        </p:sp>
        <p:sp>
          <p:nvSpPr>
            <p:cNvPr id="9" name="Rectangle 21">
              <a:extLst>
                <a:ext uri="{FF2B5EF4-FFF2-40B4-BE49-F238E27FC236}">
                  <a16:creationId xmlns:a16="http://schemas.microsoft.com/office/drawing/2014/main" id="{541CA193-4BB3-4769-A5AA-A468E8D2976F}"/>
                </a:ext>
              </a:extLst>
            </p:cNvPr>
            <p:cNvSpPr/>
            <p:nvPr/>
          </p:nvSpPr>
          <p:spPr>
            <a:xfrm>
              <a:off x="1388598" y="1299389"/>
              <a:ext cx="3239933"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EJECUCION CON OPORTUNIDAD</a:t>
              </a:r>
            </a:p>
          </p:txBody>
        </p:sp>
        <p:sp>
          <p:nvSpPr>
            <p:cNvPr id="10" name="Rectangle 23">
              <a:extLst>
                <a:ext uri="{FF2B5EF4-FFF2-40B4-BE49-F238E27FC236}">
                  <a16:creationId xmlns:a16="http://schemas.microsoft.com/office/drawing/2014/main" id="{2140FDF8-6AAB-4E26-9FE5-8A22A425D9AA}"/>
                </a:ext>
              </a:extLst>
            </p:cNvPr>
            <p:cNvSpPr/>
            <p:nvPr/>
          </p:nvSpPr>
          <p:spPr>
            <a:xfrm>
              <a:off x="1483833" y="3521895"/>
              <a:ext cx="305673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ELEMENTOS DECISORES DEL CLIENTE</a:t>
              </a:r>
            </a:p>
          </p:txBody>
        </p:sp>
        <p:sp>
          <p:nvSpPr>
            <p:cNvPr id="11" name="Rectangle 24">
              <a:extLst>
                <a:ext uri="{FF2B5EF4-FFF2-40B4-BE49-F238E27FC236}">
                  <a16:creationId xmlns:a16="http://schemas.microsoft.com/office/drawing/2014/main" id="{2D588E11-8D00-43D9-A3F6-06519F14D6B7}"/>
                </a:ext>
              </a:extLst>
            </p:cNvPr>
            <p:cNvSpPr/>
            <p:nvPr/>
          </p:nvSpPr>
          <p:spPr>
            <a:xfrm>
              <a:off x="1269879" y="4660806"/>
              <a:ext cx="3391345"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EMPATIA</a:t>
              </a:r>
            </a:p>
          </p:txBody>
        </p:sp>
        <p:sp>
          <p:nvSpPr>
            <p:cNvPr id="15" name="Rectangle: Rounded Corners 41">
              <a:extLst>
                <a:ext uri="{FF2B5EF4-FFF2-40B4-BE49-F238E27FC236}">
                  <a16:creationId xmlns:a16="http://schemas.microsoft.com/office/drawing/2014/main" id="{6771B1C9-7E11-4804-840A-3AC6CBF6C6D9}"/>
                </a:ext>
              </a:extLst>
            </p:cNvPr>
            <p:cNvSpPr/>
            <p:nvPr/>
          </p:nvSpPr>
          <p:spPr>
            <a:xfrm>
              <a:off x="1269879" y="5579961"/>
              <a:ext cx="3479969" cy="861372"/>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noFill/>
                </a:ln>
                <a:solidFill>
                  <a:schemeClr val="bg1"/>
                </a:solidFill>
                <a:effectLst/>
                <a:uLnTx/>
                <a:uFillTx/>
                <a:latin typeface="Open Sans Bold" panose="020B0604020202020204"/>
              </a:endParaRPr>
            </a:p>
          </p:txBody>
        </p:sp>
        <p:sp>
          <p:nvSpPr>
            <p:cNvPr id="16" name="Rectangle 42">
              <a:extLst>
                <a:ext uri="{FF2B5EF4-FFF2-40B4-BE49-F238E27FC236}">
                  <a16:creationId xmlns:a16="http://schemas.microsoft.com/office/drawing/2014/main" id="{8AB52B36-E677-4DB5-A33C-5EBB98336552}"/>
                </a:ext>
              </a:extLst>
            </p:cNvPr>
            <p:cNvSpPr/>
            <p:nvPr/>
          </p:nvSpPr>
          <p:spPr>
            <a:xfrm>
              <a:off x="1211177" y="5764626"/>
              <a:ext cx="34799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EMPODERAMIENTO</a:t>
              </a:r>
            </a:p>
          </p:txBody>
        </p:sp>
        <p:sp>
          <p:nvSpPr>
            <p:cNvPr id="20" name="Rectangle: Rounded Corners 74">
              <a:extLst>
                <a:ext uri="{FF2B5EF4-FFF2-40B4-BE49-F238E27FC236}">
                  <a16:creationId xmlns:a16="http://schemas.microsoft.com/office/drawing/2014/main" id="{0EDB72D4-E111-4213-AF64-A748D4B2AB46}"/>
                </a:ext>
              </a:extLst>
            </p:cNvPr>
            <p:cNvSpPr/>
            <p:nvPr/>
          </p:nvSpPr>
          <p:spPr>
            <a:xfrm>
              <a:off x="5289242" y="1185269"/>
              <a:ext cx="3479969" cy="860633"/>
            </a:xfrm>
            <a:prstGeom prst="roundRect">
              <a:avLst/>
            </a:prstGeom>
            <a:solidFill>
              <a:srgbClr val="233DFF"/>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21" name="Rectangle: Rounded Corners 75">
              <a:extLst>
                <a:ext uri="{FF2B5EF4-FFF2-40B4-BE49-F238E27FC236}">
                  <a16:creationId xmlns:a16="http://schemas.microsoft.com/office/drawing/2014/main" id="{AC94254A-3E27-44E1-BF86-96DDF10707CB}"/>
                </a:ext>
              </a:extLst>
            </p:cNvPr>
            <p:cNvSpPr/>
            <p:nvPr/>
          </p:nvSpPr>
          <p:spPr>
            <a:xfrm>
              <a:off x="5289242" y="2309382"/>
              <a:ext cx="3479969" cy="860633"/>
            </a:xfrm>
            <a:prstGeom prst="roundRect">
              <a:avLst/>
            </a:prstGeom>
            <a:solidFill>
              <a:srgbClr val="233DFF"/>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22" name="Rectangle: Rounded Corners 76">
              <a:extLst>
                <a:ext uri="{FF2B5EF4-FFF2-40B4-BE49-F238E27FC236}">
                  <a16:creationId xmlns:a16="http://schemas.microsoft.com/office/drawing/2014/main" id="{53E6D7C3-2114-4D99-8382-5E1C312C608B}"/>
                </a:ext>
              </a:extLst>
            </p:cNvPr>
            <p:cNvSpPr/>
            <p:nvPr/>
          </p:nvSpPr>
          <p:spPr>
            <a:xfrm>
              <a:off x="5270899" y="3396440"/>
              <a:ext cx="3479969" cy="860633"/>
            </a:xfrm>
            <a:prstGeom prst="roundRect">
              <a:avLst/>
            </a:prstGeom>
            <a:solidFill>
              <a:srgbClr val="233DFF"/>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23" name="Rectangle: Rounded Corners 77">
              <a:extLst>
                <a:ext uri="{FF2B5EF4-FFF2-40B4-BE49-F238E27FC236}">
                  <a16:creationId xmlns:a16="http://schemas.microsoft.com/office/drawing/2014/main" id="{F14EF738-817D-4B80-B782-C9E1E365AF96}"/>
                </a:ext>
              </a:extLst>
            </p:cNvPr>
            <p:cNvSpPr/>
            <p:nvPr/>
          </p:nvSpPr>
          <p:spPr>
            <a:xfrm>
              <a:off x="5268564" y="4452599"/>
              <a:ext cx="3479969" cy="861372"/>
            </a:xfrm>
            <a:prstGeom prst="roundRect">
              <a:avLst/>
            </a:prstGeom>
            <a:solidFill>
              <a:srgbClr val="233DFF"/>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24" name="Rectangle 78">
              <a:extLst>
                <a:ext uri="{FF2B5EF4-FFF2-40B4-BE49-F238E27FC236}">
                  <a16:creationId xmlns:a16="http://schemas.microsoft.com/office/drawing/2014/main" id="{C06ED72B-39DD-4156-9723-6E79F21F54F8}"/>
                </a:ext>
              </a:extLst>
            </p:cNvPr>
            <p:cNvSpPr/>
            <p:nvPr/>
          </p:nvSpPr>
          <p:spPr>
            <a:xfrm>
              <a:off x="5388581" y="1156913"/>
              <a:ext cx="3359952" cy="830997"/>
            </a:xfrm>
            <a:prstGeom prst="rect">
              <a:avLst/>
            </a:prstGeom>
            <a:ln>
              <a:solidFill>
                <a:srgbClr val="004AAD"/>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chemeClr val="bg1"/>
                  </a:solidFill>
                  <a:effectLst/>
                  <a:uLnTx/>
                  <a:uFillTx/>
                  <a:latin typeface="Open Sans Bold" panose="020B0604020202020204"/>
                </a:rPr>
                <a:t>Alcanzando niveles superiores de ejecución, logrando un manejo adecuado del tiempo y priorizando</a:t>
              </a:r>
            </a:p>
          </p:txBody>
        </p:sp>
        <p:sp>
          <p:nvSpPr>
            <p:cNvPr id="25" name="Rectangle 80">
              <a:extLst>
                <a:ext uri="{FF2B5EF4-FFF2-40B4-BE49-F238E27FC236}">
                  <a16:creationId xmlns:a16="http://schemas.microsoft.com/office/drawing/2014/main" id="{68BE6145-1866-4554-84AF-C7464E7C620D}"/>
                </a:ext>
              </a:extLst>
            </p:cNvPr>
            <p:cNvSpPr/>
            <p:nvPr/>
          </p:nvSpPr>
          <p:spPr>
            <a:xfrm>
              <a:off x="5289243" y="3500348"/>
              <a:ext cx="347996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Sabiendo qué lleva al cliente a tomar decisiones</a:t>
              </a:r>
            </a:p>
          </p:txBody>
        </p:sp>
        <p:sp>
          <p:nvSpPr>
            <p:cNvPr id="26" name="Rectangle 81">
              <a:extLst>
                <a:ext uri="{FF2B5EF4-FFF2-40B4-BE49-F238E27FC236}">
                  <a16:creationId xmlns:a16="http://schemas.microsoft.com/office/drawing/2014/main" id="{A8DA50E2-C2D4-4D26-9199-02332A6912C9}"/>
                </a:ext>
              </a:extLst>
            </p:cNvPr>
            <p:cNvSpPr/>
            <p:nvPr/>
          </p:nvSpPr>
          <p:spPr>
            <a:xfrm>
              <a:off x="5265281" y="4465610"/>
              <a:ext cx="350393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Actuando en función de lo que sienten los demás</a:t>
              </a:r>
            </a:p>
          </p:txBody>
        </p:sp>
        <p:cxnSp>
          <p:nvCxnSpPr>
            <p:cNvPr id="27" name="Straight Connector 83">
              <a:extLst>
                <a:ext uri="{FF2B5EF4-FFF2-40B4-BE49-F238E27FC236}">
                  <a16:creationId xmlns:a16="http://schemas.microsoft.com/office/drawing/2014/main" id="{567E22B2-766B-4643-B0DD-45F54A044F4A}"/>
                </a:ext>
              </a:extLst>
            </p:cNvPr>
            <p:cNvCxnSpPr>
              <a:cxnSpLocks/>
              <a:endCxn id="20" idx="1"/>
            </p:cNvCxnSpPr>
            <p:nvPr/>
          </p:nvCxnSpPr>
          <p:spPr>
            <a:xfrm>
              <a:off x="4776765" y="1614884"/>
              <a:ext cx="512477" cy="702"/>
            </a:xfrm>
            <a:prstGeom prst="line">
              <a:avLst/>
            </a:prstGeom>
            <a:noFill/>
            <a:ln w="57150" cap="flat" cmpd="sng" algn="ctr">
              <a:solidFill>
                <a:schemeClr val="accent1"/>
              </a:solidFill>
              <a:prstDash val="solid"/>
              <a:miter lim="800000"/>
            </a:ln>
            <a:effectLst/>
          </p:spPr>
        </p:cxnSp>
        <p:cxnSp>
          <p:nvCxnSpPr>
            <p:cNvPr id="28" name="Straight Connector 84">
              <a:extLst>
                <a:ext uri="{FF2B5EF4-FFF2-40B4-BE49-F238E27FC236}">
                  <a16:creationId xmlns:a16="http://schemas.microsoft.com/office/drawing/2014/main" id="{C5E8D64A-5C10-4913-9E95-DDAB242A05CC}"/>
                </a:ext>
              </a:extLst>
            </p:cNvPr>
            <p:cNvCxnSpPr>
              <a:cxnSpLocks/>
              <a:stCxn id="6" idx="3"/>
              <a:endCxn id="21" idx="1"/>
            </p:cNvCxnSpPr>
            <p:nvPr/>
          </p:nvCxnSpPr>
          <p:spPr>
            <a:xfrm>
              <a:off x="4770526" y="2732439"/>
              <a:ext cx="518716" cy="7260"/>
            </a:xfrm>
            <a:prstGeom prst="line">
              <a:avLst/>
            </a:prstGeom>
            <a:noFill/>
            <a:ln w="57150" cap="flat" cmpd="sng" algn="ctr">
              <a:solidFill>
                <a:schemeClr val="accent1"/>
              </a:solidFill>
              <a:prstDash val="solid"/>
              <a:miter lim="800000"/>
            </a:ln>
            <a:effectLst/>
          </p:spPr>
        </p:cxnSp>
        <p:sp>
          <p:nvSpPr>
            <p:cNvPr id="29" name="Rectangle: Rounded Corners 85">
              <a:extLst>
                <a:ext uri="{FF2B5EF4-FFF2-40B4-BE49-F238E27FC236}">
                  <a16:creationId xmlns:a16="http://schemas.microsoft.com/office/drawing/2014/main" id="{032816FD-8382-4DC3-B082-B7EECC69D560}"/>
                </a:ext>
              </a:extLst>
            </p:cNvPr>
            <p:cNvSpPr/>
            <p:nvPr/>
          </p:nvSpPr>
          <p:spPr>
            <a:xfrm>
              <a:off x="5268564" y="5587221"/>
              <a:ext cx="3479969" cy="861372"/>
            </a:xfrm>
            <a:prstGeom prst="roundRect">
              <a:avLst/>
            </a:prstGeom>
            <a:solidFill>
              <a:srgbClr val="233DFF"/>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30" name="Rectangle 86">
              <a:extLst>
                <a:ext uri="{FF2B5EF4-FFF2-40B4-BE49-F238E27FC236}">
                  <a16:creationId xmlns:a16="http://schemas.microsoft.com/office/drawing/2014/main" id="{4FF3F4A4-B38A-41C9-9B7B-A681D1ABBD10}"/>
                </a:ext>
              </a:extLst>
            </p:cNvPr>
            <p:cNvSpPr/>
            <p:nvPr/>
          </p:nvSpPr>
          <p:spPr>
            <a:xfrm>
              <a:off x="5289242" y="5626127"/>
              <a:ext cx="350393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Permitiendo que los demás hagan lo mejor que pueden</a:t>
              </a:r>
            </a:p>
          </p:txBody>
        </p:sp>
        <p:cxnSp>
          <p:nvCxnSpPr>
            <p:cNvPr id="31" name="Straight Connector 87">
              <a:extLst>
                <a:ext uri="{FF2B5EF4-FFF2-40B4-BE49-F238E27FC236}">
                  <a16:creationId xmlns:a16="http://schemas.microsoft.com/office/drawing/2014/main" id="{AE2BF1ED-4D81-476B-8DCB-E335DD947036}"/>
                </a:ext>
              </a:extLst>
            </p:cNvPr>
            <p:cNvCxnSpPr>
              <a:cxnSpLocks/>
              <a:stCxn id="7" idx="3"/>
              <a:endCxn id="22" idx="1"/>
            </p:cNvCxnSpPr>
            <p:nvPr/>
          </p:nvCxnSpPr>
          <p:spPr>
            <a:xfrm>
              <a:off x="4752183" y="3819497"/>
              <a:ext cx="518716" cy="7260"/>
            </a:xfrm>
            <a:prstGeom prst="line">
              <a:avLst/>
            </a:prstGeom>
            <a:noFill/>
            <a:ln w="57150" cap="flat" cmpd="sng" algn="ctr">
              <a:solidFill>
                <a:srgbClr val="004AAD"/>
              </a:solidFill>
              <a:prstDash val="solid"/>
              <a:miter lim="800000"/>
            </a:ln>
            <a:effectLst/>
          </p:spPr>
        </p:cxnSp>
        <p:cxnSp>
          <p:nvCxnSpPr>
            <p:cNvPr id="32" name="Straight Connector 88">
              <a:extLst>
                <a:ext uri="{FF2B5EF4-FFF2-40B4-BE49-F238E27FC236}">
                  <a16:creationId xmlns:a16="http://schemas.microsoft.com/office/drawing/2014/main" id="{73830AAB-B6EE-4B67-AF3B-9613685D65DE}"/>
                </a:ext>
              </a:extLst>
            </p:cNvPr>
            <p:cNvCxnSpPr>
              <a:cxnSpLocks/>
              <a:stCxn id="8" idx="3"/>
              <a:endCxn id="23" idx="1"/>
            </p:cNvCxnSpPr>
            <p:nvPr/>
          </p:nvCxnSpPr>
          <p:spPr>
            <a:xfrm>
              <a:off x="4749848" y="4876025"/>
              <a:ext cx="518716" cy="7260"/>
            </a:xfrm>
            <a:prstGeom prst="line">
              <a:avLst/>
            </a:prstGeom>
            <a:noFill/>
            <a:ln w="57150" cap="flat" cmpd="sng" algn="ctr">
              <a:solidFill>
                <a:srgbClr val="004AAD"/>
              </a:solidFill>
              <a:prstDash val="solid"/>
              <a:miter lim="800000"/>
            </a:ln>
            <a:effectLst/>
          </p:spPr>
        </p:cxnSp>
        <p:cxnSp>
          <p:nvCxnSpPr>
            <p:cNvPr id="33" name="Straight Connector 89">
              <a:extLst>
                <a:ext uri="{FF2B5EF4-FFF2-40B4-BE49-F238E27FC236}">
                  <a16:creationId xmlns:a16="http://schemas.microsoft.com/office/drawing/2014/main" id="{98247223-176E-43E0-95ED-7AEDE7BFA52C}"/>
                </a:ext>
              </a:extLst>
            </p:cNvPr>
            <p:cNvCxnSpPr>
              <a:cxnSpLocks/>
              <a:endCxn id="29" idx="1"/>
            </p:cNvCxnSpPr>
            <p:nvPr/>
          </p:nvCxnSpPr>
          <p:spPr>
            <a:xfrm flipV="1">
              <a:off x="4776765" y="6017907"/>
              <a:ext cx="491799" cy="6551"/>
            </a:xfrm>
            <a:prstGeom prst="line">
              <a:avLst/>
            </a:prstGeom>
            <a:noFill/>
            <a:ln w="57150" cap="flat" cmpd="sng" algn="ctr">
              <a:solidFill>
                <a:srgbClr val="4472C4"/>
              </a:solidFill>
              <a:prstDash val="solid"/>
              <a:miter lim="800000"/>
            </a:ln>
            <a:effectLst/>
          </p:spPr>
        </p:cxnSp>
        <p:sp>
          <p:nvSpPr>
            <p:cNvPr id="34" name="CuadroTexto 33">
              <a:extLst>
                <a:ext uri="{FF2B5EF4-FFF2-40B4-BE49-F238E27FC236}">
                  <a16:creationId xmlns:a16="http://schemas.microsoft.com/office/drawing/2014/main" id="{D445E3E8-22D4-FF4A-F742-83E4ABB6C741}"/>
                </a:ext>
              </a:extLst>
            </p:cNvPr>
            <p:cNvSpPr txBox="1"/>
            <p:nvPr/>
          </p:nvSpPr>
          <p:spPr>
            <a:xfrm>
              <a:off x="1467497" y="2383098"/>
              <a:ext cx="2950482"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EL PODER EN LAS EMPRESAS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5" name="CuadroTexto 34">
              <a:extLst>
                <a:ext uri="{FF2B5EF4-FFF2-40B4-BE49-F238E27FC236}">
                  <a16:creationId xmlns:a16="http://schemas.microsoft.com/office/drawing/2014/main" id="{369E42E0-2F0D-4130-56EA-A19BE4D4764E}"/>
                </a:ext>
              </a:extLst>
            </p:cNvPr>
            <p:cNvSpPr txBox="1"/>
            <p:nvPr/>
          </p:nvSpPr>
          <p:spPr>
            <a:xfrm>
              <a:off x="5388581" y="2278228"/>
              <a:ext cx="328436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Entendiendo la responsabilidad de quienes dirigen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endParaRPr>
            </a:p>
          </p:txBody>
        </p:sp>
        <p:sp>
          <p:nvSpPr>
            <p:cNvPr id="38" name="Rectángulo redondeado 37"/>
            <p:cNvSpPr/>
            <p:nvPr/>
          </p:nvSpPr>
          <p:spPr>
            <a:xfrm>
              <a:off x="831274" y="305666"/>
              <a:ext cx="8386618" cy="6406343"/>
            </a:xfrm>
            <a:prstGeom prst="roundRect">
              <a:avLst/>
            </a:prstGeom>
            <a:no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9" name="Rectángulo redondeado 38"/>
          <p:cNvSpPr/>
          <p:nvPr/>
        </p:nvSpPr>
        <p:spPr>
          <a:xfrm>
            <a:off x="9232973" y="2609850"/>
            <a:ext cx="2205297" cy="202238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24986262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37" name="Grupo 36"/>
          <p:cNvGrpSpPr/>
          <p:nvPr/>
        </p:nvGrpSpPr>
        <p:grpSpPr>
          <a:xfrm>
            <a:off x="374729" y="320704"/>
            <a:ext cx="8435896" cy="6162675"/>
            <a:chOff x="1279604" y="200025"/>
            <a:chExt cx="8435896" cy="6162675"/>
          </a:xfrm>
        </p:grpSpPr>
        <p:sp>
          <p:nvSpPr>
            <p:cNvPr id="3" name="CuadroTexto 1">
              <a:extLst>
                <a:ext uri="{FF2B5EF4-FFF2-40B4-BE49-F238E27FC236}">
                  <a16:creationId xmlns:a16="http://schemas.microsoft.com/office/drawing/2014/main" id="{C439DA76-152A-4FDD-8BFB-372F7696B154}"/>
                </a:ext>
              </a:extLst>
            </p:cNvPr>
            <p:cNvSpPr txBox="1"/>
            <p:nvPr/>
          </p:nvSpPr>
          <p:spPr>
            <a:xfrm>
              <a:off x="1751979" y="345393"/>
              <a:ext cx="3628138"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806292" y="318941"/>
              <a:ext cx="3264903"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1780089" y="845500"/>
              <a:ext cx="3479969" cy="860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1780089" y="1969613"/>
              <a:ext cx="3479969" cy="860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1761746" y="3056671"/>
              <a:ext cx="3479969" cy="860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1759411" y="4112830"/>
              <a:ext cx="3479969" cy="8613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22">
              <a:extLst>
                <a:ext uri="{FF2B5EF4-FFF2-40B4-BE49-F238E27FC236}">
                  <a16:creationId xmlns:a16="http://schemas.microsoft.com/office/drawing/2014/main" id="{7FA382BC-4AD8-4AD7-89F8-A403D463879F}"/>
                </a:ext>
              </a:extLst>
            </p:cNvPr>
            <p:cNvSpPr/>
            <p:nvPr/>
          </p:nvSpPr>
          <p:spPr>
            <a:xfrm>
              <a:off x="1954720" y="2068973"/>
              <a:ext cx="3257743" cy="646331"/>
            </a:xfrm>
            <a:prstGeom prst="rect">
              <a:avLst/>
            </a:prstGeom>
          </p:spPr>
          <p:txBody>
            <a:bodyPr wrap="square">
              <a:spAutoFit/>
            </a:bodyPr>
            <a:lstStyle/>
            <a:p>
              <a:pPr lvl="0" algn="ctr"/>
              <a:r>
                <a:rPr lang="es-ES" b="1" dirty="0">
                  <a:solidFill>
                    <a:srgbClr val="233DFF"/>
                  </a:solidFill>
                  <a:latin typeface="Open Sans Bold" panose="020B0604020202020204"/>
                </a:rPr>
                <a:t>ENTENDER EL CONTEXTO INTERNACIONAL</a:t>
              </a:r>
            </a:p>
          </p:txBody>
        </p:sp>
        <p:sp>
          <p:nvSpPr>
            <p:cNvPr id="10" name="Rectangle 23">
              <a:extLst>
                <a:ext uri="{FF2B5EF4-FFF2-40B4-BE49-F238E27FC236}">
                  <a16:creationId xmlns:a16="http://schemas.microsoft.com/office/drawing/2014/main" id="{2140FDF8-6AAB-4E26-9FE5-8A22A425D9AA}"/>
                </a:ext>
              </a:extLst>
            </p:cNvPr>
            <p:cNvSpPr/>
            <p:nvPr/>
          </p:nvSpPr>
          <p:spPr>
            <a:xfrm>
              <a:off x="1991889" y="3162696"/>
              <a:ext cx="3056732" cy="646331"/>
            </a:xfrm>
            <a:prstGeom prst="rect">
              <a:avLst/>
            </a:prstGeom>
          </p:spPr>
          <p:txBody>
            <a:bodyPr wrap="square">
              <a:spAutoFit/>
            </a:bodyPr>
            <a:lstStyle/>
            <a:p>
              <a:pPr lvl="0" algn="ctr"/>
              <a:r>
                <a:rPr lang="es-CO" b="1" dirty="0">
                  <a:solidFill>
                    <a:srgbClr val="233DFF"/>
                  </a:solidFill>
                  <a:latin typeface="Open Sans Bold" panose="020B0604020202020204"/>
                </a:rPr>
                <a:t>ENTENDIENDO MEJOR A MI CLIENTE</a:t>
              </a:r>
            </a:p>
          </p:txBody>
        </p:sp>
        <p:sp>
          <p:nvSpPr>
            <p:cNvPr id="11" name="Rectangle 24">
              <a:extLst>
                <a:ext uri="{FF2B5EF4-FFF2-40B4-BE49-F238E27FC236}">
                  <a16:creationId xmlns:a16="http://schemas.microsoft.com/office/drawing/2014/main" id="{2D588E11-8D00-43D9-A3F6-06519F14D6B7}"/>
                </a:ext>
              </a:extLst>
            </p:cNvPr>
            <p:cNvSpPr/>
            <p:nvPr/>
          </p:nvSpPr>
          <p:spPr>
            <a:xfrm>
              <a:off x="1824400" y="4280161"/>
              <a:ext cx="3391345" cy="646331"/>
            </a:xfrm>
            <a:prstGeom prst="rect">
              <a:avLst/>
            </a:prstGeom>
          </p:spPr>
          <p:txBody>
            <a:bodyPr wrap="square">
              <a:spAutoFit/>
            </a:bodyPr>
            <a:lstStyle/>
            <a:p>
              <a:pPr algn="ctr"/>
              <a:r>
                <a:rPr lang="es-CO" b="1" dirty="0">
                  <a:solidFill>
                    <a:srgbClr val="233DFF"/>
                  </a:solidFill>
                  <a:latin typeface="Open Sans Bold" panose="020B0604020202020204"/>
                </a:rPr>
                <a:t>ENTENDIMIENTO DEL NEGOCIO</a:t>
              </a:r>
            </a:p>
          </p:txBody>
        </p:sp>
        <p:sp>
          <p:nvSpPr>
            <p:cNvPr id="15" name="Rectangle: Rounded Corners 41">
              <a:extLst>
                <a:ext uri="{FF2B5EF4-FFF2-40B4-BE49-F238E27FC236}">
                  <a16:creationId xmlns:a16="http://schemas.microsoft.com/office/drawing/2014/main" id="{6771B1C9-7E11-4804-840A-3AC6CBF6C6D9}"/>
                </a:ext>
              </a:extLst>
            </p:cNvPr>
            <p:cNvSpPr/>
            <p:nvPr/>
          </p:nvSpPr>
          <p:spPr>
            <a:xfrm>
              <a:off x="1759411" y="5247452"/>
              <a:ext cx="3479969" cy="8613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42">
              <a:extLst>
                <a:ext uri="{FF2B5EF4-FFF2-40B4-BE49-F238E27FC236}">
                  <a16:creationId xmlns:a16="http://schemas.microsoft.com/office/drawing/2014/main" id="{8AB52B36-E677-4DB5-A33C-5EBB98336552}"/>
                </a:ext>
              </a:extLst>
            </p:cNvPr>
            <p:cNvSpPr/>
            <p:nvPr/>
          </p:nvSpPr>
          <p:spPr>
            <a:xfrm>
              <a:off x="1751979" y="5354972"/>
              <a:ext cx="3479969" cy="646331"/>
            </a:xfrm>
            <a:prstGeom prst="rect">
              <a:avLst/>
            </a:prstGeom>
          </p:spPr>
          <p:txBody>
            <a:bodyPr wrap="square">
              <a:spAutoFit/>
            </a:bodyPr>
            <a:lstStyle/>
            <a:p>
              <a:pPr lvl="0" algn="ctr"/>
              <a:r>
                <a:rPr lang="es-CO" b="1" dirty="0">
                  <a:solidFill>
                    <a:srgbClr val="233DFF"/>
                  </a:solidFill>
                  <a:latin typeface="Open Sans Bold" panose="020B0604020202020204"/>
                </a:rPr>
                <a:t>ENTENDIMIENTO INTERCULTURAL</a:t>
              </a:r>
            </a:p>
          </p:txBody>
        </p:sp>
        <p:sp>
          <p:nvSpPr>
            <p:cNvPr id="20" name="Rectangle: Rounded Corners 74">
              <a:extLst>
                <a:ext uri="{FF2B5EF4-FFF2-40B4-BE49-F238E27FC236}">
                  <a16:creationId xmlns:a16="http://schemas.microsoft.com/office/drawing/2014/main" id="{0EDB72D4-E111-4213-AF64-A748D4B2AB46}"/>
                </a:ext>
              </a:extLst>
            </p:cNvPr>
            <p:cNvSpPr/>
            <p:nvPr/>
          </p:nvSpPr>
          <p:spPr>
            <a:xfrm>
              <a:off x="5716317" y="842621"/>
              <a:ext cx="3479969" cy="860633"/>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angle: Rounded Corners 75">
              <a:extLst>
                <a:ext uri="{FF2B5EF4-FFF2-40B4-BE49-F238E27FC236}">
                  <a16:creationId xmlns:a16="http://schemas.microsoft.com/office/drawing/2014/main" id="{AC94254A-3E27-44E1-BF86-96DDF10707CB}"/>
                </a:ext>
              </a:extLst>
            </p:cNvPr>
            <p:cNvSpPr/>
            <p:nvPr/>
          </p:nvSpPr>
          <p:spPr>
            <a:xfrm>
              <a:off x="5778774" y="1976873"/>
              <a:ext cx="3479969" cy="860633"/>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angle: Rounded Corners 76">
              <a:extLst>
                <a:ext uri="{FF2B5EF4-FFF2-40B4-BE49-F238E27FC236}">
                  <a16:creationId xmlns:a16="http://schemas.microsoft.com/office/drawing/2014/main" id="{53E6D7C3-2114-4D99-8382-5E1C312C608B}"/>
                </a:ext>
              </a:extLst>
            </p:cNvPr>
            <p:cNvSpPr/>
            <p:nvPr/>
          </p:nvSpPr>
          <p:spPr>
            <a:xfrm>
              <a:off x="5760431" y="3063931"/>
              <a:ext cx="3479969" cy="860633"/>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angle: Rounded Corners 77">
              <a:extLst>
                <a:ext uri="{FF2B5EF4-FFF2-40B4-BE49-F238E27FC236}">
                  <a16:creationId xmlns:a16="http://schemas.microsoft.com/office/drawing/2014/main" id="{F14EF738-817D-4B80-B782-C9E1E365AF96}"/>
                </a:ext>
              </a:extLst>
            </p:cNvPr>
            <p:cNvSpPr/>
            <p:nvPr/>
          </p:nvSpPr>
          <p:spPr>
            <a:xfrm>
              <a:off x="5758096" y="4120090"/>
              <a:ext cx="3479969" cy="861372"/>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angle 79">
              <a:extLst>
                <a:ext uri="{FF2B5EF4-FFF2-40B4-BE49-F238E27FC236}">
                  <a16:creationId xmlns:a16="http://schemas.microsoft.com/office/drawing/2014/main" id="{62C30F76-BE89-4FAA-A162-C4F6C167A92F}"/>
                </a:ext>
              </a:extLst>
            </p:cNvPr>
            <p:cNvSpPr/>
            <p:nvPr/>
          </p:nvSpPr>
          <p:spPr>
            <a:xfrm>
              <a:off x="5953405" y="2076233"/>
              <a:ext cx="3074491" cy="646331"/>
            </a:xfrm>
            <a:prstGeom prst="rect">
              <a:avLst/>
            </a:prstGeom>
          </p:spPr>
          <p:txBody>
            <a:bodyPr wrap="square">
              <a:spAutoFit/>
            </a:bodyPr>
            <a:lstStyle/>
            <a:p>
              <a:pPr lvl="0" algn="ctr"/>
              <a:r>
                <a:rPr lang="es-ES" dirty="0">
                  <a:solidFill>
                    <a:schemeClr val="bg1"/>
                  </a:solidFill>
                  <a:latin typeface="Open Sans Bold" panose="020B0604020202020204"/>
                </a:rPr>
                <a:t>Asegurándome de conocer el mundo</a:t>
              </a:r>
            </a:p>
          </p:txBody>
        </p:sp>
        <p:sp>
          <p:nvSpPr>
            <p:cNvPr id="25" name="Rectangle 80">
              <a:extLst>
                <a:ext uri="{FF2B5EF4-FFF2-40B4-BE49-F238E27FC236}">
                  <a16:creationId xmlns:a16="http://schemas.microsoft.com/office/drawing/2014/main" id="{68BE6145-1866-4554-84AF-C7464E7C620D}"/>
                </a:ext>
              </a:extLst>
            </p:cNvPr>
            <p:cNvSpPr/>
            <p:nvPr/>
          </p:nvSpPr>
          <p:spPr>
            <a:xfrm>
              <a:off x="5892149" y="3046043"/>
              <a:ext cx="3056732" cy="923330"/>
            </a:xfrm>
            <a:prstGeom prst="rect">
              <a:avLst/>
            </a:prstGeom>
          </p:spPr>
          <p:txBody>
            <a:bodyPr wrap="square">
              <a:spAutoFit/>
            </a:bodyPr>
            <a:lstStyle/>
            <a:p>
              <a:pPr lvl="0" algn="ctr"/>
              <a:r>
                <a:rPr lang="es-ES" dirty="0">
                  <a:solidFill>
                    <a:schemeClr val="bg1"/>
                  </a:solidFill>
                  <a:latin typeface="Open Sans Bold" panose="020B0604020202020204"/>
                </a:rPr>
                <a:t>Descubriendo lo fácil que es saber cómo se comporta un cliente</a:t>
              </a:r>
            </a:p>
          </p:txBody>
        </p:sp>
        <p:sp>
          <p:nvSpPr>
            <p:cNvPr id="26" name="Rectangle 81">
              <a:extLst>
                <a:ext uri="{FF2B5EF4-FFF2-40B4-BE49-F238E27FC236}">
                  <a16:creationId xmlns:a16="http://schemas.microsoft.com/office/drawing/2014/main" id="{A8DA50E2-C2D4-4D26-9199-02332A6912C9}"/>
                </a:ext>
              </a:extLst>
            </p:cNvPr>
            <p:cNvSpPr/>
            <p:nvPr/>
          </p:nvSpPr>
          <p:spPr>
            <a:xfrm>
              <a:off x="5754813" y="4192291"/>
              <a:ext cx="3503930" cy="646331"/>
            </a:xfrm>
            <a:prstGeom prst="rect">
              <a:avLst/>
            </a:prstGeom>
          </p:spPr>
          <p:txBody>
            <a:bodyPr wrap="square">
              <a:spAutoFit/>
            </a:bodyPr>
            <a:lstStyle/>
            <a:p>
              <a:pPr algn="ctr"/>
              <a:r>
                <a:rPr lang="es-CO" dirty="0">
                  <a:solidFill>
                    <a:schemeClr val="bg1"/>
                  </a:solidFill>
                  <a:latin typeface="Open Sans Bold" panose="020B0604020202020204"/>
                </a:rPr>
                <a:t>Conociendo mi industria y sus protagonistas</a:t>
              </a:r>
            </a:p>
          </p:txBody>
        </p:sp>
        <p:cxnSp>
          <p:nvCxnSpPr>
            <p:cNvPr id="27" name="Straight Connector 83">
              <a:extLst>
                <a:ext uri="{FF2B5EF4-FFF2-40B4-BE49-F238E27FC236}">
                  <a16:creationId xmlns:a16="http://schemas.microsoft.com/office/drawing/2014/main" id="{567E22B2-766B-4643-B0DD-45F54A044F4A}"/>
                </a:ext>
              </a:extLst>
            </p:cNvPr>
            <p:cNvCxnSpPr>
              <a:cxnSpLocks/>
              <a:endCxn id="20" idx="1"/>
            </p:cNvCxnSpPr>
            <p:nvPr/>
          </p:nvCxnSpPr>
          <p:spPr>
            <a:xfrm>
              <a:off x="5203840" y="1272236"/>
              <a:ext cx="512477" cy="70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84">
              <a:extLst>
                <a:ext uri="{FF2B5EF4-FFF2-40B4-BE49-F238E27FC236}">
                  <a16:creationId xmlns:a16="http://schemas.microsoft.com/office/drawing/2014/main" id="{C5E8D64A-5C10-4913-9E95-DDAB242A05CC}"/>
                </a:ext>
              </a:extLst>
            </p:cNvPr>
            <p:cNvCxnSpPr>
              <a:cxnSpLocks/>
              <a:stCxn id="6" idx="3"/>
              <a:endCxn id="21" idx="1"/>
            </p:cNvCxnSpPr>
            <p:nvPr/>
          </p:nvCxnSpPr>
          <p:spPr>
            <a:xfrm>
              <a:off x="5260058" y="2399930"/>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Rounded Corners 85">
              <a:extLst>
                <a:ext uri="{FF2B5EF4-FFF2-40B4-BE49-F238E27FC236}">
                  <a16:creationId xmlns:a16="http://schemas.microsoft.com/office/drawing/2014/main" id="{032816FD-8382-4DC3-B082-B7EECC69D560}"/>
                </a:ext>
              </a:extLst>
            </p:cNvPr>
            <p:cNvSpPr/>
            <p:nvPr/>
          </p:nvSpPr>
          <p:spPr>
            <a:xfrm>
              <a:off x="5758096" y="5254712"/>
              <a:ext cx="3479969" cy="861372"/>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angle 86">
              <a:extLst>
                <a:ext uri="{FF2B5EF4-FFF2-40B4-BE49-F238E27FC236}">
                  <a16:creationId xmlns:a16="http://schemas.microsoft.com/office/drawing/2014/main" id="{4FF3F4A4-B38A-41C9-9B7B-A681D1ABBD10}"/>
                </a:ext>
              </a:extLst>
            </p:cNvPr>
            <p:cNvSpPr/>
            <p:nvPr/>
          </p:nvSpPr>
          <p:spPr>
            <a:xfrm>
              <a:off x="5766793" y="5362232"/>
              <a:ext cx="3503930" cy="646331"/>
            </a:xfrm>
            <a:prstGeom prst="rect">
              <a:avLst/>
            </a:prstGeom>
            <a:ln>
              <a:noFill/>
            </a:ln>
          </p:spPr>
          <p:txBody>
            <a:bodyPr wrap="square">
              <a:spAutoFit/>
            </a:bodyPr>
            <a:lstStyle/>
            <a:p>
              <a:pPr lvl="0" algn="ctr"/>
              <a:r>
                <a:rPr lang="es-CO" dirty="0">
                  <a:solidFill>
                    <a:schemeClr val="bg1"/>
                  </a:solidFill>
                  <a:latin typeface="Open Sans Bold" panose="020B0604020202020204"/>
                </a:rPr>
                <a:t>Entendiendo la forma de pensar en otros países</a:t>
              </a:r>
            </a:p>
          </p:txBody>
        </p:sp>
        <p:cxnSp>
          <p:nvCxnSpPr>
            <p:cNvPr id="31" name="Straight Connector 87">
              <a:extLst>
                <a:ext uri="{FF2B5EF4-FFF2-40B4-BE49-F238E27FC236}">
                  <a16:creationId xmlns:a16="http://schemas.microsoft.com/office/drawing/2014/main" id="{AE2BF1ED-4D81-476B-8DCB-E335DD947036}"/>
                </a:ext>
              </a:extLst>
            </p:cNvPr>
            <p:cNvCxnSpPr>
              <a:cxnSpLocks/>
              <a:stCxn id="7" idx="3"/>
              <a:endCxn id="22" idx="1"/>
            </p:cNvCxnSpPr>
            <p:nvPr/>
          </p:nvCxnSpPr>
          <p:spPr>
            <a:xfrm>
              <a:off x="5241715" y="3486988"/>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88">
              <a:extLst>
                <a:ext uri="{FF2B5EF4-FFF2-40B4-BE49-F238E27FC236}">
                  <a16:creationId xmlns:a16="http://schemas.microsoft.com/office/drawing/2014/main" id="{73830AAB-B6EE-4B67-AF3B-9613685D65DE}"/>
                </a:ext>
              </a:extLst>
            </p:cNvPr>
            <p:cNvCxnSpPr>
              <a:cxnSpLocks/>
              <a:stCxn id="8" idx="3"/>
              <a:endCxn id="23" idx="1"/>
            </p:cNvCxnSpPr>
            <p:nvPr/>
          </p:nvCxnSpPr>
          <p:spPr>
            <a:xfrm>
              <a:off x="5239380" y="4543516"/>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89">
              <a:extLst>
                <a:ext uri="{FF2B5EF4-FFF2-40B4-BE49-F238E27FC236}">
                  <a16:creationId xmlns:a16="http://schemas.microsoft.com/office/drawing/2014/main" id="{98247223-176E-43E0-95ED-7AEDE7BFA52C}"/>
                </a:ext>
              </a:extLst>
            </p:cNvPr>
            <p:cNvCxnSpPr>
              <a:cxnSpLocks/>
            </p:cNvCxnSpPr>
            <p:nvPr/>
          </p:nvCxnSpPr>
          <p:spPr>
            <a:xfrm flipV="1">
              <a:off x="5286975" y="5738660"/>
              <a:ext cx="491799" cy="655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1F2BB274-306E-B39C-EA43-D3CBBAF03C8B}"/>
                </a:ext>
              </a:extLst>
            </p:cNvPr>
            <p:cNvSpPr txBox="1"/>
            <p:nvPr/>
          </p:nvSpPr>
          <p:spPr>
            <a:xfrm>
              <a:off x="2105175" y="1087570"/>
              <a:ext cx="2773579" cy="369332"/>
            </a:xfrm>
            <a:prstGeom prst="rect">
              <a:avLst/>
            </a:prstGeom>
            <a:noFill/>
          </p:spPr>
          <p:txBody>
            <a:bodyPr wrap="square" rtlCol="0">
              <a:spAutoFit/>
            </a:bodyPr>
            <a:lstStyle/>
            <a:p>
              <a:pPr algn="ctr"/>
              <a:r>
                <a:rPr lang="es-CO" b="1" dirty="0">
                  <a:solidFill>
                    <a:srgbClr val="233DFF"/>
                  </a:solidFill>
                  <a:latin typeface="Open Sans Bold" panose="020B0604020202020204"/>
                </a:rPr>
                <a:t>ENFASIS EN CALIDAD</a:t>
              </a:r>
            </a:p>
          </p:txBody>
        </p:sp>
        <p:sp>
          <p:nvSpPr>
            <p:cNvPr id="35" name="CuadroTexto 34">
              <a:extLst>
                <a:ext uri="{FF2B5EF4-FFF2-40B4-BE49-F238E27FC236}">
                  <a16:creationId xmlns:a16="http://schemas.microsoft.com/office/drawing/2014/main" id="{8E843AFB-69BA-DD49-53BA-D40B57464C16}"/>
                </a:ext>
              </a:extLst>
            </p:cNvPr>
            <p:cNvSpPr txBox="1"/>
            <p:nvPr/>
          </p:nvSpPr>
          <p:spPr>
            <a:xfrm>
              <a:off x="5990392" y="966651"/>
              <a:ext cx="2896705" cy="923330"/>
            </a:xfrm>
            <a:prstGeom prst="rect">
              <a:avLst/>
            </a:prstGeom>
            <a:noFill/>
          </p:spPr>
          <p:txBody>
            <a:bodyPr wrap="square" rtlCol="0">
              <a:spAutoFit/>
            </a:bodyPr>
            <a:lstStyle/>
            <a:p>
              <a:pPr algn="ctr"/>
              <a:r>
                <a:rPr lang="es-ES" sz="1800" dirty="0">
                  <a:solidFill>
                    <a:schemeClr val="bg1"/>
                  </a:solidFill>
                  <a:latin typeface="Open Sans Bold" panose="020B0604020202020204"/>
                </a:rPr>
                <a:t>Haciendo las cosas muy bien</a:t>
              </a:r>
            </a:p>
            <a:p>
              <a:pPr algn="ctr"/>
              <a:endParaRPr lang="es-CO" dirty="0"/>
            </a:p>
          </p:txBody>
        </p:sp>
        <p:sp>
          <p:nvSpPr>
            <p:cNvPr id="36" name="Rectángulo redondeado 35"/>
            <p:cNvSpPr/>
            <p:nvPr/>
          </p:nvSpPr>
          <p:spPr>
            <a:xfrm>
              <a:off x="1279604" y="200025"/>
              <a:ext cx="8435896" cy="6162675"/>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8" name="Elipse 37"/>
          <p:cNvSpPr/>
          <p:nvPr/>
        </p:nvSpPr>
        <p:spPr>
          <a:xfrm>
            <a:off x="9040768" y="2732459"/>
            <a:ext cx="2382701" cy="176493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28802447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38" name="Grupo 37"/>
          <p:cNvGrpSpPr/>
          <p:nvPr/>
        </p:nvGrpSpPr>
        <p:grpSpPr>
          <a:xfrm>
            <a:off x="703861" y="359129"/>
            <a:ext cx="8324952" cy="6324305"/>
            <a:chOff x="703861" y="359129"/>
            <a:chExt cx="8324952" cy="6324305"/>
          </a:xfrm>
        </p:grpSpPr>
        <p:sp>
          <p:nvSpPr>
            <p:cNvPr id="3" name="CuadroTexto 1">
              <a:extLst>
                <a:ext uri="{FF2B5EF4-FFF2-40B4-BE49-F238E27FC236}">
                  <a16:creationId xmlns:a16="http://schemas.microsoft.com/office/drawing/2014/main" id="{C439DA76-152A-4FDD-8BFB-372F7696B154}"/>
                </a:ext>
              </a:extLst>
            </p:cNvPr>
            <p:cNvSpPr txBox="1"/>
            <p:nvPr/>
          </p:nvSpPr>
          <p:spPr>
            <a:xfrm>
              <a:off x="761898" y="493618"/>
              <a:ext cx="4157443"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084386" y="514408"/>
              <a:ext cx="3398253"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1180014" y="1112200"/>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1180014" y="2236313"/>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1161671" y="3323371"/>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1159336" y="4379530"/>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1159336" y="5514152"/>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5178699" y="1119460"/>
              <a:ext cx="3479969" cy="860633"/>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5178699" y="2243573"/>
              <a:ext cx="3479969" cy="86063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5160356" y="3330631"/>
              <a:ext cx="3479969" cy="860633"/>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5158021" y="4386790"/>
              <a:ext cx="3479969" cy="861372"/>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666222" y="1549075"/>
              <a:ext cx="512477" cy="702"/>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659983" y="2666630"/>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5158021" y="5521412"/>
              <a:ext cx="3479969" cy="861372"/>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641640" y="3753688"/>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639305" y="4810216"/>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666222" y="5952098"/>
              <a:ext cx="491799" cy="6551"/>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FFB6A3C3-6032-1F63-EF5F-0A4E37DADFD2}"/>
                </a:ext>
              </a:extLst>
            </p:cNvPr>
            <p:cNvSpPr txBox="1"/>
            <p:nvPr/>
          </p:nvSpPr>
          <p:spPr>
            <a:xfrm>
              <a:off x="1338943" y="1246414"/>
              <a:ext cx="3003353" cy="923330"/>
            </a:xfrm>
            <a:prstGeom prst="rect">
              <a:avLst/>
            </a:prstGeom>
            <a:noFill/>
          </p:spPr>
          <p:txBody>
            <a:bodyPr wrap="square" rtlCol="0">
              <a:spAutoFit/>
            </a:bodyPr>
            <a:lstStyle/>
            <a:p>
              <a:pPr algn="ctr"/>
              <a:r>
                <a:rPr lang="es-CO" b="1" dirty="0">
                  <a:solidFill>
                    <a:schemeClr val="bg1"/>
                  </a:solidFill>
                  <a:latin typeface="Open Sans Bold" panose="020B0604020202020204"/>
                </a:rPr>
                <a:t>ENTENDIMIENTO Y ANALISIS FINANCIERO</a:t>
              </a:r>
            </a:p>
            <a:p>
              <a:pPr algn="ctr"/>
              <a:endParaRPr lang="es-CO" dirty="0"/>
            </a:p>
          </p:txBody>
        </p:sp>
        <p:sp>
          <p:nvSpPr>
            <p:cNvPr id="27" name="CuadroTexto 26">
              <a:extLst>
                <a:ext uri="{FF2B5EF4-FFF2-40B4-BE49-F238E27FC236}">
                  <a16:creationId xmlns:a16="http://schemas.microsoft.com/office/drawing/2014/main" id="{14A8BBB6-7EBE-32B0-FF87-62300D021807}"/>
                </a:ext>
              </a:extLst>
            </p:cNvPr>
            <p:cNvSpPr txBox="1"/>
            <p:nvPr/>
          </p:nvSpPr>
          <p:spPr>
            <a:xfrm>
              <a:off x="5347653" y="1188503"/>
              <a:ext cx="3132977" cy="923330"/>
            </a:xfrm>
            <a:prstGeom prst="rect">
              <a:avLst/>
            </a:prstGeom>
            <a:noFill/>
          </p:spPr>
          <p:txBody>
            <a:bodyPr wrap="square" rtlCol="0">
              <a:spAutoFit/>
            </a:bodyPr>
            <a:lstStyle/>
            <a:p>
              <a:pPr algn="ctr"/>
              <a:r>
                <a:rPr lang="es-ES" sz="1800" dirty="0">
                  <a:solidFill>
                    <a:srgbClr val="004AAD"/>
                  </a:solidFill>
                  <a:latin typeface="Open Sans Bold" panose="020B0604020202020204"/>
                </a:rPr>
                <a:t>Conociendo los elementos básicos de las finanzas</a:t>
              </a:r>
            </a:p>
            <a:p>
              <a:pPr algn="ctr"/>
              <a:endParaRPr lang="es-CO" dirty="0"/>
            </a:p>
          </p:txBody>
        </p:sp>
        <p:sp>
          <p:nvSpPr>
            <p:cNvPr id="28" name="CuadroTexto 27">
              <a:extLst>
                <a:ext uri="{FF2B5EF4-FFF2-40B4-BE49-F238E27FC236}">
                  <a16:creationId xmlns:a16="http://schemas.microsoft.com/office/drawing/2014/main" id="{EE516437-3FF6-3743-4669-CF8A4BDE8659}"/>
                </a:ext>
              </a:extLst>
            </p:cNvPr>
            <p:cNvSpPr txBox="1"/>
            <p:nvPr/>
          </p:nvSpPr>
          <p:spPr>
            <a:xfrm>
              <a:off x="1338943" y="2356757"/>
              <a:ext cx="3003353" cy="923330"/>
            </a:xfrm>
            <a:prstGeom prst="rect">
              <a:avLst/>
            </a:prstGeom>
            <a:noFill/>
          </p:spPr>
          <p:txBody>
            <a:bodyPr wrap="square" rtlCol="0">
              <a:spAutoFit/>
            </a:bodyPr>
            <a:lstStyle/>
            <a:p>
              <a:pPr algn="ctr"/>
              <a:r>
                <a:rPr lang="es-CO" b="1" dirty="0">
                  <a:solidFill>
                    <a:schemeClr val="bg1"/>
                  </a:solidFill>
                  <a:latin typeface="Open Sans Bold" panose="020B0604020202020204"/>
                </a:rPr>
                <a:t>ENTREVISTAS EFECTIVAS</a:t>
              </a:r>
            </a:p>
            <a:p>
              <a:pPr algn="ctr"/>
              <a:endParaRPr lang="es-CO" dirty="0"/>
            </a:p>
          </p:txBody>
        </p:sp>
        <p:sp>
          <p:nvSpPr>
            <p:cNvPr id="29" name="CuadroTexto 28">
              <a:extLst>
                <a:ext uri="{FF2B5EF4-FFF2-40B4-BE49-F238E27FC236}">
                  <a16:creationId xmlns:a16="http://schemas.microsoft.com/office/drawing/2014/main" id="{17120550-6E50-DA33-7111-05487602AA8A}"/>
                </a:ext>
              </a:extLst>
            </p:cNvPr>
            <p:cNvSpPr txBox="1"/>
            <p:nvPr/>
          </p:nvSpPr>
          <p:spPr>
            <a:xfrm>
              <a:off x="5347653" y="2230756"/>
              <a:ext cx="2871720" cy="1200329"/>
            </a:xfrm>
            <a:prstGeom prst="rect">
              <a:avLst/>
            </a:prstGeom>
            <a:noFill/>
          </p:spPr>
          <p:txBody>
            <a:bodyPr wrap="square" rtlCol="0">
              <a:spAutoFit/>
            </a:bodyPr>
            <a:lstStyle/>
            <a:p>
              <a:pPr algn="ctr"/>
              <a:r>
                <a:rPr lang="es-ES" dirty="0">
                  <a:solidFill>
                    <a:srgbClr val="004AAD"/>
                  </a:solidFill>
                  <a:latin typeface="Open Sans Bold" panose="020B0604020202020204"/>
                </a:rPr>
                <a:t>Generando compromiso con la empresa desde el momento de la selección</a:t>
              </a:r>
            </a:p>
            <a:p>
              <a:pPr algn="ctr"/>
              <a:endParaRPr lang="es-CO" dirty="0"/>
            </a:p>
          </p:txBody>
        </p:sp>
        <p:sp>
          <p:nvSpPr>
            <p:cNvPr id="30" name="CuadroTexto 29">
              <a:extLst>
                <a:ext uri="{FF2B5EF4-FFF2-40B4-BE49-F238E27FC236}">
                  <a16:creationId xmlns:a16="http://schemas.microsoft.com/office/drawing/2014/main" id="{D2A66EA3-E2E3-5F58-79F8-1CA1AF257E14}"/>
                </a:ext>
              </a:extLst>
            </p:cNvPr>
            <p:cNvSpPr txBox="1"/>
            <p:nvPr/>
          </p:nvSpPr>
          <p:spPr>
            <a:xfrm>
              <a:off x="1378929" y="3580957"/>
              <a:ext cx="3003353" cy="646331"/>
            </a:xfrm>
            <a:prstGeom prst="rect">
              <a:avLst/>
            </a:prstGeom>
            <a:noFill/>
          </p:spPr>
          <p:txBody>
            <a:bodyPr wrap="square" rtlCol="0">
              <a:spAutoFit/>
            </a:bodyPr>
            <a:lstStyle/>
            <a:p>
              <a:pPr algn="ctr"/>
              <a:r>
                <a:rPr lang="es-ES" b="1" dirty="0">
                  <a:solidFill>
                    <a:schemeClr val="bg1"/>
                  </a:solidFill>
                  <a:latin typeface="Open Sans Bold" panose="020B0604020202020204"/>
                </a:rPr>
                <a:t>ESCUCHAR</a:t>
              </a:r>
            </a:p>
            <a:p>
              <a:pPr algn="ctr"/>
              <a:endParaRPr lang="es-CO" dirty="0"/>
            </a:p>
          </p:txBody>
        </p:sp>
        <p:sp>
          <p:nvSpPr>
            <p:cNvPr id="31" name="CuadroTexto 30">
              <a:extLst>
                <a:ext uri="{FF2B5EF4-FFF2-40B4-BE49-F238E27FC236}">
                  <a16:creationId xmlns:a16="http://schemas.microsoft.com/office/drawing/2014/main" id="{BE3F2A19-077C-7138-76A2-E70931BF2DA1}"/>
                </a:ext>
              </a:extLst>
            </p:cNvPr>
            <p:cNvSpPr txBox="1"/>
            <p:nvPr/>
          </p:nvSpPr>
          <p:spPr>
            <a:xfrm>
              <a:off x="5349988" y="3454037"/>
              <a:ext cx="3288002" cy="923330"/>
            </a:xfrm>
            <a:prstGeom prst="rect">
              <a:avLst/>
            </a:prstGeom>
            <a:noFill/>
          </p:spPr>
          <p:txBody>
            <a:bodyPr wrap="square" rtlCol="0">
              <a:spAutoFit/>
            </a:bodyPr>
            <a:lstStyle/>
            <a:p>
              <a:pPr algn="ctr"/>
              <a:r>
                <a:rPr lang="es-ES" dirty="0">
                  <a:solidFill>
                    <a:srgbClr val="004AAD"/>
                  </a:solidFill>
                  <a:latin typeface="Open Sans Bold" panose="020B0604020202020204"/>
                </a:rPr>
                <a:t>Descubriendo el secreto del mejor comunicador</a:t>
              </a:r>
              <a:endParaRPr lang="es-ES" sz="1800" dirty="0">
                <a:solidFill>
                  <a:srgbClr val="004AAD"/>
                </a:solidFill>
                <a:latin typeface="Open Sans Bold" panose="020B0604020202020204"/>
              </a:endParaRPr>
            </a:p>
            <a:p>
              <a:pPr algn="ctr"/>
              <a:endParaRPr lang="es-CO" dirty="0"/>
            </a:p>
          </p:txBody>
        </p:sp>
        <p:sp>
          <p:nvSpPr>
            <p:cNvPr id="32" name="CuadroTexto 31">
              <a:extLst>
                <a:ext uri="{FF2B5EF4-FFF2-40B4-BE49-F238E27FC236}">
                  <a16:creationId xmlns:a16="http://schemas.microsoft.com/office/drawing/2014/main" id="{24E3E59B-916D-7EB4-F1FB-A7325015FC4A}"/>
                </a:ext>
              </a:extLst>
            </p:cNvPr>
            <p:cNvSpPr txBox="1"/>
            <p:nvPr/>
          </p:nvSpPr>
          <p:spPr>
            <a:xfrm>
              <a:off x="5351861" y="4477627"/>
              <a:ext cx="3132977" cy="646331"/>
            </a:xfrm>
            <a:prstGeom prst="rect">
              <a:avLst/>
            </a:prstGeom>
            <a:noFill/>
          </p:spPr>
          <p:txBody>
            <a:bodyPr wrap="square" rtlCol="0">
              <a:spAutoFit/>
            </a:bodyPr>
            <a:lstStyle/>
            <a:p>
              <a:pPr algn="ctr"/>
              <a:r>
                <a:rPr lang="es-CO" dirty="0">
                  <a:solidFill>
                    <a:srgbClr val="004AAD"/>
                  </a:solidFill>
                  <a:latin typeface="Open Sans Bold" panose="020B0604020202020204"/>
                </a:rPr>
                <a:t>Encontrando nuevos proyectos</a:t>
              </a:r>
            </a:p>
          </p:txBody>
        </p:sp>
        <p:sp>
          <p:nvSpPr>
            <p:cNvPr id="33" name="CuadroTexto 32">
              <a:extLst>
                <a:ext uri="{FF2B5EF4-FFF2-40B4-BE49-F238E27FC236}">
                  <a16:creationId xmlns:a16="http://schemas.microsoft.com/office/drawing/2014/main" id="{AD8C4AE4-4C6D-F970-8F64-4EBDF4E6F31B}"/>
                </a:ext>
              </a:extLst>
            </p:cNvPr>
            <p:cNvSpPr txBox="1"/>
            <p:nvPr/>
          </p:nvSpPr>
          <p:spPr>
            <a:xfrm>
              <a:off x="1368188" y="4661845"/>
              <a:ext cx="3133725" cy="369332"/>
            </a:xfrm>
            <a:prstGeom prst="rect">
              <a:avLst/>
            </a:prstGeom>
            <a:solidFill>
              <a:srgbClr val="004AAD"/>
            </a:solidFill>
          </p:spPr>
          <p:txBody>
            <a:bodyPr wrap="square" rtlCol="0">
              <a:spAutoFit/>
            </a:bodyPr>
            <a:lstStyle/>
            <a:p>
              <a:pPr algn="ctr"/>
              <a:r>
                <a:rPr lang="es-CO" b="1" dirty="0">
                  <a:solidFill>
                    <a:schemeClr val="bg1"/>
                  </a:solidFill>
                  <a:latin typeface="Open Sans Bold" panose="020B0604020202020204"/>
                </a:rPr>
                <a:t>ESPIRITU EMPRENDEDOR</a:t>
              </a:r>
            </a:p>
          </p:txBody>
        </p:sp>
        <p:sp>
          <p:nvSpPr>
            <p:cNvPr id="34" name="CuadroTexto 33">
              <a:extLst>
                <a:ext uri="{FF2B5EF4-FFF2-40B4-BE49-F238E27FC236}">
                  <a16:creationId xmlns:a16="http://schemas.microsoft.com/office/drawing/2014/main" id="{C5762FDB-E428-4B8A-6758-8BE41340972D}"/>
                </a:ext>
              </a:extLst>
            </p:cNvPr>
            <p:cNvSpPr txBox="1"/>
            <p:nvPr/>
          </p:nvSpPr>
          <p:spPr>
            <a:xfrm>
              <a:off x="1428970" y="5760172"/>
              <a:ext cx="2859405" cy="369332"/>
            </a:xfrm>
            <a:prstGeom prst="rect">
              <a:avLst/>
            </a:prstGeom>
            <a:noFill/>
          </p:spPr>
          <p:txBody>
            <a:bodyPr wrap="square" rtlCol="0">
              <a:spAutoFit/>
            </a:bodyPr>
            <a:lstStyle/>
            <a:p>
              <a:pPr algn="ctr"/>
              <a:r>
                <a:rPr lang="es-CO" b="1" dirty="0">
                  <a:solidFill>
                    <a:schemeClr val="bg1"/>
                  </a:solidFill>
                  <a:latin typeface="Open Sans Bold" panose="020B0604020202020204"/>
                </a:rPr>
                <a:t>ESTAR EN ACCION</a:t>
              </a:r>
            </a:p>
          </p:txBody>
        </p:sp>
        <p:sp>
          <p:nvSpPr>
            <p:cNvPr id="35" name="CuadroTexto 34">
              <a:extLst>
                <a:ext uri="{FF2B5EF4-FFF2-40B4-BE49-F238E27FC236}">
                  <a16:creationId xmlns:a16="http://schemas.microsoft.com/office/drawing/2014/main" id="{B5B32DD9-E03B-C1DC-1211-C0612818AFD1}"/>
                </a:ext>
              </a:extLst>
            </p:cNvPr>
            <p:cNvSpPr txBox="1"/>
            <p:nvPr/>
          </p:nvSpPr>
          <p:spPr>
            <a:xfrm>
              <a:off x="5428363" y="5621672"/>
              <a:ext cx="2976223" cy="646331"/>
            </a:xfrm>
            <a:prstGeom prst="rect">
              <a:avLst/>
            </a:prstGeom>
            <a:noFill/>
          </p:spPr>
          <p:txBody>
            <a:bodyPr wrap="square" rtlCol="0">
              <a:spAutoFit/>
            </a:bodyPr>
            <a:lstStyle/>
            <a:p>
              <a:pPr algn="ctr"/>
              <a:r>
                <a:rPr lang="es-CO" dirty="0">
                  <a:solidFill>
                    <a:srgbClr val="004AAD"/>
                  </a:solidFill>
                  <a:latin typeface="Open Sans Bold" panose="020B0604020202020204"/>
                </a:rPr>
                <a:t>Aprovechando cada instante de la vida</a:t>
              </a:r>
            </a:p>
          </p:txBody>
        </p:sp>
        <p:sp>
          <p:nvSpPr>
            <p:cNvPr id="36" name="Rectángulo redondeado 35"/>
            <p:cNvSpPr/>
            <p:nvPr/>
          </p:nvSpPr>
          <p:spPr>
            <a:xfrm>
              <a:off x="703861" y="359129"/>
              <a:ext cx="8324952" cy="6324305"/>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7" name="Hexágono 36"/>
          <p:cNvSpPr/>
          <p:nvPr/>
        </p:nvSpPr>
        <p:spPr>
          <a:xfrm>
            <a:off x="9180847" y="2417007"/>
            <a:ext cx="2581275" cy="2060620"/>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3206738649"/>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grpSp>
        <p:nvGrpSpPr>
          <p:cNvPr id="39" name="Grupo 38"/>
          <p:cNvGrpSpPr/>
          <p:nvPr/>
        </p:nvGrpSpPr>
        <p:grpSpPr>
          <a:xfrm>
            <a:off x="604516" y="203685"/>
            <a:ext cx="8210550" cy="6521509"/>
            <a:chOff x="842641" y="203685"/>
            <a:chExt cx="8210550" cy="6521509"/>
          </a:xfrm>
        </p:grpSpPr>
        <p:sp>
          <p:nvSpPr>
            <p:cNvPr id="3" name="CuadroTexto 1">
              <a:extLst>
                <a:ext uri="{FF2B5EF4-FFF2-40B4-BE49-F238E27FC236}">
                  <a16:creationId xmlns:a16="http://schemas.microsoft.com/office/drawing/2014/main" id="{C439DA76-152A-4FDD-8BFB-372F7696B154}"/>
                </a:ext>
              </a:extLst>
            </p:cNvPr>
            <p:cNvSpPr txBox="1"/>
            <p:nvPr/>
          </p:nvSpPr>
          <p:spPr>
            <a:xfrm>
              <a:off x="900240" y="408761"/>
              <a:ext cx="3937907" cy="461665"/>
            </a:xfrm>
            <a:prstGeom prst="rect">
              <a:avLst/>
            </a:prstGeom>
            <a:noFill/>
            <a:ln>
              <a:noFill/>
            </a:ln>
          </p:spPr>
          <p:txBody>
            <a:bodyPr wrap="square" rtlCol="0">
              <a:spAutoFit/>
            </a:bodyPr>
            <a:lstStyle/>
            <a:p>
              <a:pPr algn="ctr"/>
              <a:r>
                <a:rPr lang="es-ES" sz="2400" b="1" dirty="0">
                  <a:solidFill>
                    <a:srgbClr val="004AAD"/>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4870263" y="425920"/>
              <a:ext cx="3650712" cy="461665"/>
            </a:xfrm>
            <a:prstGeom prst="rect">
              <a:avLst/>
            </a:prstGeom>
            <a:noFill/>
            <a:ln>
              <a:noFill/>
            </a:ln>
          </p:spPr>
          <p:txBody>
            <a:bodyPr wrap="square" rtlCol="0">
              <a:spAutoFit/>
            </a:bodyPr>
            <a:lstStyle/>
            <a:p>
              <a:pPr algn="ctr"/>
              <a:r>
                <a:rPr lang="es-ES" sz="2400" b="1" dirty="0">
                  <a:solidFill>
                    <a:srgbClr val="004AAD"/>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1208589" y="1016950"/>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1208589" y="2141063"/>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1190246" y="3228121"/>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1187911" y="4284280"/>
              <a:ext cx="3479969" cy="861372"/>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1187911" y="5418902"/>
              <a:ext cx="3479969" cy="861372"/>
            </a:xfrm>
            <a:prstGeom prst="roundRect">
              <a:avLst/>
            </a:prstGeom>
            <a:solidFill>
              <a:srgbClr val="233DFF"/>
            </a:solidFill>
            <a:ln>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5207274" y="1024210"/>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5207274" y="2148323"/>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5188931" y="3235381"/>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5186596" y="4291540"/>
              <a:ext cx="3479969" cy="861372"/>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p:cNvCxnSpPr>
            <p:nvPr/>
          </p:nvCxnSpPr>
          <p:spPr>
            <a:xfrm>
              <a:off x="3986252" y="1051550"/>
              <a:ext cx="512477" cy="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688558" y="2571380"/>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5186596" y="5426162"/>
              <a:ext cx="3479969" cy="861372"/>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670215" y="3658438"/>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667880" y="4714966"/>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694797" y="5856848"/>
              <a:ext cx="491799" cy="6551"/>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37C1B3B3-57FB-ECBA-0521-2158A2FCB1ED}"/>
                </a:ext>
              </a:extLst>
            </p:cNvPr>
            <p:cNvSpPr txBox="1"/>
            <p:nvPr/>
          </p:nvSpPr>
          <p:spPr>
            <a:xfrm>
              <a:off x="1470659" y="1108285"/>
              <a:ext cx="3056709" cy="646331"/>
            </a:xfrm>
            <a:prstGeom prst="rect">
              <a:avLst/>
            </a:prstGeom>
            <a:noFill/>
          </p:spPr>
          <p:txBody>
            <a:bodyPr wrap="square" rtlCol="0">
              <a:spAutoFit/>
            </a:bodyPr>
            <a:lstStyle/>
            <a:p>
              <a:pPr algn="ctr"/>
              <a:r>
                <a:rPr lang="es-CO" b="1" dirty="0">
                  <a:solidFill>
                    <a:schemeClr val="bg1"/>
                  </a:solidFill>
                  <a:latin typeface="Open Sans Bold" panose="020B0604020202020204"/>
                </a:rPr>
                <a:t>ESTILOS DE PENSAMIENTO</a:t>
              </a:r>
            </a:p>
          </p:txBody>
        </p:sp>
        <p:sp>
          <p:nvSpPr>
            <p:cNvPr id="27" name="CuadroTexto 26">
              <a:extLst>
                <a:ext uri="{FF2B5EF4-FFF2-40B4-BE49-F238E27FC236}">
                  <a16:creationId xmlns:a16="http://schemas.microsoft.com/office/drawing/2014/main" id="{B6B63E97-1C76-78D4-8225-474E68BACAC6}"/>
                </a:ext>
              </a:extLst>
            </p:cNvPr>
            <p:cNvSpPr txBox="1"/>
            <p:nvPr/>
          </p:nvSpPr>
          <p:spPr>
            <a:xfrm>
              <a:off x="5498939" y="1003893"/>
              <a:ext cx="2825664" cy="923330"/>
            </a:xfrm>
            <a:prstGeom prst="rect">
              <a:avLst/>
            </a:prstGeom>
            <a:noFill/>
          </p:spPr>
          <p:txBody>
            <a:bodyPr wrap="square" rtlCol="0">
              <a:spAutoFit/>
            </a:bodyPr>
            <a:lstStyle/>
            <a:p>
              <a:pPr algn="ctr"/>
              <a:r>
                <a:rPr lang="es-CO" dirty="0">
                  <a:solidFill>
                    <a:schemeClr val="bg1"/>
                  </a:solidFill>
                  <a:latin typeface="Open Sans Bold" panose="020B0604020202020204"/>
                </a:rPr>
                <a:t>Comprendiendo la forma como cada uno entiende las cosas</a:t>
              </a:r>
            </a:p>
          </p:txBody>
        </p:sp>
        <p:sp>
          <p:nvSpPr>
            <p:cNvPr id="28" name="CuadroTexto 27">
              <a:extLst>
                <a:ext uri="{FF2B5EF4-FFF2-40B4-BE49-F238E27FC236}">
                  <a16:creationId xmlns:a16="http://schemas.microsoft.com/office/drawing/2014/main" id="{6924AB67-886A-5BA2-835A-568592399DAD}"/>
                </a:ext>
              </a:extLst>
            </p:cNvPr>
            <p:cNvSpPr txBox="1"/>
            <p:nvPr/>
          </p:nvSpPr>
          <p:spPr>
            <a:xfrm>
              <a:off x="1470660" y="2248444"/>
              <a:ext cx="3056709" cy="646331"/>
            </a:xfrm>
            <a:prstGeom prst="rect">
              <a:avLst/>
            </a:prstGeom>
            <a:noFill/>
          </p:spPr>
          <p:txBody>
            <a:bodyPr wrap="square" rtlCol="0">
              <a:spAutoFit/>
            </a:bodyPr>
            <a:lstStyle/>
            <a:p>
              <a:pPr algn="ctr"/>
              <a:r>
                <a:rPr lang="es-CO" b="1" dirty="0">
                  <a:solidFill>
                    <a:schemeClr val="bg1"/>
                  </a:solidFill>
                  <a:latin typeface="Open Sans Bold" panose="020B0604020202020204"/>
                </a:rPr>
                <a:t>ESTILOS DE PERSONALIDAD</a:t>
              </a:r>
            </a:p>
          </p:txBody>
        </p:sp>
        <p:sp>
          <p:nvSpPr>
            <p:cNvPr id="29" name="CuadroTexto 28">
              <a:extLst>
                <a:ext uri="{FF2B5EF4-FFF2-40B4-BE49-F238E27FC236}">
                  <a16:creationId xmlns:a16="http://schemas.microsoft.com/office/drawing/2014/main" id="{788C7F30-AF94-D431-D716-86AD631BDD1B}"/>
                </a:ext>
              </a:extLst>
            </p:cNvPr>
            <p:cNvSpPr txBox="1"/>
            <p:nvPr/>
          </p:nvSpPr>
          <p:spPr>
            <a:xfrm>
              <a:off x="5378563" y="2248444"/>
              <a:ext cx="3002348" cy="646331"/>
            </a:xfrm>
            <a:prstGeom prst="rect">
              <a:avLst/>
            </a:prstGeom>
            <a:noFill/>
          </p:spPr>
          <p:txBody>
            <a:bodyPr wrap="square" rtlCol="0">
              <a:spAutoFit/>
            </a:bodyPr>
            <a:lstStyle/>
            <a:p>
              <a:pPr algn="ctr"/>
              <a:r>
                <a:rPr lang="es-CO" dirty="0">
                  <a:solidFill>
                    <a:schemeClr val="bg1"/>
                  </a:solidFill>
                  <a:latin typeface="Open Sans Bold" panose="020B0604020202020204"/>
                </a:rPr>
                <a:t>Superando distintos tipos de personalidades</a:t>
              </a:r>
            </a:p>
          </p:txBody>
        </p:sp>
        <p:sp>
          <p:nvSpPr>
            <p:cNvPr id="30" name="CuadroTexto 29">
              <a:extLst>
                <a:ext uri="{FF2B5EF4-FFF2-40B4-BE49-F238E27FC236}">
                  <a16:creationId xmlns:a16="http://schemas.microsoft.com/office/drawing/2014/main" id="{E4DE82A5-CD18-98A3-60BD-F6E1D451E705}"/>
                </a:ext>
              </a:extLst>
            </p:cNvPr>
            <p:cNvSpPr txBox="1"/>
            <p:nvPr/>
          </p:nvSpPr>
          <p:spPr>
            <a:xfrm>
              <a:off x="1470660" y="3397976"/>
              <a:ext cx="2900211" cy="369332"/>
            </a:xfrm>
            <a:prstGeom prst="rect">
              <a:avLst/>
            </a:prstGeom>
            <a:noFill/>
          </p:spPr>
          <p:txBody>
            <a:bodyPr wrap="square" rtlCol="0">
              <a:spAutoFit/>
            </a:bodyPr>
            <a:lstStyle/>
            <a:p>
              <a:pPr algn="ctr"/>
              <a:r>
                <a:rPr lang="es-CO" b="1" dirty="0">
                  <a:solidFill>
                    <a:schemeClr val="bg1"/>
                  </a:solidFill>
                  <a:latin typeface="Open Sans Bold" panose="020B0604020202020204"/>
                </a:rPr>
                <a:t>ESTRATEGIA Y TACTICA</a:t>
              </a:r>
            </a:p>
          </p:txBody>
        </p:sp>
        <p:sp>
          <p:nvSpPr>
            <p:cNvPr id="31" name="CuadroTexto 30">
              <a:extLst>
                <a:ext uri="{FF2B5EF4-FFF2-40B4-BE49-F238E27FC236}">
                  <a16:creationId xmlns:a16="http://schemas.microsoft.com/office/drawing/2014/main" id="{E069A58E-91F3-161D-C371-8D136261B255}"/>
                </a:ext>
              </a:extLst>
            </p:cNvPr>
            <p:cNvSpPr txBox="1"/>
            <p:nvPr/>
          </p:nvSpPr>
          <p:spPr>
            <a:xfrm>
              <a:off x="5563378" y="3342972"/>
              <a:ext cx="2571274" cy="646331"/>
            </a:xfrm>
            <a:prstGeom prst="rect">
              <a:avLst/>
            </a:prstGeom>
            <a:noFill/>
          </p:spPr>
          <p:txBody>
            <a:bodyPr wrap="square" rtlCol="0">
              <a:spAutoFit/>
            </a:bodyPr>
            <a:lstStyle/>
            <a:p>
              <a:pPr algn="ctr"/>
              <a:r>
                <a:rPr lang="es-CO" dirty="0">
                  <a:solidFill>
                    <a:schemeClr val="bg1"/>
                  </a:solidFill>
                  <a:latin typeface="Open Sans Bold" panose="020B0604020202020204"/>
                </a:rPr>
                <a:t>Diferenciando el pensar del actuar</a:t>
              </a:r>
            </a:p>
          </p:txBody>
        </p:sp>
        <p:sp>
          <p:nvSpPr>
            <p:cNvPr id="32" name="CuadroTexto 31">
              <a:extLst>
                <a:ext uri="{FF2B5EF4-FFF2-40B4-BE49-F238E27FC236}">
                  <a16:creationId xmlns:a16="http://schemas.microsoft.com/office/drawing/2014/main" id="{7A6851EB-1DAB-EA3D-DC7C-45AA1833AEC0}"/>
                </a:ext>
              </a:extLst>
            </p:cNvPr>
            <p:cNvSpPr txBox="1"/>
            <p:nvPr/>
          </p:nvSpPr>
          <p:spPr>
            <a:xfrm>
              <a:off x="5316877" y="4369264"/>
              <a:ext cx="3288001" cy="923330"/>
            </a:xfrm>
            <a:prstGeom prst="rect">
              <a:avLst/>
            </a:prstGeom>
            <a:noFill/>
          </p:spPr>
          <p:txBody>
            <a:bodyPr wrap="square" rtlCol="0">
              <a:spAutoFit/>
            </a:bodyPr>
            <a:lstStyle/>
            <a:p>
              <a:pPr algn="ctr"/>
              <a:r>
                <a:rPr lang="es-CO" dirty="0">
                  <a:solidFill>
                    <a:schemeClr val="bg1"/>
                  </a:solidFill>
                  <a:latin typeface="Open Sans Bold" panose="020B0604020202020204"/>
                </a:rPr>
                <a:t>Actuando dentro de un marco de principio y valores</a:t>
              </a:r>
            </a:p>
            <a:p>
              <a:pPr algn="ctr"/>
              <a:endParaRPr lang="es-CO" dirty="0"/>
            </a:p>
          </p:txBody>
        </p:sp>
        <p:sp>
          <p:nvSpPr>
            <p:cNvPr id="33" name="CuadroTexto 32">
              <a:extLst>
                <a:ext uri="{FF2B5EF4-FFF2-40B4-BE49-F238E27FC236}">
                  <a16:creationId xmlns:a16="http://schemas.microsoft.com/office/drawing/2014/main" id="{5292D09E-C301-DA70-3051-95EEEE1F0D8F}"/>
                </a:ext>
              </a:extLst>
            </p:cNvPr>
            <p:cNvSpPr txBox="1"/>
            <p:nvPr/>
          </p:nvSpPr>
          <p:spPr>
            <a:xfrm>
              <a:off x="1446896" y="4537560"/>
              <a:ext cx="3003353" cy="369332"/>
            </a:xfrm>
            <a:prstGeom prst="rect">
              <a:avLst/>
            </a:prstGeom>
            <a:noFill/>
          </p:spPr>
          <p:txBody>
            <a:bodyPr wrap="square" rtlCol="0">
              <a:spAutoFit/>
            </a:bodyPr>
            <a:lstStyle/>
            <a:p>
              <a:pPr algn="ctr"/>
              <a:r>
                <a:rPr lang="es-CO" b="1" dirty="0">
                  <a:solidFill>
                    <a:schemeClr val="bg1"/>
                  </a:solidFill>
                  <a:latin typeface="Open Sans Bold" panose="020B0604020202020204"/>
                </a:rPr>
                <a:t>ETICA PROFESIONAL</a:t>
              </a:r>
            </a:p>
          </p:txBody>
        </p:sp>
        <p:sp>
          <p:nvSpPr>
            <p:cNvPr id="34" name="CuadroTexto 33">
              <a:extLst>
                <a:ext uri="{FF2B5EF4-FFF2-40B4-BE49-F238E27FC236}">
                  <a16:creationId xmlns:a16="http://schemas.microsoft.com/office/drawing/2014/main" id="{DD768D3D-7308-A840-A92C-E6A5C6741E50}"/>
                </a:ext>
              </a:extLst>
            </p:cNvPr>
            <p:cNvSpPr txBox="1"/>
            <p:nvPr/>
          </p:nvSpPr>
          <p:spPr>
            <a:xfrm>
              <a:off x="1451534" y="5664922"/>
              <a:ext cx="3003353" cy="369332"/>
            </a:xfrm>
            <a:prstGeom prst="rect">
              <a:avLst/>
            </a:prstGeom>
            <a:noFill/>
          </p:spPr>
          <p:txBody>
            <a:bodyPr wrap="square" rtlCol="0">
              <a:spAutoFit/>
            </a:bodyPr>
            <a:lstStyle/>
            <a:p>
              <a:pPr algn="ctr"/>
              <a:r>
                <a:rPr lang="es-CO" b="1" dirty="0">
                  <a:solidFill>
                    <a:schemeClr val="bg1"/>
                  </a:solidFill>
                  <a:latin typeface="Open Sans Bold" panose="020B0604020202020204"/>
                </a:rPr>
                <a:t>ETIQUETA TELEFONICA</a:t>
              </a:r>
            </a:p>
          </p:txBody>
        </p:sp>
        <p:sp>
          <p:nvSpPr>
            <p:cNvPr id="35" name="CuadroTexto 34">
              <a:extLst>
                <a:ext uri="{FF2B5EF4-FFF2-40B4-BE49-F238E27FC236}">
                  <a16:creationId xmlns:a16="http://schemas.microsoft.com/office/drawing/2014/main" id="{DEEE3F9E-D430-CE44-B72D-B427B2E86E44}"/>
                </a:ext>
              </a:extLst>
            </p:cNvPr>
            <p:cNvSpPr txBox="1"/>
            <p:nvPr/>
          </p:nvSpPr>
          <p:spPr>
            <a:xfrm>
              <a:off x="5378564" y="5488120"/>
              <a:ext cx="3164628" cy="646331"/>
            </a:xfrm>
            <a:prstGeom prst="rect">
              <a:avLst/>
            </a:prstGeom>
            <a:noFill/>
          </p:spPr>
          <p:txBody>
            <a:bodyPr wrap="square" rtlCol="0">
              <a:spAutoFit/>
            </a:bodyPr>
            <a:lstStyle/>
            <a:p>
              <a:pPr algn="ctr"/>
              <a:r>
                <a:rPr lang="es-CO" dirty="0">
                  <a:solidFill>
                    <a:schemeClr val="bg1"/>
                  </a:solidFill>
                  <a:latin typeface="Open Sans Bold" panose="020B0604020202020204"/>
                </a:rPr>
                <a:t>Optimizando la comunicación por teléfono</a:t>
              </a:r>
            </a:p>
          </p:txBody>
        </p:sp>
        <p:cxnSp>
          <p:nvCxnSpPr>
            <p:cNvPr id="37" name="Straight Connector 84">
              <a:extLst>
                <a:ext uri="{FF2B5EF4-FFF2-40B4-BE49-F238E27FC236}">
                  <a16:creationId xmlns:a16="http://schemas.microsoft.com/office/drawing/2014/main" id="{C5E8D64A-5C10-4913-9E95-DDAB242A05CC}"/>
                </a:ext>
              </a:extLst>
            </p:cNvPr>
            <p:cNvCxnSpPr>
              <a:cxnSpLocks/>
            </p:cNvCxnSpPr>
            <p:nvPr/>
          </p:nvCxnSpPr>
          <p:spPr>
            <a:xfrm>
              <a:off x="4667880" y="1437127"/>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38" name="Rectángulo redondeado 37"/>
            <p:cNvSpPr/>
            <p:nvPr/>
          </p:nvSpPr>
          <p:spPr>
            <a:xfrm>
              <a:off x="842641" y="203685"/>
              <a:ext cx="8210550" cy="652150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40" name="Terminador 39"/>
          <p:cNvSpPr/>
          <p:nvPr/>
        </p:nvSpPr>
        <p:spPr>
          <a:xfrm>
            <a:off x="9077137" y="2446521"/>
            <a:ext cx="2714625" cy="2035836"/>
          </a:xfrm>
          <a:prstGeom prst="flowChartTermina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334525781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40" name="Grupo 39"/>
          <p:cNvGrpSpPr/>
          <p:nvPr/>
        </p:nvGrpSpPr>
        <p:grpSpPr>
          <a:xfrm>
            <a:off x="406761" y="252178"/>
            <a:ext cx="8410575" cy="6359584"/>
            <a:chOff x="721086" y="290278"/>
            <a:chExt cx="8410575" cy="6359584"/>
          </a:xfrm>
        </p:grpSpPr>
        <p:sp>
          <p:nvSpPr>
            <p:cNvPr id="3" name="CuadroTexto 1">
              <a:extLst>
                <a:ext uri="{FF2B5EF4-FFF2-40B4-BE49-F238E27FC236}">
                  <a16:creationId xmlns:a16="http://schemas.microsoft.com/office/drawing/2014/main" id="{C439DA76-152A-4FDD-8BFB-372F7696B154}"/>
                </a:ext>
              </a:extLst>
            </p:cNvPr>
            <p:cNvSpPr txBox="1"/>
            <p:nvPr/>
          </p:nvSpPr>
          <p:spPr>
            <a:xfrm>
              <a:off x="926994" y="642813"/>
              <a:ext cx="3703416"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374451" y="653477"/>
              <a:ext cx="3225439"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1141914" y="1150300"/>
              <a:ext cx="3479969" cy="860633"/>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1141914" y="2274413"/>
              <a:ext cx="3479969" cy="860633"/>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1123571" y="3361471"/>
              <a:ext cx="3479969" cy="860633"/>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1121236" y="4417630"/>
              <a:ext cx="3479969" cy="861372"/>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1121236" y="5552252"/>
              <a:ext cx="3479969" cy="861372"/>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5140599" y="1157560"/>
              <a:ext cx="3479969" cy="860633"/>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5140599" y="2281673"/>
              <a:ext cx="3479969" cy="860633"/>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5122256" y="3368731"/>
              <a:ext cx="3479969" cy="860633"/>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5119921" y="4424890"/>
              <a:ext cx="3479969" cy="861372"/>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628122" y="1587175"/>
              <a:ext cx="512477" cy="70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621883" y="2704730"/>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5119921" y="5559512"/>
              <a:ext cx="3479969" cy="861372"/>
            </a:xfrm>
            <a:prstGeom prst="roundRect">
              <a:avLst/>
            </a:prstGeom>
            <a:solidFill>
              <a:schemeClr val="bg1"/>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603540" y="3791788"/>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601205" y="4848316"/>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628122" y="5990198"/>
              <a:ext cx="491799" cy="6551"/>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74751BB5-46D5-AD4D-81B4-4A862ED5B9D0}"/>
                </a:ext>
              </a:extLst>
            </p:cNvPr>
            <p:cNvSpPr txBox="1"/>
            <p:nvPr/>
          </p:nvSpPr>
          <p:spPr>
            <a:xfrm>
              <a:off x="1427498" y="1257450"/>
              <a:ext cx="2867444" cy="646331"/>
            </a:xfrm>
            <a:prstGeom prst="rect">
              <a:avLst/>
            </a:prstGeom>
            <a:noFill/>
          </p:spPr>
          <p:txBody>
            <a:bodyPr wrap="square" rtlCol="0">
              <a:spAutoFit/>
            </a:bodyPr>
            <a:lstStyle/>
            <a:p>
              <a:pPr algn="ctr"/>
              <a:r>
                <a:rPr lang="es-CO" b="1" dirty="0">
                  <a:solidFill>
                    <a:schemeClr val="bg1"/>
                  </a:solidFill>
                  <a:latin typeface="Open Sans Bold" panose="020B0604020202020204"/>
                </a:rPr>
                <a:t>EVITAR PROCRASTINACION</a:t>
              </a:r>
            </a:p>
          </p:txBody>
        </p:sp>
        <p:sp>
          <p:nvSpPr>
            <p:cNvPr id="27" name="CuadroTexto 26">
              <a:extLst>
                <a:ext uri="{FF2B5EF4-FFF2-40B4-BE49-F238E27FC236}">
                  <a16:creationId xmlns:a16="http://schemas.microsoft.com/office/drawing/2014/main" id="{6D133766-7CD2-B04B-A152-89B17B779B73}"/>
                </a:ext>
              </a:extLst>
            </p:cNvPr>
            <p:cNvSpPr txBox="1"/>
            <p:nvPr/>
          </p:nvSpPr>
          <p:spPr>
            <a:xfrm>
              <a:off x="5522975" y="1277589"/>
              <a:ext cx="2584337" cy="646331"/>
            </a:xfrm>
            <a:prstGeom prst="rect">
              <a:avLst/>
            </a:prstGeom>
            <a:noFill/>
          </p:spPr>
          <p:txBody>
            <a:bodyPr wrap="square" rtlCol="0">
              <a:spAutoFit/>
            </a:bodyPr>
            <a:lstStyle/>
            <a:p>
              <a:pPr algn="ctr"/>
              <a:r>
                <a:rPr lang="es-CO" dirty="0">
                  <a:solidFill>
                    <a:srgbClr val="004AAD"/>
                  </a:solidFill>
                  <a:latin typeface="Open Sans Bold" panose="020B0604020202020204"/>
                </a:rPr>
                <a:t>Haciendo hoy lo que debemos hacer</a:t>
              </a:r>
            </a:p>
          </p:txBody>
        </p:sp>
        <p:sp>
          <p:nvSpPr>
            <p:cNvPr id="28" name="CuadroTexto 27">
              <a:extLst>
                <a:ext uri="{FF2B5EF4-FFF2-40B4-BE49-F238E27FC236}">
                  <a16:creationId xmlns:a16="http://schemas.microsoft.com/office/drawing/2014/main" id="{623DBD06-FB41-DE45-A8D5-75ACAB696B66}"/>
                </a:ext>
              </a:extLst>
            </p:cNvPr>
            <p:cNvSpPr txBox="1"/>
            <p:nvPr/>
          </p:nvSpPr>
          <p:spPr>
            <a:xfrm>
              <a:off x="5509786" y="2390289"/>
              <a:ext cx="2610714" cy="646331"/>
            </a:xfrm>
            <a:prstGeom prst="rect">
              <a:avLst/>
            </a:prstGeom>
            <a:noFill/>
          </p:spPr>
          <p:txBody>
            <a:bodyPr wrap="square" rtlCol="0">
              <a:spAutoFit/>
            </a:bodyPr>
            <a:lstStyle/>
            <a:p>
              <a:pPr algn="ctr"/>
              <a:r>
                <a:rPr lang="es-CO" dirty="0">
                  <a:solidFill>
                    <a:srgbClr val="004AAD"/>
                  </a:solidFill>
                  <a:latin typeface="Open Sans Bold" panose="020B0604020202020204"/>
                </a:rPr>
                <a:t>Abriendo la mente a opciones diferentes</a:t>
              </a:r>
            </a:p>
          </p:txBody>
        </p:sp>
        <p:sp>
          <p:nvSpPr>
            <p:cNvPr id="29" name="CuadroTexto 28">
              <a:extLst>
                <a:ext uri="{FF2B5EF4-FFF2-40B4-BE49-F238E27FC236}">
                  <a16:creationId xmlns:a16="http://schemas.microsoft.com/office/drawing/2014/main" id="{CE51131B-9A34-3C4D-AA25-7265096E8E37}"/>
                </a:ext>
              </a:extLst>
            </p:cNvPr>
            <p:cNvSpPr txBox="1"/>
            <p:nvPr/>
          </p:nvSpPr>
          <p:spPr>
            <a:xfrm>
              <a:off x="1338412" y="2507359"/>
              <a:ext cx="3003353" cy="369332"/>
            </a:xfrm>
            <a:prstGeom prst="rect">
              <a:avLst/>
            </a:prstGeom>
            <a:noFill/>
          </p:spPr>
          <p:txBody>
            <a:bodyPr wrap="square" rtlCol="0">
              <a:spAutoFit/>
            </a:bodyPr>
            <a:lstStyle/>
            <a:p>
              <a:pPr algn="ctr"/>
              <a:r>
                <a:rPr lang="es-CO" b="1" dirty="0">
                  <a:solidFill>
                    <a:schemeClr val="bg1"/>
                  </a:solidFill>
                  <a:latin typeface="Open Sans Bold" panose="020B0604020202020204"/>
                </a:rPr>
                <a:t>FLEXIBILIDAD</a:t>
              </a:r>
            </a:p>
          </p:txBody>
        </p:sp>
        <p:sp>
          <p:nvSpPr>
            <p:cNvPr id="30" name="CuadroTexto 29">
              <a:extLst>
                <a:ext uri="{FF2B5EF4-FFF2-40B4-BE49-F238E27FC236}">
                  <a16:creationId xmlns:a16="http://schemas.microsoft.com/office/drawing/2014/main" id="{6B3C7AD8-5FED-6440-9804-033B31969C1C}"/>
                </a:ext>
              </a:extLst>
            </p:cNvPr>
            <p:cNvSpPr txBox="1"/>
            <p:nvPr/>
          </p:nvSpPr>
          <p:spPr>
            <a:xfrm>
              <a:off x="5232156" y="3361471"/>
              <a:ext cx="3217984" cy="923330"/>
            </a:xfrm>
            <a:prstGeom prst="rect">
              <a:avLst/>
            </a:prstGeom>
            <a:noFill/>
          </p:spPr>
          <p:txBody>
            <a:bodyPr wrap="square" rtlCol="0">
              <a:spAutoFit/>
            </a:bodyPr>
            <a:lstStyle/>
            <a:p>
              <a:pPr algn="ctr"/>
              <a:r>
                <a:rPr lang="es-CO" dirty="0">
                  <a:solidFill>
                    <a:srgbClr val="004AAD"/>
                  </a:solidFill>
                  <a:latin typeface="Open Sans Bold" panose="020B0604020202020204"/>
                </a:rPr>
                <a:t>Logrando que los clientes perciban lo que en realidad buscan</a:t>
              </a:r>
            </a:p>
          </p:txBody>
        </p:sp>
        <p:sp>
          <p:nvSpPr>
            <p:cNvPr id="31" name="CuadroTexto 30">
              <a:extLst>
                <a:ext uri="{FF2B5EF4-FFF2-40B4-BE49-F238E27FC236}">
                  <a16:creationId xmlns:a16="http://schemas.microsoft.com/office/drawing/2014/main" id="{C45168CD-5106-AF41-9511-FEDA644C6499}"/>
                </a:ext>
              </a:extLst>
            </p:cNvPr>
            <p:cNvSpPr txBox="1"/>
            <p:nvPr/>
          </p:nvSpPr>
          <p:spPr>
            <a:xfrm>
              <a:off x="1380221" y="3607121"/>
              <a:ext cx="3003353" cy="369332"/>
            </a:xfrm>
            <a:prstGeom prst="rect">
              <a:avLst/>
            </a:prstGeom>
            <a:noFill/>
          </p:spPr>
          <p:txBody>
            <a:bodyPr wrap="square" rtlCol="0">
              <a:spAutoFit/>
            </a:bodyPr>
            <a:lstStyle/>
            <a:p>
              <a:pPr algn="ctr"/>
              <a:r>
                <a:rPr lang="es-CO" b="1" dirty="0">
                  <a:solidFill>
                    <a:schemeClr val="bg1"/>
                  </a:solidFill>
                  <a:latin typeface="Open Sans Bold" panose="020B0604020202020204"/>
                </a:rPr>
                <a:t>GENERANDO VALOR</a:t>
              </a:r>
            </a:p>
          </p:txBody>
        </p:sp>
        <p:sp>
          <p:nvSpPr>
            <p:cNvPr id="32" name="CuadroTexto 31">
              <a:extLst>
                <a:ext uri="{FF2B5EF4-FFF2-40B4-BE49-F238E27FC236}">
                  <a16:creationId xmlns:a16="http://schemas.microsoft.com/office/drawing/2014/main" id="{CB040898-423D-9543-AA2C-28DF11C74212}"/>
                </a:ext>
              </a:extLst>
            </p:cNvPr>
            <p:cNvSpPr txBox="1"/>
            <p:nvPr/>
          </p:nvSpPr>
          <p:spPr>
            <a:xfrm>
              <a:off x="5350616" y="4406999"/>
              <a:ext cx="2912077" cy="923330"/>
            </a:xfrm>
            <a:prstGeom prst="rect">
              <a:avLst/>
            </a:prstGeom>
            <a:noFill/>
          </p:spPr>
          <p:txBody>
            <a:bodyPr wrap="square" rtlCol="0">
              <a:spAutoFit/>
            </a:bodyPr>
            <a:lstStyle/>
            <a:p>
              <a:pPr algn="ctr"/>
              <a:r>
                <a:rPr lang="es-CO" dirty="0">
                  <a:solidFill>
                    <a:srgbClr val="004AAD"/>
                  </a:solidFill>
                  <a:latin typeface="Open Sans Bold" panose="020B0604020202020204"/>
                </a:rPr>
                <a:t>El cambio como una oportunidad de constante aprendizaje</a:t>
              </a:r>
            </a:p>
          </p:txBody>
        </p:sp>
        <p:sp>
          <p:nvSpPr>
            <p:cNvPr id="33" name="CuadroTexto 32">
              <a:extLst>
                <a:ext uri="{FF2B5EF4-FFF2-40B4-BE49-F238E27FC236}">
                  <a16:creationId xmlns:a16="http://schemas.microsoft.com/office/drawing/2014/main" id="{88E9F171-9CFF-F041-8C71-F19BB74D84B4}"/>
                </a:ext>
              </a:extLst>
            </p:cNvPr>
            <p:cNvSpPr txBox="1"/>
            <p:nvPr/>
          </p:nvSpPr>
          <p:spPr>
            <a:xfrm>
              <a:off x="1272098" y="4661429"/>
              <a:ext cx="3069667" cy="369332"/>
            </a:xfrm>
            <a:prstGeom prst="rect">
              <a:avLst/>
            </a:prstGeom>
            <a:noFill/>
          </p:spPr>
          <p:txBody>
            <a:bodyPr wrap="square" rtlCol="0">
              <a:spAutoFit/>
            </a:bodyPr>
            <a:lstStyle/>
            <a:p>
              <a:pPr algn="ctr"/>
              <a:r>
                <a:rPr lang="es-CO" b="1" dirty="0">
                  <a:solidFill>
                    <a:schemeClr val="bg1"/>
                  </a:solidFill>
                  <a:latin typeface="Open Sans Bold" panose="020B0604020202020204"/>
                </a:rPr>
                <a:t>GESTION DEL CAMBIO</a:t>
              </a:r>
            </a:p>
          </p:txBody>
        </p:sp>
        <p:sp>
          <p:nvSpPr>
            <p:cNvPr id="34" name="CuadroTexto 33">
              <a:extLst>
                <a:ext uri="{FF2B5EF4-FFF2-40B4-BE49-F238E27FC236}">
                  <a16:creationId xmlns:a16="http://schemas.microsoft.com/office/drawing/2014/main" id="{2B72E910-9ECF-D31C-1C65-BDC270F27881}"/>
                </a:ext>
              </a:extLst>
            </p:cNvPr>
            <p:cNvSpPr txBox="1"/>
            <p:nvPr/>
          </p:nvSpPr>
          <p:spPr>
            <a:xfrm>
              <a:off x="5255946" y="5517364"/>
              <a:ext cx="3249274" cy="923330"/>
            </a:xfrm>
            <a:prstGeom prst="rect">
              <a:avLst/>
            </a:prstGeom>
            <a:noFill/>
          </p:spPr>
          <p:txBody>
            <a:bodyPr wrap="square" rtlCol="0">
              <a:spAutoFit/>
            </a:bodyPr>
            <a:lstStyle/>
            <a:p>
              <a:pPr algn="ctr"/>
              <a:r>
                <a:rPr lang="es-CO" dirty="0">
                  <a:solidFill>
                    <a:srgbClr val="004AAD"/>
                  </a:solidFill>
                  <a:latin typeface="Open Sans Bold" panose="020B0604020202020204"/>
                </a:rPr>
                <a:t>Aprovechando al máximo la información con la que contamos</a:t>
              </a:r>
            </a:p>
          </p:txBody>
        </p:sp>
        <p:sp>
          <p:nvSpPr>
            <p:cNvPr id="35" name="CuadroTexto 34">
              <a:extLst>
                <a:ext uri="{FF2B5EF4-FFF2-40B4-BE49-F238E27FC236}">
                  <a16:creationId xmlns:a16="http://schemas.microsoft.com/office/drawing/2014/main" id="{6456A2EF-97E8-2B9D-F6A9-08EC2D45EAB3}"/>
                </a:ext>
              </a:extLst>
            </p:cNvPr>
            <p:cNvSpPr txBox="1"/>
            <p:nvPr/>
          </p:nvSpPr>
          <p:spPr>
            <a:xfrm>
              <a:off x="1264336" y="5781755"/>
              <a:ext cx="3300362" cy="369332"/>
            </a:xfrm>
            <a:prstGeom prst="rect">
              <a:avLst/>
            </a:prstGeom>
            <a:noFill/>
          </p:spPr>
          <p:txBody>
            <a:bodyPr wrap="square" rtlCol="0">
              <a:spAutoFit/>
            </a:bodyPr>
            <a:lstStyle/>
            <a:p>
              <a:pPr algn="ctr"/>
              <a:r>
                <a:rPr lang="es-CO" b="1" dirty="0">
                  <a:solidFill>
                    <a:schemeClr val="bg1"/>
                  </a:solidFill>
                  <a:latin typeface="Open Sans Bold" panose="020B0604020202020204"/>
                </a:rPr>
                <a:t>GESTION DE INFORMACION</a:t>
              </a:r>
            </a:p>
          </p:txBody>
        </p:sp>
        <p:sp>
          <p:nvSpPr>
            <p:cNvPr id="39" name="Rectángulo redondeado 38"/>
            <p:cNvSpPr/>
            <p:nvPr/>
          </p:nvSpPr>
          <p:spPr>
            <a:xfrm>
              <a:off x="721086" y="290278"/>
              <a:ext cx="8410575" cy="6359584"/>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41" name="Rectángulo redondeado 40"/>
          <p:cNvSpPr/>
          <p:nvPr/>
        </p:nvSpPr>
        <p:spPr>
          <a:xfrm>
            <a:off x="9013834" y="2619201"/>
            <a:ext cx="2746539" cy="189964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20847989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cxnSp>
        <p:nvCxnSpPr>
          <p:cNvPr id="10" name="Straight Connector 29">
            <a:extLst>
              <a:ext uri="{FF2B5EF4-FFF2-40B4-BE49-F238E27FC236}">
                <a16:creationId xmlns:a16="http://schemas.microsoft.com/office/drawing/2014/main" id="{E3FC4BCC-97CF-44B2-9297-0E1D837DBFD1}"/>
              </a:ext>
            </a:extLst>
          </p:cNvPr>
          <p:cNvCxnSpPr>
            <a:cxnSpLocks/>
          </p:cNvCxnSpPr>
          <p:nvPr/>
        </p:nvCxnSpPr>
        <p:spPr>
          <a:xfrm>
            <a:off x="315112" y="1456090"/>
            <a:ext cx="512477" cy="702"/>
          </a:xfrm>
          <a:prstGeom prst="line">
            <a:avLst/>
          </a:prstGeom>
          <a:noFill/>
          <a:ln w="6350" cap="flat" cmpd="sng" algn="ctr">
            <a:solidFill>
              <a:srgbClr val="4472C4"/>
            </a:solidFill>
            <a:prstDash val="solid"/>
            <a:miter lim="800000"/>
          </a:ln>
          <a:effectLst/>
        </p:spPr>
      </p:cxnSp>
      <p:cxnSp>
        <p:nvCxnSpPr>
          <p:cNvPr id="14" name="Straight Connector 54">
            <a:extLst>
              <a:ext uri="{FF2B5EF4-FFF2-40B4-BE49-F238E27FC236}">
                <a16:creationId xmlns:a16="http://schemas.microsoft.com/office/drawing/2014/main" id="{CA532865-5522-494E-8EA6-15771FEC1F58}"/>
              </a:ext>
            </a:extLst>
          </p:cNvPr>
          <p:cNvCxnSpPr>
            <a:cxnSpLocks/>
          </p:cNvCxnSpPr>
          <p:nvPr/>
        </p:nvCxnSpPr>
        <p:spPr>
          <a:xfrm>
            <a:off x="337340" y="4724121"/>
            <a:ext cx="469571" cy="370"/>
          </a:xfrm>
          <a:prstGeom prst="line">
            <a:avLst/>
          </a:prstGeom>
          <a:noFill/>
          <a:ln w="6350" cap="flat" cmpd="sng" algn="ctr">
            <a:solidFill>
              <a:srgbClr val="4472C4"/>
            </a:solidFill>
            <a:prstDash val="solid"/>
            <a:miter lim="800000"/>
          </a:ln>
          <a:effectLst/>
        </p:spPr>
      </p:cxnSp>
      <p:cxnSp>
        <p:nvCxnSpPr>
          <p:cNvPr id="15" name="Straight Connector 58">
            <a:extLst>
              <a:ext uri="{FF2B5EF4-FFF2-40B4-BE49-F238E27FC236}">
                <a16:creationId xmlns:a16="http://schemas.microsoft.com/office/drawing/2014/main" id="{4BE7B630-D98B-477D-BA09-E92E7AC7845F}"/>
              </a:ext>
            </a:extLst>
          </p:cNvPr>
          <p:cNvCxnSpPr>
            <a:cxnSpLocks/>
          </p:cNvCxnSpPr>
          <p:nvPr/>
        </p:nvCxnSpPr>
        <p:spPr>
          <a:xfrm flipV="1">
            <a:off x="315112" y="5859113"/>
            <a:ext cx="491799" cy="6551"/>
          </a:xfrm>
          <a:prstGeom prst="line">
            <a:avLst/>
          </a:prstGeom>
          <a:noFill/>
          <a:ln w="6350" cap="flat" cmpd="sng" algn="ctr">
            <a:solidFill>
              <a:srgbClr val="4472C4"/>
            </a:solidFill>
            <a:prstDash val="solid"/>
            <a:miter lim="800000"/>
          </a:ln>
          <a:effectLst/>
        </p:spPr>
      </p:cxnSp>
      <p:grpSp>
        <p:nvGrpSpPr>
          <p:cNvPr id="74" name="Grupo 73"/>
          <p:cNvGrpSpPr/>
          <p:nvPr/>
        </p:nvGrpSpPr>
        <p:grpSpPr>
          <a:xfrm>
            <a:off x="403733" y="143139"/>
            <a:ext cx="8458958" cy="6314811"/>
            <a:chOff x="403733" y="143139"/>
            <a:chExt cx="8458958" cy="6314811"/>
          </a:xfrm>
        </p:grpSpPr>
        <p:cxnSp>
          <p:nvCxnSpPr>
            <p:cNvPr id="11" name="Straight Connector 30">
              <a:extLst>
                <a:ext uri="{FF2B5EF4-FFF2-40B4-BE49-F238E27FC236}">
                  <a16:creationId xmlns:a16="http://schemas.microsoft.com/office/drawing/2014/main" id="{4B39145E-97ED-461E-A441-18B06C7390BF}"/>
                </a:ext>
              </a:extLst>
            </p:cNvPr>
            <p:cNvCxnSpPr>
              <a:cxnSpLocks/>
            </p:cNvCxnSpPr>
            <p:nvPr/>
          </p:nvCxnSpPr>
          <p:spPr>
            <a:xfrm>
              <a:off x="403737" y="2580203"/>
              <a:ext cx="423852" cy="702"/>
            </a:xfrm>
            <a:prstGeom prst="line">
              <a:avLst/>
            </a:prstGeom>
            <a:noFill/>
            <a:ln w="6350" cap="flat" cmpd="sng" algn="ctr">
              <a:solidFill>
                <a:srgbClr val="4472C4"/>
              </a:solidFill>
              <a:prstDash val="solid"/>
              <a:miter lim="800000"/>
            </a:ln>
            <a:effectLst/>
          </p:spPr>
        </p:cxnSp>
        <p:cxnSp>
          <p:nvCxnSpPr>
            <p:cNvPr id="13" name="Straight Connector 52">
              <a:extLst>
                <a:ext uri="{FF2B5EF4-FFF2-40B4-BE49-F238E27FC236}">
                  <a16:creationId xmlns:a16="http://schemas.microsoft.com/office/drawing/2014/main" id="{D4B041D6-D10C-4D55-AB9B-AE83C844B2BF}"/>
                </a:ext>
              </a:extLst>
            </p:cNvPr>
            <p:cNvCxnSpPr>
              <a:cxnSpLocks/>
            </p:cNvCxnSpPr>
            <p:nvPr/>
          </p:nvCxnSpPr>
          <p:spPr>
            <a:xfrm>
              <a:off x="403733" y="3660877"/>
              <a:ext cx="405513" cy="7086"/>
            </a:xfrm>
            <a:prstGeom prst="line">
              <a:avLst/>
            </a:prstGeom>
            <a:noFill/>
            <a:ln w="6350" cap="flat" cmpd="sng" algn="ctr">
              <a:solidFill>
                <a:srgbClr val="4472C4"/>
              </a:solidFill>
              <a:prstDash val="solid"/>
              <a:miter lim="800000"/>
            </a:ln>
            <a:effectLst/>
          </p:spPr>
        </p:cxnSp>
        <p:sp>
          <p:nvSpPr>
            <p:cNvPr id="36" name="CuadroTexto 1">
              <a:extLst>
                <a:ext uri="{FF2B5EF4-FFF2-40B4-BE49-F238E27FC236}">
                  <a16:creationId xmlns:a16="http://schemas.microsoft.com/office/drawing/2014/main" id="{C439DA76-152A-4FDD-8BFB-372F7696B154}"/>
                </a:ext>
              </a:extLst>
            </p:cNvPr>
            <p:cNvSpPr txBox="1"/>
            <p:nvPr/>
          </p:nvSpPr>
          <p:spPr>
            <a:xfrm>
              <a:off x="869298" y="291999"/>
              <a:ext cx="3720400"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37" name="CuadroTexto 2">
              <a:extLst>
                <a:ext uri="{FF2B5EF4-FFF2-40B4-BE49-F238E27FC236}">
                  <a16:creationId xmlns:a16="http://schemas.microsoft.com/office/drawing/2014/main" id="{4F7AD790-D688-4135-8A5E-8B6D083E7677}"/>
                </a:ext>
              </a:extLst>
            </p:cNvPr>
            <p:cNvSpPr txBox="1"/>
            <p:nvPr/>
          </p:nvSpPr>
          <p:spPr>
            <a:xfrm>
              <a:off x="5144797" y="309460"/>
              <a:ext cx="3166771"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38" name="Rectangle: Rounded Corners 10">
              <a:extLst>
                <a:ext uri="{FF2B5EF4-FFF2-40B4-BE49-F238E27FC236}">
                  <a16:creationId xmlns:a16="http://schemas.microsoft.com/office/drawing/2014/main" id="{677CEB86-BE93-437E-BF84-16A29F397841}"/>
                </a:ext>
              </a:extLst>
            </p:cNvPr>
            <p:cNvSpPr/>
            <p:nvPr/>
          </p:nvSpPr>
          <p:spPr>
            <a:xfrm>
              <a:off x="989514" y="845500"/>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angle: Rounded Corners 11">
              <a:extLst>
                <a:ext uri="{FF2B5EF4-FFF2-40B4-BE49-F238E27FC236}">
                  <a16:creationId xmlns:a16="http://schemas.microsoft.com/office/drawing/2014/main" id="{7AF14F21-D980-441C-B975-31126EC51ED3}"/>
                </a:ext>
              </a:extLst>
            </p:cNvPr>
            <p:cNvSpPr/>
            <p:nvPr/>
          </p:nvSpPr>
          <p:spPr>
            <a:xfrm>
              <a:off x="989514" y="1969613"/>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angle: Rounded Corners 15">
              <a:extLst>
                <a:ext uri="{FF2B5EF4-FFF2-40B4-BE49-F238E27FC236}">
                  <a16:creationId xmlns:a16="http://schemas.microsoft.com/office/drawing/2014/main" id="{76D27976-0AC8-4978-B7F1-B2EDE4D78273}"/>
                </a:ext>
              </a:extLst>
            </p:cNvPr>
            <p:cNvSpPr/>
            <p:nvPr/>
          </p:nvSpPr>
          <p:spPr>
            <a:xfrm>
              <a:off x="971171" y="3056671"/>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angle: Rounded Corners 16">
              <a:extLst>
                <a:ext uri="{FF2B5EF4-FFF2-40B4-BE49-F238E27FC236}">
                  <a16:creationId xmlns:a16="http://schemas.microsoft.com/office/drawing/2014/main" id="{DBC6FCEC-1E78-479B-BA4F-D434BB003B00}"/>
                </a:ext>
              </a:extLst>
            </p:cNvPr>
            <p:cNvSpPr/>
            <p:nvPr/>
          </p:nvSpPr>
          <p:spPr>
            <a:xfrm>
              <a:off x="968836" y="4112830"/>
              <a:ext cx="3479969" cy="8613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4" name="Straight Connector 30">
              <a:extLst>
                <a:ext uri="{FF2B5EF4-FFF2-40B4-BE49-F238E27FC236}">
                  <a16:creationId xmlns:a16="http://schemas.microsoft.com/office/drawing/2014/main" id="{4B39145E-97ED-461E-A441-18B06C7390BF}"/>
                </a:ext>
              </a:extLst>
            </p:cNvPr>
            <p:cNvCxnSpPr>
              <a:cxnSpLocks/>
              <a:endCxn id="39" idx="1"/>
            </p:cNvCxnSpPr>
            <p:nvPr/>
          </p:nvCxnSpPr>
          <p:spPr>
            <a:xfrm>
              <a:off x="565662" y="2399228"/>
              <a:ext cx="423852" cy="702"/>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Rounded Corners 41">
              <a:extLst>
                <a:ext uri="{FF2B5EF4-FFF2-40B4-BE49-F238E27FC236}">
                  <a16:creationId xmlns:a16="http://schemas.microsoft.com/office/drawing/2014/main" id="{6771B1C9-7E11-4804-840A-3AC6CBF6C6D9}"/>
                </a:ext>
              </a:extLst>
            </p:cNvPr>
            <p:cNvSpPr/>
            <p:nvPr/>
          </p:nvSpPr>
          <p:spPr>
            <a:xfrm>
              <a:off x="968836" y="5247452"/>
              <a:ext cx="3479969" cy="8613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Rectangle: Rounded Corners 74">
              <a:extLst>
                <a:ext uri="{FF2B5EF4-FFF2-40B4-BE49-F238E27FC236}">
                  <a16:creationId xmlns:a16="http://schemas.microsoft.com/office/drawing/2014/main" id="{0EDB72D4-E111-4213-AF64-A748D4B2AB46}"/>
                </a:ext>
              </a:extLst>
            </p:cNvPr>
            <p:cNvSpPr/>
            <p:nvPr/>
          </p:nvSpPr>
          <p:spPr>
            <a:xfrm>
              <a:off x="4988199" y="852760"/>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Rectangle: Rounded Corners 75">
              <a:extLst>
                <a:ext uri="{FF2B5EF4-FFF2-40B4-BE49-F238E27FC236}">
                  <a16:creationId xmlns:a16="http://schemas.microsoft.com/office/drawing/2014/main" id="{AC94254A-3E27-44E1-BF86-96DDF10707CB}"/>
                </a:ext>
              </a:extLst>
            </p:cNvPr>
            <p:cNvSpPr/>
            <p:nvPr/>
          </p:nvSpPr>
          <p:spPr>
            <a:xfrm>
              <a:off x="4988199" y="1976873"/>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Rectangle: Rounded Corners 76">
              <a:extLst>
                <a:ext uri="{FF2B5EF4-FFF2-40B4-BE49-F238E27FC236}">
                  <a16:creationId xmlns:a16="http://schemas.microsoft.com/office/drawing/2014/main" id="{53E6D7C3-2114-4D99-8382-5E1C312C608B}"/>
                </a:ext>
              </a:extLst>
            </p:cNvPr>
            <p:cNvSpPr/>
            <p:nvPr/>
          </p:nvSpPr>
          <p:spPr>
            <a:xfrm>
              <a:off x="4969856" y="3063931"/>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Rectangle: Rounded Corners 77">
              <a:extLst>
                <a:ext uri="{FF2B5EF4-FFF2-40B4-BE49-F238E27FC236}">
                  <a16:creationId xmlns:a16="http://schemas.microsoft.com/office/drawing/2014/main" id="{F14EF738-817D-4B80-B782-C9E1E365AF96}"/>
                </a:ext>
              </a:extLst>
            </p:cNvPr>
            <p:cNvSpPr/>
            <p:nvPr/>
          </p:nvSpPr>
          <p:spPr>
            <a:xfrm>
              <a:off x="4967521" y="4120090"/>
              <a:ext cx="3479969" cy="861372"/>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3" name="Straight Connector 83">
              <a:extLst>
                <a:ext uri="{FF2B5EF4-FFF2-40B4-BE49-F238E27FC236}">
                  <a16:creationId xmlns:a16="http://schemas.microsoft.com/office/drawing/2014/main" id="{567E22B2-766B-4643-B0DD-45F54A044F4A}"/>
                </a:ext>
              </a:extLst>
            </p:cNvPr>
            <p:cNvCxnSpPr>
              <a:cxnSpLocks/>
              <a:endCxn id="49" idx="1"/>
            </p:cNvCxnSpPr>
            <p:nvPr/>
          </p:nvCxnSpPr>
          <p:spPr>
            <a:xfrm>
              <a:off x="4475722" y="1282375"/>
              <a:ext cx="512477" cy="7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84">
              <a:extLst>
                <a:ext uri="{FF2B5EF4-FFF2-40B4-BE49-F238E27FC236}">
                  <a16:creationId xmlns:a16="http://schemas.microsoft.com/office/drawing/2014/main" id="{C5E8D64A-5C10-4913-9E95-DDAB242A05CC}"/>
                </a:ext>
              </a:extLst>
            </p:cNvPr>
            <p:cNvCxnSpPr>
              <a:cxnSpLocks/>
              <a:stCxn id="39" idx="3"/>
              <a:endCxn id="50" idx="1"/>
            </p:cNvCxnSpPr>
            <p:nvPr/>
          </p:nvCxnSpPr>
          <p:spPr>
            <a:xfrm>
              <a:off x="4469483" y="2399930"/>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tangle: Rounded Corners 85">
              <a:extLst>
                <a:ext uri="{FF2B5EF4-FFF2-40B4-BE49-F238E27FC236}">
                  <a16:creationId xmlns:a16="http://schemas.microsoft.com/office/drawing/2014/main" id="{032816FD-8382-4DC3-B082-B7EECC69D560}"/>
                </a:ext>
              </a:extLst>
            </p:cNvPr>
            <p:cNvSpPr/>
            <p:nvPr/>
          </p:nvSpPr>
          <p:spPr>
            <a:xfrm>
              <a:off x="4967521" y="5254712"/>
              <a:ext cx="3479969" cy="861372"/>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6" name="Straight Connector 87">
              <a:extLst>
                <a:ext uri="{FF2B5EF4-FFF2-40B4-BE49-F238E27FC236}">
                  <a16:creationId xmlns:a16="http://schemas.microsoft.com/office/drawing/2014/main" id="{AE2BF1ED-4D81-476B-8DCB-E335DD947036}"/>
                </a:ext>
              </a:extLst>
            </p:cNvPr>
            <p:cNvCxnSpPr>
              <a:cxnSpLocks/>
              <a:stCxn id="40" idx="3"/>
              <a:endCxn id="51" idx="1"/>
            </p:cNvCxnSpPr>
            <p:nvPr/>
          </p:nvCxnSpPr>
          <p:spPr>
            <a:xfrm>
              <a:off x="4451140" y="3486988"/>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88">
              <a:extLst>
                <a:ext uri="{FF2B5EF4-FFF2-40B4-BE49-F238E27FC236}">
                  <a16:creationId xmlns:a16="http://schemas.microsoft.com/office/drawing/2014/main" id="{73830AAB-B6EE-4B67-AF3B-9613685D65DE}"/>
                </a:ext>
              </a:extLst>
            </p:cNvPr>
            <p:cNvCxnSpPr>
              <a:cxnSpLocks/>
              <a:stCxn id="41" idx="3"/>
              <a:endCxn id="52" idx="1"/>
            </p:cNvCxnSpPr>
            <p:nvPr/>
          </p:nvCxnSpPr>
          <p:spPr>
            <a:xfrm>
              <a:off x="4448805" y="4543516"/>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89">
              <a:extLst>
                <a:ext uri="{FF2B5EF4-FFF2-40B4-BE49-F238E27FC236}">
                  <a16:creationId xmlns:a16="http://schemas.microsoft.com/office/drawing/2014/main" id="{98247223-176E-43E0-95ED-7AEDE7BFA52C}"/>
                </a:ext>
              </a:extLst>
            </p:cNvPr>
            <p:cNvCxnSpPr>
              <a:cxnSpLocks/>
              <a:endCxn id="55" idx="1"/>
            </p:cNvCxnSpPr>
            <p:nvPr/>
          </p:nvCxnSpPr>
          <p:spPr>
            <a:xfrm flipV="1">
              <a:off x="4475722" y="5685398"/>
              <a:ext cx="491799" cy="655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CuadroTexto 58">
              <a:extLst>
                <a:ext uri="{FF2B5EF4-FFF2-40B4-BE49-F238E27FC236}">
                  <a16:creationId xmlns:a16="http://schemas.microsoft.com/office/drawing/2014/main" id="{EFFA8832-D5F1-0037-1276-911C4C82F950}"/>
                </a:ext>
              </a:extLst>
            </p:cNvPr>
            <p:cNvSpPr txBox="1"/>
            <p:nvPr/>
          </p:nvSpPr>
          <p:spPr>
            <a:xfrm>
              <a:off x="5159488" y="966651"/>
              <a:ext cx="3172166" cy="646331"/>
            </a:xfrm>
            <a:prstGeom prst="rect">
              <a:avLst/>
            </a:prstGeom>
            <a:noFill/>
          </p:spPr>
          <p:txBody>
            <a:bodyPr wrap="square" rtlCol="0">
              <a:spAutoFit/>
            </a:bodyPr>
            <a:lstStyle/>
            <a:p>
              <a:pPr algn="ctr"/>
              <a:r>
                <a:rPr lang="es-CO" dirty="0">
                  <a:solidFill>
                    <a:schemeClr val="bg1"/>
                  </a:solidFill>
                  <a:latin typeface="Open Sans Bold" panose="020B0604020202020204"/>
                </a:rPr>
                <a:t>Impulsando los resultados con objetivos claros</a:t>
              </a:r>
            </a:p>
          </p:txBody>
        </p:sp>
        <p:sp>
          <p:nvSpPr>
            <p:cNvPr id="60" name="CuadroTexto 59">
              <a:extLst>
                <a:ext uri="{FF2B5EF4-FFF2-40B4-BE49-F238E27FC236}">
                  <a16:creationId xmlns:a16="http://schemas.microsoft.com/office/drawing/2014/main" id="{AEB5E1D9-F12B-6545-A790-FACFA025BED3}"/>
                </a:ext>
              </a:extLst>
            </p:cNvPr>
            <p:cNvSpPr txBox="1"/>
            <p:nvPr/>
          </p:nvSpPr>
          <p:spPr>
            <a:xfrm>
              <a:off x="1136510" y="1097709"/>
              <a:ext cx="3185976" cy="369332"/>
            </a:xfrm>
            <a:prstGeom prst="rect">
              <a:avLst/>
            </a:prstGeom>
            <a:noFill/>
          </p:spPr>
          <p:txBody>
            <a:bodyPr wrap="square" rtlCol="0">
              <a:spAutoFit/>
            </a:bodyPr>
            <a:lstStyle/>
            <a:p>
              <a:pPr algn="ctr"/>
              <a:r>
                <a:rPr lang="es-CO" b="1" dirty="0">
                  <a:solidFill>
                    <a:srgbClr val="233DFF"/>
                  </a:solidFill>
                  <a:latin typeface="Open Sans Bold" panose="020B0604020202020204"/>
                </a:rPr>
                <a:t>GESTION DE METAS</a:t>
              </a:r>
            </a:p>
          </p:txBody>
        </p:sp>
        <p:sp>
          <p:nvSpPr>
            <p:cNvPr id="61" name="CuadroTexto 60">
              <a:extLst>
                <a:ext uri="{FF2B5EF4-FFF2-40B4-BE49-F238E27FC236}">
                  <a16:creationId xmlns:a16="http://schemas.microsoft.com/office/drawing/2014/main" id="{7EB4C99D-4901-7461-BE46-7442A89F34EF}"/>
                </a:ext>
              </a:extLst>
            </p:cNvPr>
            <p:cNvSpPr txBox="1"/>
            <p:nvPr/>
          </p:nvSpPr>
          <p:spPr>
            <a:xfrm>
              <a:off x="5336172" y="1976873"/>
              <a:ext cx="2851790" cy="646331"/>
            </a:xfrm>
            <a:prstGeom prst="rect">
              <a:avLst/>
            </a:prstGeom>
            <a:noFill/>
          </p:spPr>
          <p:txBody>
            <a:bodyPr wrap="square" rtlCol="0">
              <a:spAutoFit/>
            </a:bodyPr>
            <a:lstStyle/>
            <a:p>
              <a:pPr algn="ctr"/>
              <a:r>
                <a:rPr lang="es-CO" dirty="0">
                  <a:solidFill>
                    <a:schemeClr val="bg1"/>
                  </a:solidFill>
                  <a:latin typeface="Open Sans Bold" panose="020B0604020202020204"/>
                </a:rPr>
                <a:t>Entendiendo mis emociones</a:t>
              </a:r>
            </a:p>
          </p:txBody>
        </p:sp>
        <p:sp>
          <p:nvSpPr>
            <p:cNvPr id="62" name="CuadroTexto 61">
              <a:extLst>
                <a:ext uri="{FF2B5EF4-FFF2-40B4-BE49-F238E27FC236}">
                  <a16:creationId xmlns:a16="http://schemas.microsoft.com/office/drawing/2014/main" id="{A58FBE8E-6356-866F-4A3F-307E63ED7939}"/>
                </a:ext>
              </a:extLst>
            </p:cNvPr>
            <p:cNvSpPr txBox="1"/>
            <p:nvPr/>
          </p:nvSpPr>
          <p:spPr>
            <a:xfrm>
              <a:off x="1148443" y="2184972"/>
              <a:ext cx="3300362" cy="369332"/>
            </a:xfrm>
            <a:prstGeom prst="rect">
              <a:avLst/>
            </a:prstGeom>
            <a:noFill/>
          </p:spPr>
          <p:txBody>
            <a:bodyPr wrap="square" rtlCol="0">
              <a:spAutoFit/>
            </a:bodyPr>
            <a:lstStyle/>
            <a:p>
              <a:pPr algn="ctr"/>
              <a:r>
                <a:rPr lang="es-CO" b="1" dirty="0">
                  <a:solidFill>
                    <a:srgbClr val="233DFF"/>
                  </a:solidFill>
                  <a:latin typeface="Open Sans Bold" panose="020B0604020202020204"/>
                </a:rPr>
                <a:t>GESTIONAR EMOCIONES</a:t>
              </a:r>
            </a:p>
          </p:txBody>
        </p:sp>
        <p:sp>
          <p:nvSpPr>
            <p:cNvPr id="63" name="CuadroTexto 62">
              <a:extLst>
                <a:ext uri="{FF2B5EF4-FFF2-40B4-BE49-F238E27FC236}">
                  <a16:creationId xmlns:a16="http://schemas.microsoft.com/office/drawing/2014/main" id="{0EAE83ED-C36E-7743-BE67-466C1C19DD5F}"/>
                </a:ext>
              </a:extLst>
            </p:cNvPr>
            <p:cNvSpPr txBox="1"/>
            <p:nvPr/>
          </p:nvSpPr>
          <p:spPr>
            <a:xfrm>
              <a:off x="5159488" y="3156438"/>
              <a:ext cx="2856899" cy="646331"/>
            </a:xfrm>
            <a:prstGeom prst="rect">
              <a:avLst/>
            </a:prstGeom>
            <a:noFill/>
          </p:spPr>
          <p:txBody>
            <a:bodyPr wrap="square" rtlCol="0">
              <a:spAutoFit/>
            </a:bodyPr>
            <a:lstStyle/>
            <a:p>
              <a:pPr algn="ctr"/>
              <a:r>
                <a:rPr lang="es-CO" dirty="0">
                  <a:solidFill>
                    <a:schemeClr val="bg1"/>
                  </a:solidFill>
                  <a:latin typeface="Open Sans Bold" panose="020B0604020202020204"/>
                </a:rPr>
                <a:t>Desarrollando habilidades de comunicación</a:t>
              </a:r>
            </a:p>
          </p:txBody>
        </p:sp>
        <p:sp>
          <p:nvSpPr>
            <p:cNvPr id="64" name="CuadroTexto 63">
              <a:extLst>
                <a:ext uri="{FF2B5EF4-FFF2-40B4-BE49-F238E27FC236}">
                  <a16:creationId xmlns:a16="http://schemas.microsoft.com/office/drawing/2014/main" id="{C8FD2AB9-6D39-9449-A898-DC7D5C0A01AC}"/>
                </a:ext>
              </a:extLst>
            </p:cNvPr>
            <p:cNvSpPr txBox="1"/>
            <p:nvPr/>
          </p:nvSpPr>
          <p:spPr>
            <a:xfrm>
              <a:off x="1148443" y="3165231"/>
              <a:ext cx="3210344" cy="646331"/>
            </a:xfrm>
            <a:prstGeom prst="rect">
              <a:avLst/>
            </a:prstGeom>
            <a:noFill/>
          </p:spPr>
          <p:txBody>
            <a:bodyPr wrap="square" rtlCol="0">
              <a:spAutoFit/>
            </a:bodyPr>
            <a:lstStyle/>
            <a:p>
              <a:pPr algn="ctr"/>
              <a:r>
                <a:rPr lang="es-CO" b="1" dirty="0">
                  <a:solidFill>
                    <a:srgbClr val="233DFF"/>
                  </a:solidFill>
                  <a:latin typeface="Open Sans Bold" panose="020B0604020202020204"/>
                </a:rPr>
                <a:t>HABILIDADES DE COMUNICACION</a:t>
              </a:r>
            </a:p>
          </p:txBody>
        </p:sp>
        <p:sp>
          <p:nvSpPr>
            <p:cNvPr id="65" name="CuadroTexto 64">
              <a:extLst>
                <a:ext uri="{FF2B5EF4-FFF2-40B4-BE49-F238E27FC236}">
                  <a16:creationId xmlns:a16="http://schemas.microsoft.com/office/drawing/2014/main" id="{02FA47D2-5619-1C45-9E3B-45C477BCB66D}"/>
                </a:ext>
              </a:extLst>
            </p:cNvPr>
            <p:cNvSpPr txBox="1"/>
            <p:nvPr/>
          </p:nvSpPr>
          <p:spPr>
            <a:xfrm>
              <a:off x="5079756" y="4195681"/>
              <a:ext cx="3108206" cy="646331"/>
            </a:xfrm>
            <a:prstGeom prst="rect">
              <a:avLst/>
            </a:prstGeom>
            <a:noFill/>
          </p:spPr>
          <p:txBody>
            <a:bodyPr wrap="square" rtlCol="0">
              <a:spAutoFit/>
            </a:bodyPr>
            <a:lstStyle/>
            <a:p>
              <a:pPr algn="ctr"/>
              <a:r>
                <a:rPr lang="es-CO" dirty="0">
                  <a:solidFill>
                    <a:schemeClr val="bg1"/>
                  </a:solidFill>
                  <a:latin typeface="Open Sans Bold" panose="020B0604020202020204"/>
                </a:rPr>
                <a:t>Convirtiéndome en el mejor vendedor</a:t>
              </a:r>
            </a:p>
          </p:txBody>
        </p:sp>
        <p:sp>
          <p:nvSpPr>
            <p:cNvPr id="66" name="CuadroTexto 65">
              <a:extLst>
                <a:ext uri="{FF2B5EF4-FFF2-40B4-BE49-F238E27FC236}">
                  <a16:creationId xmlns:a16="http://schemas.microsoft.com/office/drawing/2014/main" id="{94701DDE-0417-4C41-BB84-00F84B7F09B3}"/>
                </a:ext>
              </a:extLst>
            </p:cNvPr>
            <p:cNvSpPr txBox="1"/>
            <p:nvPr/>
          </p:nvSpPr>
          <p:spPr>
            <a:xfrm>
              <a:off x="1061671" y="4334180"/>
              <a:ext cx="3297116" cy="369332"/>
            </a:xfrm>
            <a:prstGeom prst="rect">
              <a:avLst/>
            </a:prstGeom>
            <a:noFill/>
          </p:spPr>
          <p:txBody>
            <a:bodyPr wrap="square" rtlCol="0">
              <a:spAutoFit/>
            </a:bodyPr>
            <a:lstStyle/>
            <a:p>
              <a:pPr algn="ctr"/>
              <a:r>
                <a:rPr lang="es-CO" b="1" dirty="0">
                  <a:solidFill>
                    <a:srgbClr val="233DFF"/>
                  </a:solidFill>
                  <a:latin typeface="Open Sans Bold" panose="020B0604020202020204"/>
                </a:rPr>
                <a:t>HABILIDADES DE VENTAS</a:t>
              </a:r>
            </a:p>
          </p:txBody>
        </p:sp>
        <p:sp>
          <p:nvSpPr>
            <p:cNvPr id="67" name="CuadroTexto 66">
              <a:extLst>
                <a:ext uri="{FF2B5EF4-FFF2-40B4-BE49-F238E27FC236}">
                  <a16:creationId xmlns:a16="http://schemas.microsoft.com/office/drawing/2014/main" id="{E38D6868-F731-2240-89BA-80DD94468EBE}"/>
                </a:ext>
              </a:extLst>
            </p:cNvPr>
            <p:cNvSpPr txBox="1"/>
            <p:nvPr/>
          </p:nvSpPr>
          <p:spPr>
            <a:xfrm>
              <a:off x="5079756" y="5328138"/>
              <a:ext cx="3108206" cy="646331"/>
            </a:xfrm>
            <a:prstGeom prst="rect">
              <a:avLst/>
            </a:prstGeom>
            <a:noFill/>
          </p:spPr>
          <p:txBody>
            <a:bodyPr wrap="square" rtlCol="0">
              <a:spAutoFit/>
            </a:bodyPr>
            <a:lstStyle/>
            <a:p>
              <a:pPr algn="ctr"/>
              <a:r>
                <a:rPr lang="es-CO" dirty="0">
                  <a:solidFill>
                    <a:schemeClr val="bg1"/>
                  </a:solidFill>
                  <a:latin typeface="Open Sans Bold" panose="020B0604020202020204"/>
                </a:rPr>
                <a:t>Gestionando proyectos complejos</a:t>
              </a:r>
            </a:p>
          </p:txBody>
        </p:sp>
        <p:sp>
          <p:nvSpPr>
            <p:cNvPr id="68" name="CuadroTexto 67">
              <a:extLst>
                <a:ext uri="{FF2B5EF4-FFF2-40B4-BE49-F238E27FC236}">
                  <a16:creationId xmlns:a16="http://schemas.microsoft.com/office/drawing/2014/main" id="{6E4CA412-92A5-9546-A58E-99F6ABAEAB0B}"/>
                </a:ext>
              </a:extLst>
            </p:cNvPr>
            <p:cNvSpPr txBox="1"/>
            <p:nvPr/>
          </p:nvSpPr>
          <p:spPr>
            <a:xfrm>
              <a:off x="1055799" y="5328138"/>
              <a:ext cx="3174023" cy="646331"/>
            </a:xfrm>
            <a:prstGeom prst="rect">
              <a:avLst/>
            </a:prstGeom>
            <a:noFill/>
          </p:spPr>
          <p:txBody>
            <a:bodyPr wrap="square" rtlCol="0">
              <a:spAutoFit/>
            </a:bodyPr>
            <a:lstStyle/>
            <a:p>
              <a:pPr algn="ctr"/>
              <a:r>
                <a:rPr lang="es-CO" b="1" dirty="0">
                  <a:solidFill>
                    <a:srgbClr val="233DFF"/>
                  </a:solidFill>
                  <a:latin typeface="Open Sans Bold" panose="020B0604020202020204"/>
                </a:rPr>
                <a:t>HABILIDADES GERENCIALES</a:t>
              </a:r>
            </a:p>
          </p:txBody>
        </p:sp>
        <p:sp>
          <p:nvSpPr>
            <p:cNvPr id="72" name="Rectángulo redondeado 71"/>
            <p:cNvSpPr/>
            <p:nvPr/>
          </p:nvSpPr>
          <p:spPr>
            <a:xfrm>
              <a:off x="594991" y="143139"/>
              <a:ext cx="8267700" cy="6314811"/>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73" name="Elipse 72"/>
          <p:cNvSpPr/>
          <p:nvPr/>
        </p:nvSpPr>
        <p:spPr>
          <a:xfrm>
            <a:off x="9120342" y="2040544"/>
            <a:ext cx="2520000" cy="2520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35891229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grpSp>
        <p:nvGrpSpPr>
          <p:cNvPr id="40" name="Grupo 39"/>
          <p:cNvGrpSpPr/>
          <p:nvPr/>
        </p:nvGrpSpPr>
        <p:grpSpPr>
          <a:xfrm>
            <a:off x="771526" y="130234"/>
            <a:ext cx="8382000" cy="6553200"/>
            <a:chOff x="771526" y="130234"/>
            <a:chExt cx="8382000" cy="6553200"/>
          </a:xfrm>
        </p:grpSpPr>
        <p:sp>
          <p:nvSpPr>
            <p:cNvPr id="2" name="CuadroTexto 1">
              <a:extLst>
                <a:ext uri="{FF2B5EF4-FFF2-40B4-BE49-F238E27FC236}">
                  <a16:creationId xmlns:a16="http://schemas.microsoft.com/office/drawing/2014/main" id="{C439DA76-152A-4FDD-8BFB-372F7696B154}"/>
                </a:ext>
              </a:extLst>
            </p:cNvPr>
            <p:cNvSpPr txBox="1"/>
            <p:nvPr/>
          </p:nvSpPr>
          <p:spPr>
            <a:xfrm>
              <a:off x="1215935" y="452991"/>
              <a:ext cx="3668467"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004AAD"/>
                  </a:solidFill>
                  <a:effectLst/>
                  <a:uLnTx/>
                  <a:uFillTx/>
                  <a:latin typeface="Open Sans Bold" panose="020B0604020202020204"/>
                </a:rPr>
                <a:t>Habilidad/Competencia</a:t>
              </a:r>
            </a:p>
          </p:txBody>
        </p:sp>
        <p:sp>
          <p:nvSpPr>
            <p:cNvPr id="3" name="CuadroTexto 2">
              <a:extLst>
                <a:ext uri="{FF2B5EF4-FFF2-40B4-BE49-F238E27FC236}">
                  <a16:creationId xmlns:a16="http://schemas.microsoft.com/office/drawing/2014/main" id="{4F7AD790-D688-4135-8A5E-8B6D083E7677}"/>
                </a:ext>
              </a:extLst>
            </p:cNvPr>
            <p:cNvSpPr txBox="1"/>
            <p:nvPr/>
          </p:nvSpPr>
          <p:spPr>
            <a:xfrm>
              <a:off x="5388249" y="447568"/>
              <a:ext cx="3303285"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1F497D"/>
                  </a:solidFill>
                  <a:effectLst/>
                  <a:uLnTx/>
                  <a:uFillTx/>
                  <a:latin typeface="Open Sans Bold" panose="020B0604020202020204"/>
                </a:rPr>
                <a:t>Título de la charla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1389564" y="969325"/>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1">
              <a:extLst>
                <a:ext uri="{FF2B5EF4-FFF2-40B4-BE49-F238E27FC236}">
                  <a16:creationId xmlns:a16="http://schemas.microsoft.com/office/drawing/2014/main" id="{7AF14F21-D980-441C-B975-31126EC51ED3}"/>
                </a:ext>
              </a:extLst>
            </p:cNvPr>
            <p:cNvSpPr/>
            <p:nvPr/>
          </p:nvSpPr>
          <p:spPr>
            <a:xfrm>
              <a:off x="1389564" y="2093438"/>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5">
              <a:extLst>
                <a:ext uri="{FF2B5EF4-FFF2-40B4-BE49-F238E27FC236}">
                  <a16:creationId xmlns:a16="http://schemas.microsoft.com/office/drawing/2014/main" id="{76D27976-0AC8-4978-B7F1-B2EDE4D78273}"/>
                </a:ext>
              </a:extLst>
            </p:cNvPr>
            <p:cNvSpPr/>
            <p:nvPr/>
          </p:nvSpPr>
          <p:spPr>
            <a:xfrm>
              <a:off x="1371221" y="3180496"/>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16">
              <a:extLst>
                <a:ext uri="{FF2B5EF4-FFF2-40B4-BE49-F238E27FC236}">
                  <a16:creationId xmlns:a16="http://schemas.microsoft.com/office/drawing/2014/main" id="{DBC6FCEC-1E78-479B-BA4F-D434BB003B00}"/>
                </a:ext>
              </a:extLst>
            </p:cNvPr>
            <p:cNvSpPr/>
            <p:nvPr/>
          </p:nvSpPr>
          <p:spPr>
            <a:xfrm>
              <a:off x="1368886" y="4236655"/>
              <a:ext cx="3479969" cy="861372"/>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41">
              <a:extLst>
                <a:ext uri="{FF2B5EF4-FFF2-40B4-BE49-F238E27FC236}">
                  <a16:creationId xmlns:a16="http://schemas.microsoft.com/office/drawing/2014/main" id="{6771B1C9-7E11-4804-840A-3AC6CBF6C6D9}"/>
                </a:ext>
              </a:extLst>
            </p:cNvPr>
            <p:cNvSpPr/>
            <p:nvPr/>
          </p:nvSpPr>
          <p:spPr>
            <a:xfrm>
              <a:off x="1368886" y="5371277"/>
              <a:ext cx="3479969" cy="861372"/>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74">
              <a:extLst>
                <a:ext uri="{FF2B5EF4-FFF2-40B4-BE49-F238E27FC236}">
                  <a16:creationId xmlns:a16="http://schemas.microsoft.com/office/drawing/2014/main" id="{0EDB72D4-E111-4213-AF64-A748D4B2AB46}"/>
                </a:ext>
              </a:extLst>
            </p:cNvPr>
            <p:cNvSpPr/>
            <p:nvPr/>
          </p:nvSpPr>
          <p:spPr>
            <a:xfrm>
              <a:off x="5388249" y="976585"/>
              <a:ext cx="3479969" cy="860633"/>
            </a:xfrm>
            <a:prstGeom prst="roundRect">
              <a:avLst/>
            </a:prstGeom>
            <a:solidFill>
              <a:srgbClr val="233DFF"/>
            </a:solidFill>
            <a:ln w="5715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75">
              <a:extLst>
                <a:ext uri="{FF2B5EF4-FFF2-40B4-BE49-F238E27FC236}">
                  <a16:creationId xmlns:a16="http://schemas.microsoft.com/office/drawing/2014/main" id="{AC94254A-3E27-44E1-BF86-96DDF10707CB}"/>
                </a:ext>
              </a:extLst>
            </p:cNvPr>
            <p:cNvSpPr/>
            <p:nvPr/>
          </p:nvSpPr>
          <p:spPr>
            <a:xfrm>
              <a:off x="5388249" y="2100698"/>
              <a:ext cx="3479969" cy="860633"/>
            </a:xfrm>
            <a:prstGeom prst="roundRect">
              <a:avLst/>
            </a:prstGeom>
            <a:solidFill>
              <a:srgbClr val="233DFF"/>
            </a:solidFill>
            <a:ln w="5715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76">
              <a:extLst>
                <a:ext uri="{FF2B5EF4-FFF2-40B4-BE49-F238E27FC236}">
                  <a16:creationId xmlns:a16="http://schemas.microsoft.com/office/drawing/2014/main" id="{53E6D7C3-2114-4D99-8382-5E1C312C608B}"/>
                </a:ext>
              </a:extLst>
            </p:cNvPr>
            <p:cNvSpPr/>
            <p:nvPr/>
          </p:nvSpPr>
          <p:spPr>
            <a:xfrm>
              <a:off x="5369906" y="3178231"/>
              <a:ext cx="3479969" cy="860633"/>
            </a:xfrm>
            <a:prstGeom prst="roundRect">
              <a:avLst/>
            </a:prstGeom>
            <a:solidFill>
              <a:srgbClr val="233DFF"/>
            </a:solidFill>
            <a:ln w="5715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77">
              <a:extLst>
                <a:ext uri="{FF2B5EF4-FFF2-40B4-BE49-F238E27FC236}">
                  <a16:creationId xmlns:a16="http://schemas.microsoft.com/office/drawing/2014/main" id="{F14EF738-817D-4B80-B782-C9E1E365AF96}"/>
                </a:ext>
              </a:extLst>
            </p:cNvPr>
            <p:cNvSpPr/>
            <p:nvPr/>
          </p:nvSpPr>
          <p:spPr>
            <a:xfrm>
              <a:off x="5367571" y="4234390"/>
              <a:ext cx="3479969" cy="861372"/>
            </a:xfrm>
            <a:prstGeom prst="roundRect">
              <a:avLst/>
            </a:prstGeom>
            <a:solidFill>
              <a:srgbClr val="233DFF"/>
            </a:solidFill>
            <a:ln w="5715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83">
              <a:extLst>
                <a:ext uri="{FF2B5EF4-FFF2-40B4-BE49-F238E27FC236}">
                  <a16:creationId xmlns:a16="http://schemas.microsoft.com/office/drawing/2014/main" id="{567E22B2-766B-4643-B0DD-45F54A044F4A}"/>
                </a:ext>
              </a:extLst>
            </p:cNvPr>
            <p:cNvCxnSpPr>
              <a:cxnSpLocks/>
              <a:endCxn id="15" idx="1"/>
            </p:cNvCxnSpPr>
            <p:nvPr/>
          </p:nvCxnSpPr>
          <p:spPr>
            <a:xfrm>
              <a:off x="4875772" y="1406200"/>
              <a:ext cx="512477" cy="702"/>
            </a:xfrm>
            <a:prstGeom prst="line">
              <a:avLst/>
            </a:prstGeom>
            <a:noFill/>
            <a:ln w="57150" cap="flat" cmpd="sng" algn="ctr">
              <a:solidFill>
                <a:srgbClr val="4472C4"/>
              </a:solidFill>
              <a:prstDash val="solid"/>
              <a:miter lim="800000"/>
            </a:ln>
            <a:effectLst/>
          </p:spPr>
        </p:cxnSp>
        <p:cxnSp>
          <p:nvCxnSpPr>
            <p:cNvPr id="20" name="Straight Connector 84">
              <a:extLst>
                <a:ext uri="{FF2B5EF4-FFF2-40B4-BE49-F238E27FC236}">
                  <a16:creationId xmlns:a16="http://schemas.microsoft.com/office/drawing/2014/main" id="{C5E8D64A-5C10-4913-9E95-DDAB242A05CC}"/>
                </a:ext>
              </a:extLst>
            </p:cNvPr>
            <p:cNvCxnSpPr>
              <a:cxnSpLocks/>
              <a:stCxn id="5" idx="3"/>
              <a:endCxn id="16" idx="1"/>
            </p:cNvCxnSpPr>
            <p:nvPr/>
          </p:nvCxnSpPr>
          <p:spPr>
            <a:xfrm>
              <a:off x="4869533" y="2523755"/>
              <a:ext cx="518716" cy="7260"/>
            </a:xfrm>
            <a:prstGeom prst="line">
              <a:avLst/>
            </a:prstGeom>
            <a:noFill/>
            <a:ln w="57150" cap="flat" cmpd="sng" algn="ctr">
              <a:solidFill>
                <a:srgbClr val="4472C4"/>
              </a:solidFill>
              <a:prstDash val="solid"/>
              <a:miter lim="800000"/>
            </a:ln>
            <a:effectLst/>
          </p:spPr>
        </p:cxnSp>
        <p:sp>
          <p:nvSpPr>
            <p:cNvPr id="21" name="Rectangle: Rounded Corners 85">
              <a:extLst>
                <a:ext uri="{FF2B5EF4-FFF2-40B4-BE49-F238E27FC236}">
                  <a16:creationId xmlns:a16="http://schemas.microsoft.com/office/drawing/2014/main" id="{032816FD-8382-4DC3-B082-B7EECC69D560}"/>
                </a:ext>
              </a:extLst>
            </p:cNvPr>
            <p:cNvSpPr/>
            <p:nvPr/>
          </p:nvSpPr>
          <p:spPr>
            <a:xfrm>
              <a:off x="5367571" y="5369012"/>
              <a:ext cx="3479969" cy="861372"/>
            </a:xfrm>
            <a:prstGeom prst="roundRect">
              <a:avLst/>
            </a:prstGeom>
            <a:solidFill>
              <a:srgbClr val="233DFF"/>
            </a:solidFill>
            <a:ln w="5715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87">
              <a:extLst>
                <a:ext uri="{FF2B5EF4-FFF2-40B4-BE49-F238E27FC236}">
                  <a16:creationId xmlns:a16="http://schemas.microsoft.com/office/drawing/2014/main" id="{AE2BF1ED-4D81-476B-8DCB-E335DD947036}"/>
                </a:ext>
              </a:extLst>
            </p:cNvPr>
            <p:cNvCxnSpPr>
              <a:cxnSpLocks/>
              <a:stCxn id="6" idx="3"/>
              <a:endCxn id="17" idx="1"/>
            </p:cNvCxnSpPr>
            <p:nvPr/>
          </p:nvCxnSpPr>
          <p:spPr>
            <a:xfrm flipV="1">
              <a:off x="4851190" y="3608548"/>
              <a:ext cx="518716" cy="2265"/>
            </a:xfrm>
            <a:prstGeom prst="line">
              <a:avLst/>
            </a:prstGeom>
            <a:noFill/>
            <a:ln w="57150" cap="flat" cmpd="sng" algn="ctr">
              <a:solidFill>
                <a:srgbClr val="4472C4"/>
              </a:solidFill>
              <a:prstDash val="solid"/>
              <a:miter lim="800000"/>
            </a:ln>
            <a:effectLst/>
          </p:spPr>
        </p:cxnSp>
        <p:cxnSp>
          <p:nvCxnSpPr>
            <p:cNvPr id="23" name="Straight Connector 88">
              <a:extLst>
                <a:ext uri="{FF2B5EF4-FFF2-40B4-BE49-F238E27FC236}">
                  <a16:creationId xmlns:a16="http://schemas.microsoft.com/office/drawing/2014/main" id="{73830AAB-B6EE-4B67-AF3B-9613685D65DE}"/>
                </a:ext>
              </a:extLst>
            </p:cNvPr>
            <p:cNvCxnSpPr>
              <a:cxnSpLocks/>
              <a:stCxn id="7" idx="3"/>
              <a:endCxn id="18" idx="1"/>
            </p:cNvCxnSpPr>
            <p:nvPr/>
          </p:nvCxnSpPr>
          <p:spPr>
            <a:xfrm flipV="1">
              <a:off x="4848855" y="4665076"/>
              <a:ext cx="518716" cy="2265"/>
            </a:xfrm>
            <a:prstGeom prst="line">
              <a:avLst/>
            </a:prstGeom>
            <a:noFill/>
            <a:ln w="57150" cap="flat" cmpd="sng" algn="ctr">
              <a:solidFill>
                <a:srgbClr val="4472C4"/>
              </a:solidFill>
              <a:prstDash val="solid"/>
              <a:miter lim="800000"/>
            </a:ln>
            <a:effectLst/>
          </p:spPr>
        </p:cxnSp>
        <p:cxnSp>
          <p:nvCxnSpPr>
            <p:cNvPr id="24" name="Straight Connector 89">
              <a:extLst>
                <a:ext uri="{FF2B5EF4-FFF2-40B4-BE49-F238E27FC236}">
                  <a16:creationId xmlns:a16="http://schemas.microsoft.com/office/drawing/2014/main" id="{98247223-176E-43E0-95ED-7AEDE7BFA52C}"/>
                </a:ext>
              </a:extLst>
            </p:cNvPr>
            <p:cNvCxnSpPr>
              <a:cxnSpLocks/>
              <a:stCxn id="11" idx="3"/>
              <a:endCxn id="21" idx="1"/>
            </p:cNvCxnSpPr>
            <p:nvPr/>
          </p:nvCxnSpPr>
          <p:spPr>
            <a:xfrm flipV="1">
              <a:off x="4848855" y="5799698"/>
              <a:ext cx="518716" cy="2265"/>
            </a:xfrm>
            <a:prstGeom prst="line">
              <a:avLst/>
            </a:prstGeom>
            <a:noFill/>
            <a:ln w="57150" cap="flat" cmpd="sng" algn="ctr">
              <a:solidFill>
                <a:srgbClr val="4472C4"/>
              </a:solidFill>
              <a:prstDash val="solid"/>
              <a:miter lim="800000"/>
            </a:ln>
            <a:effectLst/>
          </p:spPr>
        </p:cxnSp>
        <p:sp>
          <p:nvSpPr>
            <p:cNvPr id="25" name="CuadroTexto 24">
              <a:extLst>
                <a:ext uri="{FF2B5EF4-FFF2-40B4-BE49-F238E27FC236}">
                  <a16:creationId xmlns:a16="http://schemas.microsoft.com/office/drawing/2014/main" id="{3BB86078-BEE8-6741-0AEF-0934B3D5BA68}"/>
                </a:ext>
              </a:extLst>
            </p:cNvPr>
            <p:cNvSpPr txBox="1"/>
            <p:nvPr/>
          </p:nvSpPr>
          <p:spPr>
            <a:xfrm>
              <a:off x="1731149" y="1205337"/>
              <a:ext cx="279409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HABLAR EN PUBLICO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26" name="CuadroTexto 25">
              <a:extLst>
                <a:ext uri="{FF2B5EF4-FFF2-40B4-BE49-F238E27FC236}">
                  <a16:creationId xmlns:a16="http://schemas.microsoft.com/office/drawing/2014/main" id="{C441B57C-0348-FE2A-522E-2F4D09C072FD}"/>
                </a:ext>
              </a:extLst>
            </p:cNvPr>
            <p:cNvSpPr txBox="1"/>
            <p:nvPr/>
          </p:nvSpPr>
          <p:spPr>
            <a:xfrm>
              <a:off x="5559538" y="1077414"/>
              <a:ext cx="3185228" cy="8925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schemeClr val="bg1"/>
                  </a:solidFill>
                  <a:effectLst/>
                  <a:uLnTx/>
                  <a:uFillTx/>
                  <a:latin typeface="Open Sans Bold" panose="020B0604020202020204"/>
                </a:rPr>
                <a:t>Transmitiendo a otros mis ideas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dirty="0">
                <a:ln>
                  <a:noFill/>
                </a:ln>
                <a:solidFill>
                  <a:schemeClr val="bg1"/>
                </a:solidFill>
                <a:effectLst/>
                <a:uLnTx/>
                <a:uFillTx/>
                <a:latin typeface="Open Sans Bold" panose="020B0604020202020204"/>
              </a:endParaRPr>
            </a:p>
          </p:txBody>
        </p:sp>
        <p:sp>
          <p:nvSpPr>
            <p:cNvPr id="27" name="CuadroTexto 26">
              <a:extLst>
                <a:ext uri="{FF2B5EF4-FFF2-40B4-BE49-F238E27FC236}">
                  <a16:creationId xmlns:a16="http://schemas.microsoft.com/office/drawing/2014/main" id="{34C86FD5-5DAA-DCE6-1D52-60CC22DF17E4}"/>
                </a:ext>
              </a:extLst>
            </p:cNvPr>
            <p:cNvSpPr txBox="1"/>
            <p:nvPr/>
          </p:nvSpPr>
          <p:spPr>
            <a:xfrm>
              <a:off x="1778267" y="2253071"/>
              <a:ext cx="277357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HACIENDO REALIDAD LAS IDEAS</a:t>
              </a:r>
            </a:p>
          </p:txBody>
        </p:sp>
        <p:sp>
          <p:nvSpPr>
            <p:cNvPr id="28" name="CuadroTexto 27">
              <a:extLst>
                <a:ext uri="{FF2B5EF4-FFF2-40B4-BE49-F238E27FC236}">
                  <a16:creationId xmlns:a16="http://schemas.microsoft.com/office/drawing/2014/main" id="{DF65953C-7A8B-2936-0D36-9ECE4703E61D}"/>
                </a:ext>
              </a:extLst>
            </p:cNvPr>
            <p:cNvSpPr txBox="1"/>
            <p:nvPr/>
          </p:nvSpPr>
          <p:spPr>
            <a:xfrm>
              <a:off x="5722823" y="2196391"/>
              <a:ext cx="285865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schemeClr val="bg1"/>
                  </a:solidFill>
                  <a:effectLst/>
                  <a:uLnTx/>
                  <a:uFillTx/>
                  <a:latin typeface="Open Sans Bold" panose="020B0604020202020204"/>
                </a:rPr>
                <a:t>Pasando del pensamiento a la ejecución</a:t>
              </a:r>
            </a:p>
          </p:txBody>
        </p:sp>
        <p:sp>
          <p:nvSpPr>
            <p:cNvPr id="29" name="CuadroTexto 28">
              <a:extLst>
                <a:ext uri="{FF2B5EF4-FFF2-40B4-BE49-F238E27FC236}">
                  <a16:creationId xmlns:a16="http://schemas.microsoft.com/office/drawing/2014/main" id="{28E4FE20-6CEB-C2DC-44BA-22AF51E3B52E}"/>
                </a:ext>
              </a:extLst>
            </p:cNvPr>
            <p:cNvSpPr txBox="1"/>
            <p:nvPr/>
          </p:nvSpPr>
          <p:spPr>
            <a:xfrm>
              <a:off x="1684643" y="3167433"/>
              <a:ext cx="300335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chemeClr val="bg1"/>
                  </a:solidFill>
                  <a:effectLst/>
                  <a:uLnTx/>
                  <a:uFillTx/>
                  <a:latin typeface="Open Sans Bold" panose="020B0604020202020204"/>
                </a:rPr>
                <a:t>IDENTIFICACION Y COMPROMISO ORGANIZACIONAL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0" name="CuadroTexto 29">
              <a:extLst>
                <a:ext uri="{FF2B5EF4-FFF2-40B4-BE49-F238E27FC236}">
                  <a16:creationId xmlns:a16="http://schemas.microsoft.com/office/drawing/2014/main" id="{2FEFB909-8FAD-596F-93EA-363D1CDCA254}"/>
                </a:ext>
              </a:extLst>
            </p:cNvPr>
            <p:cNvSpPr txBox="1"/>
            <p:nvPr/>
          </p:nvSpPr>
          <p:spPr>
            <a:xfrm>
              <a:off x="5533100" y="3234581"/>
              <a:ext cx="306766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schemeClr val="bg1"/>
                  </a:solidFill>
                  <a:effectLst/>
                  <a:uLnTx/>
                  <a:uFillTx/>
                  <a:latin typeface="Open Sans Bold" panose="020B0604020202020204"/>
                </a:rPr>
                <a:t>Alineando mis expectativas con las de la compañía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b="0" i="0" u="none" strike="noStrike" kern="0" cap="none" spc="0" normalizeH="0" baseline="0" noProof="0" dirty="0">
                <a:ln>
                  <a:noFill/>
                </a:ln>
                <a:solidFill>
                  <a:schemeClr val="bg1"/>
                </a:solidFill>
                <a:effectLst/>
                <a:uLnTx/>
                <a:uFillTx/>
                <a:latin typeface="Open Sans Bold" panose="020B0604020202020204"/>
              </a:endParaRPr>
            </a:p>
          </p:txBody>
        </p:sp>
        <p:sp>
          <p:nvSpPr>
            <p:cNvPr id="31" name="CuadroTexto 30">
              <a:extLst>
                <a:ext uri="{FF2B5EF4-FFF2-40B4-BE49-F238E27FC236}">
                  <a16:creationId xmlns:a16="http://schemas.microsoft.com/office/drawing/2014/main" id="{5C8D295A-2F54-1F59-1658-AAF10E7FD816}"/>
                </a:ext>
              </a:extLst>
            </p:cNvPr>
            <p:cNvSpPr txBox="1"/>
            <p:nvPr/>
          </p:nvSpPr>
          <p:spPr>
            <a:xfrm>
              <a:off x="1565572" y="4436493"/>
              <a:ext cx="313372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INDEPENDENCIA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2" name="CuadroTexto 31">
              <a:extLst>
                <a:ext uri="{FF2B5EF4-FFF2-40B4-BE49-F238E27FC236}">
                  <a16:creationId xmlns:a16="http://schemas.microsoft.com/office/drawing/2014/main" id="{731ECC52-9820-DF19-8F7B-4EF74800EE93}"/>
                </a:ext>
              </a:extLst>
            </p:cNvPr>
            <p:cNvSpPr txBox="1"/>
            <p:nvPr/>
          </p:nvSpPr>
          <p:spPr>
            <a:xfrm>
              <a:off x="5559538" y="4328298"/>
              <a:ext cx="3185228"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schemeClr val="bg1"/>
                  </a:solidFill>
                  <a:effectLst/>
                  <a:uLnTx/>
                  <a:uFillTx/>
                  <a:latin typeface="Open Sans Bold" panose="020B0604020202020204"/>
                </a:rPr>
                <a:t>Logrando avanzar con tus propias capacidades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b="0" i="0" u="none" strike="noStrike" kern="0" cap="none" spc="0" normalizeH="0" baseline="0" noProof="0" dirty="0">
                <a:ln>
                  <a:noFill/>
                </a:ln>
                <a:solidFill>
                  <a:schemeClr val="bg1"/>
                </a:solidFill>
                <a:effectLst/>
                <a:uLnTx/>
                <a:uFillTx/>
                <a:latin typeface="Open Sans Bold" panose="020B0604020202020204"/>
              </a:endParaRPr>
            </a:p>
          </p:txBody>
        </p:sp>
        <p:sp>
          <p:nvSpPr>
            <p:cNvPr id="33" name="CuadroTexto 32">
              <a:extLst>
                <a:ext uri="{FF2B5EF4-FFF2-40B4-BE49-F238E27FC236}">
                  <a16:creationId xmlns:a16="http://schemas.microsoft.com/office/drawing/2014/main" id="{42E384FF-60EB-9F19-0106-39BF43158AC9}"/>
                </a:ext>
              </a:extLst>
            </p:cNvPr>
            <p:cNvSpPr txBox="1"/>
            <p:nvPr/>
          </p:nvSpPr>
          <p:spPr>
            <a:xfrm>
              <a:off x="1626519" y="5629739"/>
              <a:ext cx="300335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INICIATIVA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dirty="0">
                <a:ln>
                  <a:noFill/>
                </a:ln>
                <a:solidFill>
                  <a:schemeClr val="bg1"/>
                </a:solidFill>
                <a:effectLst/>
                <a:uLnTx/>
                <a:uFillTx/>
                <a:latin typeface="Open Sans Bold" panose="020B0604020202020204"/>
              </a:endParaRPr>
            </a:p>
          </p:txBody>
        </p:sp>
        <p:sp>
          <p:nvSpPr>
            <p:cNvPr id="34" name="CuadroTexto 33">
              <a:extLst>
                <a:ext uri="{FF2B5EF4-FFF2-40B4-BE49-F238E27FC236}">
                  <a16:creationId xmlns:a16="http://schemas.microsoft.com/office/drawing/2014/main" id="{5884079C-BB97-E40C-2F90-F5A87F6F75C0}"/>
                </a:ext>
              </a:extLst>
            </p:cNvPr>
            <p:cNvSpPr txBox="1"/>
            <p:nvPr/>
          </p:nvSpPr>
          <p:spPr>
            <a:xfrm>
              <a:off x="5736222" y="5443488"/>
              <a:ext cx="285865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schemeClr val="bg1"/>
                  </a:solidFill>
                  <a:effectLst/>
                  <a:uLnTx/>
                  <a:uFillTx/>
                  <a:latin typeface="Open Sans Bold" panose="020B0604020202020204"/>
                </a:rPr>
                <a:t>Siendo el primero en proponer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b="0" i="0" u="none" strike="noStrike" kern="0" cap="none" spc="0" normalizeH="0" baseline="0" noProof="0" dirty="0">
                <a:ln>
                  <a:noFill/>
                </a:ln>
                <a:solidFill>
                  <a:schemeClr val="bg1"/>
                </a:solidFill>
                <a:effectLst/>
                <a:uLnTx/>
                <a:uFillTx/>
                <a:latin typeface="Open Sans Bold" panose="020B0604020202020204"/>
              </a:endParaRPr>
            </a:p>
          </p:txBody>
        </p:sp>
        <p:sp>
          <p:nvSpPr>
            <p:cNvPr id="38" name="Rectángulo redondeado 37"/>
            <p:cNvSpPr/>
            <p:nvPr/>
          </p:nvSpPr>
          <p:spPr>
            <a:xfrm>
              <a:off x="771526" y="130234"/>
              <a:ext cx="8382000" cy="6553200"/>
            </a:xfrm>
            <a:prstGeom prst="roundRect">
              <a:avLst/>
            </a:prstGeom>
            <a:no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9" name="Onda 38"/>
          <p:cNvSpPr/>
          <p:nvPr/>
        </p:nvSpPr>
        <p:spPr>
          <a:xfrm>
            <a:off x="9386934" y="2106911"/>
            <a:ext cx="2443116" cy="2658960"/>
          </a:xfrm>
          <a:prstGeom prst="wav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04489880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67" name="Grupo 66"/>
          <p:cNvGrpSpPr/>
          <p:nvPr/>
        </p:nvGrpSpPr>
        <p:grpSpPr>
          <a:xfrm>
            <a:off x="555789" y="190500"/>
            <a:ext cx="8315325" cy="6372225"/>
            <a:chOff x="841539" y="190500"/>
            <a:chExt cx="8315325" cy="6372225"/>
          </a:xfrm>
        </p:grpSpPr>
        <p:sp>
          <p:nvSpPr>
            <p:cNvPr id="42" name="Rectangle: Rounded Corners 85">
              <a:extLst>
                <a:ext uri="{FF2B5EF4-FFF2-40B4-BE49-F238E27FC236}">
                  <a16:creationId xmlns:a16="http://schemas.microsoft.com/office/drawing/2014/main" id="{032816FD-8382-4DC3-B082-B7EECC69D560}"/>
                </a:ext>
              </a:extLst>
            </p:cNvPr>
            <p:cNvSpPr/>
            <p:nvPr/>
          </p:nvSpPr>
          <p:spPr>
            <a:xfrm>
              <a:off x="5283342" y="5325272"/>
              <a:ext cx="3412241" cy="906103"/>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angle: Rounded Corners 77">
              <a:extLst>
                <a:ext uri="{FF2B5EF4-FFF2-40B4-BE49-F238E27FC236}">
                  <a16:creationId xmlns:a16="http://schemas.microsoft.com/office/drawing/2014/main" id="{F14EF738-817D-4B80-B782-C9E1E365AF96}"/>
                </a:ext>
              </a:extLst>
            </p:cNvPr>
            <p:cNvSpPr/>
            <p:nvPr/>
          </p:nvSpPr>
          <p:spPr>
            <a:xfrm>
              <a:off x="5283342" y="4190650"/>
              <a:ext cx="3412241" cy="906103"/>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angle: Rounded Corners 76">
              <a:extLst>
                <a:ext uri="{FF2B5EF4-FFF2-40B4-BE49-F238E27FC236}">
                  <a16:creationId xmlns:a16="http://schemas.microsoft.com/office/drawing/2014/main" id="{53E6D7C3-2114-4D99-8382-5E1C312C608B}"/>
                </a:ext>
              </a:extLst>
            </p:cNvPr>
            <p:cNvSpPr/>
            <p:nvPr/>
          </p:nvSpPr>
          <p:spPr>
            <a:xfrm>
              <a:off x="5285677" y="3134492"/>
              <a:ext cx="3412241" cy="905325"/>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39" name="Rectangle: Rounded Corners 75">
              <a:extLst>
                <a:ext uri="{FF2B5EF4-FFF2-40B4-BE49-F238E27FC236}">
                  <a16:creationId xmlns:a16="http://schemas.microsoft.com/office/drawing/2014/main" id="{AC94254A-3E27-44E1-BF86-96DDF10707CB}"/>
                </a:ext>
              </a:extLst>
            </p:cNvPr>
            <p:cNvSpPr/>
            <p:nvPr/>
          </p:nvSpPr>
          <p:spPr>
            <a:xfrm>
              <a:off x="5313102" y="2024713"/>
              <a:ext cx="3412241" cy="905325"/>
            </a:xfrm>
            <a:prstGeom prst="roundRect">
              <a:avLst/>
            </a:prstGeom>
            <a:solidFill>
              <a:srgbClr val="233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3" name="CuadroTexto 1">
              <a:extLst>
                <a:ext uri="{FF2B5EF4-FFF2-40B4-BE49-F238E27FC236}">
                  <a16:creationId xmlns:a16="http://schemas.microsoft.com/office/drawing/2014/main" id="{C439DA76-152A-4FDD-8BFB-372F7696B154}"/>
                </a:ext>
              </a:extLst>
            </p:cNvPr>
            <p:cNvSpPr txBox="1"/>
            <p:nvPr/>
          </p:nvSpPr>
          <p:spPr>
            <a:xfrm>
              <a:off x="1182789" y="389225"/>
              <a:ext cx="3634140"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4861914" y="396134"/>
              <a:ext cx="3833669"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1314417" y="902650"/>
              <a:ext cx="3412241" cy="905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1314417" y="2017238"/>
              <a:ext cx="3412241" cy="905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1296074" y="3133322"/>
              <a:ext cx="3412241" cy="905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rgbClr val="004AAD"/>
                </a:solidFill>
                <a:latin typeface="Open Sans Bold" panose="020B0604020202020204"/>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1293739" y="4160454"/>
              <a:ext cx="3412241" cy="9061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1293739" y="5295076"/>
              <a:ext cx="3412241" cy="9061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5313102" y="899969"/>
              <a:ext cx="3412241" cy="905325"/>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5313102" y="2062182"/>
              <a:ext cx="3412241" cy="905325"/>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5294759" y="3139715"/>
              <a:ext cx="3412241" cy="905325"/>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5292424" y="4205398"/>
              <a:ext cx="3412241" cy="906103"/>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732897" y="1329584"/>
              <a:ext cx="580205" cy="23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726658" y="2469901"/>
              <a:ext cx="586444" cy="449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5292424" y="5302336"/>
              <a:ext cx="3412241" cy="906103"/>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708315" y="3585985"/>
              <a:ext cx="586444" cy="6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705980" y="4613506"/>
              <a:ext cx="586444" cy="44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stCxn id="12" idx="3"/>
              <a:endCxn id="22" idx="1"/>
            </p:cNvCxnSpPr>
            <p:nvPr/>
          </p:nvCxnSpPr>
          <p:spPr>
            <a:xfrm>
              <a:off x="4705980" y="5748128"/>
              <a:ext cx="586444"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8A3011A7-17DD-C024-2B30-9E1F58C40225}"/>
                </a:ext>
              </a:extLst>
            </p:cNvPr>
            <p:cNvSpPr txBox="1"/>
            <p:nvPr/>
          </p:nvSpPr>
          <p:spPr>
            <a:xfrm>
              <a:off x="1474002" y="1199022"/>
              <a:ext cx="2944901" cy="646331"/>
            </a:xfrm>
            <a:prstGeom prst="rect">
              <a:avLst/>
            </a:prstGeom>
            <a:noFill/>
          </p:spPr>
          <p:txBody>
            <a:bodyPr wrap="square" rtlCol="0">
              <a:spAutoFit/>
            </a:bodyPr>
            <a:lstStyle/>
            <a:p>
              <a:pPr algn="ctr"/>
              <a:r>
                <a:rPr lang="es-CO" b="1" dirty="0">
                  <a:solidFill>
                    <a:srgbClr val="004AAD"/>
                  </a:solidFill>
                  <a:latin typeface="Open Sans Bold" panose="020B0604020202020204"/>
                </a:rPr>
                <a:t>INNOVACION</a:t>
              </a:r>
            </a:p>
            <a:p>
              <a:endParaRPr lang="es-CO" b="1" dirty="0">
                <a:solidFill>
                  <a:srgbClr val="004AAD"/>
                </a:solidFill>
                <a:latin typeface="Open Sans Bold" panose="020B0604020202020204"/>
              </a:endParaRPr>
            </a:p>
          </p:txBody>
        </p:sp>
        <p:sp>
          <p:nvSpPr>
            <p:cNvPr id="27" name="CuadroTexto 26">
              <a:extLst>
                <a:ext uri="{FF2B5EF4-FFF2-40B4-BE49-F238E27FC236}">
                  <a16:creationId xmlns:a16="http://schemas.microsoft.com/office/drawing/2014/main" id="{CC12010F-5A17-FA91-6580-4C79ABEF8773}"/>
                </a:ext>
              </a:extLst>
            </p:cNvPr>
            <p:cNvSpPr txBox="1"/>
            <p:nvPr/>
          </p:nvSpPr>
          <p:spPr>
            <a:xfrm>
              <a:off x="5476875" y="1053465"/>
              <a:ext cx="3033576" cy="923330"/>
            </a:xfrm>
            <a:prstGeom prst="rect">
              <a:avLst/>
            </a:prstGeom>
            <a:noFill/>
          </p:spPr>
          <p:txBody>
            <a:bodyPr wrap="square" rtlCol="0">
              <a:spAutoFit/>
            </a:bodyPr>
            <a:lstStyle/>
            <a:p>
              <a:pPr algn="ctr"/>
              <a:r>
                <a:rPr lang="es-ES" dirty="0">
                  <a:solidFill>
                    <a:schemeClr val="bg1"/>
                  </a:solidFill>
                </a:rPr>
                <a:t>Sorprendiendo con algo distinto</a:t>
              </a:r>
            </a:p>
            <a:p>
              <a:endParaRPr lang="es-CO" dirty="0"/>
            </a:p>
          </p:txBody>
        </p:sp>
        <p:sp>
          <p:nvSpPr>
            <p:cNvPr id="28" name="CuadroTexto 27">
              <a:extLst>
                <a:ext uri="{FF2B5EF4-FFF2-40B4-BE49-F238E27FC236}">
                  <a16:creationId xmlns:a16="http://schemas.microsoft.com/office/drawing/2014/main" id="{251C3AAA-C083-C47A-DD08-3EC50962EB8C}"/>
                </a:ext>
              </a:extLst>
            </p:cNvPr>
            <p:cNvSpPr txBox="1"/>
            <p:nvPr/>
          </p:nvSpPr>
          <p:spPr>
            <a:xfrm>
              <a:off x="1464070" y="2053524"/>
              <a:ext cx="2944901" cy="923330"/>
            </a:xfrm>
            <a:prstGeom prst="rect">
              <a:avLst/>
            </a:prstGeom>
            <a:noFill/>
          </p:spPr>
          <p:txBody>
            <a:bodyPr wrap="square" rtlCol="0">
              <a:spAutoFit/>
            </a:bodyPr>
            <a:lstStyle/>
            <a:p>
              <a:pPr algn="ctr"/>
              <a:r>
                <a:rPr lang="es-ES" b="1" dirty="0">
                  <a:solidFill>
                    <a:srgbClr val="004AAD"/>
                  </a:solidFill>
                  <a:latin typeface="Open Sans Bold" panose="020B0604020202020204"/>
                </a:rPr>
                <a:t>INTEGRIDAD Y CONFIANZA</a:t>
              </a:r>
            </a:p>
            <a:p>
              <a:endParaRPr lang="es-CO" b="1" dirty="0">
                <a:solidFill>
                  <a:srgbClr val="004AAD"/>
                </a:solidFill>
                <a:latin typeface="Open Sans Bold" panose="020B0604020202020204"/>
              </a:endParaRPr>
            </a:p>
          </p:txBody>
        </p:sp>
        <p:sp>
          <p:nvSpPr>
            <p:cNvPr id="29" name="CuadroTexto 28">
              <a:extLst>
                <a:ext uri="{FF2B5EF4-FFF2-40B4-BE49-F238E27FC236}">
                  <a16:creationId xmlns:a16="http://schemas.microsoft.com/office/drawing/2014/main" id="{C745184A-EC26-C67A-F03D-F0AC0006EF5E}"/>
                </a:ext>
              </a:extLst>
            </p:cNvPr>
            <p:cNvSpPr txBox="1"/>
            <p:nvPr/>
          </p:nvSpPr>
          <p:spPr>
            <a:xfrm>
              <a:off x="5476875" y="2163808"/>
              <a:ext cx="3033576" cy="923330"/>
            </a:xfrm>
            <a:prstGeom prst="rect">
              <a:avLst/>
            </a:prstGeom>
            <a:noFill/>
          </p:spPr>
          <p:txBody>
            <a:bodyPr wrap="square" rtlCol="0">
              <a:spAutoFit/>
            </a:bodyPr>
            <a:lstStyle/>
            <a:p>
              <a:pPr algn="ctr"/>
              <a:r>
                <a:rPr lang="es-ES" dirty="0">
                  <a:solidFill>
                    <a:schemeClr val="bg1"/>
                  </a:solidFill>
                  <a:latin typeface="Open Sans Bold" panose="020B0604020202020204"/>
                </a:rPr>
                <a:t>Dejando una gran impresión</a:t>
              </a:r>
            </a:p>
            <a:p>
              <a:endParaRPr lang="es-CO" dirty="0">
                <a:solidFill>
                  <a:schemeClr val="bg1"/>
                </a:solidFill>
                <a:latin typeface="Open Sans Bold" panose="020B0604020202020204"/>
              </a:endParaRPr>
            </a:p>
          </p:txBody>
        </p:sp>
        <p:sp>
          <p:nvSpPr>
            <p:cNvPr id="30" name="CuadroTexto 29">
              <a:extLst>
                <a:ext uri="{FF2B5EF4-FFF2-40B4-BE49-F238E27FC236}">
                  <a16:creationId xmlns:a16="http://schemas.microsoft.com/office/drawing/2014/main" id="{86907478-00B3-5EF3-797F-7688240D912A}"/>
                </a:ext>
              </a:extLst>
            </p:cNvPr>
            <p:cNvSpPr txBox="1"/>
            <p:nvPr/>
          </p:nvSpPr>
          <p:spPr>
            <a:xfrm>
              <a:off x="1464070" y="3263988"/>
              <a:ext cx="2944901" cy="923330"/>
            </a:xfrm>
            <a:prstGeom prst="rect">
              <a:avLst/>
            </a:prstGeom>
            <a:noFill/>
          </p:spPr>
          <p:txBody>
            <a:bodyPr wrap="square" rtlCol="0">
              <a:spAutoFit/>
            </a:bodyPr>
            <a:lstStyle/>
            <a:p>
              <a:pPr algn="ctr"/>
              <a:r>
                <a:rPr lang="es-ES" b="1" dirty="0">
                  <a:solidFill>
                    <a:srgbClr val="004AAD"/>
                  </a:solidFill>
                  <a:latin typeface="Open Sans Bold" panose="020B0604020202020204"/>
                </a:rPr>
                <a:t>INTELIGENCIA COMPETITIVA</a:t>
              </a:r>
            </a:p>
            <a:p>
              <a:endParaRPr lang="es-CO" b="1" dirty="0">
                <a:solidFill>
                  <a:srgbClr val="004AAD"/>
                </a:solidFill>
                <a:latin typeface="Open Sans Bold" panose="020B0604020202020204"/>
              </a:endParaRPr>
            </a:p>
          </p:txBody>
        </p:sp>
        <p:sp>
          <p:nvSpPr>
            <p:cNvPr id="31" name="CuadroTexto 30">
              <a:extLst>
                <a:ext uri="{FF2B5EF4-FFF2-40B4-BE49-F238E27FC236}">
                  <a16:creationId xmlns:a16="http://schemas.microsoft.com/office/drawing/2014/main" id="{1CB54361-E462-B80D-2C22-DC64B86D1244}"/>
                </a:ext>
              </a:extLst>
            </p:cNvPr>
            <p:cNvSpPr txBox="1"/>
            <p:nvPr/>
          </p:nvSpPr>
          <p:spPr>
            <a:xfrm>
              <a:off x="5476875" y="3234962"/>
              <a:ext cx="3033576" cy="923330"/>
            </a:xfrm>
            <a:prstGeom prst="rect">
              <a:avLst/>
            </a:prstGeom>
            <a:noFill/>
          </p:spPr>
          <p:txBody>
            <a:bodyPr wrap="square" rtlCol="0">
              <a:spAutoFit/>
            </a:bodyPr>
            <a:lstStyle/>
            <a:p>
              <a:pPr algn="ctr"/>
              <a:r>
                <a:rPr lang="es-ES" dirty="0">
                  <a:solidFill>
                    <a:schemeClr val="bg1"/>
                  </a:solidFill>
                  <a:latin typeface="Open Sans Bold" panose="020B0604020202020204"/>
                </a:rPr>
                <a:t>Triunfando en un mundo con alternativas</a:t>
              </a:r>
            </a:p>
            <a:p>
              <a:endParaRPr lang="es-CO" dirty="0">
                <a:solidFill>
                  <a:schemeClr val="bg1"/>
                </a:solidFill>
                <a:latin typeface="Open Sans Bold" panose="020B0604020202020204"/>
              </a:endParaRPr>
            </a:p>
          </p:txBody>
        </p:sp>
        <p:sp>
          <p:nvSpPr>
            <p:cNvPr id="32" name="CuadroTexto 31">
              <a:extLst>
                <a:ext uri="{FF2B5EF4-FFF2-40B4-BE49-F238E27FC236}">
                  <a16:creationId xmlns:a16="http://schemas.microsoft.com/office/drawing/2014/main" id="{01270197-EC98-6DD6-089A-3F3C6677D2E6}"/>
                </a:ext>
              </a:extLst>
            </p:cNvPr>
            <p:cNvSpPr txBox="1"/>
            <p:nvPr/>
          </p:nvSpPr>
          <p:spPr>
            <a:xfrm>
              <a:off x="1464070" y="4281124"/>
              <a:ext cx="2944901" cy="923330"/>
            </a:xfrm>
            <a:prstGeom prst="rect">
              <a:avLst/>
            </a:prstGeom>
            <a:noFill/>
          </p:spPr>
          <p:txBody>
            <a:bodyPr wrap="square" rtlCol="0">
              <a:spAutoFit/>
            </a:bodyPr>
            <a:lstStyle/>
            <a:p>
              <a:pPr algn="ctr"/>
              <a:r>
                <a:rPr lang="es-CO" b="1" dirty="0">
                  <a:solidFill>
                    <a:srgbClr val="004AAD"/>
                  </a:solidFill>
                  <a:latin typeface="Open Sans Bold" panose="020B0604020202020204"/>
                </a:rPr>
                <a:t>INTELIGENCIA EMOCIONAL</a:t>
              </a:r>
            </a:p>
            <a:p>
              <a:pPr algn="ctr"/>
              <a:endParaRPr lang="es-CO" b="1" dirty="0">
                <a:solidFill>
                  <a:srgbClr val="004AAD"/>
                </a:solidFill>
                <a:latin typeface="Open Sans Bold" panose="020B0604020202020204"/>
              </a:endParaRPr>
            </a:p>
          </p:txBody>
        </p:sp>
        <p:sp>
          <p:nvSpPr>
            <p:cNvPr id="33" name="CuadroTexto 32">
              <a:extLst>
                <a:ext uri="{FF2B5EF4-FFF2-40B4-BE49-F238E27FC236}">
                  <a16:creationId xmlns:a16="http://schemas.microsoft.com/office/drawing/2014/main" id="{7A6918A1-A8BC-CED8-6BD1-D54DC0A5BADE}"/>
                </a:ext>
              </a:extLst>
            </p:cNvPr>
            <p:cNvSpPr txBox="1"/>
            <p:nvPr/>
          </p:nvSpPr>
          <p:spPr>
            <a:xfrm>
              <a:off x="5472807" y="4158292"/>
              <a:ext cx="2828639" cy="923330"/>
            </a:xfrm>
            <a:prstGeom prst="rect">
              <a:avLst/>
            </a:prstGeom>
            <a:noFill/>
          </p:spPr>
          <p:txBody>
            <a:bodyPr wrap="square" rtlCol="0">
              <a:spAutoFit/>
            </a:bodyPr>
            <a:lstStyle/>
            <a:p>
              <a:pPr algn="ctr"/>
              <a:r>
                <a:rPr lang="es-CO" dirty="0">
                  <a:solidFill>
                    <a:schemeClr val="bg1"/>
                  </a:solidFill>
                  <a:latin typeface="Open Sans Bold" panose="020B0604020202020204"/>
                </a:rPr>
                <a:t>Cambiando comportamientos manejando emociones</a:t>
              </a:r>
            </a:p>
          </p:txBody>
        </p:sp>
        <p:sp>
          <p:nvSpPr>
            <p:cNvPr id="34" name="CuadroTexto 33">
              <a:extLst>
                <a:ext uri="{FF2B5EF4-FFF2-40B4-BE49-F238E27FC236}">
                  <a16:creationId xmlns:a16="http://schemas.microsoft.com/office/drawing/2014/main" id="{67147714-E2B5-E5F0-AD4B-8841FADCB499}"/>
                </a:ext>
              </a:extLst>
            </p:cNvPr>
            <p:cNvSpPr txBox="1"/>
            <p:nvPr/>
          </p:nvSpPr>
          <p:spPr>
            <a:xfrm>
              <a:off x="1512773" y="5554848"/>
              <a:ext cx="2944901" cy="646331"/>
            </a:xfrm>
            <a:prstGeom prst="rect">
              <a:avLst/>
            </a:prstGeom>
            <a:noFill/>
          </p:spPr>
          <p:txBody>
            <a:bodyPr wrap="square" rtlCol="0">
              <a:spAutoFit/>
            </a:bodyPr>
            <a:lstStyle/>
            <a:p>
              <a:pPr algn="ctr"/>
              <a:r>
                <a:rPr lang="es-CO" b="1" dirty="0">
                  <a:solidFill>
                    <a:srgbClr val="004AAD"/>
                  </a:solidFill>
                  <a:latin typeface="Open Sans Bold" panose="020B0604020202020204"/>
                </a:rPr>
                <a:t>INTUICION</a:t>
              </a:r>
            </a:p>
            <a:p>
              <a:endParaRPr lang="es-CO" b="1" dirty="0">
                <a:solidFill>
                  <a:srgbClr val="004AAD"/>
                </a:solidFill>
                <a:latin typeface="Open Sans Bold" panose="020B0604020202020204"/>
              </a:endParaRPr>
            </a:p>
          </p:txBody>
        </p:sp>
        <p:sp>
          <p:nvSpPr>
            <p:cNvPr id="35" name="CuadroTexto 34">
              <a:extLst>
                <a:ext uri="{FF2B5EF4-FFF2-40B4-BE49-F238E27FC236}">
                  <a16:creationId xmlns:a16="http://schemas.microsoft.com/office/drawing/2014/main" id="{0D354DF9-BCF0-8565-56A2-8BC423C4152B}"/>
                </a:ext>
              </a:extLst>
            </p:cNvPr>
            <p:cNvSpPr txBox="1"/>
            <p:nvPr/>
          </p:nvSpPr>
          <p:spPr>
            <a:xfrm>
              <a:off x="5476875" y="5429522"/>
              <a:ext cx="3033576" cy="923330"/>
            </a:xfrm>
            <a:prstGeom prst="rect">
              <a:avLst/>
            </a:prstGeom>
            <a:noFill/>
          </p:spPr>
          <p:txBody>
            <a:bodyPr wrap="square" rtlCol="0">
              <a:spAutoFit/>
            </a:bodyPr>
            <a:lstStyle/>
            <a:p>
              <a:pPr algn="ctr"/>
              <a:r>
                <a:rPr lang="es-ES" dirty="0">
                  <a:solidFill>
                    <a:schemeClr val="bg1"/>
                  </a:solidFill>
                  <a:latin typeface="Open Sans Bold" panose="020B0604020202020204"/>
                </a:rPr>
                <a:t>Haciendo caso a mis sensaciones</a:t>
              </a:r>
            </a:p>
            <a:p>
              <a:endParaRPr lang="es-CO" dirty="0">
                <a:solidFill>
                  <a:schemeClr val="bg1"/>
                </a:solidFill>
                <a:latin typeface="Open Sans Bold" panose="020B0604020202020204"/>
              </a:endParaRPr>
            </a:p>
          </p:txBody>
        </p:sp>
        <p:cxnSp>
          <p:nvCxnSpPr>
            <p:cNvPr id="48" name="Straight Connector 83">
              <a:extLst>
                <a:ext uri="{FF2B5EF4-FFF2-40B4-BE49-F238E27FC236}">
                  <a16:creationId xmlns:a16="http://schemas.microsoft.com/office/drawing/2014/main" id="{567E22B2-766B-4643-B0DD-45F54A044F4A}"/>
                </a:ext>
              </a:extLst>
            </p:cNvPr>
            <p:cNvCxnSpPr>
              <a:cxnSpLocks/>
              <a:stCxn id="5" idx="3"/>
              <a:endCxn id="16" idx="1"/>
            </p:cNvCxnSpPr>
            <p:nvPr/>
          </p:nvCxnSpPr>
          <p:spPr>
            <a:xfrm flipV="1">
              <a:off x="4726658" y="1352632"/>
              <a:ext cx="586444" cy="26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84">
              <a:extLst>
                <a:ext uri="{FF2B5EF4-FFF2-40B4-BE49-F238E27FC236}">
                  <a16:creationId xmlns:a16="http://schemas.microsoft.com/office/drawing/2014/main" id="{C5E8D64A-5C10-4913-9E95-DDAB242A05CC}"/>
                </a:ext>
              </a:extLst>
            </p:cNvPr>
            <p:cNvCxnSpPr>
              <a:cxnSpLocks/>
              <a:stCxn id="6" idx="3"/>
              <a:endCxn id="39" idx="1"/>
            </p:cNvCxnSpPr>
            <p:nvPr/>
          </p:nvCxnSpPr>
          <p:spPr>
            <a:xfrm>
              <a:off x="4726658" y="2469901"/>
              <a:ext cx="586444" cy="74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708315" y="3585985"/>
              <a:ext cx="586444" cy="639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88">
              <a:extLst>
                <a:ext uri="{FF2B5EF4-FFF2-40B4-BE49-F238E27FC236}">
                  <a16:creationId xmlns:a16="http://schemas.microsoft.com/office/drawing/2014/main" id="{73830AAB-B6EE-4B67-AF3B-9613685D65DE}"/>
                </a:ext>
              </a:extLst>
            </p:cNvPr>
            <p:cNvCxnSpPr>
              <a:cxnSpLocks/>
              <a:endCxn id="41" idx="1"/>
            </p:cNvCxnSpPr>
            <p:nvPr/>
          </p:nvCxnSpPr>
          <p:spPr>
            <a:xfrm>
              <a:off x="4715912" y="4641165"/>
              <a:ext cx="567430" cy="253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ángulo redondeado 65"/>
            <p:cNvSpPr/>
            <p:nvPr/>
          </p:nvSpPr>
          <p:spPr>
            <a:xfrm>
              <a:off x="841539" y="190500"/>
              <a:ext cx="8315325" cy="63722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68" name="Hexágono 67"/>
          <p:cNvSpPr/>
          <p:nvPr/>
        </p:nvSpPr>
        <p:spPr>
          <a:xfrm>
            <a:off x="8987195" y="2267141"/>
            <a:ext cx="2827474" cy="2218942"/>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22350976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
        <p:nvSpPr>
          <p:cNvPr id="36" name="CuadroTexto 1">
            <a:extLst>
              <a:ext uri="{FF2B5EF4-FFF2-40B4-BE49-F238E27FC236}">
                <a16:creationId xmlns:a16="http://schemas.microsoft.com/office/drawing/2014/main" id="{C439DA76-152A-4FDD-8BFB-372F7696B154}"/>
              </a:ext>
            </a:extLst>
          </p:cNvPr>
          <p:cNvSpPr txBox="1"/>
          <p:nvPr/>
        </p:nvSpPr>
        <p:spPr>
          <a:xfrm>
            <a:off x="1040845" y="396225"/>
            <a:ext cx="3642632"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37" name="CuadroTexto 2">
            <a:extLst>
              <a:ext uri="{FF2B5EF4-FFF2-40B4-BE49-F238E27FC236}">
                <a16:creationId xmlns:a16="http://schemas.microsoft.com/office/drawing/2014/main" id="{4F7AD790-D688-4135-8A5E-8B6D083E7677}"/>
              </a:ext>
            </a:extLst>
          </p:cNvPr>
          <p:cNvSpPr txBox="1"/>
          <p:nvPr/>
        </p:nvSpPr>
        <p:spPr>
          <a:xfrm>
            <a:off x="5228574" y="379225"/>
            <a:ext cx="3138307"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38" name="Rectangle: Rounded Corners 10">
            <a:extLst>
              <a:ext uri="{FF2B5EF4-FFF2-40B4-BE49-F238E27FC236}">
                <a16:creationId xmlns:a16="http://schemas.microsoft.com/office/drawing/2014/main" id="{677CEB86-BE93-437E-BF84-16A29F397841}"/>
              </a:ext>
            </a:extLst>
          </p:cNvPr>
          <p:cNvSpPr/>
          <p:nvPr/>
        </p:nvSpPr>
        <p:spPr>
          <a:xfrm>
            <a:off x="1094289" y="978850"/>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39" name="Rectangle: Rounded Corners 11">
            <a:extLst>
              <a:ext uri="{FF2B5EF4-FFF2-40B4-BE49-F238E27FC236}">
                <a16:creationId xmlns:a16="http://schemas.microsoft.com/office/drawing/2014/main" id="{7AF14F21-D980-441C-B975-31126EC51ED3}"/>
              </a:ext>
            </a:extLst>
          </p:cNvPr>
          <p:cNvSpPr/>
          <p:nvPr/>
        </p:nvSpPr>
        <p:spPr>
          <a:xfrm>
            <a:off x="1094289" y="2102963"/>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40" name="Rectangle: Rounded Corners 15">
            <a:extLst>
              <a:ext uri="{FF2B5EF4-FFF2-40B4-BE49-F238E27FC236}">
                <a16:creationId xmlns:a16="http://schemas.microsoft.com/office/drawing/2014/main" id="{76D27976-0AC8-4978-B7F1-B2EDE4D78273}"/>
              </a:ext>
            </a:extLst>
          </p:cNvPr>
          <p:cNvSpPr/>
          <p:nvPr/>
        </p:nvSpPr>
        <p:spPr>
          <a:xfrm>
            <a:off x="1075946" y="3190021"/>
            <a:ext cx="3479969" cy="860633"/>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41" name="Rectangle: Rounded Corners 16">
            <a:extLst>
              <a:ext uri="{FF2B5EF4-FFF2-40B4-BE49-F238E27FC236}">
                <a16:creationId xmlns:a16="http://schemas.microsoft.com/office/drawing/2014/main" id="{DBC6FCEC-1E78-479B-BA4F-D434BB003B00}"/>
              </a:ext>
            </a:extLst>
          </p:cNvPr>
          <p:cNvSpPr/>
          <p:nvPr/>
        </p:nvSpPr>
        <p:spPr>
          <a:xfrm>
            <a:off x="1073611" y="4246180"/>
            <a:ext cx="3479969" cy="861372"/>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42" name="Left Brace 28">
            <a:extLst>
              <a:ext uri="{FF2B5EF4-FFF2-40B4-BE49-F238E27FC236}">
                <a16:creationId xmlns:a16="http://schemas.microsoft.com/office/drawing/2014/main" id="{830FD0B9-205D-4347-8E93-C1885140F1A9}"/>
              </a:ext>
            </a:extLst>
          </p:cNvPr>
          <p:cNvSpPr/>
          <p:nvPr/>
        </p:nvSpPr>
        <p:spPr>
          <a:xfrm flipH="1">
            <a:off x="581812" y="1408465"/>
            <a:ext cx="88621" cy="4409574"/>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43" name="Straight Connector 29">
            <a:extLst>
              <a:ext uri="{FF2B5EF4-FFF2-40B4-BE49-F238E27FC236}">
                <a16:creationId xmlns:a16="http://schemas.microsoft.com/office/drawing/2014/main" id="{E3FC4BCC-97CF-44B2-9297-0E1D837DBFD1}"/>
              </a:ext>
            </a:extLst>
          </p:cNvPr>
          <p:cNvCxnSpPr>
            <a:cxnSpLocks/>
            <a:stCxn id="42" idx="0"/>
            <a:endCxn id="38" idx="1"/>
          </p:cNvCxnSpPr>
          <p:nvPr/>
        </p:nvCxnSpPr>
        <p:spPr>
          <a:xfrm>
            <a:off x="581812" y="1408465"/>
            <a:ext cx="512477" cy="702"/>
          </a:xfrm>
          <a:prstGeom prst="line">
            <a:avLst/>
          </a:prstGeom>
          <a:noFill/>
          <a:ln w="6350" cap="flat" cmpd="sng" algn="ctr">
            <a:solidFill>
              <a:srgbClr val="4472C4"/>
            </a:solidFill>
            <a:prstDash val="solid"/>
            <a:miter lim="800000"/>
          </a:ln>
          <a:effectLst/>
        </p:spPr>
      </p:cxnSp>
      <p:cxnSp>
        <p:nvCxnSpPr>
          <p:cNvPr id="44" name="Straight Connector 30">
            <a:extLst>
              <a:ext uri="{FF2B5EF4-FFF2-40B4-BE49-F238E27FC236}">
                <a16:creationId xmlns:a16="http://schemas.microsoft.com/office/drawing/2014/main" id="{4B39145E-97ED-461E-A441-18B06C7390BF}"/>
              </a:ext>
            </a:extLst>
          </p:cNvPr>
          <p:cNvCxnSpPr>
            <a:cxnSpLocks/>
            <a:endCxn id="39" idx="1"/>
          </p:cNvCxnSpPr>
          <p:nvPr/>
        </p:nvCxnSpPr>
        <p:spPr>
          <a:xfrm>
            <a:off x="670437" y="2532578"/>
            <a:ext cx="423852" cy="702"/>
          </a:xfrm>
          <a:prstGeom prst="line">
            <a:avLst/>
          </a:prstGeom>
          <a:noFill/>
          <a:ln w="6350" cap="flat" cmpd="sng" algn="ctr">
            <a:solidFill>
              <a:srgbClr val="4472C4"/>
            </a:solidFill>
            <a:prstDash val="solid"/>
            <a:miter lim="800000"/>
          </a:ln>
          <a:effectLst/>
        </p:spPr>
      </p:cxnSp>
      <p:sp>
        <p:nvSpPr>
          <p:cNvPr id="45" name="Rectangle: Rounded Corners 41">
            <a:extLst>
              <a:ext uri="{FF2B5EF4-FFF2-40B4-BE49-F238E27FC236}">
                <a16:creationId xmlns:a16="http://schemas.microsoft.com/office/drawing/2014/main" id="{6771B1C9-7E11-4804-840A-3AC6CBF6C6D9}"/>
              </a:ext>
            </a:extLst>
          </p:cNvPr>
          <p:cNvSpPr/>
          <p:nvPr/>
        </p:nvSpPr>
        <p:spPr>
          <a:xfrm>
            <a:off x="1073611" y="5380802"/>
            <a:ext cx="3479969" cy="861372"/>
          </a:xfrm>
          <a:prstGeom prst="roundRect">
            <a:avLst/>
          </a:prstGeom>
          <a:solidFill>
            <a:srgbClr val="004AA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cxnSp>
        <p:nvCxnSpPr>
          <p:cNvPr id="46" name="Straight Connector 52">
            <a:extLst>
              <a:ext uri="{FF2B5EF4-FFF2-40B4-BE49-F238E27FC236}">
                <a16:creationId xmlns:a16="http://schemas.microsoft.com/office/drawing/2014/main" id="{D4B041D6-D10C-4D55-AB9B-AE83C844B2BF}"/>
              </a:ext>
            </a:extLst>
          </p:cNvPr>
          <p:cNvCxnSpPr>
            <a:cxnSpLocks/>
            <a:stCxn id="42" idx="1"/>
            <a:endCxn id="40" idx="1"/>
          </p:cNvCxnSpPr>
          <p:nvPr/>
        </p:nvCxnSpPr>
        <p:spPr>
          <a:xfrm>
            <a:off x="670433" y="3613252"/>
            <a:ext cx="405513" cy="7086"/>
          </a:xfrm>
          <a:prstGeom prst="line">
            <a:avLst/>
          </a:prstGeom>
          <a:noFill/>
          <a:ln w="6350" cap="flat" cmpd="sng" algn="ctr">
            <a:solidFill>
              <a:srgbClr val="4472C4"/>
            </a:solidFill>
            <a:prstDash val="solid"/>
            <a:miter lim="800000"/>
          </a:ln>
          <a:effectLst/>
        </p:spPr>
      </p:cxnSp>
      <p:cxnSp>
        <p:nvCxnSpPr>
          <p:cNvPr id="47" name="Straight Connector 54">
            <a:extLst>
              <a:ext uri="{FF2B5EF4-FFF2-40B4-BE49-F238E27FC236}">
                <a16:creationId xmlns:a16="http://schemas.microsoft.com/office/drawing/2014/main" id="{CA532865-5522-494E-8EA6-15771FEC1F58}"/>
              </a:ext>
            </a:extLst>
          </p:cNvPr>
          <p:cNvCxnSpPr>
            <a:cxnSpLocks/>
            <a:endCxn id="41" idx="1"/>
          </p:cNvCxnSpPr>
          <p:nvPr/>
        </p:nvCxnSpPr>
        <p:spPr>
          <a:xfrm>
            <a:off x="604040" y="4676496"/>
            <a:ext cx="469571" cy="370"/>
          </a:xfrm>
          <a:prstGeom prst="line">
            <a:avLst/>
          </a:prstGeom>
          <a:noFill/>
          <a:ln w="6350" cap="flat" cmpd="sng" algn="ctr">
            <a:solidFill>
              <a:srgbClr val="4472C4"/>
            </a:solidFill>
            <a:prstDash val="solid"/>
            <a:miter lim="800000"/>
          </a:ln>
          <a:effectLst/>
        </p:spPr>
      </p:cxnSp>
      <p:cxnSp>
        <p:nvCxnSpPr>
          <p:cNvPr id="48" name="Straight Connector 58">
            <a:extLst>
              <a:ext uri="{FF2B5EF4-FFF2-40B4-BE49-F238E27FC236}">
                <a16:creationId xmlns:a16="http://schemas.microsoft.com/office/drawing/2014/main" id="{4BE7B630-D98B-477D-BA09-E92E7AC7845F}"/>
              </a:ext>
            </a:extLst>
          </p:cNvPr>
          <p:cNvCxnSpPr>
            <a:cxnSpLocks/>
            <a:stCxn id="42" idx="2"/>
            <a:endCxn id="45" idx="1"/>
          </p:cNvCxnSpPr>
          <p:nvPr/>
        </p:nvCxnSpPr>
        <p:spPr>
          <a:xfrm flipV="1">
            <a:off x="581812" y="5811488"/>
            <a:ext cx="491799" cy="6551"/>
          </a:xfrm>
          <a:prstGeom prst="line">
            <a:avLst/>
          </a:prstGeom>
          <a:noFill/>
          <a:ln w="6350" cap="flat" cmpd="sng" algn="ctr">
            <a:solidFill>
              <a:srgbClr val="4472C4"/>
            </a:solidFill>
            <a:prstDash val="solid"/>
            <a:miter lim="800000"/>
          </a:ln>
          <a:effectLst/>
        </p:spPr>
      </p:cxnSp>
      <p:sp>
        <p:nvSpPr>
          <p:cNvPr id="49" name="Rectangle: Rounded Corners 74">
            <a:extLst>
              <a:ext uri="{FF2B5EF4-FFF2-40B4-BE49-F238E27FC236}">
                <a16:creationId xmlns:a16="http://schemas.microsoft.com/office/drawing/2014/main" id="{0EDB72D4-E111-4213-AF64-A748D4B2AB46}"/>
              </a:ext>
            </a:extLst>
          </p:cNvPr>
          <p:cNvSpPr/>
          <p:nvPr/>
        </p:nvSpPr>
        <p:spPr>
          <a:xfrm>
            <a:off x="5145333" y="976585"/>
            <a:ext cx="3479969" cy="860633"/>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75">
            <a:extLst>
              <a:ext uri="{FF2B5EF4-FFF2-40B4-BE49-F238E27FC236}">
                <a16:creationId xmlns:a16="http://schemas.microsoft.com/office/drawing/2014/main" id="{AC94254A-3E27-44E1-BF86-96DDF10707CB}"/>
              </a:ext>
            </a:extLst>
          </p:cNvPr>
          <p:cNvSpPr/>
          <p:nvPr/>
        </p:nvSpPr>
        <p:spPr>
          <a:xfrm>
            <a:off x="5145333" y="2110223"/>
            <a:ext cx="3479969" cy="860633"/>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76">
            <a:extLst>
              <a:ext uri="{FF2B5EF4-FFF2-40B4-BE49-F238E27FC236}">
                <a16:creationId xmlns:a16="http://schemas.microsoft.com/office/drawing/2014/main" id="{53E6D7C3-2114-4D99-8382-5E1C312C608B}"/>
              </a:ext>
            </a:extLst>
          </p:cNvPr>
          <p:cNvSpPr/>
          <p:nvPr/>
        </p:nvSpPr>
        <p:spPr>
          <a:xfrm>
            <a:off x="5126990" y="3197281"/>
            <a:ext cx="3479969" cy="860633"/>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77">
            <a:extLst>
              <a:ext uri="{FF2B5EF4-FFF2-40B4-BE49-F238E27FC236}">
                <a16:creationId xmlns:a16="http://schemas.microsoft.com/office/drawing/2014/main" id="{F14EF738-817D-4B80-B782-C9E1E365AF96}"/>
              </a:ext>
            </a:extLst>
          </p:cNvPr>
          <p:cNvSpPr/>
          <p:nvPr/>
        </p:nvSpPr>
        <p:spPr>
          <a:xfrm>
            <a:off x="5124654" y="4242500"/>
            <a:ext cx="3479969" cy="861372"/>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3" name="Straight Connector 83">
            <a:extLst>
              <a:ext uri="{FF2B5EF4-FFF2-40B4-BE49-F238E27FC236}">
                <a16:creationId xmlns:a16="http://schemas.microsoft.com/office/drawing/2014/main" id="{567E22B2-766B-4643-B0DD-45F54A044F4A}"/>
              </a:ext>
            </a:extLst>
          </p:cNvPr>
          <p:cNvCxnSpPr>
            <a:cxnSpLocks/>
            <a:stCxn id="38" idx="3"/>
          </p:cNvCxnSpPr>
          <p:nvPr/>
        </p:nvCxnSpPr>
        <p:spPr>
          <a:xfrm>
            <a:off x="4574258" y="1409167"/>
            <a:ext cx="571075" cy="16785"/>
          </a:xfrm>
          <a:prstGeom prst="line">
            <a:avLst/>
          </a:prstGeom>
          <a:noFill/>
          <a:ln w="57150" cap="flat" cmpd="sng" algn="ctr">
            <a:solidFill>
              <a:srgbClr val="004AAD"/>
            </a:solidFill>
            <a:prstDash val="solid"/>
            <a:miter lim="800000"/>
          </a:ln>
          <a:effectLst/>
        </p:spPr>
      </p:cxnSp>
      <p:cxnSp>
        <p:nvCxnSpPr>
          <p:cNvPr id="54" name="Straight Connector 84">
            <a:extLst>
              <a:ext uri="{FF2B5EF4-FFF2-40B4-BE49-F238E27FC236}">
                <a16:creationId xmlns:a16="http://schemas.microsoft.com/office/drawing/2014/main" id="{C5E8D64A-5C10-4913-9E95-DDAB242A05CC}"/>
              </a:ext>
            </a:extLst>
          </p:cNvPr>
          <p:cNvCxnSpPr>
            <a:cxnSpLocks/>
            <a:stCxn id="39" idx="3"/>
            <a:endCxn id="50" idx="1"/>
          </p:cNvCxnSpPr>
          <p:nvPr/>
        </p:nvCxnSpPr>
        <p:spPr>
          <a:xfrm>
            <a:off x="4574258" y="2533280"/>
            <a:ext cx="571075" cy="7260"/>
          </a:xfrm>
          <a:prstGeom prst="line">
            <a:avLst/>
          </a:prstGeom>
          <a:noFill/>
          <a:ln w="57150" cap="flat" cmpd="sng" algn="ctr">
            <a:solidFill>
              <a:srgbClr val="004AAD"/>
            </a:solidFill>
            <a:prstDash val="solid"/>
            <a:miter lim="800000"/>
          </a:ln>
          <a:effectLst/>
        </p:spPr>
      </p:cxnSp>
      <p:sp>
        <p:nvSpPr>
          <p:cNvPr id="55" name="Rectangle: Rounded Corners 85">
            <a:extLst>
              <a:ext uri="{FF2B5EF4-FFF2-40B4-BE49-F238E27FC236}">
                <a16:creationId xmlns:a16="http://schemas.microsoft.com/office/drawing/2014/main" id="{032816FD-8382-4DC3-B082-B7EECC69D560}"/>
              </a:ext>
            </a:extLst>
          </p:cNvPr>
          <p:cNvSpPr/>
          <p:nvPr/>
        </p:nvSpPr>
        <p:spPr>
          <a:xfrm>
            <a:off x="5124655" y="5369012"/>
            <a:ext cx="3479969" cy="861372"/>
          </a:xfrm>
          <a:prstGeom prst="roundRect">
            <a:avLst/>
          </a:prstGeom>
          <a:solidFill>
            <a:schemeClr val="bg1"/>
          </a:solidFill>
          <a:ln w="57150" cap="flat" cmpd="sng" algn="ctr">
            <a:solidFill>
              <a:srgbClr val="004AA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87">
            <a:extLst>
              <a:ext uri="{FF2B5EF4-FFF2-40B4-BE49-F238E27FC236}">
                <a16:creationId xmlns:a16="http://schemas.microsoft.com/office/drawing/2014/main" id="{AE2BF1ED-4D81-476B-8DCB-E335DD947036}"/>
              </a:ext>
            </a:extLst>
          </p:cNvPr>
          <p:cNvCxnSpPr>
            <a:cxnSpLocks/>
            <a:stCxn id="40" idx="3"/>
            <a:endCxn id="51" idx="1"/>
          </p:cNvCxnSpPr>
          <p:nvPr/>
        </p:nvCxnSpPr>
        <p:spPr>
          <a:xfrm>
            <a:off x="4555915" y="3620338"/>
            <a:ext cx="571075" cy="7260"/>
          </a:xfrm>
          <a:prstGeom prst="line">
            <a:avLst/>
          </a:prstGeom>
          <a:noFill/>
          <a:ln w="57150" cap="flat" cmpd="sng" algn="ctr">
            <a:solidFill>
              <a:srgbClr val="004AAD"/>
            </a:solidFill>
            <a:prstDash val="solid"/>
            <a:miter lim="800000"/>
          </a:ln>
          <a:effectLst/>
        </p:spPr>
      </p:cxnSp>
      <p:cxnSp>
        <p:nvCxnSpPr>
          <p:cNvPr id="57" name="Straight Connector 88">
            <a:extLst>
              <a:ext uri="{FF2B5EF4-FFF2-40B4-BE49-F238E27FC236}">
                <a16:creationId xmlns:a16="http://schemas.microsoft.com/office/drawing/2014/main" id="{73830AAB-B6EE-4B67-AF3B-9613685D65DE}"/>
              </a:ext>
            </a:extLst>
          </p:cNvPr>
          <p:cNvCxnSpPr>
            <a:cxnSpLocks/>
            <a:stCxn id="41" idx="3"/>
            <a:endCxn id="52" idx="1"/>
          </p:cNvCxnSpPr>
          <p:nvPr/>
        </p:nvCxnSpPr>
        <p:spPr>
          <a:xfrm flipV="1">
            <a:off x="4553580" y="4673186"/>
            <a:ext cx="571074" cy="3680"/>
          </a:xfrm>
          <a:prstGeom prst="line">
            <a:avLst/>
          </a:prstGeom>
          <a:noFill/>
          <a:ln w="57150" cap="flat" cmpd="sng" algn="ctr">
            <a:solidFill>
              <a:srgbClr val="004AAD"/>
            </a:solidFill>
            <a:prstDash val="solid"/>
            <a:miter lim="800000"/>
          </a:ln>
          <a:effectLst/>
        </p:spPr>
      </p:cxnSp>
      <p:cxnSp>
        <p:nvCxnSpPr>
          <p:cNvPr id="58" name="Straight Connector 89">
            <a:extLst>
              <a:ext uri="{FF2B5EF4-FFF2-40B4-BE49-F238E27FC236}">
                <a16:creationId xmlns:a16="http://schemas.microsoft.com/office/drawing/2014/main" id="{98247223-176E-43E0-95ED-7AEDE7BFA52C}"/>
              </a:ext>
            </a:extLst>
          </p:cNvPr>
          <p:cNvCxnSpPr>
            <a:cxnSpLocks/>
            <a:endCxn id="55" idx="1"/>
          </p:cNvCxnSpPr>
          <p:nvPr/>
        </p:nvCxnSpPr>
        <p:spPr>
          <a:xfrm>
            <a:off x="4546824" y="5795714"/>
            <a:ext cx="577831" cy="3984"/>
          </a:xfrm>
          <a:prstGeom prst="line">
            <a:avLst/>
          </a:prstGeom>
          <a:noFill/>
          <a:ln w="57150" cap="flat" cmpd="sng" algn="ctr">
            <a:solidFill>
              <a:srgbClr val="004AAD"/>
            </a:solidFill>
            <a:prstDash val="solid"/>
            <a:miter lim="800000"/>
          </a:ln>
          <a:effectLst/>
        </p:spPr>
      </p:cxnSp>
      <p:sp>
        <p:nvSpPr>
          <p:cNvPr id="59" name="CuadroTexto 58">
            <a:extLst>
              <a:ext uri="{FF2B5EF4-FFF2-40B4-BE49-F238E27FC236}">
                <a16:creationId xmlns:a16="http://schemas.microsoft.com/office/drawing/2014/main" id="{6FFB33B9-F5CD-CBAE-54CB-68A7BEDEE37A}"/>
              </a:ext>
            </a:extLst>
          </p:cNvPr>
          <p:cNvSpPr txBox="1"/>
          <p:nvPr/>
        </p:nvSpPr>
        <p:spPr>
          <a:xfrm>
            <a:off x="1253218" y="1113064"/>
            <a:ext cx="300335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chemeClr val="bg1"/>
                </a:solidFill>
                <a:effectLst/>
                <a:uLnTx/>
                <a:uFillTx/>
                <a:latin typeface="Open Sans Bold" panose="020B0604020202020204"/>
              </a:rPr>
              <a:t>INVESTIGACION CREATIVA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schemeClr val="bg1"/>
              </a:solidFill>
              <a:effectLst/>
              <a:uLnTx/>
              <a:uFillTx/>
              <a:latin typeface="Open Sans Bold" panose="020B0604020202020204"/>
            </a:endParaRPr>
          </a:p>
        </p:txBody>
      </p:sp>
      <p:sp>
        <p:nvSpPr>
          <p:cNvPr id="60" name="CuadroTexto 59">
            <a:extLst>
              <a:ext uri="{FF2B5EF4-FFF2-40B4-BE49-F238E27FC236}">
                <a16:creationId xmlns:a16="http://schemas.microsoft.com/office/drawing/2014/main" id="{B11C08A7-9AE3-D338-7017-020B75652B27}"/>
              </a:ext>
            </a:extLst>
          </p:cNvPr>
          <p:cNvSpPr txBox="1"/>
          <p:nvPr/>
        </p:nvSpPr>
        <p:spPr>
          <a:xfrm>
            <a:off x="5264263" y="1113064"/>
            <a:ext cx="285865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4AAD"/>
                </a:solidFill>
                <a:effectLst/>
                <a:uLnTx/>
                <a:uFillTx/>
                <a:latin typeface="Open Sans Bold" panose="020B0604020202020204"/>
              </a:rPr>
              <a:t>Descubriendo información que no está a la vista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4AAD"/>
              </a:solidFill>
              <a:effectLst/>
              <a:uLnTx/>
              <a:uFillTx/>
              <a:latin typeface="Open Sans Bold" panose="020B0604020202020204"/>
            </a:endParaRPr>
          </a:p>
        </p:txBody>
      </p:sp>
      <p:sp>
        <p:nvSpPr>
          <p:cNvPr id="61" name="CuadroTexto 60">
            <a:extLst>
              <a:ext uri="{FF2B5EF4-FFF2-40B4-BE49-F238E27FC236}">
                <a16:creationId xmlns:a16="http://schemas.microsoft.com/office/drawing/2014/main" id="{1D0E3CF3-2B82-C6D7-E83B-EE767AF90A41}"/>
              </a:ext>
            </a:extLst>
          </p:cNvPr>
          <p:cNvSpPr txBox="1"/>
          <p:nvPr/>
        </p:nvSpPr>
        <p:spPr>
          <a:xfrm>
            <a:off x="1283744" y="2313392"/>
            <a:ext cx="300445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chemeClr val="bg1"/>
                </a:solidFill>
                <a:effectLst/>
                <a:uLnTx/>
                <a:uFillTx/>
                <a:latin typeface="Open Sans Bold" panose="020B0604020202020204"/>
              </a:rPr>
              <a:t>LIDERAZGO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schemeClr val="bg1"/>
              </a:solidFill>
              <a:effectLst/>
              <a:uLnTx/>
              <a:uFillTx/>
              <a:latin typeface="Open Sans Bold" panose="020B0604020202020204"/>
            </a:endParaRPr>
          </a:p>
        </p:txBody>
      </p:sp>
      <p:sp>
        <p:nvSpPr>
          <p:cNvPr id="62" name="CuadroTexto 61">
            <a:extLst>
              <a:ext uri="{FF2B5EF4-FFF2-40B4-BE49-F238E27FC236}">
                <a16:creationId xmlns:a16="http://schemas.microsoft.com/office/drawing/2014/main" id="{8216212E-72C3-782D-7750-44F497958B5E}"/>
              </a:ext>
            </a:extLst>
          </p:cNvPr>
          <p:cNvSpPr txBox="1"/>
          <p:nvPr/>
        </p:nvSpPr>
        <p:spPr>
          <a:xfrm>
            <a:off x="5264263" y="2313393"/>
            <a:ext cx="309378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4AAD"/>
                </a:solidFill>
                <a:effectLst/>
                <a:uLnTx/>
                <a:uFillTx/>
                <a:latin typeface="Open Sans Bold" panose="020B0604020202020204"/>
              </a:rPr>
              <a:t>Descubriéndome como líder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4AAD"/>
              </a:solidFill>
              <a:effectLst/>
              <a:uLnTx/>
              <a:uFillTx/>
              <a:latin typeface="Open Sans Bold" panose="020B0604020202020204"/>
            </a:endParaRPr>
          </a:p>
        </p:txBody>
      </p:sp>
      <p:sp>
        <p:nvSpPr>
          <p:cNvPr id="63" name="CuadroTexto 62">
            <a:extLst>
              <a:ext uri="{FF2B5EF4-FFF2-40B4-BE49-F238E27FC236}">
                <a16:creationId xmlns:a16="http://schemas.microsoft.com/office/drawing/2014/main" id="{C8B32B24-377D-217E-521D-F1ED58D2A001}"/>
              </a:ext>
            </a:extLst>
          </p:cNvPr>
          <p:cNvSpPr txBox="1"/>
          <p:nvPr/>
        </p:nvSpPr>
        <p:spPr>
          <a:xfrm>
            <a:off x="1187847" y="3262824"/>
            <a:ext cx="319625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chemeClr val="bg1"/>
                </a:solidFill>
                <a:effectLst/>
                <a:uLnTx/>
                <a:uFillTx/>
                <a:latin typeface="Open Sans Bold" panose="020B0604020202020204"/>
              </a:rPr>
              <a:t>LIDERAZGO EN ENTORNOS DIGITALES</a:t>
            </a:r>
          </a:p>
        </p:txBody>
      </p:sp>
      <p:sp>
        <p:nvSpPr>
          <p:cNvPr id="64" name="CuadroTexto 63">
            <a:extLst>
              <a:ext uri="{FF2B5EF4-FFF2-40B4-BE49-F238E27FC236}">
                <a16:creationId xmlns:a16="http://schemas.microsoft.com/office/drawing/2014/main" id="{DBDEAC2C-E529-F49A-3526-DF0269ABD422}"/>
              </a:ext>
            </a:extLst>
          </p:cNvPr>
          <p:cNvSpPr txBox="1"/>
          <p:nvPr/>
        </p:nvSpPr>
        <p:spPr>
          <a:xfrm>
            <a:off x="5264263" y="3236723"/>
            <a:ext cx="285865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4AAD"/>
                </a:solidFill>
                <a:effectLst/>
                <a:uLnTx/>
                <a:uFillTx/>
                <a:latin typeface="Open Sans Bold" panose="020B0604020202020204"/>
              </a:rPr>
              <a:t>Adecuando mi estilo de dirección al mundo digital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4AAD"/>
              </a:solidFill>
              <a:effectLst/>
              <a:uLnTx/>
              <a:uFillTx/>
              <a:latin typeface="Open Sans Bold" panose="020B0604020202020204"/>
            </a:endParaRPr>
          </a:p>
        </p:txBody>
      </p:sp>
      <p:sp>
        <p:nvSpPr>
          <p:cNvPr id="65" name="CuadroTexto 64">
            <a:extLst>
              <a:ext uri="{FF2B5EF4-FFF2-40B4-BE49-F238E27FC236}">
                <a16:creationId xmlns:a16="http://schemas.microsoft.com/office/drawing/2014/main" id="{210A8B91-8AF3-6D19-9792-2D1D6B20BDFA}"/>
              </a:ext>
            </a:extLst>
          </p:cNvPr>
          <p:cNvSpPr txBox="1"/>
          <p:nvPr/>
        </p:nvSpPr>
        <p:spPr>
          <a:xfrm>
            <a:off x="1348293" y="4476322"/>
            <a:ext cx="279545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chemeClr val="bg1"/>
                </a:solidFill>
                <a:effectLst/>
                <a:uLnTx/>
                <a:uFillTx/>
                <a:latin typeface="Open Sans Bold" panose="020B0604020202020204"/>
              </a:rPr>
              <a:t>MANEJO DE GENTE</a:t>
            </a:r>
          </a:p>
        </p:txBody>
      </p:sp>
      <p:sp>
        <p:nvSpPr>
          <p:cNvPr id="66" name="CuadroTexto 65">
            <a:extLst>
              <a:ext uri="{FF2B5EF4-FFF2-40B4-BE49-F238E27FC236}">
                <a16:creationId xmlns:a16="http://schemas.microsoft.com/office/drawing/2014/main" id="{B92C6C42-E326-EA13-C8DC-FF7E5E7CA908}"/>
              </a:ext>
            </a:extLst>
          </p:cNvPr>
          <p:cNvSpPr txBox="1"/>
          <p:nvPr/>
        </p:nvSpPr>
        <p:spPr>
          <a:xfrm>
            <a:off x="5440947" y="4337823"/>
            <a:ext cx="258753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4AAD"/>
                </a:solidFill>
                <a:effectLst/>
                <a:uLnTx/>
                <a:uFillTx/>
                <a:latin typeface="Open Sans Bold" panose="020B0604020202020204"/>
              </a:rPr>
              <a:t>Gestionando el capital humano</a:t>
            </a:r>
          </a:p>
        </p:txBody>
      </p:sp>
      <p:sp>
        <p:nvSpPr>
          <p:cNvPr id="67" name="CuadroTexto 66">
            <a:extLst>
              <a:ext uri="{FF2B5EF4-FFF2-40B4-BE49-F238E27FC236}">
                <a16:creationId xmlns:a16="http://schemas.microsoft.com/office/drawing/2014/main" id="{710CAB31-05C7-399A-BE12-E53E3BE1A84E}"/>
              </a:ext>
            </a:extLst>
          </p:cNvPr>
          <p:cNvSpPr txBox="1"/>
          <p:nvPr/>
        </p:nvSpPr>
        <p:spPr>
          <a:xfrm>
            <a:off x="1253218" y="5502133"/>
            <a:ext cx="300335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chemeClr val="bg1"/>
                </a:solidFill>
                <a:effectLst/>
                <a:uLnTx/>
                <a:uFillTx/>
                <a:latin typeface="Open Sans Bold" panose="020B0604020202020204"/>
              </a:rPr>
              <a:t>MANEJO DE OBJECIONES</a:t>
            </a:r>
          </a:p>
        </p:txBody>
      </p:sp>
      <p:sp>
        <p:nvSpPr>
          <p:cNvPr id="68" name="CuadroTexto 67">
            <a:extLst>
              <a:ext uri="{FF2B5EF4-FFF2-40B4-BE49-F238E27FC236}">
                <a16:creationId xmlns:a16="http://schemas.microsoft.com/office/drawing/2014/main" id="{35EAACF3-F96D-B1B5-7C09-ACA492D21141}"/>
              </a:ext>
            </a:extLst>
          </p:cNvPr>
          <p:cNvSpPr txBox="1"/>
          <p:nvPr/>
        </p:nvSpPr>
        <p:spPr>
          <a:xfrm>
            <a:off x="5317744" y="5471151"/>
            <a:ext cx="309378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4AAD"/>
                </a:solidFill>
                <a:effectLst/>
                <a:uLnTx/>
                <a:uFillTx/>
                <a:latin typeface="Open Sans Bold" panose="020B0604020202020204"/>
              </a:rPr>
              <a:t>Descubriendo cómo un “no” puede ser un “sí” escondido</a:t>
            </a:r>
          </a:p>
        </p:txBody>
      </p:sp>
      <p:sp>
        <p:nvSpPr>
          <p:cNvPr id="80" name="Rectángulo redondeado 79"/>
          <p:cNvSpPr/>
          <p:nvPr/>
        </p:nvSpPr>
        <p:spPr>
          <a:xfrm>
            <a:off x="670433" y="190500"/>
            <a:ext cx="8278189" cy="638175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
        <p:nvSpPr>
          <p:cNvPr id="82" name="Terminador 81"/>
          <p:cNvSpPr/>
          <p:nvPr/>
        </p:nvSpPr>
        <p:spPr>
          <a:xfrm>
            <a:off x="9085895" y="2540540"/>
            <a:ext cx="2825323" cy="1935783"/>
          </a:xfrm>
          <a:prstGeom prst="flowChartTermina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42243163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1097" y="6302594"/>
            <a:ext cx="1608133" cy="348813"/>
          </a:xfrm>
          <a:prstGeom prst="rect">
            <a:avLst/>
          </a:prstGeom>
        </p:spPr>
        <p:txBody>
          <a:bodyPr wrap="none">
            <a:spAutoFit/>
          </a:bodyPr>
          <a:lstStyle/>
          <a:p>
            <a:pPr lvl="0" algn="ctr" defTabSz="342917">
              <a:lnSpc>
                <a:spcPts val="2048"/>
              </a:lnSpc>
              <a:defRPr/>
            </a:pPr>
            <a:r>
              <a:rPr lang="en-US" dirty="0" err="1">
                <a:solidFill>
                  <a:srgbClr val="004AAD"/>
                </a:solidFill>
                <a:latin typeface="Open Sans Bold"/>
                <a:ea typeface="ＭＳ Ｐゴシック" panose="020B0600070205080204" pitchFamily="34" charset="-128"/>
                <a:cs typeface="Arial" panose="020B0604020202020204" pitchFamily="34" charset="0"/>
              </a:rPr>
              <a:t>Formándonos</a:t>
            </a:r>
            <a:endParaRPr lang="en-US" dirty="0">
              <a:solidFill>
                <a:srgbClr val="004AAD"/>
              </a:solidFill>
              <a:latin typeface="Open Sans Bold"/>
              <a:ea typeface="ＭＳ Ｐゴシック" panose="020B0600070205080204" pitchFamily="34" charset="-128"/>
              <a:cs typeface="Arial" panose="020B0604020202020204" pitchFamily="34" charset="0"/>
            </a:endParaRPr>
          </a:p>
        </p:txBody>
      </p:sp>
      <p:sp>
        <p:nvSpPr>
          <p:cNvPr id="3" name="Rectángulo 2">
            <a:extLst>
              <a:ext uri="{FF2B5EF4-FFF2-40B4-BE49-F238E27FC236}">
                <a16:creationId xmlns:a16="http://schemas.microsoft.com/office/drawing/2014/main" id="{9598A8AB-DF05-FF46-9568-3050343454B7}"/>
              </a:ext>
            </a:extLst>
          </p:cNvPr>
          <p:cNvSpPr/>
          <p:nvPr/>
        </p:nvSpPr>
        <p:spPr>
          <a:xfrm>
            <a:off x="3640574" y="837991"/>
            <a:ext cx="4624753" cy="707886"/>
          </a:xfrm>
          <a:prstGeom prst="rect">
            <a:avLst/>
          </a:prstGeom>
        </p:spPr>
        <p:txBody>
          <a:bodyPr wrap="square">
            <a:spAutoFit/>
          </a:bodyPr>
          <a:lstStyle/>
          <a:p>
            <a:pPr algn="ctr"/>
            <a:r>
              <a:rPr lang="es-CO" sz="4000" b="1" dirty="0">
                <a:solidFill>
                  <a:srgbClr val="004AAD"/>
                </a:solidFill>
                <a:latin typeface="Open Sans Bold" panose="020B0604020202020204"/>
              </a:rPr>
              <a:t>Formándonos</a:t>
            </a:r>
          </a:p>
        </p:txBody>
      </p:sp>
      <p:sp>
        <p:nvSpPr>
          <p:cNvPr id="4" name="Title 1">
            <a:extLst>
              <a:ext uri="{FF2B5EF4-FFF2-40B4-BE49-F238E27FC236}">
                <a16:creationId xmlns:a16="http://schemas.microsoft.com/office/drawing/2014/main" id="{29E86497-E105-4A75-84CF-29B403E3D0A1}"/>
              </a:ext>
            </a:extLst>
          </p:cNvPr>
          <p:cNvSpPr txBox="1">
            <a:spLocks/>
          </p:cNvSpPr>
          <p:nvPr/>
        </p:nvSpPr>
        <p:spPr>
          <a:xfrm>
            <a:off x="1089031" y="2193649"/>
            <a:ext cx="9619343" cy="1264762"/>
          </a:xfrm>
          <a:prstGeom prst="rect">
            <a:avLst/>
          </a:prstGeom>
          <a:solidFill>
            <a:srgbClr val="004AAD"/>
          </a:solidFill>
          <a:ln w="57150">
            <a:solidFill>
              <a:srgbClr val="233DFF"/>
            </a:solidFill>
            <a:miter lim="800000"/>
          </a:ln>
        </p:spPr>
        <p:txBody>
          <a:bodyPr anchor="ctr">
            <a:noAutofit/>
          </a:bodyPr>
          <a:lstStyle>
            <a:lvl1pPr algn="ctr" defTabSz="342917" rtl="0" eaLnBrk="1" latinLnBrk="0" hangingPunct="1">
              <a:spcBef>
                <a:spcPct val="0"/>
              </a:spcBef>
              <a:buNone/>
              <a:defRPr sz="1650" kern="1200">
                <a:solidFill>
                  <a:schemeClr val="tx1"/>
                </a:solidFill>
                <a:latin typeface="+mj-lt"/>
                <a:ea typeface="+mj-ea"/>
                <a:cs typeface="+mj-cs"/>
              </a:defRPr>
            </a:lvl1pPr>
          </a:lstStyle>
          <a:p>
            <a:r>
              <a:rPr lang="es-CO" sz="2400" b="1" dirty="0">
                <a:solidFill>
                  <a:schemeClr val="bg1"/>
                </a:solidFill>
                <a:latin typeface="Open Sans Bold" panose="020B0604020202020204"/>
              </a:rPr>
              <a:t>Nos dedicamos a desarrollar habilidades y competencias en personas que están en todos los niveles organizacionales, buscando su crecimiento personal, académico y profesional</a:t>
            </a:r>
          </a:p>
        </p:txBody>
      </p:sp>
      <p:sp>
        <p:nvSpPr>
          <p:cNvPr id="5" name="CuadroTexto 4">
            <a:extLst>
              <a:ext uri="{FF2B5EF4-FFF2-40B4-BE49-F238E27FC236}">
                <a16:creationId xmlns:a16="http://schemas.microsoft.com/office/drawing/2014/main" id="{6FA27F6F-4E3B-3541-BAF6-56E01451A1DD}"/>
              </a:ext>
            </a:extLst>
          </p:cNvPr>
          <p:cNvSpPr txBox="1"/>
          <p:nvPr/>
        </p:nvSpPr>
        <p:spPr>
          <a:xfrm>
            <a:off x="1098267" y="4006362"/>
            <a:ext cx="9653953" cy="1200329"/>
          </a:xfrm>
          <a:prstGeom prst="rect">
            <a:avLst/>
          </a:prstGeom>
          <a:solidFill>
            <a:srgbClr val="233DFF"/>
          </a:solidFill>
          <a:ln w="57150">
            <a:solidFill>
              <a:srgbClr val="004AAD"/>
            </a:solidFill>
          </a:ln>
        </p:spPr>
        <p:txBody>
          <a:bodyPr wrap="square" rtlCol="0">
            <a:spAutoFit/>
          </a:bodyPr>
          <a:lstStyle/>
          <a:p>
            <a:pPr algn="ctr"/>
            <a:r>
              <a:rPr lang="es-CO" sz="2400" b="1" dirty="0">
                <a:solidFill>
                  <a:schemeClr val="bg1"/>
                </a:solidFill>
                <a:latin typeface="Open Sans Bold" panose="020B0604020202020204"/>
              </a:rPr>
              <a:t>Nos dedicamos a desarrollar programas de consultoría enfocados en microempresas y pequeñas empresas, buscando incrementar la productividad para lograr resultados óptimos</a:t>
            </a:r>
          </a:p>
        </p:txBody>
      </p:sp>
    </p:spTree>
    <p:extLst>
      <p:ext uri="{BB962C8B-B14F-4D97-AF65-F5344CB8AC3E}">
        <p14:creationId xmlns:p14="http://schemas.microsoft.com/office/powerpoint/2010/main" val="134924526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grpSp>
        <p:nvGrpSpPr>
          <p:cNvPr id="39" name="Grupo 38"/>
          <p:cNvGrpSpPr/>
          <p:nvPr/>
        </p:nvGrpSpPr>
        <p:grpSpPr>
          <a:xfrm>
            <a:off x="409575" y="378697"/>
            <a:ext cx="8486776" cy="6113948"/>
            <a:chOff x="409575" y="378697"/>
            <a:chExt cx="8486776" cy="6113948"/>
          </a:xfrm>
        </p:grpSpPr>
        <p:sp>
          <p:nvSpPr>
            <p:cNvPr id="2" name="CuadroTexto 1">
              <a:extLst>
                <a:ext uri="{FF2B5EF4-FFF2-40B4-BE49-F238E27FC236}">
                  <a16:creationId xmlns:a16="http://schemas.microsoft.com/office/drawing/2014/main" id="{C439DA76-152A-4FDD-8BFB-372F7696B154}"/>
                </a:ext>
              </a:extLst>
            </p:cNvPr>
            <p:cNvSpPr txBox="1"/>
            <p:nvPr/>
          </p:nvSpPr>
          <p:spPr>
            <a:xfrm>
              <a:off x="914609" y="395956"/>
              <a:ext cx="3566432" cy="461665"/>
            </a:xfrm>
            <a:prstGeom prst="rect">
              <a:avLst/>
            </a:prstGeom>
            <a:noFill/>
            <a:ln>
              <a:noFill/>
            </a:ln>
          </p:spPr>
          <p:txBody>
            <a:bodyPr wrap="square" rtlCol="0">
              <a:spAutoFit/>
            </a:bodyPr>
            <a:lstStyle/>
            <a:p>
              <a:pPr algn="ctr"/>
              <a:r>
                <a:rPr lang="es-ES" sz="2400" b="1" dirty="0">
                  <a:solidFill>
                    <a:schemeClr val="tx2"/>
                  </a:solidFill>
                  <a:latin typeface="Open Sans Bold" panose="020B0604020202020204"/>
                </a:rPr>
                <a:t>Habilidad/Competencia</a:t>
              </a:r>
            </a:p>
          </p:txBody>
        </p:sp>
        <p:sp>
          <p:nvSpPr>
            <p:cNvPr id="3" name="CuadroTexto 2">
              <a:extLst>
                <a:ext uri="{FF2B5EF4-FFF2-40B4-BE49-F238E27FC236}">
                  <a16:creationId xmlns:a16="http://schemas.microsoft.com/office/drawing/2014/main" id="{4F7AD790-D688-4135-8A5E-8B6D083E7677}"/>
                </a:ext>
              </a:extLst>
            </p:cNvPr>
            <p:cNvSpPr txBox="1"/>
            <p:nvPr/>
          </p:nvSpPr>
          <p:spPr>
            <a:xfrm>
              <a:off x="5102338" y="378956"/>
              <a:ext cx="3072657" cy="461665"/>
            </a:xfrm>
            <a:prstGeom prst="rect">
              <a:avLst/>
            </a:prstGeom>
            <a:noFill/>
            <a:ln>
              <a:noFill/>
            </a:ln>
          </p:spPr>
          <p:txBody>
            <a:bodyPr wrap="square" rtlCol="0">
              <a:spAutoFit/>
            </a:bodyPr>
            <a:lstStyle/>
            <a:p>
              <a:pPr algn="ctr"/>
              <a:r>
                <a:rPr lang="es-ES" sz="2400" b="1" dirty="0">
                  <a:solidFill>
                    <a:srgbClr val="1F497D"/>
                  </a:solidFill>
                  <a:latin typeface="Open Sans Bold" panose="020B0604020202020204"/>
                </a:rPr>
                <a:t>Título de la charla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932364" y="978850"/>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Rounded Corners 11">
              <a:extLst>
                <a:ext uri="{FF2B5EF4-FFF2-40B4-BE49-F238E27FC236}">
                  <a16:creationId xmlns:a16="http://schemas.microsoft.com/office/drawing/2014/main" id="{7AF14F21-D980-441C-B975-31126EC51ED3}"/>
                </a:ext>
              </a:extLst>
            </p:cNvPr>
            <p:cNvSpPr/>
            <p:nvPr/>
          </p:nvSpPr>
          <p:spPr>
            <a:xfrm>
              <a:off x="932364" y="2102963"/>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5">
              <a:extLst>
                <a:ext uri="{FF2B5EF4-FFF2-40B4-BE49-F238E27FC236}">
                  <a16:creationId xmlns:a16="http://schemas.microsoft.com/office/drawing/2014/main" id="{76D27976-0AC8-4978-B7F1-B2EDE4D78273}"/>
                </a:ext>
              </a:extLst>
            </p:cNvPr>
            <p:cNvSpPr/>
            <p:nvPr/>
          </p:nvSpPr>
          <p:spPr>
            <a:xfrm>
              <a:off x="914021" y="3190021"/>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6">
              <a:extLst>
                <a:ext uri="{FF2B5EF4-FFF2-40B4-BE49-F238E27FC236}">
                  <a16:creationId xmlns:a16="http://schemas.microsoft.com/office/drawing/2014/main" id="{DBC6FCEC-1E78-479B-BA4F-D434BB003B00}"/>
                </a:ext>
              </a:extLst>
            </p:cNvPr>
            <p:cNvSpPr/>
            <p:nvPr/>
          </p:nvSpPr>
          <p:spPr>
            <a:xfrm>
              <a:off x="911686" y="4280400"/>
              <a:ext cx="3479969" cy="861372"/>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41">
              <a:extLst>
                <a:ext uri="{FF2B5EF4-FFF2-40B4-BE49-F238E27FC236}">
                  <a16:creationId xmlns:a16="http://schemas.microsoft.com/office/drawing/2014/main" id="{6771B1C9-7E11-4804-840A-3AC6CBF6C6D9}"/>
                </a:ext>
              </a:extLst>
            </p:cNvPr>
            <p:cNvSpPr/>
            <p:nvPr/>
          </p:nvSpPr>
          <p:spPr>
            <a:xfrm>
              <a:off x="911686" y="5380802"/>
              <a:ext cx="3479969" cy="861372"/>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74">
              <a:extLst>
                <a:ext uri="{FF2B5EF4-FFF2-40B4-BE49-F238E27FC236}">
                  <a16:creationId xmlns:a16="http://schemas.microsoft.com/office/drawing/2014/main" id="{0EDB72D4-E111-4213-AF64-A748D4B2AB46}"/>
                </a:ext>
              </a:extLst>
            </p:cNvPr>
            <p:cNvSpPr/>
            <p:nvPr/>
          </p:nvSpPr>
          <p:spPr>
            <a:xfrm>
              <a:off x="4931049" y="986110"/>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5">
              <a:extLst>
                <a:ext uri="{FF2B5EF4-FFF2-40B4-BE49-F238E27FC236}">
                  <a16:creationId xmlns:a16="http://schemas.microsoft.com/office/drawing/2014/main" id="{AC94254A-3E27-44E1-BF86-96DDF10707CB}"/>
                </a:ext>
              </a:extLst>
            </p:cNvPr>
            <p:cNvSpPr/>
            <p:nvPr/>
          </p:nvSpPr>
          <p:spPr>
            <a:xfrm>
              <a:off x="4931049" y="2110223"/>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6">
              <a:extLst>
                <a:ext uri="{FF2B5EF4-FFF2-40B4-BE49-F238E27FC236}">
                  <a16:creationId xmlns:a16="http://schemas.microsoft.com/office/drawing/2014/main" id="{53E6D7C3-2114-4D99-8382-5E1C312C608B}"/>
                </a:ext>
              </a:extLst>
            </p:cNvPr>
            <p:cNvSpPr/>
            <p:nvPr/>
          </p:nvSpPr>
          <p:spPr>
            <a:xfrm>
              <a:off x="4912706" y="3197281"/>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7">
              <a:extLst>
                <a:ext uri="{FF2B5EF4-FFF2-40B4-BE49-F238E27FC236}">
                  <a16:creationId xmlns:a16="http://schemas.microsoft.com/office/drawing/2014/main" id="{F14EF738-817D-4B80-B782-C9E1E365AF96}"/>
                </a:ext>
              </a:extLst>
            </p:cNvPr>
            <p:cNvSpPr/>
            <p:nvPr/>
          </p:nvSpPr>
          <p:spPr>
            <a:xfrm>
              <a:off x="4910371" y="4282015"/>
              <a:ext cx="3479969" cy="861372"/>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9" name="Straight Connector 83">
              <a:extLst>
                <a:ext uri="{FF2B5EF4-FFF2-40B4-BE49-F238E27FC236}">
                  <a16:creationId xmlns:a16="http://schemas.microsoft.com/office/drawing/2014/main" id="{567E22B2-766B-4643-B0DD-45F54A044F4A}"/>
                </a:ext>
              </a:extLst>
            </p:cNvPr>
            <p:cNvCxnSpPr>
              <a:cxnSpLocks/>
              <a:endCxn id="15" idx="1"/>
            </p:cNvCxnSpPr>
            <p:nvPr/>
          </p:nvCxnSpPr>
          <p:spPr>
            <a:xfrm>
              <a:off x="4418572" y="1415725"/>
              <a:ext cx="512477" cy="70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0" name="Straight Connector 84">
              <a:extLst>
                <a:ext uri="{FF2B5EF4-FFF2-40B4-BE49-F238E27FC236}">
                  <a16:creationId xmlns:a16="http://schemas.microsoft.com/office/drawing/2014/main" id="{C5E8D64A-5C10-4913-9E95-DDAB242A05CC}"/>
                </a:ext>
              </a:extLst>
            </p:cNvPr>
            <p:cNvCxnSpPr>
              <a:cxnSpLocks/>
              <a:stCxn id="5" idx="3"/>
              <a:endCxn id="16" idx="1"/>
            </p:cNvCxnSpPr>
            <p:nvPr/>
          </p:nvCxnSpPr>
          <p:spPr>
            <a:xfrm>
              <a:off x="4412333" y="2533280"/>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1" name="Rectangle: Rounded Corners 85">
              <a:extLst>
                <a:ext uri="{FF2B5EF4-FFF2-40B4-BE49-F238E27FC236}">
                  <a16:creationId xmlns:a16="http://schemas.microsoft.com/office/drawing/2014/main" id="{032816FD-8382-4DC3-B082-B7EECC69D560}"/>
                </a:ext>
              </a:extLst>
            </p:cNvPr>
            <p:cNvSpPr/>
            <p:nvPr/>
          </p:nvSpPr>
          <p:spPr>
            <a:xfrm>
              <a:off x="4910371" y="5388062"/>
              <a:ext cx="3479969" cy="861372"/>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Straight Connector 87">
              <a:extLst>
                <a:ext uri="{FF2B5EF4-FFF2-40B4-BE49-F238E27FC236}">
                  <a16:creationId xmlns:a16="http://schemas.microsoft.com/office/drawing/2014/main" id="{AE2BF1ED-4D81-476B-8DCB-E335DD947036}"/>
                </a:ext>
              </a:extLst>
            </p:cNvPr>
            <p:cNvCxnSpPr>
              <a:cxnSpLocks/>
              <a:stCxn id="6" idx="3"/>
              <a:endCxn id="17" idx="1"/>
            </p:cNvCxnSpPr>
            <p:nvPr/>
          </p:nvCxnSpPr>
          <p:spPr>
            <a:xfrm>
              <a:off x="4393990" y="3620338"/>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3" name="Straight Connector 88">
              <a:extLst>
                <a:ext uri="{FF2B5EF4-FFF2-40B4-BE49-F238E27FC236}">
                  <a16:creationId xmlns:a16="http://schemas.microsoft.com/office/drawing/2014/main" id="{73830AAB-B6EE-4B67-AF3B-9613685D65DE}"/>
                </a:ext>
              </a:extLst>
            </p:cNvPr>
            <p:cNvCxnSpPr>
              <a:cxnSpLocks/>
              <a:stCxn id="7" idx="3"/>
              <a:endCxn id="18" idx="1"/>
            </p:cNvCxnSpPr>
            <p:nvPr/>
          </p:nvCxnSpPr>
          <p:spPr>
            <a:xfrm>
              <a:off x="4391655" y="4711086"/>
              <a:ext cx="518716" cy="1615"/>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4" name="Straight Connector 89">
              <a:extLst>
                <a:ext uri="{FF2B5EF4-FFF2-40B4-BE49-F238E27FC236}">
                  <a16:creationId xmlns:a16="http://schemas.microsoft.com/office/drawing/2014/main" id="{98247223-176E-43E0-95ED-7AEDE7BFA52C}"/>
                </a:ext>
              </a:extLst>
            </p:cNvPr>
            <p:cNvCxnSpPr>
              <a:cxnSpLocks/>
              <a:endCxn id="21" idx="1"/>
            </p:cNvCxnSpPr>
            <p:nvPr/>
          </p:nvCxnSpPr>
          <p:spPr>
            <a:xfrm flipV="1">
              <a:off x="4418572" y="5818748"/>
              <a:ext cx="491799" cy="6551"/>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9B5C10FD-8C8E-5841-9B6A-46D6B97DDF53}"/>
                </a:ext>
              </a:extLst>
            </p:cNvPr>
            <p:cNvSpPr txBox="1"/>
            <p:nvPr/>
          </p:nvSpPr>
          <p:spPr>
            <a:xfrm>
              <a:off x="1091293" y="1047750"/>
              <a:ext cx="3201551" cy="646331"/>
            </a:xfrm>
            <a:prstGeom prst="rect">
              <a:avLst/>
            </a:prstGeom>
            <a:noFill/>
          </p:spPr>
          <p:txBody>
            <a:bodyPr wrap="square" rtlCol="0">
              <a:spAutoFit/>
            </a:bodyPr>
            <a:lstStyle/>
            <a:p>
              <a:pPr algn="ctr"/>
              <a:r>
                <a:rPr lang="es-CO" b="1" dirty="0">
                  <a:solidFill>
                    <a:schemeClr val="bg1"/>
                  </a:solidFill>
                  <a:latin typeface="Open Sans Bold" panose="020B0604020202020204"/>
                </a:rPr>
                <a:t>MANEJO DE PERSONAS DIFICILES</a:t>
              </a:r>
            </a:p>
          </p:txBody>
        </p:sp>
        <p:sp>
          <p:nvSpPr>
            <p:cNvPr id="26" name="CuadroTexto 25">
              <a:extLst>
                <a:ext uri="{FF2B5EF4-FFF2-40B4-BE49-F238E27FC236}">
                  <a16:creationId xmlns:a16="http://schemas.microsoft.com/office/drawing/2014/main" id="{F803A3AD-CE29-FB41-81E7-4D2BBA12A4CE}"/>
                </a:ext>
              </a:extLst>
            </p:cNvPr>
            <p:cNvSpPr txBox="1"/>
            <p:nvPr/>
          </p:nvSpPr>
          <p:spPr>
            <a:xfrm>
              <a:off x="5031697" y="1056542"/>
              <a:ext cx="3270739" cy="646331"/>
            </a:xfrm>
            <a:prstGeom prst="rect">
              <a:avLst/>
            </a:prstGeom>
            <a:noFill/>
          </p:spPr>
          <p:txBody>
            <a:bodyPr wrap="square" rtlCol="0">
              <a:spAutoFit/>
            </a:bodyPr>
            <a:lstStyle/>
            <a:p>
              <a:pPr algn="ctr"/>
              <a:r>
                <a:rPr lang="es-CO" dirty="0">
                  <a:solidFill>
                    <a:schemeClr val="bg1"/>
                  </a:solidFill>
                  <a:latin typeface="Open Sans Bold" panose="020B0604020202020204"/>
                </a:rPr>
                <a:t>Superando actuaciones complejas de los demás</a:t>
              </a:r>
            </a:p>
          </p:txBody>
        </p:sp>
        <p:sp>
          <p:nvSpPr>
            <p:cNvPr id="27" name="CuadroTexto 26">
              <a:extLst>
                <a:ext uri="{FF2B5EF4-FFF2-40B4-BE49-F238E27FC236}">
                  <a16:creationId xmlns:a16="http://schemas.microsoft.com/office/drawing/2014/main" id="{05318703-EF17-7047-B4A3-7E1E5990E66A}"/>
                </a:ext>
              </a:extLst>
            </p:cNvPr>
            <p:cNvSpPr txBox="1"/>
            <p:nvPr/>
          </p:nvSpPr>
          <p:spPr>
            <a:xfrm>
              <a:off x="5102338" y="2225919"/>
              <a:ext cx="3129460" cy="646331"/>
            </a:xfrm>
            <a:prstGeom prst="rect">
              <a:avLst/>
            </a:prstGeom>
            <a:noFill/>
          </p:spPr>
          <p:txBody>
            <a:bodyPr wrap="square" rtlCol="0">
              <a:spAutoFit/>
            </a:bodyPr>
            <a:lstStyle/>
            <a:p>
              <a:pPr algn="ctr"/>
              <a:r>
                <a:rPr lang="es-CO" dirty="0">
                  <a:solidFill>
                    <a:schemeClr val="bg1"/>
                  </a:solidFill>
                  <a:latin typeface="Open Sans Bold" panose="020B0604020202020204"/>
                </a:rPr>
                <a:t>Escogiendo el mejor camino posible</a:t>
              </a:r>
            </a:p>
          </p:txBody>
        </p:sp>
        <p:sp>
          <p:nvSpPr>
            <p:cNvPr id="28" name="CuadroTexto 27">
              <a:extLst>
                <a:ext uri="{FF2B5EF4-FFF2-40B4-BE49-F238E27FC236}">
                  <a16:creationId xmlns:a16="http://schemas.microsoft.com/office/drawing/2014/main" id="{D3A846A1-A983-9844-94AF-ABE6FC2986F7}"/>
                </a:ext>
              </a:extLst>
            </p:cNvPr>
            <p:cNvSpPr txBox="1"/>
            <p:nvPr/>
          </p:nvSpPr>
          <p:spPr>
            <a:xfrm>
              <a:off x="1039493" y="2201782"/>
              <a:ext cx="3201551" cy="646331"/>
            </a:xfrm>
            <a:prstGeom prst="rect">
              <a:avLst/>
            </a:prstGeom>
            <a:noFill/>
          </p:spPr>
          <p:txBody>
            <a:bodyPr wrap="square" rtlCol="0">
              <a:spAutoFit/>
            </a:bodyPr>
            <a:lstStyle/>
            <a:p>
              <a:pPr algn="ctr"/>
              <a:r>
                <a:rPr lang="es-CO" b="1" dirty="0">
                  <a:solidFill>
                    <a:schemeClr val="bg1"/>
                  </a:solidFill>
                  <a:latin typeface="Open Sans Bold" panose="020B0604020202020204"/>
                </a:rPr>
                <a:t>MANEJO DE SITUACIONES AMBIGUAS</a:t>
              </a:r>
            </a:p>
          </p:txBody>
        </p:sp>
        <p:sp>
          <p:nvSpPr>
            <p:cNvPr id="29" name="CuadroTexto 28">
              <a:extLst>
                <a:ext uri="{FF2B5EF4-FFF2-40B4-BE49-F238E27FC236}">
                  <a16:creationId xmlns:a16="http://schemas.microsoft.com/office/drawing/2014/main" id="{6362856D-A695-3A40-8962-815BAC443288}"/>
                </a:ext>
              </a:extLst>
            </p:cNvPr>
            <p:cNvSpPr txBox="1"/>
            <p:nvPr/>
          </p:nvSpPr>
          <p:spPr>
            <a:xfrm>
              <a:off x="5031699" y="3245885"/>
              <a:ext cx="3270738" cy="646331"/>
            </a:xfrm>
            <a:prstGeom prst="rect">
              <a:avLst/>
            </a:prstGeom>
            <a:noFill/>
          </p:spPr>
          <p:txBody>
            <a:bodyPr wrap="square" rtlCol="0">
              <a:spAutoFit/>
            </a:bodyPr>
            <a:lstStyle/>
            <a:p>
              <a:pPr algn="ctr"/>
              <a:r>
                <a:rPr lang="es-CO" dirty="0">
                  <a:solidFill>
                    <a:schemeClr val="bg1"/>
                  </a:solidFill>
                  <a:latin typeface="Open Sans Bold" panose="020B0604020202020204"/>
                </a:rPr>
                <a:t>Sobreviviendo a las diferentes formas de ver la cosas</a:t>
              </a:r>
            </a:p>
          </p:txBody>
        </p:sp>
        <p:sp>
          <p:nvSpPr>
            <p:cNvPr id="30" name="CuadroTexto 29">
              <a:extLst>
                <a:ext uri="{FF2B5EF4-FFF2-40B4-BE49-F238E27FC236}">
                  <a16:creationId xmlns:a16="http://schemas.microsoft.com/office/drawing/2014/main" id="{59C5ED43-D8EE-AA45-82D6-31D0BA676289}"/>
                </a:ext>
              </a:extLst>
            </p:cNvPr>
            <p:cNvSpPr txBox="1"/>
            <p:nvPr/>
          </p:nvSpPr>
          <p:spPr>
            <a:xfrm>
              <a:off x="1100135" y="3435671"/>
              <a:ext cx="3140909" cy="369332"/>
            </a:xfrm>
            <a:prstGeom prst="rect">
              <a:avLst/>
            </a:prstGeom>
            <a:noFill/>
          </p:spPr>
          <p:txBody>
            <a:bodyPr wrap="square" rtlCol="0">
              <a:spAutoFit/>
            </a:bodyPr>
            <a:lstStyle/>
            <a:p>
              <a:r>
                <a:rPr lang="es-CO" b="1" dirty="0">
                  <a:solidFill>
                    <a:schemeClr val="bg1"/>
                  </a:solidFill>
                  <a:latin typeface="Open Sans Bold" panose="020B0604020202020204"/>
                </a:rPr>
                <a:t>MANEJO DEL CONFLICTO</a:t>
              </a:r>
            </a:p>
          </p:txBody>
        </p:sp>
        <p:sp>
          <p:nvSpPr>
            <p:cNvPr id="31" name="CuadroTexto 30">
              <a:extLst>
                <a:ext uri="{FF2B5EF4-FFF2-40B4-BE49-F238E27FC236}">
                  <a16:creationId xmlns:a16="http://schemas.microsoft.com/office/drawing/2014/main" id="{BD660978-AB94-DD47-AE60-2857AD99303E}"/>
                </a:ext>
              </a:extLst>
            </p:cNvPr>
            <p:cNvSpPr txBox="1"/>
            <p:nvPr/>
          </p:nvSpPr>
          <p:spPr>
            <a:xfrm>
              <a:off x="5014985" y="4430943"/>
              <a:ext cx="3270739" cy="646331"/>
            </a:xfrm>
            <a:prstGeom prst="rect">
              <a:avLst/>
            </a:prstGeom>
            <a:noFill/>
          </p:spPr>
          <p:txBody>
            <a:bodyPr wrap="square" rtlCol="0">
              <a:spAutoFit/>
            </a:bodyPr>
            <a:lstStyle/>
            <a:p>
              <a:pPr algn="ctr"/>
              <a:r>
                <a:rPr lang="es-CO" dirty="0">
                  <a:solidFill>
                    <a:schemeClr val="bg1"/>
                  </a:solidFill>
                  <a:latin typeface="Open Sans Bold" panose="020B0604020202020204"/>
                </a:rPr>
                <a:t>Encontrando siempre una salida</a:t>
              </a:r>
            </a:p>
          </p:txBody>
        </p:sp>
        <p:sp>
          <p:nvSpPr>
            <p:cNvPr id="32" name="CuadroTexto 31">
              <a:extLst>
                <a:ext uri="{FF2B5EF4-FFF2-40B4-BE49-F238E27FC236}">
                  <a16:creationId xmlns:a16="http://schemas.microsoft.com/office/drawing/2014/main" id="{38F4D7FE-713B-474E-8E21-75CD609B34C1}"/>
                </a:ext>
              </a:extLst>
            </p:cNvPr>
            <p:cNvSpPr txBox="1"/>
            <p:nvPr/>
          </p:nvSpPr>
          <p:spPr>
            <a:xfrm>
              <a:off x="1059998" y="4526420"/>
              <a:ext cx="3201551" cy="369332"/>
            </a:xfrm>
            <a:prstGeom prst="rect">
              <a:avLst/>
            </a:prstGeom>
            <a:noFill/>
          </p:spPr>
          <p:txBody>
            <a:bodyPr wrap="square" rtlCol="0">
              <a:spAutoFit/>
            </a:bodyPr>
            <a:lstStyle/>
            <a:p>
              <a:pPr algn="ctr"/>
              <a:r>
                <a:rPr lang="es-CO" b="1" dirty="0">
                  <a:solidFill>
                    <a:schemeClr val="bg1"/>
                  </a:solidFill>
                  <a:latin typeface="Open Sans Bold" panose="020B0604020202020204"/>
                </a:rPr>
                <a:t>MANEJO DEL ESTRES</a:t>
              </a:r>
            </a:p>
          </p:txBody>
        </p:sp>
        <p:sp>
          <p:nvSpPr>
            <p:cNvPr id="33" name="CuadroTexto 32">
              <a:extLst>
                <a:ext uri="{FF2B5EF4-FFF2-40B4-BE49-F238E27FC236}">
                  <a16:creationId xmlns:a16="http://schemas.microsoft.com/office/drawing/2014/main" id="{D096BAAA-11CD-9440-A0C5-C9A0E8407FD2}"/>
                </a:ext>
              </a:extLst>
            </p:cNvPr>
            <p:cNvSpPr txBox="1"/>
            <p:nvPr/>
          </p:nvSpPr>
          <p:spPr>
            <a:xfrm>
              <a:off x="5102338" y="5488322"/>
              <a:ext cx="3129460" cy="646331"/>
            </a:xfrm>
            <a:prstGeom prst="rect">
              <a:avLst/>
            </a:prstGeom>
            <a:noFill/>
          </p:spPr>
          <p:txBody>
            <a:bodyPr wrap="square" rtlCol="0">
              <a:spAutoFit/>
            </a:bodyPr>
            <a:lstStyle/>
            <a:p>
              <a:pPr algn="ctr"/>
              <a:r>
                <a:rPr lang="es-CO" dirty="0">
                  <a:solidFill>
                    <a:schemeClr val="bg1"/>
                  </a:solidFill>
                  <a:latin typeface="Open Sans Bold" panose="020B0604020202020204"/>
                </a:rPr>
                <a:t>Encontrando el momento para hacer todo</a:t>
              </a:r>
            </a:p>
          </p:txBody>
        </p:sp>
        <p:sp>
          <p:nvSpPr>
            <p:cNvPr id="34" name="CuadroTexto 33">
              <a:extLst>
                <a:ext uri="{FF2B5EF4-FFF2-40B4-BE49-F238E27FC236}">
                  <a16:creationId xmlns:a16="http://schemas.microsoft.com/office/drawing/2014/main" id="{6266857B-8A1C-C44A-A5D7-FAE887F5408C}"/>
                </a:ext>
              </a:extLst>
            </p:cNvPr>
            <p:cNvSpPr txBox="1"/>
            <p:nvPr/>
          </p:nvSpPr>
          <p:spPr>
            <a:xfrm>
              <a:off x="1121037" y="5626822"/>
              <a:ext cx="3201551" cy="369332"/>
            </a:xfrm>
            <a:prstGeom prst="rect">
              <a:avLst/>
            </a:prstGeom>
            <a:noFill/>
          </p:spPr>
          <p:txBody>
            <a:bodyPr wrap="square" rtlCol="0">
              <a:spAutoFit/>
            </a:bodyPr>
            <a:lstStyle/>
            <a:p>
              <a:pPr algn="ctr"/>
              <a:r>
                <a:rPr lang="es-CO" b="1" dirty="0">
                  <a:solidFill>
                    <a:schemeClr val="bg1"/>
                  </a:solidFill>
                  <a:latin typeface="Open Sans Bold" panose="020B0604020202020204"/>
                </a:rPr>
                <a:t>MANEJO DEL TIEMPO</a:t>
              </a:r>
            </a:p>
          </p:txBody>
        </p:sp>
        <p:sp>
          <p:nvSpPr>
            <p:cNvPr id="37" name="Rectángulo redondeado 36"/>
            <p:cNvSpPr/>
            <p:nvPr/>
          </p:nvSpPr>
          <p:spPr>
            <a:xfrm>
              <a:off x="409575" y="378697"/>
              <a:ext cx="8486776" cy="61139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8" name="Elipse 37"/>
          <p:cNvSpPr/>
          <p:nvPr/>
        </p:nvSpPr>
        <p:spPr>
          <a:xfrm>
            <a:off x="9000965" y="2474502"/>
            <a:ext cx="2795210" cy="197730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98887064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35" name="CuadroTexto 34"/>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40" name="Grupo 39"/>
          <p:cNvGrpSpPr/>
          <p:nvPr/>
        </p:nvGrpSpPr>
        <p:grpSpPr>
          <a:xfrm>
            <a:off x="666750" y="285750"/>
            <a:ext cx="8324850" cy="6397684"/>
            <a:chOff x="666750" y="285750"/>
            <a:chExt cx="8324850" cy="6397684"/>
          </a:xfrm>
        </p:grpSpPr>
        <p:sp>
          <p:nvSpPr>
            <p:cNvPr id="2" name="CuadroTexto 1">
              <a:extLst>
                <a:ext uri="{FF2B5EF4-FFF2-40B4-BE49-F238E27FC236}">
                  <a16:creationId xmlns:a16="http://schemas.microsoft.com/office/drawing/2014/main" id="{C439DA76-152A-4FDD-8BFB-372F7696B154}"/>
                </a:ext>
              </a:extLst>
            </p:cNvPr>
            <p:cNvSpPr txBox="1"/>
            <p:nvPr/>
          </p:nvSpPr>
          <p:spPr>
            <a:xfrm>
              <a:off x="1179855" y="500099"/>
              <a:ext cx="3718569"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3" name="CuadroTexto 2">
              <a:extLst>
                <a:ext uri="{FF2B5EF4-FFF2-40B4-BE49-F238E27FC236}">
                  <a16:creationId xmlns:a16="http://schemas.microsoft.com/office/drawing/2014/main" id="{4F7AD790-D688-4135-8A5E-8B6D083E7677}"/>
                </a:ext>
              </a:extLst>
            </p:cNvPr>
            <p:cNvSpPr txBox="1"/>
            <p:nvPr/>
          </p:nvSpPr>
          <p:spPr>
            <a:xfrm>
              <a:off x="5367584" y="483099"/>
              <a:ext cx="3203731"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1113339" y="1055050"/>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1">
              <a:extLst>
                <a:ext uri="{FF2B5EF4-FFF2-40B4-BE49-F238E27FC236}">
                  <a16:creationId xmlns:a16="http://schemas.microsoft.com/office/drawing/2014/main" id="{7AF14F21-D980-441C-B975-31126EC51ED3}"/>
                </a:ext>
              </a:extLst>
            </p:cNvPr>
            <p:cNvSpPr/>
            <p:nvPr/>
          </p:nvSpPr>
          <p:spPr>
            <a:xfrm>
              <a:off x="1113339" y="2179163"/>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5">
              <a:extLst>
                <a:ext uri="{FF2B5EF4-FFF2-40B4-BE49-F238E27FC236}">
                  <a16:creationId xmlns:a16="http://schemas.microsoft.com/office/drawing/2014/main" id="{76D27976-0AC8-4978-B7F1-B2EDE4D78273}"/>
                </a:ext>
              </a:extLst>
            </p:cNvPr>
            <p:cNvSpPr/>
            <p:nvPr/>
          </p:nvSpPr>
          <p:spPr>
            <a:xfrm>
              <a:off x="1094996" y="3266221"/>
              <a:ext cx="3479969" cy="860633"/>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Open Sans Bold" panose="020B0604020202020204"/>
              </a:endParaRPr>
            </a:p>
          </p:txBody>
        </p:sp>
        <p:sp>
          <p:nvSpPr>
            <p:cNvPr id="7" name="Rectangle: Rounded Corners 16">
              <a:extLst>
                <a:ext uri="{FF2B5EF4-FFF2-40B4-BE49-F238E27FC236}">
                  <a16:creationId xmlns:a16="http://schemas.microsoft.com/office/drawing/2014/main" id="{DBC6FCEC-1E78-479B-BA4F-D434BB003B00}"/>
                </a:ext>
              </a:extLst>
            </p:cNvPr>
            <p:cNvSpPr/>
            <p:nvPr/>
          </p:nvSpPr>
          <p:spPr>
            <a:xfrm>
              <a:off x="1092661" y="4322380"/>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41">
              <a:extLst>
                <a:ext uri="{FF2B5EF4-FFF2-40B4-BE49-F238E27FC236}">
                  <a16:creationId xmlns:a16="http://schemas.microsoft.com/office/drawing/2014/main" id="{6771B1C9-7E11-4804-840A-3AC6CBF6C6D9}"/>
                </a:ext>
              </a:extLst>
            </p:cNvPr>
            <p:cNvSpPr/>
            <p:nvPr/>
          </p:nvSpPr>
          <p:spPr>
            <a:xfrm>
              <a:off x="1092661" y="5457002"/>
              <a:ext cx="3479969" cy="861372"/>
            </a:xfrm>
            <a:prstGeom prst="roundRect">
              <a:avLst/>
            </a:prstGeom>
            <a:solidFill>
              <a:srgbClr val="233D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74">
              <a:extLst>
                <a:ext uri="{FF2B5EF4-FFF2-40B4-BE49-F238E27FC236}">
                  <a16:creationId xmlns:a16="http://schemas.microsoft.com/office/drawing/2014/main" id="{0EDB72D4-E111-4213-AF64-A748D4B2AB46}"/>
                </a:ext>
              </a:extLst>
            </p:cNvPr>
            <p:cNvSpPr/>
            <p:nvPr/>
          </p:nvSpPr>
          <p:spPr>
            <a:xfrm>
              <a:off x="5112024" y="1062310"/>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75">
              <a:extLst>
                <a:ext uri="{FF2B5EF4-FFF2-40B4-BE49-F238E27FC236}">
                  <a16:creationId xmlns:a16="http://schemas.microsoft.com/office/drawing/2014/main" id="{AC94254A-3E27-44E1-BF86-96DDF10707CB}"/>
                </a:ext>
              </a:extLst>
            </p:cNvPr>
            <p:cNvSpPr/>
            <p:nvPr/>
          </p:nvSpPr>
          <p:spPr>
            <a:xfrm>
              <a:off x="5112024" y="2186423"/>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76">
              <a:extLst>
                <a:ext uri="{FF2B5EF4-FFF2-40B4-BE49-F238E27FC236}">
                  <a16:creationId xmlns:a16="http://schemas.microsoft.com/office/drawing/2014/main" id="{53E6D7C3-2114-4D99-8382-5E1C312C608B}"/>
                </a:ext>
              </a:extLst>
            </p:cNvPr>
            <p:cNvSpPr/>
            <p:nvPr/>
          </p:nvSpPr>
          <p:spPr>
            <a:xfrm>
              <a:off x="5093681" y="3273481"/>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77">
              <a:extLst>
                <a:ext uri="{FF2B5EF4-FFF2-40B4-BE49-F238E27FC236}">
                  <a16:creationId xmlns:a16="http://schemas.microsoft.com/office/drawing/2014/main" id="{F14EF738-817D-4B80-B782-C9E1E365AF96}"/>
                </a:ext>
              </a:extLst>
            </p:cNvPr>
            <p:cNvSpPr/>
            <p:nvPr/>
          </p:nvSpPr>
          <p:spPr>
            <a:xfrm>
              <a:off x="5091346" y="4329640"/>
              <a:ext cx="3479969" cy="861372"/>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83">
              <a:extLst>
                <a:ext uri="{FF2B5EF4-FFF2-40B4-BE49-F238E27FC236}">
                  <a16:creationId xmlns:a16="http://schemas.microsoft.com/office/drawing/2014/main" id="{567E22B2-766B-4643-B0DD-45F54A044F4A}"/>
                </a:ext>
              </a:extLst>
            </p:cNvPr>
            <p:cNvCxnSpPr>
              <a:cxnSpLocks/>
              <a:endCxn id="15" idx="1"/>
            </p:cNvCxnSpPr>
            <p:nvPr/>
          </p:nvCxnSpPr>
          <p:spPr>
            <a:xfrm>
              <a:off x="4599547" y="1491925"/>
              <a:ext cx="512477" cy="702"/>
            </a:xfrm>
            <a:prstGeom prst="line">
              <a:avLst/>
            </a:prstGeom>
            <a:noFill/>
            <a:ln w="57150" cap="flat" cmpd="sng" algn="ctr">
              <a:solidFill>
                <a:srgbClr val="233DFF"/>
              </a:solidFill>
              <a:prstDash val="solid"/>
              <a:miter lim="800000"/>
            </a:ln>
            <a:effectLst/>
          </p:spPr>
        </p:cxnSp>
        <p:cxnSp>
          <p:nvCxnSpPr>
            <p:cNvPr id="20" name="Straight Connector 84">
              <a:extLst>
                <a:ext uri="{FF2B5EF4-FFF2-40B4-BE49-F238E27FC236}">
                  <a16:creationId xmlns:a16="http://schemas.microsoft.com/office/drawing/2014/main" id="{C5E8D64A-5C10-4913-9E95-DDAB242A05CC}"/>
                </a:ext>
              </a:extLst>
            </p:cNvPr>
            <p:cNvCxnSpPr>
              <a:cxnSpLocks/>
              <a:stCxn id="5" idx="3"/>
              <a:endCxn id="16" idx="1"/>
            </p:cNvCxnSpPr>
            <p:nvPr/>
          </p:nvCxnSpPr>
          <p:spPr>
            <a:xfrm>
              <a:off x="4593308" y="2609480"/>
              <a:ext cx="518716" cy="7260"/>
            </a:xfrm>
            <a:prstGeom prst="line">
              <a:avLst/>
            </a:prstGeom>
            <a:noFill/>
            <a:ln w="57150" cap="flat" cmpd="sng" algn="ctr">
              <a:solidFill>
                <a:srgbClr val="233DFF"/>
              </a:solidFill>
              <a:prstDash val="solid"/>
              <a:miter lim="800000"/>
            </a:ln>
            <a:effectLst/>
          </p:spPr>
        </p:cxnSp>
        <p:sp>
          <p:nvSpPr>
            <p:cNvPr id="21" name="Rectangle: Rounded Corners 85">
              <a:extLst>
                <a:ext uri="{FF2B5EF4-FFF2-40B4-BE49-F238E27FC236}">
                  <a16:creationId xmlns:a16="http://schemas.microsoft.com/office/drawing/2014/main" id="{032816FD-8382-4DC3-B082-B7EECC69D560}"/>
                </a:ext>
              </a:extLst>
            </p:cNvPr>
            <p:cNvSpPr/>
            <p:nvPr/>
          </p:nvSpPr>
          <p:spPr>
            <a:xfrm>
              <a:off x="5091346" y="5464262"/>
              <a:ext cx="3479969" cy="861372"/>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87">
              <a:extLst>
                <a:ext uri="{FF2B5EF4-FFF2-40B4-BE49-F238E27FC236}">
                  <a16:creationId xmlns:a16="http://schemas.microsoft.com/office/drawing/2014/main" id="{AE2BF1ED-4D81-476B-8DCB-E335DD947036}"/>
                </a:ext>
              </a:extLst>
            </p:cNvPr>
            <p:cNvCxnSpPr>
              <a:cxnSpLocks/>
              <a:stCxn id="6" idx="3"/>
              <a:endCxn id="17" idx="1"/>
            </p:cNvCxnSpPr>
            <p:nvPr/>
          </p:nvCxnSpPr>
          <p:spPr>
            <a:xfrm>
              <a:off x="4574965" y="3696538"/>
              <a:ext cx="518716" cy="7260"/>
            </a:xfrm>
            <a:prstGeom prst="line">
              <a:avLst/>
            </a:prstGeom>
            <a:noFill/>
            <a:ln w="57150" cap="flat" cmpd="sng" algn="ctr">
              <a:solidFill>
                <a:srgbClr val="233DFF"/>
              </a:solidFill>
              <a:prstDash val="solid"/>
              <a:miter lim="800000"/>
            </a:ln>
            <a:effectLst/>
          </p:spPr>
        </p:cxnSp>
        <p:cxnSp>
          <p:nvCxnSpPr>
            <p:cNvPr id="23" name="Straight Connector 88">
              <a:extLst>
                <a:ext uri="{FF2B5EF4-FFF2-40B4-BE49-F238E27FC236}">
                  <a16:creationId xmlns:a16="http://schemas.microsoft.com/office/drawing/2014/main" id="{73830AAB-B6EE-4B67-AF3B-9613685D65DE}"/>
                </a:ext>
              </a:extLst>
            </p:cNvPr>
            <p:cNvCxnSpPr>
              <a:cxnSpLocks/>
              <a:stCxn id="7" idx="3"/>
              <a:endCxn id="18" idx="1"/>
            </p:cNvCxnSpPr>
            <p:nvPr/>
          </p:nvCxnSpPr>
          <p:spPr>
            <a:xfrm>
              <a:off x="4572630" y="4753066"/>
              <a:ext cx="518716" cy="7260"/>
            </a:xfrm>
            <a:prstGeom prst="line">
              <a:avLst/>
            </a:prstGeom>
            <a:noFill/>
            <a:ln w="57150" cap="flat" cmpd="sng" algn="ctr">
              <a:solidFill>
                <a:srgbClr val="233DFF"/>
              </a:solidFill>
              <a:prstDash val="solid"/>
              <a:miter lim="800000"/>
            </a:ln>
            <a:effectLst/>
          </p:spPr>
        </p:cxnSp>
        <p:cxnSp>
          <p:nvCxnSpPr>
            <p:cNvPr id="24" name="Straight Connector 89">
              <a:extLst>
                <a:ext uri="{FF2B5EF4-FFF2-40B4-BE49-F238E27FC236}">
                  <a16:creationId xmlns:a16="http://schemas.microsoft.com/office/drawing/2014/main" id="{98247223-176E-43E0-95ED-7AEDE7BFA52C}"/>
                </a:ext>
              </a:extLst>
            </p:cNvPr>
            <p:cNvCxnSpPr>
              <a:cxnSpLocks/>
              <a:endCxn id="21" idx="1"/>
            </p:cNvCxnSpPr>
            <p:nvPr/>
          </p:nvCxnSpPr>
          <p:spPr>
            <a:xfrm flipV="1">
              <a:off x="4599547" y="5894948"/>
              <a:ext cx="491799" cy="6551"/>
            </a:xfrm>
            <a:prstGeom prst="line">
              <a:avLst/>
            </a:prstGeom>
            <a:noFill/>
            <a:ln w="57150" cap="flat" cmpd="sng" algn="ctr">
              <a:solidFill>
                <a:srgbClr val="233DFF"/>
              </a:solidFill>
              <a:prstDash val="solid"/>
              <a:miter lim="800000"/>
            </a:ln>
            <a:effectLst/>
          </p:spPr>
        </p:cxnSp>
        <p:sp>
          <p:nvSpPr>
            <p:cNvPr id="25" name="CuadroTexto 24">
              <a:extLst>
                <a:ext uri="{FF2B5EF4-FFF2-40B4-BE49-F238E27FC236}">
                  <a16:creationId xmlns:a16="http://schemas.microsoft.com/office/drawing/2014/main" id="{0EFFB114-5A07-F842-8BE0-B9C5A6B9419A}"/>
                </a:ext>
              </a:extLst>
            </p:cNvPr>
            <p:cNvSpPr txBox="1"/>
            <p:nvPr/>
          </p:nvSpPr>
          <p:spPr>
            <a:xfrm>
              <a:off x="5283313" y="1150327"/>
              <a:ext cx="312066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Conociendo lo mejor que yo tengo</a:t>
              </a:r>
            </a:p>
          </p:txBody>
        </p:sp>
        <p:sp>
          <p:nvSpPr>
            <p:cNvPr id="26" name="CuadroTexto 25">
              <a:extLst>
                <a:ext uri="{FF2B5EF4-FFF2-40B4-BE49-F238E27FC236}">
                  <a16:creationId xmlns:a16="http://schemas.microsoft.com/office/drawing/2014/main" id="{AA7A93CE-FCA9-7F4D-A322-F790D12AF6EC}"/>
                </a:ext>
              </a:extLst>
            </p:cNvPr>
            <p:cNvSpPr txBox="1"/>
            <p:nvPr/>
          </p:nvSpPr>
          <p:spPr>
            <a:xfrm>
              <a:off x="1272268" y="1184874"/>
              <a:ext cx="315759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chemeClr val="bg1"/>
                  </a:solidFill>
                  <a:effectLst/>
                  <a:uLnTx/>
                  <a:uFillTx/>
                  <a:latin typeface="Open Sans Bold" panose="020B0604020202020204"/>
                </a:rPr>
                <a:t>LA MEJOR VERSION DE MI MISMO</a:t>
              </a:r>
            </a:p>
          </p:txBody>
        </p:sp>
        <p:sp>
          <p:nvSpPr>
            <p:cNvPr id="27" name="CuadroTexto 26">
              <a:extLst>
                <a:ext uri="{FF2B5EF4-FFF2-40B4-BE49-F238E27FC236}">
                  <a16:creationId xmlns:a16="http://schemas.microsoft.com/office/drawing/2014/main" id="{438067AF-860E-BD47-ADCD-150DF589F71E}"/>
                </a:ext>
              </a:extLst>
            </p:cNvPr>
            <p:cNvSpPr txBox="1"/>
            <p:nvPr/>
          </p:nvSpPr>
          <p:spPr>
            <a:xfrm>
              <a:off x="5220063" y="2314229"/>
              <a:ext cx="318391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Mirando con atención los detalles</a:t>
              </a:r>
            </a:p>
          </p:txBody>
        </p:sp>
        <p:sp>
          <p:nvSpPr>
            <p:cNvPr id="28" name="CuadroTexto 27">
              <a:extLst>
                <a:ext uri="{FF2B5EF4-FFF2-40B4-BE49-F238E27FC236}">
                  <a16:creationId xmlns:a16="http://schemas.microsoft.com/office/drawing/2014/main" id="{359650F9-7840-AB49-81CB-B6A5AF919E31}"/>
                </a:ext>
              </a:extLst>
            </p:cNvPr>
            <p:cNvSpPr txBox="1"/>
            <p:nvPr/>
          </p:nvSpPr>
          <p:spPr>
            <a:xfrm>
              <a:off x="1246605" y="2437339"/>
              <a:ext cx="330036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chemeClr val="bg1"/>
                  </a:solidFill>
                  <a:effectLst/>
                  <a:uLnTx/>
                  <a:uFillTx/>
                  <a:latin typeface="Open Sans Bold" panose="020B0604020202020204"/>
                </a:rPr>
                <a:t>METICULOSIDAD</a:t>
              </a:r>
            </a:p>
          </p:txBody>
        </p:sp>
        <p:sp>
          <p:nvSpPr>
            <p:cNvPr id="29" name="CuadroTexto 28">
              <a:extLst>
                <a:ext uri="{FF2B5EF4-FFF2-40B4-BE49-F238E27FC236}">
                  <a16:creationId xmlns:a16="http://schemas.microsoft.com/office/drawing/2014/main" id="{412B8A1D-295F-C447-9C41-E5DA491FA371}"/>
                </a:ext>
              </a:extLst>
            </p:cNvPr>
            <p:cNvSpPr txBox="1"/>
            <p:nvPr/>
          </p:nvSpPr>
          <p:spPr>
            <a:xfrm>
              <a:off x="1388175" y="3500113"/>
              <a:ext cx="290261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chemeClr val="bg1"/>
                  </a:solidFill>
                  <a:effectLst/>
                  <a:uLnTx/>
                  <a:uFillTx/>
                  <a:latin typeface="Open Sans Bold" panose="020B0604020202020204"/>
                </a:rPr>
                <a:t>MOTIVACION</a:t>
              </a:r>
            </a:p>
          </p:txBody>
        </p:sp>
        <p:sp>
          <p:nvSpPr>
            <p:cNvPr id="30" name="CuadroTexto 29">
              <a:extLst>
                <a:ext uri="{FF2B5EF4-FFF2-40B4-BE49-F238E27FC236}">
                  <a16:creationId xmlns:a16="http://schemas.microsoft.com/office/drawing/2014/main" id="{C3D6CA1D-C456-284B-AFF6-BAB90FE29A69}"/>
                </a:ext>
              </a:extLst>
            </p:cNvPr>
            <p:cNvSpPr txBox="1"/>
            <p:nvPr/>
          </p:nvSpPr>
          <p:spPr>
            <a:xfrm>
              <a:off x="5143705" y="3368360"/>
              <a:ext cx="342761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Logrando que otros hagan más de lo mínimo que deben hacer</a:t>
              </a:r>
            </a:p>
          </p:txBody>
        </p:sp>
        <p:sp>
          <p:nvSpPr>
            <p:cNvPr id="31" name="CuadroTexto 30">
              <a:extLst>
                <a:ext uri="{FF2B5EF4-FFF2-40B4-BE49-F238E27FC236}">
                  <a16:creationId xmlns:a16="http://schemas.microsoft.com/office/drawing/2014/main" id="{3E897A99-1941-D44E-86FA-86A4DFB2FD41}"/>
                </a:ext>
              </a:extLst>
            </p:cNvPr>
            <p:cNvSpPr txBox="1"/>
            <p:nvPr/>
          </p:nvSpPr>
          <p:spPr>
            <a:xfrm>
              <a:off x="1322636" y="4525951"/>
              <a:ext cx="290261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chemeClr val="bg1"/>
                  </a:solidFill>
                  <a:effectLst/>
                  <a:uLnTx/>
                  <a:uFillTx/>
                  <a:latin typeface="Open Sans Bold" panose="020B0604020202020204"/>
                </a:rPr>
                <a:t>NEGOCIACION</a:t>
              </a:r>
            </a:p>
          </p:txBody>
        </p:sp>
        <p:sp>
          <p:nvSpPr>
            <p:cNvPr id="32" name="CuadroTexto 31">
              <a:extLst>
                <a:ext uri="{FF2B5EF4-FFF2-40B4-BE49-F238E27FC236}">
                  <a16:creationId xmlns:a16="http://schemas.microsoft.com/office/drawing/2014/main" id="{11029CF6-0568-EF47-8597-F5A5A0FA987F}"/>
                </a:ext>
              </a:extLst>
            </p:cNvPr>
            <p:cNvSpPr txBox="1"/>
            <p:nvPr/>
          </p:nvSpPr>
          <p:spPr>
            <a:xfrm>
              <a:off x="5270996" y="4444636"/>
              <a:ext cx="312066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Encontrando los caminos hacia el acuerdo</a:t>
              </a:r>
            </a:p>
          </p:txBody>
        </p:sp>
        <p:sp>
          <p:nvSpPr>
            <p:cNvPr id="33" name="CuadroTexto 32">
              <a:extLst>
                <a:ext uri="{FF2B5EF4-FFF2-40B4-BE49-F238E27FC236}">
                  <a16:creationId xmlns:a16="http://schemas.microsoft.com/office/drawing/2014/main" id="{E15DC2F2-42E1-5941-A6D1-83C7C3261B10}"/>
                </a:ext>
              </a:extLst>
            </p:cNvPr>
            <p:cNvSpPr txBox="1"/>
            <p:nvPr/>
          </p:nvSpPr>
          <p:spPr>
            <a:xfrm>
              <a:off x="1440042" y="5546481"/>
              <a:ext cx="2989816"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chemeClr val="bg1"/>
                  </a:solidFill>
                  <a:effectLst/>
                  <a:uLnTx/>
                  <a:uFillTx/>
                  <a:latin typeface="Open Sans Bold" panose="020B0604020202020204"/>
                </a:rPr>
                <a:t>OBSERVACION CONSTANTE</a:t>
              </a:r>
            </a:p>
          </p:txBody>
        </p:sp>
        <p:sp>
          <p:nvSpPr>
            <p:cNvPr id="34" name="CuadroTexto 33">
              <a:extLst>
                <a:ext uri="{FF2B5EF4-FFF2-40B4-BE49-F238E27FC236}">
                  <a16:creationId xmlns:a16="http://schemas.microsoft.com/office/drawing/2014/main" id="{247F363B-903B-8446-9B8E-06DB20EFD195}"/>
                </a:ext>
              </a:extLst>
            </p:cNvPr>
            <p:cNvSpPr txBox="1"/>
            <p:nvPr/>
          </p:nvSpPr>
          <p:spPr>
            <a:xfrm>
              <a:off x="5299194" y="5564522"/>
              <a:ext cx="296240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Observando todo lo necesario</a:t>
              </a:r>
            </a:p>
          </p:txBody>
        </p:sp>
        <p:sp>
          <p:nvSpPr>
            <p:cNvPr id="36" name="Rectángulo redondeado 35"/>
            <p:cNvSpPr/>
            <p:nvPr/>
          </p:nvSpPr>
          <p:spPr>
            <a:xfrm>
              <a:off x="666750" y="285750"/>
              <a:ext cx="8324850" cy="6397684"/>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9" name="Rectángulo redondeado 38"/>
          <p:cNvSpPr/>
          <p:nvPr/>
        </p:nvSpPr>
        <p:spPr>
          <a:xfrm>
            <a:off x="9099639" y="2698055"/>
            <a:ext cx="2705184" cy="182789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67460552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grpSp>
        <p:nvGrpSpPr>
          <p:cNvPr id="41" name="Grupo 40"/>
          <p:cNvGrpSpPr/>
          <p:nvPr/>
        </p:nvGrpSpPr>
        <p:grpSpPr>
          <a:xfrm>
            <a:off x="503173" y="174484"/>
            <a:ext cx="8286750" cy="6286635"/>
            <a:chOff x="712723" y="174484"/>
            <a:chExt cx="8286750" cy="6286635"/>
          </a:xfrm>
        </p:grpSpPr>
        <p:sp>
          <p:nvSpPr>
            <p:cNvPr id="2" name="CuadroTexto 1">
              <a:extLst>
                <a:ext uri="{FF2B5EF4-FFF2-40B4-BE49-F238E27FC236}">
                  <a16:creationId xmlns:a16="http://schemas.microsoft.com/office/drawing/2014/main" id="{C439DA76-152A-4FDD-8BFB-372F7696B154}"/>
                </a:ext>
              </a:extLst>
            </p:cNvPr>
            <p:cNvSpPr txBox="1"/>
            <p:nvPr/>
          </p:nvSpPr>
          <p:spPr>
            <a:xfrm>
              <a:off x="1131403" y="309856"/>
              <a:ext cx="3724695" cy="461665"/>
            </a:xfrm>
            <a:prstGeom prst="rect">
              <a:avLst/>
            </a:prstGeom>
            <a:noFill/>
            <a:ln>
              <a:noFill/>
            </a:ln>
          </p:spPr>
          <p:txBody>
            <a:bodyPr wrap="square" rtlCol="0">
              <a:spAutoFit/>
            </a:bodyPr>
            <a:lstStyle/>
            <a:p>
              <a:pPr algn="ctr"/>
              <a:r>
                <a:rPr lang="es-ES" sz="2400" b="1" dirty="0">
                  <a:solidFill>
                    <a:schemeClr val="bg1"/>
                  </a:solidFill>
                  <a:latin typeface="Open Sans Bold"/>
                </a:rPr>
                <a:t>Habilidad/Competencia</a:t>
              </a:r>
            </a:p>
          </p:txBody>
        </p:sp>
        <p:sp>
          <p:nvSpPr>
            <p:cNvPr id="3" name="CuadroTexto 2">
              <a:extLst>
                <a:ext uri="{FF2B5EF4-FFF2-40B4-BE49-F238E27FC236}">
                  <a16:creationId xmlns:a16="http://schemas.microsoft.com/office/drawing/2014/main" id="{4F7AD790-D688-4135-8A5E-8B6D083E7677}"/>
                </a:ext>
              </a:extLst>
            </p:cNvPr>
            <p:cNvSpPr txBox="1"/>
            <p:nvPr/>
          </p:nvSpPr>
          <p:spPr>
            <a:xfrm>
              <a:off x="5319132" y="304665"/>
              <a:ext cx="3209009" cy="461665"/>
            </a:xfrm>
            <a:prstGeom prst="rect">
              <a:avLst/>
            </a:prstGeom>
            <a:noFill/>
            <a:ln>
              <a:noFill/>
            </a:ln>
          </p:spPr>
          <p:txBody>
            <a:bodyPr wrap="square" rtlCol="0">
              <a:spAutoFit/>
            </a:bodyPr>
            <a:lstStyle/>
            <a:p>
              <a:pPr algn="ctr"/>
              <a:r>
                <a:rPr lang="es-ES" sz="2400" b="1" dirty="0">
                  <a:solidFill>
                    <a:schemeClr val="bg1"/>
                  </a:solidFill>
                  <a:latin typeface="Open Sans Bold"/>
                </a:rPr>
                <a:t>Título de la charla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1199064" y="876029"/>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Rounded Corners 11">
              <a:extLst>
                <a:ext uri="{FF2B5EF4-FFF2-40B4-BE49-F238E27FC236}">
                  <a16:creationId xmlns:a16="http://schemas.microsoft.com/office/drawing/2014/main" id="{7AF14F21-D980-441C-B975-31126EC51ED3}"/>
                </a:ext>
              </a:extLst>
            </p:cNvPr>
            <p:cNvSpPr/>
            <p:nvPr/>
          </p:nvSpPr>
          <p:spPr>
            <a:xfrm>
              <a:off x="1199064" y="1981092"/>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5">
              <a:extLst>
                <a:ext uri="{FF2B5EF4-FFF2-40B4-BE49-F238E27FC236}">
                  <a16:creationId xmlns:a16="http://schemas.microsoft.com/office/drawing/2014/main" id="{76D27976-0AC8-4978-B7F1-B2EDE4D78273}"/>
                </a:ext>
              </a:extLst>
            </p:cNvPr>
            <p:cNvSpPr/>
            <p:nvPr/>
          </p:nvSpPr>
          <p:spPr>
            <a:xfrm>
              <a:off x="1180721" y="3056671"/>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6">
              <a:extLst>
                <a:ext uri="{FF2B5EF4-FFF2-40B4-BE49-F238E27FC236}">
                  <a16:creationId xmlns:a16="http://schemas.microsoft.com/office/drawing/2014/main" id="{DBC6FCEC-1E78-479B-BA4F-D434BB003B00}"/>
                </a:ext>
              </a:extLst>
            </p:cNvPr>
            <p:cNvSpPr/>
            <p:nvPr/>
          </p:nvSpPr>
          <p:spPr>
            <a:xfrm>
              <a:off x="1178386" y="4122355"/>
              <a:ext cx="3479969" cy="8613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41">
              <a:extLst>
                <a:ext uri="{FF2B5EF4-FFF2-40B4-BE49-F238E27FC236}">
                  <a16:creationId xmlns:a16="http://schemas.microsoft.com/office/drawing/2014/main" id="{6771B1C9-7E11-4804-840A-3AC6CBF6C6D9}"/>
                </a:ext>
              </a:extLst>
            </p:cNvPr>
            <p:cNvSpPr/>
            <p:nvPr/>
          </p:nvSpPr>
          <p:spPr>
            <a:xfrm>
              <a:off x="1178386" y="5247452"/>
              <a:ext cx="3479969" cy="8613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74">
              <a:extLst>
                <a:ext uri="{FF2B5EF4-FFF2-40B4-BE49-F238E27FC236}">
                  <a16:creationId xmlns:a16="http://schemas.microsoft.com/office/drawing/2014/main" id="{0EDB72D4-E111-4213-AF64-A748D4B2AB46}"/>
                </a:ext>
              </a:extLst>
            </p:cNvPr>
            <p:cNvSpPr/>
            <p:nvPr/>
          </p:nvSpPr>
          <p:spPr>
            <a:xfrm>
              <a:off x="5197749" y="852760"/>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5">
              <a:extLst>
                <a:ext uri="{FF2B5EF4-FFF2-40B4-BE49-F238E27FC236}">
                  <a16:creationId xmlns:a16="http://schemas.microsoft.com/office/drawing/2014/main" id="{AC94254A-3E27-44E1-BF86-96DDF10707CB}"/>
                </a:ext>
              </a:extLst>
            </p:cNvPr>
            <p:cNvSpPr/>
            <p:nvPr/>
          </p:nvSpPr>
          <p:spPr>
            <a:xfrm>
              <a:off x="5197749" y="1976873"/>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6">
              <a:extLst>
                <a:ext uri="{FF2B5EF4-FFF2-40B4-BE49-F238E27FC236}">
                  <a16:creationId xmlns:a16="http://schemas.microsoft.com/office/drawing/2014/main" id="{53E6D7C3-2114-4D99-8382-5E1C312C608B}"/>
                </a:ext>
              </a:extLst>
            </p:cNvPr>
            <p:cNvSpPr/>
            <p:nvPr/>
          </p:nvSpPr>
          <p:spPr>
            <a:xfrm>
              <a:off x="5179406" y="3063931"/>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7">
              <a:extLst>
                <a:ext uri="{FF2B5EF4-FFF2-40B4-BE49-F238E27FC236}">
                  <a16:creationId xmlns:a16="http://schemas.microsoft.com/office/drawing/2014/main" id="{F14EF738-817D-4B80-B782-C9E1E365AF96}"/>
                </a:ext>
              </a:extLst>
            </p:cNvPr>
            <p:cNvSpPr/>
            <p:nvPr/>
          </p:nvSpPr>
          <p:spPr>
            <a:xfrm>
              <a:off x="5177071" y="4120090"/>
              <a:ext cx="3479969" cy="861372"/>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9" name="Straight Connector 83">
              <a:extLst>
                <a:ext uri="{FF2B5EF4-FFF2-40B4-BE49-F238E27FC236}">
                  <a16:creationId xmlns:a16="http://schemas.microsoft.com/office/drawing/2014/main" id="{567E22B2-766B-4643-B0DD-45F54A044F4A}"/>
                </a:ext>
              </a:extLst>
            </p:cNvPr>
            <p:cNvCxnSpPr>
              <a:cxnSpLocks/>
              <a:endCxn id="15" idx="1"/>
            </p:cNvCxnSpPr>
            <p:nvPr/>
          </p:nvCxnSpPr>
          <p:spPr>
            <a:xfrm>
              <a:off x="4685272" y="1282375"/>
              <a:ext cx="512477" cy="7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84">
              <a:extLst>
                <a:ext uri="{FF2B5EF4-FFF2-40B4-BE49-F238E27FC236}">
                  <a16:creationId xmlns:a16="http://schemas.microsoft.com/office/drawing/2014/main" id="{C5E8D64A-5C10-4913-9E95-DDAB242A05CC}"/>
                </a:ext>
              </a:extLst>
            </p:cNvPr>
            <p:cNvCxnSpPr>
              <a:cxnSpLocks/>
              <a:stCxn id="5" idx="3"/>
              <a:endCxn id="16" idx="1"/>
            </p:cNvCxnSpPr>
            <p:nvPr/>
          </p:nvCxnSpPr>
          <p:spPr>
            <a:xfrm flipV="1">
              <a:off x="4679033" y="2407190"/>
              <a:ext cx="518716" cy="421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Rounded Corners 85">
              <a:extLst>
                <a:ext uri="{FF2B5EF4-FFF2-40B4-BE49-F238E27FC236}">
                  <a16:creationId xmlns:a16="http://schemas.microsoft.com/office/drawing/2014/main" id="{032816FD-8382-4DC3-B082-B7EECC69D560}"/>
                </a:ext>
              </a:extLst>
            </p:cNvPr>
            <p:cNvSpPr/>
            <p:nvPr/>
          </p:nvSpPr>
          <p:spPr>
            <a:xfrm>
              <a:off x="5177071" y="5235662"/>
              <a:ext cx="3479969" cy="861372"/>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Straight Connector 87">
              <a:extLst>
                <a:ext uri="{FF2B5EF4-FFF2-40B4-BE49-F238E27FC236}">
                  <a16:creationId xmlns:a16="http://schemas.microsoft.com/office/drawing/2014/main" id="{AE2BF1ED-4D81-476B-8DCB-E335DD947036}"/>
                </a:ext>
              </a:extLst>
            </p:cNvPr>
            <p:cNvCxnSpPr>
              <a:cxnSpLocks/>
              <a:stCxn id="6" idx="3"/>
              <a:endCxn id="17" idx="1"/>
            </p:cNvCxnSpPr>
            <p:nvPr/>
          </p:nvCxnSpPr>
          <p:spPr>
            <a:xfrm>
              <a:off x="4660690" y="3486988"/>
              <a:ext cx="518716" cy="7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88">
              <a:extLst>
                <a:ext uri="{FF2B5EF4-FFF2-40B4-BE49-F238E27FC236}">
                  <a16:creationId xmlns:a16="http://schemas.microsoft.com/office/drawing/2014/main" id="{73830AAB-B6EE-4B67-AF3B-9613685D65DE}"/>
                </a:ext>
              </a:extLst>
            </p:cNvPr>
            <p:cNvCxnSpPr>
              <a:cxnSpLocks/>
              <a:stCxn id="7" idx="3"/>
              <a:endCxn id="18" idx="1"/>
            </p:cNvCxnSpPr>
            <p:nvPr/>
          </p:nvCxnSpPr>
          <p:spPr>
            <a:xfrm flipV="1">
              <a:off x="4658355" y="4550776"/>
              <a:ext cx="518716" cy="226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89">
              <a:extLst>
                <a:ext uri="{FF2B5EF4-FFF2-40B4-BE49-F238E27FC236}">
                  <a16:creationId xmlns:a16="http://schemas.microsoft.com/office/drawing/2014/main" id="{98247223-176E-43E0-95ED-7AEDE7BFA52C}"/>
                </a:ext>
              </a:extLst>
            </p:cNvPr>
            <p:cNvCxnSpPr>
              <a:cxnSpLocks/>
              <a:stCxn id="11" idx="3"/>
              <a:endCxn id="21" idx="1"/>
            </p:cNvCxnSpPr>
            <p:nvPr/>
          </p:nvCxnSpPr>
          <p:spPr>
            <a:xfrm flipV="1">
              <a:off x="4658355" y="5666348"/>
              <a:ext cx="518716" cy="11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8EC264EE-D359-B94D-B69C-F82AE933AFE4}"/>
                </a:ext>
              </a:extLst>
            </p:cNvPr>
            <p:cNvSpPr txBox="1"/>
            <p:nvPr/>
          </p:nvSpPr>
          <p:spPr>
            <a:xfrm>
              <a:off x="1260824" y="1121109"/>
              <a:ext cx="3309387" cy="615553"/>
            </a:xfrm>
            <a:prstGeom prst="rect">
              <a:avLst/>
            </a:prstGeom>
            <a:noFill/>
          </p:spPr>
          <p:txBody>
            <a:bodyPr wrap="square" rtlCol="0">
              <a:spAutoFit/>
            </a:bodyPr>
            <a:lstStyle/>
            <a:p>
              <a:pPr algn="ctr"/>
              <a:r>
                <a:rPr lang="es-CO" sz="1600" b="1" dirty="0">
                  <a:solidFill>
                    <a:srgbClr val="004AAD"/>
                  </a:solidFill>
                  <a:latin typeface="Open Sans Bold"/>
                </a:rPr>
                <a:t>ORGANIZACION</a:t>
              </a:r>
            </a:p>
            <a:p>
              <a:endParaRPr lang="es-CO" b="1" dirty="0">
                <a:solidFill>
                  <a:srgbClr val="004AAD"/>
                </a:solidFill>
                <a:latin typeface="Open Sans Bold"/>
              </a:endParaRPr>
            </a:p>
          </p:txBody>
        </p:sp>
        <p:sp>
          <p:nvSpPr>
            <p:cNvPr id="26" name="CuadroTexto 25">
              <a:extLst>
                <a:ext uri="{FF2B5EF4-FFF2-40B4-BE49-F238E27FC236}">
                  <a16:creationId xmlns:a16="http://schemas.microsoft.com/office/drawing/2014/main" id="{220AFC0B-EF6F-7D60-2747-9054D1282C5B}"/>
                </a:ext>
              </a:extLst>
            </p:cNvPr>
            <p:cNvSpPr txBox="1"/>
            <p:nvPr/>
          </p:nvSpPr>
          <p:spPr>
            <a:xfrm>
              <a:off x="5304588" y="977830"/>
              <a:ext cx="3288002" cy="923330"/>
            </a:xfrm>
            <a:prstGeom prst="rect">
              <a:avLst/>
            </a:prstGeom>
            <a:noFill/>
          </p:spPr>
          <p:txBody>
            <a:bodyPr wrap="square" rtlCol="0">
              <a:spAutoFit/>
            </a:bodyPr>
            <a:lstStyle/>
            <a:p>
              <a:pPr algn="ctr"/>
              <a:r>
                <a:rPr lang="es-CO" dirty="0">
                  <a:solidFill>
                    <a:schemeClr val="bg1"/>
                  </a:solidFill>
                  <a:latin typeface="Open Sans Bold"/>
                </a:rPr>
                <a:t>Ordenando mis archivos mentales y físicos</a:t>
              </a:r>
            </a:p>
            <a:p>
              <a:endParaRPr lang="es-CO" dirty="0">
                <a:solidFill>
                  <a:schemeClr val="bg1"/>
                </a:solidFill>
                <a:latin typeface="Open Sans Bold"/>
              </a:endParaRPr>
            </a:p>
          </p:txBody>
        </p:sp>
        <p:sp>
          <p:nvSpPr>
            <p:cNvPr id="27" name="CuadroTexto 26">
              <a:extLst>
                <a:ext uri="{FF2B5EF4-FFF2-40B4-BE49-F238E27FC236}">
                  <a16:creationId xmlns:a16="http://schemas.microsoft.com/office/drawing/2014/main" id="{1DC0EFD2-6E6D-85BB-0E69-5CD06799AF88}"/>
                </a:ext>
              </a:extLst>
            </p:cNvPr>
            <p:cNvSpPr txBox="1"/>
            <p:nvPr/>
          </p:nvSpPr>
          <p:spPr>
            <a:xfrm>
              <a:off x="1437372" y="2215263"/>
              <a:ext cx="3003353" cy="646331"/>
            </a:xfrm>
            <a:prstGeom prst="rect">
              <a:avLst/>
            </a:prstGeom>
            <a:noFill/>
          </p:spPr>
          <p:txBody>
            <a:bodyPr wrap="square" rtlCol="0">
              <a:spAutoFit/>
            </a:bodyPr>
            <a:lstStyle/>
            <a:p>
              <a:pPr lvl="0" algn="ctr"/>
              <a:r>
                <a:rPr lang="es-CO" b="1" dirty="0">
                  <a:solidFill>
                    <a:srgbClr val="004AAD"/>
                  </a:solidFill>
                  <a:latin typeface="Open Sans Bold"/>
                </a:rPr>
                <a:t>ORIENTACION A RESULTADOS</a:t>
              </a:r>
            </a:p>
          </p:txBody>
        </p:sp>
        <p:sp>
          <p:nvSpPr>
            <p:cNvPr id="28" name="CuadroTexto 27">
              <a:extLst>
                <a:ext uri="{FF2B5EF4-FFF2-40B4-BE49-F238E27FC236}">
                  <a16:creationId xmlns:a16="http://schemas.microsoft.com/office/drawing/2014/main" id="{248D1D67-51F9-C0A9-F26A-F2429637CB4B}"/>
                </a:ext>
              </a:extLst>
            </p:cNvPr>
            <p:cNvSpPr txBox="1"/>
            <p:nvPr/>
          </p:nvSpPr>
          <p:spPr>
            <a:xfrm>
              <a:off x="5369038" y="2128299"/>
              <a:ext cx="3159103" cy="646331"/>
            </a:xfrm>
            <a:prstGeom prst="rect">
              <a:avLst/>
            </a:prstGeom>
            <a:noFill/>
          </p:spPr>
          <p:txBody>
            <a:bodyPr wrap="square" rtlCol="0">
              <a:spAutoFit/>
            </a:bodyPr>
            <a:lstStyle/>
            <a:p>
              <a:pPr lvl="0" algn="ctr"/>
              <a:r>
                <a:rPr lang="es-CO" dirty="0">
                  <a:solidFill>
                    <a:schemeClr val="bg1"/>
                  </a:solidFill>
                  <a:latin typeface="Open Sans Bold"/>
                </a:rPr>
                <a:t>Alcanzando lo que esperan </a:t>
              </a:r>
            </a:p>
            <a:p>
              <a:pPr lvl="0" algn="ctr"/>
              <a:r>
                <a:rPr lang="es-CO" dirty="0">
                  <a:solidFill>
                    <a:schemeClr val="bg1"/>
                  </a:solidFill>
                  <a:latin typeface="Open Sans Bold"/>
                </a:rPr>
                <a:t>de mí</a:t>
              </a:r>
            </a:p>
          </p:txBody>
        </p:sp>
        <p:sp>
          <p:nvSpPr>
            <p:cNvPr id="29" name="CuadroTexto 28">
              <a:extLst>
                <a:ext uri="{FF2B5EF4-FFF2-40B4-BE49-F238E27FC236}">
                  <a16:creationId xmlns:a16="http://schemas.microsoft.com/office/drawing/2014/main" id="{EFF3560F-0704-BD3A-9ED2-19DA7A1B01F8}"/>
                </a:ext>
              </a:extLst>
            </p:cNvPr>
            <p:cNvSpPr txBox="1"/>
            <p:nvPr/>
          </p:nvSpPr>
          <p:spPr>
            <a:xfrm>
              <a:off x="1416693" y="3317802"/>
              <a:ext cx="3003353" cy="923330"/>
            </a:xfrm>
            <a:prstGeom prst="rect">
              <a:avLst/>
            </a:prstGeom>
            <a:noFill/>
          </p:spPr>
          <p:txBody>
            <a:bodyPr wrap="square" rtlCol="0">
              <a:spAutoFit/>
            </a:bodyPr>
            <a:lstStyle/>
            <a:p>
              <a:pPr algn="ctr"/>
              <a:r>
                <a:rPr lang="es-CO" b="1" dirty="0">
                  <a:solidFill>
                    <a:srgbClr val="004AAD"/>
                  </a:solidFill>
                  <a:latin typeface="Open Sans Bold"/>
                </a:rPr>
                <a:t>ORIENTACION AL CLIENTE</a:t>
              </a:r>
            </a:p>
            <a:p>
              <a:endParaRPr lang="es-CO" b="1" dirty="0">
                <a:solidFill>
                  <a:srgbClr val="004AAD"/>
                </a:solidFill>
                <a:latin typeface="Open Sans Bold"/>
              </a:endParaRPr>
            </a:p>
          </p:txBody>
        </p:sp>
        <p:sp>
          <p:nvSpPr>
            <p:cNvPr id="30" name="CuadroTexto 29">
              <a:extLst>
                <a:ext uri="{FF2B5EF4-FFF2-40B4-BE49-F238E27FC236}">
                  <a16:creationId xmlns:a16="http://schemas.microsoft.com/office/drawing/2014/main" id="{85399898-3581-5BDB-A19C-A7B986B73B21}"/>
                </a:ext>
              </a:extLst>
            </p:cNvPr>
            <p:cNvSpPr txBox="1"/>
            <p:nvPr/>
          </p:nvSpPr>
          <p:spPr>
            <a:xfrm>
              <a:off x="5369038" y="3177916"/>
              <a:ext cx="3041537" cy="646331"/>
            </a:xfrm>
            <a:prstGeom prst="rect">
              <a:avLst/>
            </a:prstGeom>
            <a:noFill/>
          </p:spPr>
          <p:txBody>
            <a:bodyPr wrap="square" rtlCol="0">
              <a:spAutoFit/>
            </a:bodyPr>
            <a:lstStyle/>
            <a:p>
              <a:pPr lvl="0" algn="ctr"/>
              <a:r>
                <a:rPr lang="es-ES" sz="1800" dirty="0">
                  <a:solidFill>
                    <a:schemeClr val="bg1"/>
                  </a:solidFill>
                  <a:latin typeface="Open Sans Bold"/>
                </a:rPr>
                <a:t>Pensando en lo que quiere el cliente</a:t>
              </a:r>
            </a:p>
          </p:txBody>
        </p:sp>
        <p:sp>
          <p:nvSpPr>
            <p:cNvPr id="31" name="CuadroTexto 30">
              <a:extLst>
                <a:ext uri="{FF2B5EF4-FFF2-40B4-BE49-F238E27FC236}">
                  <a16:creationId xmlns:a16="http://schemas.microsoft.com/office/drawing/2014/main" id="{B4F557B6-EB44-C348-4EBD-B7FE2A22DA8C}"/>
                </a:ext>
              </a:extLst>
            </p:cNvPr>
            <p:cNvSpPr txBox="1"/>
            <p:nvPr/>
          </p:nvSpPr>
          <p:spPr>
            <a:xfrm>
              <a:off x="1357993" y="4327871"/>
              <a:ext cx="3003353" cy="923330"/>
            </a:xfrm>
            <a:prstGeom prst="rect">
              <a:avLst/>
            </a:prstGeom>
            <a:noFill/>
          </p:spPr>
          <p:txBody>
            <a:bodyPr wrap="square" rtlCol="0">
              <a:spAutoFit/>
            </a:bodyPr>
            <a:lstStyle/>
            <a:p>
              <a:pPr algn="ctr"/>
              <a:r>
                <a:rPr lang="es-CO" b="1" dirty="0">
                  <a:solidFill>
                    <a:srgbClr val="004AAD"/>
                  </a:solidFill>
                  <a:latin typeface="Open Sans Bold"/>
                </a:rPr>
                <a:t>ORIENTACION AL SERVICIO</a:t>
              </a:r>
            </a:p>
            <a:p>
              <a:endParaRPr lang="es-CO" b="1" dirty="0">
                <a:solidFill>
                  <a:srgbClr val="004AAD"/>
                </a:solidFill>
                <a:latin typeface="Open Sans Bold"/>
              </a:endParaRPr>
            </a:p>
          </p:txBody>
        </p:sp>
        <p:sp>
          <p:nvSpPr>
            <p:cNvPr id="32" name="CuadroTexto 31">
              <a:extLst>
                <a:ext uri="{FF2B5EF4-FFF2-40B4-BE49-F238E27FC236}">
                  <a16:creationId xmlns:a16="http://schemas.microsoft.com/office/drawing/2014/main" id="{2E902C65-9C6F-BFDE-2C57-BEF851E393B5}"/>
                </a:ext>
              </a:extLst>
            </p:cNvPr>
            <p:cNvSpPr txBox="1"/>
            <p:nvPr/>
          </p:nvSpPr>
          <p:spPr>
            <a:xfrm>
              <a:off x="5369038" y="4204473"/>
              <a:ext cx="3041537" cy="646331"/>
            </a:xfrm>
            <a:prstGeom prst="rect">
              <a:avLst/>
            </a:prstGeom>
            <a:noFill/>
          </p:spPr>
          <p:txBody>
            <a:bodyPr wrap="square" rtlCol="0">
              <a:spAutoFit/>
            </a:bodyPr>
            <a:lstStyle/>
            <a:p>
              <a:pPr lvl="0" algn="ctr"/>
              <a:r>
                <a:rPr lang="es-ES" dirty="0">
                  <a:solidFill>
                    <a:schemeClr val="bg1"/>
                  </a:solidFill>
                  <a:latin typeface="Open Sans Bold"/>
                </a:rPr>
                <a:t>Entendiendo mejor a nuestro cliente</a:t>
              </a:r>
            </a:p>
          </p:txBody>
        </p:sp>
        <p:sp>
          <p:nvSpPr>
            <p:cNvPr id="33" name="CuadroTexto 32">
              <a:extLst>
                <a:ext uri="{FF2B5EF4-FFF2-40B4-BE49-F238E27FC236}">
                  <a16:creationId xmlns:a16="http://schemas.microsoft.com/office/drawing/2014/main" id="{B36AE6AB-1078-666A-3232-4FBB2DB2FA39}"/>
                </a:ext>
              </a:extLst>
            </p:cNvPr>
            <p:cNvSpPr txBox="1"/>
            <p:nvPr/>
          </p:nvSpPr>
          <p:spPr>
            <a:xfrm>
              <a:off x="1357993" y="5368834"/>
              <a:ext cx="2872468" cy="627017"/>
            </a:xfrm>
            <a:prstGeom prst="rect">
              <a:avLst/>
            </a:prstGeom>
            <a:noFill/>
          </p:spPr>
          <p:txBody>
            <a:bodyPr wrap="square" rtlCol="0">
              <a:spAutoFit/>
            </a:bodyPr>
            <a:lstStyle/>
            <a:p>
              <a:endParaRPr lang="es-CO" dirty="0"/>
            </a:p>
          </p:txBody>
        </p:sp>
        <p:sp>
          <p:nvSpPr>
            <p:cNvPr id="34" name="CuadroTexto 33">
              <a:extLst>
                <a:ext uri="{FF2B5EF4-FFF2-40B4-BE49-F238E27FC236}">
                  <a16:creationId xmlns:a16="http://schemas.microsoft.com/office/drawing/2014/main" id="{791513A5-697A-A090-94FE-C2BEA1BC01A9}"/>
                </a:ext>
              </a:extLst>
            </p:cNvPr>
            <p:cNvSpPr txBox="1"/>
            <p:nvPr/>
          </p:nvSpPr>
          <p:spPr>
            <a:xfrm>
              <a:off x="1357993" y="5518979"/>
              <a:ext cx="3003353" cy="646331"/>
            </a:xfrm>
            <a:prstGeom prst="rect">
              <a:avLst/>
            </a:prstGeom>
            <a:noFill/>
          </p:spPr>
          <p:txBody>
            <a:bodyPr wrap="square" rtlCol="0">
              <a:spAutoFit/>
            </a:bodyPr>
            <a:lstStyle/>
            <a:p>
              <a:pPr algn="ctr"/>
              <a:r>
                <a:rPr lang="es-CO" b="1" dirty="0">
                  <a:solidFill>
                    <a:srgbClr val="004AAD"/>
                  </a:solidFill>
                  <a:latin typeface="Open Sans Bold"/>
                </a:rPr>
                <a:t>PARADIGMAS</a:t>
              </a:r>
            </a:p>
            <a:p>
              <a:endParaRPr lang="es-CO" b="1" dirty="0">
                <a:solidFill>
                  <a:srgbClr val="004AAD"/>
                </a:solidFill>
                <a:latin typeface="Open Sans Bold"/>
              </a:endParaRPr>
            </a:p>
          </p:txBody>
        </p:sp>
        <p:sp>
          <p:nvSpPr>
            <p:cNvPr id="35" name="CuadroTexto 34">
              <a:extLst>
                <a:ext uri="{FF2B5EF4-FFF2-40B4-BE49-F238E27FC236}">
                  <a16:creationId xmlns:a16="http://schemas.microsoft.com/office/drawing/2014/main" id="{C61EDF53-F4ED-DEC2-322D-1ECE531411D8}"/>
                </a:ext>
              </a:extLst>
            </p:cNvPr>
            <p:cNvSpPr txBox="1"/>
            <p:nvPr/>
          </p:nvSpPr>
          <p:spPr>
            <a:xfrm>
              <a:off x="5402867" y="5368834"/>
              <a:ext cx="3041537" cy="923330"/>
            </a:xfrm>
            <a:prstGeom prst="rect">
              <a:avLst/>
            </a:prstGeom>
            <a:noFill/>
          </p:spPr>
          <p:txBody>
            <a:bodyPr wrap="square" rtlCol="0">
              <a:spAutoFit/>
            </a:bodyPr>
            <a:lstStyle/>
            <a:p>
              <a:pPr algn="ctr"/>
              <a:r>
                <a:rPr lang="es-CO" dirty="0">
                  <a:solidFill>
                    <a:schemeClr val="bg1"/>
                  </a:solidFill>
                  <a:latin typeface="Open Sans Bold"/>
                </a:rPr>
                <a:t>Comprendiendo cómo ven otros lo que yo veo</a:t>
              </a:r>
            </a:p>
            <a:p>
              <a:endParaRPr lang="es-CO" dirty="0">
                <a:solidFill>
                  <a:schemeClr val="bg1"/>
                </a:solidFill>
                <a:latin typeface="Open Sans Bold"/>
              </a:endParaRPr>
            </a:p>
          </p:txBody>
        </p:sp>
        <p:sp>
          <p:nvSpPr>
            <p:cNvPr id="39" name="Rectángulo redondeado 38"/>
            <p:cNvSpPr/>
            <p:nvPr/>
          </p:nvSpPr>
          <p:spPr>
            <a:xfrm>
              <a:off x="712723" y="174484"/>
              <a:ext cx="8286750" cy="6286635"/>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40" name="CuadroTexto 39"/>
          <p:cNvSpPr txBox="1"/>
          <p:nvPr/>
        </p:nvSpPr>
        <p:spPr>
          <a:xfrm>
            <a:off x="9743985" y="6180499"/>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
        <p:nvSpPr>
          <p:cNvPr id="42" name="Onda 41"/>
          <p:cNvSpPr/>
          <p:nvPr/>
        </p:nvSpPr>
        <p:spPr>
          <a:xfrm>
            <a:off x="9086932" y="2512426"/>
            <a:ext cx="2606626" cy="2038350"/>
          </a:xfrm>
          <a:prstGeom prst="wav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43616872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grpSp>
        <p:nvGrpSpPr>
          <p:cNvPr id="44" name="Grupo 43"/>
          <p:cNvGrpSpPr/>
          <p:nvPr/>
        </p:nvGrpSpPr>
        <p:grpSpPr>
          <a:xfrm>
            <a:off x="514350" y="225484"/>
            <a:ext cx="8239125" cy="6457950"/>
            <a:chOff x="561975" y="76200"/>
            <a:chExt cx="8239125" cy="6457950"/>
          </a:xfrm>
        </p:grpSpPr>
        <p:sp>
          <p:nvSpPr>
            <p:cNvPr id="3" name="CuadroTexto 1">
              <a:extLst>
                <a:ext uri="{FF2B5EF4-FFF2-40B4-BE49-F238E27FC236}">
                  <a16:creationId xmlns:a16="http://schemas.microsoft.com/office/drawing/2014/main" id="{C439DA76-152A-4FDD-8BFB-372F7696B154}"/>
                </a:ext>
              </a:extLst>
            </p:cNvPr>
            <p:cNvSpPr txBox="1"/>
            <p:nvPr/>
          </p:nvSpPr>
          <p:spPr>
            <a:xfrm>
              <a:off x="946951" y="225364"/>
              <a:ext cx="3834121"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134680" y="208364"/>
              <a:ext cx="3303285" cy="461665"/>
            </a:xfrm>
            <a:prstGeom prst="rect">
              <a:avLst/>
            </a:prstGeom>
            <a:noFill/>
            <a:ln>
              <a:noFill/>
            </a:ln>
          </p:spPr>
          <p:txBody>
            <a:bodyPr wrap="square" rtlCol="0">
              <a:spAutoFit/>
            </a:bodyPr>
            <a:lstStyle/>
            <a:p>
              <a:pPr algn="ctr"/>
              <a:r>
                <a:rPr lang="es-ES" sz="2400" b="1" dirty="0">
                  <a:solidFill>
                    <a:srgbClr val="233DFF"/>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979989" y="845500"/>
              <a:ext cx="3479969" cy="860633"/>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979989" y="1969613"/>
              <a:ext cx="3479969" cy="860633"/>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961646" y="3056671"/>
              <a:ext cx="3479969" cy="860633"/>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959311" y="4112830"/>
              <a:ext cx="3479969" cy="861372"/>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959311" y="5247452"/>
              <a:ext cx="3479969" cy="861372"/>
            </a:xfrm>
            <a:prstGeom prst="round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4978674" y="852760"/>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4978674" y="1976873"/>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4960331" y="3063931"/>
              <a:ext cx="3479969" cy="860633"/>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4957996" y="4120090"/>
              <a:ext cx="3479969" cy="861372"/>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466197" y="1282375"/>
              <a:ext cx="512477" cy="7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459958" y="2399930"/>
              <a:ext cx="518716" cy="72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4957996" y="5254712"/>
              <a:ext cx="3479969" cy="861372"/>
            </a:xfrm>
            <a:prstGeom prst="roundRect">
              <a:avLst/>
            </a:prstGeom>
            <a:solidFill>
              <a:srgbClr val="233DFF"/>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441615" y="3486988"/>
              <a:ext cx="518716" cy="72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439280" y="4543516"/>
              <a:ext cx="518716" cy="72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466197" y="5685398"/>
              <a:ext cx="491799" cy="65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BE1606C1-BFB2-056C-590A-60D24B173C17}"/>
                </a:ext>
              </a:extLst>
            </p:cNvPr>
            <p:cNvSpPr txBox="1"/>
            <p:nvPr/>
          </p:nvSpPr>
          <p:spPr>
            <a:xfrm>
              <a:off x="1268186" y="953589"/>
              <a:ext cx="2874085" cy="646331"/>
            </a:xfrm>
            <a:prstGeom prst="rect">
              <a:avLst/>
            </a:prstGeom>
            <a:noFill/>
          </p:spPr>
          <p:txBody>
            <a:bodyPr wrap="square" rtlCol="0">
              <a:spAutoFit/>
            </a:bodyPr>
            <a:lstStyle/>
            <a:p>
              <a:pPr algn="ctr"/>
              <a:r>
                <a:rPr lang="es-CO" b="1" dirty="0">
                  <a:solidFill>
                    <a:schemeClr val="bg1"/>
                  </a:solidFill>
                  <a:latin typeface="Open Sans Bold" panose="020B0604020202020204"/>
                </a:rPr>
                <a:t>PASION</a:t>
              </a:r>
            </a:p>
            <a:p>
              <a:endParaRPr lang="es-CO" b="1" dirty="0">
                <a:solidFill>
                  <a:schemeClr val="bg1"/>
                </a:solidFill>
                <a:latin typeface="Open Sans Bold" panose="020B0604020202020204"/>
              </a:endParaRPr>
            </a:p>
          </p:txBody>
        </p:sp>
        <p:sp>
          <p:nvSpPr>
            <p:cNvPr id="27" name="CuadroTexto 26">
              <a:extLst>
                <a:ext uri="{FF2B5EF4-FFF2-40B4-BE49-F238E27FC236}">
                  <a16:creationId xmlns:a16="http://schemas.microsoft.com/office/drawing/2014/main" id="{76021A2B-818F-58CE-10AF-F51A79B38928}"/>
                </a:ext>
              </a:extLst>
            </p:cNvPr>
            <p:cNvSpPr txBox="1"/>
            <p:nvPr/>
          </p:nvSpPr>
          <p:spPr>
            <a:xfrm>
              <a:off x="5149963" y="953589"/>
              <a:ext cx="2884783" cy="923330"/>
            </a:xfrm>
            <a:prstGeom prst="rect">
              <a:avLst/>
            </a:prstGeom>
            <a:noFill/>
          </p:spPr>
          <p:txBody>
            <a:bodyPr wrap="square" rtlCol="0">
              <a:spAutoFit/>
            </a:bodyPr>
            <a:lstStyle/>
            <a:p>
              <a:pPr algn="ctr"/>
              <a:r>
                <a:rPr lang="es-CO" dirty="0">
                  <a:solidFill>
                    <a:schemeClr val="bg1"/>
                  </a:solidFill>
                  <a:latin typeface="Open Sans Bold" panose="020B0604020202020204"/>
                </a:rPr>
                <a:t>Entregando mi alma en todo lo que hago</a:t>
              </a:r>
            </a:p>
            <a:p>
              <a:endParaRPr lang="es-CO" dirty="0">
                <a:solidFill>
                  <a:schemeClr val="bg1"/>
                </a:solidFill>
                <a:latin typeface="Open Sans Bold" panose="020B0604020202020204"/>
              </a:endParaRPr>
            </a:p>
          </p:txBody>
        </p:sp>
        <p:sp>
          <p:nvSpPr>
            <p:cNvPr id="28" name="CuadroTexto 27">
              <a:extLst>
                <a:ext uri="{FF2B5EF4-FFF2-40B4-BE49-F238E27FC236}">
                  <a16:creationId xmlns:a16="http://schemas.microsoft.com/office/drawing/2014/main" id="{6E8B20D6-932C-9BB7-44FC-F9BA933BB964}"/>
                </a:ext>
              </a:extLst>
            </p:cNvPr>
            <p:cNvSpPr txBox="1"/>
            <p:nvPr/>
          </p:nvSpPr>
          <p:spPr>
            <a:xfrm>
              <a:off x="1238939" y="2153918"/>
              <a:ext cx="2874085" cy="707886"/>
            </a:xfrm>
            <a:prstGeom prst="rect">
              <a:avLst/>
            </a:prstGeom>
            <a:noFill/>
          </p:spPr>
          <p:txBody>
            <a:bodyPr wrap="square" rtlCol="0">
              <a:spAutoFit/>
            </a:bodyPr>
            <a:lstStyle/>
            <a:p>
              <a:pPr algn="ctr"/>
              <a:r>
                <a:rPr lang="es-CO" b="1" dirty="0">
                  <a:solidFill>
                    <a:schemeClr val="bg1"/>
                  </a:solidFill>
                  <a:latin typeface="Open Sans Bold" panose="020B0604020202020204"/>
                </a:rPr>
                <a:t>PENSAMIENTO</a:t>
              </a:r>
              <a:r>
                <a:rPr lang="es-CO" sz="2000" b="1" dirty="0">
                  <a:solidFill>
                    <a:schemeClr val="bg1"/>
                  </a:solidFill>
                  <a:latin typeface="Open Sans Bold" panose="020B0604020202020204"/>
                </a:rPr>
                <a:t> </a:t>
              </a:r>
              <a:r>
                <a:rPr lang="es-CO" b="1" dirty="0">
                  <a:solidFill>
                    <a:schemeClr val="bg1"/>
                  </a:solidFill>
                  <a:latin typeface="Open Sans Bold" panose="020B0604020202020204"/>
                </a:rPr>
                <a:t>CRITICO</a:t>
              </a:r>
            </a:p>
            <a:p>
              <a:endParaRPr lang="es-CO" sz="2000" b="1" dirty="0">
                <a:solidFill>
                  <a:schemeClr val="bg1"/>
                </a:solidFill>
                <a:latin typeface="Open Sans Bold" panose="020B0604020202020204"/>
              </a:endParaRPr>
            </a:p>
          </p:txBody>
        </p:sp>
        <p:sp>
          <p:nvSpPr>
            <p:cNvPr id="29" name="CuadroTexto 28">
              <a:extLst>
                <a:ext uri="{FF2B5EF4-FFF2-40B4-BE49-F238E27FC236}">
                  <a16:creationId xmlns:a16="http://schemas.microsoft.com/office/drawing/2014/main" id="{82760641-8F23-4A40-80EC-C310ACD4CC20}"/>
                </a:ext>
              </a:extLst>
            </p:cNvPr>
            <p:cNvSpPr txBox="1"/>
            <p:nvPr/>
          </p:nvSpPr>
          <p:spPr>
            <a:xfrm>
              <a:off x="5149963" y="2153918"/>
              <a:ext cx="3041537" cy="646331"/>
            </a:xfrm>
            <a:prstGeom prst="rect">
              <a:avLst/>
            </a:prstGeom>
            <a:noFill/>
          </p:spPr>
          <p:txBody>
            <a:bodyPr wrap="square" rtlCol="0">
              <a:spAutoFit/>
            </a:bodyPr>
            <a:lstStyle/>
            <a:p>
              <a:pPr algn="ctr"/>
              <a:r>
                <a:rPr lang="es-CO" dirty="0">
                  <a:solidFill>
                    <a:schemeClr val="bg1"/>
                  </a:solidFill>
                  <a:latin typeface="Open Sans Bold" panose="020B0604020202020204"/>
                </a:rPr>
                <a:t>Comprendiendo todo en la más amplia perspectiva</a:t>
              </a:r>
            </a:p>
          </p:txBody>
        </p:sp>
        <p:sp>
          <p:nvSpPr>
            <p:cNvPr id="30" name="CuadroTexto 29">
              <a:extLst>
                <a:ext uri="{FF2B5EF4-FFF2-40B4-BE49-F238E27FC236}">
                  <a16:creationId xmlns:a16="http://schemas.microsoft.com/office/drawing/2014/main" id="{D1CB3346-3F53-CC3E-C1FD-834E70F23372}"/>
                </a:ext>
              </a:extLst>
            </p:cNvPr>
            <p:cNvSpPr txBox="1"/>
            <p:nvPr/>
          </p:nvSpPr>
          <p:spPr>
            <a:xfrm>
              <a:off x="979989" y="3268319"/>
              <a:ext cx="3391986" cy="646331"/>
            </a:xfrm>
            <a:prstGeom prst="rect">
              <a:avLst/>
            </a:prstGeom>
            <a:noFill/>
          </p:spPr>
          <p:txBody>
            <a:bodyPr wrap="square" rtlCol="0">
              <a:spAutoFit/>
            </a:bodyPr>
            <a:lstStyle/>
            <a:p>
              <a:pPr algn="ctr"/>
              <a:r>
                <a:rPr lang="es-CO" b="1" dirty="0">
                  <a:solidFill>
                    <a:schemeClr val="bg1"/>
                  </a:solidFill>
                  <a:latin typeface="Open Sans Bold" panose="020B0604020202020204"/>
                </a:rPr>
                <a:t>PERSEVERANCIA</a:t>
              </a:r>
            </a:p>
            <a:p>
              <a:endParaRPr lang="es-CO" b="1" dirty="0">
                <a:solidFill>
                  <a:schemeClr val="bg1"/>
                </a:solidFill>
                <a:latin typeface="Open Sans Bold" panose="020B0604020202020204"/>
              </a:endParaRPr>
            </a:p>
          </p:txBody>
        </p:sp>
        <p:sp>
          <p:nvSpPr>
            <p:cNvPr id="31" name="CuadroTexto 30">
              <a:extLst>
                <a:ext uri="{FF2B5EF4-FFF2-40B4-BE49-F238E27FC236}">
                  <a16:creationId xmlns:a16="http://schemas.microsoft.com/office/drawing/2014/main" id="{5879B335-5789-4CF8-F8A9-77BE30D9C51D}"/>
                </a:ext>
              </a:extLst>
            </p:cNvPr>
            <p:cNvSpPr txBox="1"/>
            <p:nvPr/>
          </p:nvSpPr>
          <p:spPr>
            <a:xfrm>
              <a:off x="4978674" y="3278233"/>
              <a:ext cx="3438611" cy="646331"/>
            </a:xfrm>
            <a:prstGeom prst="rect">
              <a:avLst/>
            </a:prstGeom>
            <a:noFill/>
          </p:spPr>
          <p:txBody>
            <a:bodyPr wrap="square" rtlCol="0">
              <a:spAutoFit/>
            </a:bodyPr>
            <a:lstStyle/>
            <a:p>
              <a:pPr algn="ctr"/>
              <a:r>
                <a:rPr lang="es-CO" dirty="0">
                  <a:solidFill>
                    <a:schemeClr val="bg1"/>
                  </a:solidFill>
                  <a:latin typeface="Open Sans Bold" panose="020B0604020202020204"/>
                </a:rPr>
                <a:t>Insistiendo en mis propósitos</a:t>
              </a:r>
            </a:p>
            <a:p>
              <a:endParaRPr lang="es-CO" dirty="0">
                <a:solidFill>
                  <a:schemeClr val="bg1"/>
                </a:solidFill>
                <a:latin typeface="Open Sans Bold" panose="020B0604020202020204"/>
              </a:endParaRPr>
            </a:p>
          </p:txBody>
        </p:sp>
        <p:sp>
          <p:nvSpPr>
            <p:cNvPr id="32" name="CuadroTexto 31">
              <a:extLst>
                <a:ext uri="{FF2B5EF4-FFF2-40B4-BE49-F238E27FC236}">
                  <a16:creationId xmlns:a16="http://schemas.microsoft.com/office/drawing/2014/main" id="{79E14AF4-6EB6-0E17-DD9C-36A4486F4858}"/>
                </a:ext>
              </a:extLst>
            </p:cNvPr>
            <p:cNvSpPr txBox="1"/>
            <p:nvPr/>
          </p:nvSpPr>
          <p:spPr>
            <a:xfrm>
              <a:off x="979990" y="4311880"/>
              <a:ext cx="3459290" cy="646331"/>
            </a:xfrm>
            <a:prstGeom prst="rect">
              <a:avLst/>
            </a:prstGeom>
            <a:noFill/>
          </p:spPr>
          <p:txBody>
            <a:bodyPr wrap="square" rtlCol="0">
              <a:spAutoFit/>
            </a:bodyPr>
            <a:lstStyle/>
            <a:p>
              <a:pPr algn="ctr"/>
              <a:r>
                <a:rPr lang="es-ES" b="1" dirty="0">
                  <a:solidFill>
                    <a:schemeClr val="bg1"/>
                  </a:solidFill>
                  <a:latin typeface="Open Sans Bold" panose="020B0604020202020204"/>
                </a:rPr>
                <a:t>PLANEACION</a:t>
              </a:r>
            </a:p>
            <a:p>
              <a:endParaRPr lang="es-CO" b="1" dirty="0">
                <a:solidFill>
                  <a:schemeClr val="bg1"/>
                </a:solidFill>
                <a:latin typeface="Open Sans Bold" panose="020B0604020202020204"/>
              </a:endParaRPr>
            </a:p>
          </p:txBody>
        </p:sp>
        <p:sp>
          <p:nvSpPr>
            <p:cNvPr id="33" name="CuadroTexto 32">
              <a:extLst>
                <a:ext uri="{FF2B5EF4-FFF2-40B4-BE49-F238E27FC236}">
                  <a16:creationId xmlns:a16="http://schemas.microsoft.com/office/drawing/2014/main" id="{7776533A-5662-3DB3-87CD-5E9951983F55}"/>
                </a:ext>
              </a:extLst>
            </p:cNvPr>
            <p:cNvSpPr txBox="1"/>
            <p:nvPr/>
          </p:nvSpPr>
          <p:spPr>
            <a:xfrm>
              <a:off x="4978674" y="4204473"/>
              <a:ext cx="3438611" cy="923330"/>
            </a:xfrm>
            <a:prstGeom prst="rect">
              <a:avLst/>
            </a:prstGeom>
            <a:noFill/>
          </p:spPr>
          <p:txBody>
            <a:bodyPr wrap="square" rtlCol="0">
              <a:spAutoFit/>
            </a:bodyPr>
            <a:lstStyle/>
            <a:p>
              <a:pPr algn="ctr"/>
              <a:r>
                <a:rPr lang="es-ES" dirty="0">
                  <a:solidFill>
                    <a:schemeClr val="bg1"/>
                  </a:solidFill>
                  <a:latin typeface="Open Sans Bold" panose="020B0604020202020204"/>
                </a:rPr>
                <a:t>Dedicando unos pocos minutos a pensar antes de hacer</a:t>
              </a:r>
            </a:p>
            <a:p>
              <a:endParaRPr lang="es-CO" dirty="0">
                <a:solidFill>
                  <a:schemeClr val="bg1"/>
                </a:solidFill>
                <a:latin typeface="Open Sans Bold" panose="020B0604020202020204"/>
              </a:endParaRPr>
            </a:p>
          </p:txBody>
        </p:sp>
        <p:sp>
          <p:nvSpPr>
            <p:cNvPr id="34" name="CuadroTexto 33">
              <a:extLst>
                <a:ext uri="{FF2B5EF4-FFF2-40B4-BE49-F238E27FC236}">
                  <a16:creationId xmlns:a16="http://schemas.microsoft.com/office/drawing/2014/main" id="{9BBC64AE-4778-0B0F-17CE-DCCA40201566}"/>
                </a:ext>
              </a:extLst>
            </p:cNvPr>
            <p:cNvSpPr txBox="1"/>
            <p:nvPr/>
          </p:nvSpPr>
          <p:spPr>
            <a:xfrm>
              <a:off x="1441704" y="5434570"/>
              <a:ext cx="2651760" cy="646331"/>
            </a:xfrm>
            <a:prstGeom prst="rect">
              <a:avLst/>
            </a:prstGeom>
            <a:noFill/>
          </p:spPr>
          <p:txBody>
            <a:bodyPr wrap="square" rtlCol="0">
              <a:spAutoFit/>
            </a:bodyPr>
            <a:lstStyle/>
            <a:p>
              <a:pPr algn="ctr"/>
              <a:r>
                <a:rPr lang="es-ES" b="1" dirty="0">
                  <a:solidFill>
                    <a:schemeClr val="bg1"/>
                  </a:solidFill>
                  <a:latin typeface="Open Sans Bold" panose="020B0604020202020204"/>
                </a:rPr>
                <a:t>PRIORIZACION</a:t>
              </a:r>
            </a:p>
            <a:p>
              <a:pPr algn="ctr"/>
              <a:endParaRPr lang="es-CO" b="1" dirty="0">
                <a:solidFill>
                  <a:schemeClr val="bg1"/>
                </a:solidFill>
                <a:latin typeface="Open Sans Bold" panose="020B0604020202020204"/>
              </a:endParaRPr>
            </a:p>
          </p:txBody>
        </p:sp>
        <p:sp>
          <p:nvSpPr>
            <p:cNvPr id="35" name="CuadroTexto 34">
              <a:extLst>
                <a:ext uri="{FF2B5EF4-FFF2-40B4-BE49-F238E27FC236}">
                  <a16:creationId xmlns:a16="http://schemas.microsoft.com/office/drawing/2014/main" id="{533A1B37-8849-2539-6AF6-10342974250D}"/>
                </a:ext>
              </a:extLst>
            </p:cNvPr>
            <p:cNvSpPr txBox="1"/>
            <p:nvPr/>
          </p:nvSpPr>
          <p:spPr>
            <a:xfrm>
              <a:off x="5177210" y="5311172"/>
              <a:ext cx="3041537" cy="923330"/>
            </a:xfrm>
            <a:prstGeom prst="rect">
              <a:avLst/>
            </a:prstGeom>
            <a:noFill/>
          </p:spPr>
          <p:txBody>
            <a:bodyPr wrap="square" rtlCol="0">
              <a:spAutoFit/>
            </a:bodyPr>
            <a:lstStyle/>
            <a:p>
              <a:pPr algn="ctr"/>
              <a:r>
                <a:rPr lang="es-ES" dirty="0">
                  <a:solidFill>
                    <a:schemeClr val="bg1"/>
                  </a:solidFill>
                  <a:latin typeface="Open Sans Bold" panose="020B0604020202020204"/>
                </a:rPr>
                <a:t>Entendiendo por qué es primero lo primero</a:t>
              </a:r>
            </a:p>
            <a:p>
              <a:endParaRPr lang="es-CO" dirty="0">
                <a:solidFill>
                  <a:schemeClr val="bg1"/>
                </a:solidFill>
                <a:latin typeface="Open Sans Bold" panose="020B0604020202020204"/>
              </a:endParaRPr>
            </a:p>
          </p:txBody>
        </p:sp>
        <p:sp>
          <p:nvSpPr>
            <p:cNvPr id="43" name="Rectángulo redondeado 42"/>
            <p:cNvSpPr/>
            <p:nvPr/>
          </p:nvSpPr>
          <p:spPr>
            <a:xfrm>
              <a:off x="561975" y="76200"/>
              <a:ext cx="8239125" cy="6457950"/>
            </a:xfrm>
            <a:prstGeom prst="roundRect">
              <a:avLst/>
            </a:prstGeom>
            <a:no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45" name="Terminador 44"/>
          <p:cNvSpPr/>
          <p:nvPr/>
        </p:nvSpPr>
        <p:spPr>
          <a:xfrm>
            <a:off x="9012425" y="2380307"/>
            <a:ext cx="2743200" cy="2342267"/>
          </a:xfrm>
          <a:prstGeom prst="flowChartTermina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70947348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68" name="CuadroTexto 67"/>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70" name="Grupo 69"/>
          <p:cNvGrpSpPr/>
          <p:nvPr/>
        </p:nvGrpSpPr>
        <p:grpSpPr>
          <a:xfrm>
            <a:off x="838200" y="179679"/>
            <a:ext cx="8286750" cy="6378634"/>
            <a:chOff x="838200" y="179679"/>
            <a:chExt cx="8286750" cy="6378634"/>
          </a:xfrm>
        </p:grpSpPr>
        <p:sp>
          <p:nvSpPr>
            <p:cNvPr id="35" name="CuadroTexto 1">
              <a:extLst>
                <a:ext uri="{FF2B5EF4-FFF2-40B4-BE49-F238E27FC236}">
                  <a16:creationId xmlns:a16="http://schemas.microsoft.com/office/drawing/2014/main" id="{C439DA76-152A-4FDD-8BFB-372F7696B154}"/>
                </a:ext>
              </a:extLst>
            </p:cNvPr>
            <p:cNvSpPr txBox="1"/>
            <p:nvPr/>
          </p:nvSpPr>
          <p:spPr>
            <a:xfrm>
              <a:off x="1186100" y="416763"/>
              <a:ext cx="3635306"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36" name="CuadroTexto 2">
              <a:extLst>
                <a:ext uri="{FF2B5EF4-FFF2-40B4-BE49-F238E27FC236}">
                  <a16:creationId xmlns:a16="http://schemas.microsoft.com/office/drawing/2014/main" id="{4F7AD790-D688-4135-8A5E-8B6D083E7677}"/>
                </a:ext>
              </a:extLst>
            </p:cNvPr>
            <p:cNvSpPr txBox="1"/>
            <p:nvPr/>
          </p:nvSpPr>
          <p:spPr>
            <a:xfrm>
              <a:off x="5373829" y="399763"/>
              <a:ext cx="3131996"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37" name="Rectangle: Rounded Corners 10">
              <a:extLst>
                <a:ext uri="{FF2B5EF4-FFF2-40B4-BE49-F238E27FC236}">
                  <a16:creationId xmlns:a16="http://schemas.microsoft.com/office/drawing/2014/main" id="{677CEB86-BE93-437E-BF84-16A29F397841}"/>
                </a:ext>
              </a:extLst>
            </p:cNvPr>
            <p:cNvSpPr/>
            <p:nvPr/>
          </p:nvSpPr>
          <p:spPr>
            <a:xfrm>
              <a:off x="1294314" y="912175"/>
              <a:ext cx="3479969" cy="860633"/>
            </a:xfrm>
            <a:prstGeom prst="round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11">
              <a:extLst>
                <a:ext uri="{FF2B5EF4-FFF2-40B4-BE49-F238E27FC236}">
                  <a16:creationId xmlns:a16="http://schemas.microsoft.com/office/drawing/2014/main" id="{7AF14F21-D980-441C-B975-31126EC51ED3}"/>
                </a:ext>
              </a:extLst>
            </p:cNvPr>
            <p:cNvSpPr/>
            <p:nvPr/>
          </p:nvSpPr>
          <p:spPr>
            <a:xfrm>
              <a:off x="1294314" y="2036288"/>
              <a:ext cx="3479969" cy="860633"/>
            </a:xfrm>
            <a:prstGeom prst="round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15">
              <a:extLst>
                <a:ext uri="{FF2B5EF4-FFF2-40B4-BE49-F238E27FC236}">
                  <a16:creationId xmlns:a16="http://schemas.microsoft.com/office/drawing/2014/main" id="{76D27976-0AC8-4978-B7F1-B2EDE4D78273}"/>
                </a:ext>
              </a:extLst>
            </p:cNvPr>
            <p:cNvSpPr/>
            <p:nvPr/>
          </p:nvSpPr>
          <p:spPr>
            <a:xfrm>
              <a:off x="1275971" y="3123346"/>
              <a:ext cx="3479969" cy="860633"/>
            </a:xfrm>
            <a:prstGeom prst="round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16">
              <a:extLst>
                <a:ext uri="{FF2B5EF4-FFF2-40B4-BE49-F238E27FC236}">
                  <a16:creationId xmlns:a16="http://schemas.microsoft.com/office/drawing/2014/main" id="{DBC6FCEC-1E78-479B-BA4F-D434BB003B00}"/>
                </a:ext>
              </a:extLst>
            </p:cNvPr>
            <p:cNvSpPr/>
            <p:nvPr/>
          </p:nvSpPr>
          <p:spPr>
            <a:xfrm>
              <a:off x="1273636" y="4179505"/>
              <a:ext cx="3479969" cy="861372"/>
            </a:xfrm>
            <a:prstGeom prst="round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1">
              <a:extLst>
                <a:ext uri="{FF2B5EF4-FFF2-40B4-BE49-F238E27FC236}">
                  <a16:creationId xmlns:a16="http://schemas.microsoft.com/office/drawing/2014/main" id="{6771B1C9-7E11-4804-840A-3AC6CBF6C6D9}"/>
                </a:ext>
              </a:extLst>
            </p:cNvPr>
            <p:cNvSpPr/>
            <p:nvPr/>
          </p:nvSpPr>
          <p:spPr>
            <a:xfrm>
              <a:off x="1273636" y="5314127"/>
              <a:ext cx="3479969" cy="861372"/>
            </a:xfrm>
            <a:prstGeom prst="round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74">
              <a:extLst>
                <a:ext uri="{FF2B5EF4-FFF2-40B4-BE49-F238E27FC236}">
                  <a16:creationId xmlns:a16="http://schemas.microsoft.com/office/drawing/2014/main" id="{0EDB72D4-E111-4213-AF64-A748D4B2AB46}"/>
                </a:ext>
              </a:extLst>
            </p:cNvPr>
            <p:cNvSpPr/>
            <p:nvPr/>
          </p:nvSpPr>
          <p:spPr>
            <a:xfrm>
              <a:off x="5292999" y="919435"/>
              <a:ext cx="3479969" cy="860633"/>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75">
              <a:extLst>
                <a:ext uri="{FF2B5EF4-FFF2-40B4-BE49-F238E27FC236}">
                  <a16:creationId xmlns:a16="http://schemas.microsoft.com/office/drawing/2014/main" id="{AC94254A-3E27-44E1-BF86-96DDF10707CB}"/>
                </a:ext>
              </a:extLst>
            </p:cNvPr>
            <p:cNvSpPr/>
            <p:nvPr/>
          </p:nvSpPr>
          <p:spPr>
            <a:xfrm>
              <a:off x="5292999" y="2043548"/>
              <a:ext cx="3479969" cy="860633"/>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76">
              <a:extLst>
                <a:ext uri="{FF2B5EF4-FFF2-40B4-BE49-F238E27FC236}">
                  <a16:creationId xmlns:a16="http://schemas.microsoft.com/office/drawing/2014/main" id="{53E6D7C3-2114-4D99-8382-5E1C312C608B}"/>
                </a:ext>
              </a:extLst>
            </p:cNvPr>
            <p:cNvSpPr/>
            <p:nvPr/>
          </p:nvSpPr>
          <p:spPr>
            <a:xfrm>
              <a:off x="5274656" y="3130606"/>
              <a:ext cx="3479969" cy="860633"/>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77">
              <a:extLst>
                <a:ext uri="{FF2B5EF4-FFF2-40B4-BE49-F238E27FC236}">
                  <a16:creationId xmlns:a16="http://schemas.microsoft.com/office/drawing/2014/main" id="{F14EF738-817D-4B80-B782-C9E1E365AF96}"/>
                </a:ext>
              </a:extLst>
            </p:cNvPr>
            <p:cNvSpPr/>
            <p:nvPr/>
          </p:nvSpPr>
          <p:spPr>
            <a:xfrm>
              <a:off x="5272321" y="4186765"/>
              <a:ext cx="3479969" cy="861372"/>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2" name="Straight Connector 83">
              <a:extLst>
                <a:ext uri="{FF2B5EF4-FFF2-40B4-BE49-F238E27FC236}">
                  <a16:creationId xmlns:a16="http://schemas.microsoft.com/office/drawing/2014/main" id="{567E22B2-766B-4643-B0DD-45F54A044F4A}"/>
                </a:ext>
              </a:extLst>
            </p:cNvPr>
            <p:cNvCxnSpPr>
              <a:cxnSpLocks/>
              <a:endCxn id="48" idx="1"/>
            </p:cNvCxnSpPr>
            <p:nvPr/>
          </p:nvCxnSpPr>
          <p:spPr>
            <a:xfrm>
              <a:off x="4780522" y="1349050"/>
              <a:ext cx="512477" cy="702"/>
            </a:xfrm>
            <a:prstGeom prst="line">
              <a:avLst/>
            </a:prstGeom>
            <a:noFill/>
            <a:ln w="57150" cap="flat" cmpd="sng" algn="ctr">
              <a:solidFill>
                <a:schemeClr val="bg1"/>
              </a:solidFill>
              <a:prstDash val="solid"/>
              <a:miter lim="800000"/>
            </a:ln>
            <a:effectLst/>
          </p:spPr>
        </p:cxnSp>
        <p:cxnSp>
          <p:nvCxnSpPr>
            <p:cNvPr id="53" name="Straight Connector 84">
              <a:extLst>
                <a:ext uri="{FF2B5EF4-FFF2-40B4-BE49-F238E27FC236}">
                  <a16:creationId xmlns:a16="http://schemas.microsoft.com/office/drawing/2014/main" id="{C5E8D64A-5C10-4913-9E95-DDAB242A05CC}"/>
                </a:ext>
              </a:extLst>
            </p:cNvPr>
            <p:cNvCxnSpPr>
              <a:cxnSpLocks/>
              <a:stCxn id="38" idx="3"/>
              <a:endCxn id="49" idx="1"/>
            </p:cNvCxnSpPr>
            <p:nvPr/>
          </p:nvCxnSpPr>
          <p:spPr>
            <a:xfrm>
              <a:off x="4774283" y="2466605"/>
              <a:ext cx="518716" cy="7260"/>
            </a:xfrm>
            <a:prstGeom prst="line">
              <a:avLst/>
            </a:prstGeom>
            <a:noFill/>
            <a:ln w="57150" cap="flat" cmpd="sng" algn="ctr">
              <a:solidFill>
                <a:schemeClr val="bg1"/>
              </a:solidFill>
              <a:prstDash val="solid"/>
              <a:miter lim="800000"/>
            </a:ln>
            <a:effectLst/>
          </p:spPr>
        </p:cxnSp>
        <p:sp>
          <p:nvSpPr>
            <p:cNvPr id="54" name="Rectangle: Rounded Corners 85">
              <a:extLst>
                <a:ext uri="{FF2B5EF4-FFF2-40B4-BE49-F238E27FC236}">
                  <a16:creationId xmlns:a16="http://schemas.microsoft.com/office/drawing/2014/main" id="{032816FD-8382-4DC3-B082-B7EECC69D560}"/>
                </a:ext>
              </a:extLst>
            </p:cNvPr>
            <p:cNvSpPr/>
            <p:nvPr/>
          </p:nvSpPr>
          <p:spPr>
            <a:xfrm>
              <a:off x="5272321" y="5321387"/>
              <a:ext cx="3479969" cy="861372"/>
            </a:xfrm>
            <a:prstGeom prst="roundRect">
              <a:avLst/>
            </a:prstGeom>
            <a:solidFill>
              <a:srgbClr val="233DFF"/>
            </a:solidFill>
            <a:ln w="571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Connector 87">
              <a:extLst>
                <a:ext uri="{FF2B5EF4-FFF2-40B4-BE49-F238E27FC236}">
                  <a16:creationId xmlns:a16="http://schemas.microsoft.com/office/drawing/2014/main" id="{AE2BF1ED-4D81-476B-8DCB-E335DD947036}"/>
                </a:ext>
              </a:extLst>
            </p:cNvPr>
            <p:cNvCxnSpPr>
              <a:cxnSpLocks/>
              <a:stCxn id="39" idx="3"/>
              <a:endCxn id="50" idx="1"/>
            </p:cNvCxnSpPr>
            <p:nvPr/>
          </p:nvCxnSpPr>
          <p:spPr>
            <a:xfrm>
              <a:off x="4755940" y="3553663"/>
              <a:ext cx="518716" cy="7260"/>
            </a:xfrm>
            <a:prstGeom prst="line">
              <a:avLst/>
            </a:prstGeom>
            <a:noFill/>
            <a:ln w="57150" cap="flat" cmpd="sng" algn="ctr">
              <a:solidFill>
                <a:schemeClr val="bg1"/>
              </a:solidFill>
              <a:prstDash val="solid"/>
              <a:miter lim="800000"/>
            </a:ln>
            <a:effectLst/>
          </p:spPr>
        </p:cxnSp>
        <p:cxnSp>
          <p:nvCxnSpPr>
            <p:cNvPr id="56" name="Straight Connector 88">
              <a:extLst>
                <a:ext uri="{FF2B5EF4-FFF2-40B4-BE49-F238E27FC236}">
                  <a16:creationId xmlns:a16="http://schemas.microsoft.com/office/drawing/2014/main" id="{73830AAB-B6EE-4B67-AF3B-9613685D65DE}"/>
                </a:ext>
              </a:extLst>
            </p:cNvPr>
            <p:cNvCxnSpPr>
              <a:cxnSpLocks/>
              <a:stCxn id="40" idx="3"/>
              <a:endCxn id="51" idx="1"/>
            </p:cNvCxnSpPr>
            <p:nvPr/>
          </p:nvCxnSpPr>
          <p:spPr>
            <a:xfrm>
              <a:off x="4753605" y="4610191"/>
              <a:ext cx="518716" cy="7260"/>
            </a:xfrm>
            <a:prstGeom prst="line">
              <a:avLst/>
            </a:prstGeom>
            <a:noFill/>
            <a:ln w="57150" cap="flat" cmpd="sng" algn="ctr">
              <a:solidFill>
                <a:schemeClr val="bg1"/>
              </a:solidFill>
              <a:prstDash val="solid"/>
              <a:miter lim="800000"/>
            </a:ln>
            <a:effectLst/>
          </p:spPr>
        </p:cxnSp>
        <p:cxnSp>
          <p:nvCxnSpPr>
            <p:cNvPr id="57" name="Straight Connector 89">
              <a:extLst>
                <a:ext uri="{FF2B5EF4-FFF2-40B4-BE49-F238E27FC236}">
                  <a16:creationId xmlns:a16="http://schemas.microsoft.com/office/drawing/2014/main" id="{98247223-176E-43E0-95ED-7AEDE7BFA52C}"/>
                </a:ext>
              </a:extLst>
            </p:cNvPr>
            <p:cNvCxnSpPr>
              <a:cxnSpLocks/>
              <a:endCxn id="54" idx="1"/>
            </p:cNvCxnSpPr>
            <p:nvPr/>
          </p:nvCxnSpPr>
          <p:spPr>
            <a:xfrm flipV="1">
              <a:off x="4780522" y="5752073"/>
              <a:ext cx="491799" cy="6551"/>
            </a:xfrm>
            <a:prstGeom prst="line">
              <a:avLst/>
            </a:prstGeom>
            <a:noFill/>
            <a:ln w="57150" cap="flat" cmpd="sng" algn="ctr">
              <a:solidFill>
                <a:schemeClr val="bg1"/>
              </a:solidFill>
              <a:prstDash val="solid"/>
              <a:miter lim="800000"/>
            </a:ln>
            <a:effectLst/>
          </p:spPr>
        </p:cxnSp>
        <p:sp>
          <p:nvSpPr>
            <p:cNvPr id="58" name="CuadroTexto 57">
              <a:extLst>
                <a:ext uri="{FF2B5EF4-FFF2-40B4-BE49-F238E27FC236}">
                  <a16:creationId xmlns:a16="http://schemas.microsoft.com/office/drawing/2014/main" id="{45B0F493-BACF-A581-E7AB-B55F7B54098F}"/>
                </a:ext>
              </a:extLst>
            </p:cNvPr>
            <p:cNvSpPr txBox="1"/>
            <p:nvPr/>
          </p:nvSpPr>
          <p:spPr>
            <a:xfrm>
              <a:off x="1501524" y="1157825"/>
              <a:ext cx="300445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233DFF"/>
                  </a:solidFill>
                  <a:effectLst/>
                  <a:uLnTx/>
                  <a:uFillTx/>
                  <a:latin typeface="Open Sans Bold" panose="020B0604020202020204"/>
                </a:rPr>
                <a:t>PROACTIVIDAD</a:t>
              </a:r>
            </a:p>
          </p:txBody>
        </p:sp>
        <p:sp>
          <p:nvSpPr>
            <p:cNvPr id="59" name="CuadroTexto 58">
              <a:extLst>
                <a:ext uri="{FF2B5EF4-FFF2-40B4-BE49-F238E27FC236}">
                  <a16:creationId xmlns:a16="http://schemas.microsoft.com/office/drawing/2014/main" id="{B8F53090-F7FB-67B5-CC83-4F6ABAA3398B}"/>
                </a:ext>
              </a:extLst>
            </p:cNvPr>
            <p:cNvSpPr txBox="1"/>
            <p:nvPr/>
          </p:nvSpPr>
          <p:spPr>
            <a:xfrm>
              <a:off x="5464288" y="1098641"/>
              <a:ext cx="314604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Avanzando siempre un paso delante de los demás</a:t>
              </a:r>
            </a:p>
          </p:txBody>
        </p:sp>
        <p:sp>
          <p:nvSpPr>
            <p:cNvPr id="60" name="CuadroTexto 59">
              <a:extLst>
                <a:ext uri="{FF2B5EF4-FFF2-40B4-BE49-F238E27FC236}">
                  <a16:creationId xmlns:a16="http://schemas.microsoft.com/office/drawing/2014/main" id="{A34C09A9-FBB9-A9F1-2D3C-3F8FB03FDA14}"/>
                </a:ext>
              </a:extLst>
            </p:cNvPr>
            <p:cNvSpPr txBox="1"/>
            <p:nvPr/>
          </p:nvSpPr>
          <p:spPr>
            <a:xfrm>
              <a:off x="1511572" y="2281939"/>
              <a:ext cx="300335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233DFF"/>
                  </a:solidFill>
                  <a:effectLst/>
                  <a:uLnTx/>
                  <a:uFillTx/>
                  <a:latin typeface="Open Sans Bold" panose="020B0604020202020204"/>
                </a:rPr>
                <a:t>PUNTUALIDAD</a:t>
              </a:r>
            </a:p>
          </p:txBody>
        </p:sp>
        <p:sp>
          <p:nvSpPr>
            <p:cNvPr id="61" name="CuadroTexto 60">
              <a:extLst>
                <a:ext uri="{FF2B5EF4-FFF2-40B4-BE49-F238E27FC236}">
                  <a16:creationId xmlns:a16="http://schemas.microsoft.com/office/drawing/2014/main" id="{A40133D7-9877-43BB-0403-887D1CFF2BE3}"/>
                </a:ext>
              </a:extLst>
            </p:cNvPr>
            <p:cNvSpPr txBox="1"/>
            <p:nvPr/>
          </p:nvSpPr>
          <p:spPr>
            <a:xfrm>
              <a:off x="5464288" y="2169795"/>
              <a:ext cx="304153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chemeClr val="bg1"/>
                  </a:solidFill>
                  <a:effectLst/>
                  <a:uLnTx/>
                  <a:uFillTx/>
                  <a:latin typeface="Open Sans Bold" panose="020B0604020202020204"/>
                </a:rPr>
                <a:t>Llegando siempre unos minutos antes</a:t>
              </a:r>
            </a:p>
          </p:txBody>
        </p:sp>
        <p:sp>
          <p:nvSpPr>
            <p:cNvPr id="62" name="CuadroTexto 61">
              <a:extLst>
                <a:ext uri="{FF2B5EF4-FFF2-40B4-BE49-F238E27FC236}">
                  <a16:creationId xmlns:a16="http://schemas.microsoft.com/office/drawing/2014/main" id="{0B3B7654-8935-128F-16DD-61442F779EA2}"/>
                </a:ext>
              </a:extLst>
            </p:cNvPr>
            <p:cNvSpPr txBox="1"/>
            <p:nvPr/>
          </p:nvSpPr>
          <p:spPr>
            <a:xfrm>
              <a:off x="5464288" y="3254012"/>
              <a:ext cx="314604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Practicando actividades de largo alcance</a:t>
              </a:r>
            </a:p>
          </p:txBody>
        </p:sp>
        <p:sp>
          <p:nvSpPr>
            <p:cNvPr id="63" name="CuadroTexto 62">
              <a:extLst>
                <a:ext uri="{FF2B5EF4-FFF2-40B4-BE49-F238E27FC236}">
                  <a16:creationId xmlns:a16="http://schemas.microsoft.com/office/drawing/2014/main" id="{B3CE234F-9C3F-9866-5FD1-9B869748ECF3}"/>
                </a:ext>
              </a:extLst>
            </p:cNvPr>
            <p:cNvSpPr txBox="1"/>
            <p:nvPr/>
          </p:nvSpPr>
          <p:spPr>
            <a:xfrm>
              <a:off x="1294313" y="4287025"/>
              <a:ext cx="345929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233DFF"/>
                  </a:solidFill>
                  <a:effectLst/>
                  <a:uLnTx/>
                  <a:uFillTx/>
                  <a:latin typeface="Open Sans Bold" panose="020B0604020202020204"/>
                </a:rPr>
                <a:t>RESOLUCION DE PROBLEMAS</a:t>
              </a:r>
            </a:p>
          </p:txBody>
        </p:sp>
        <p:sp>
          <p:nvSpPr>
            <p:cNvPr id="64" name="CuadroTexto 63">
              <a:extLst>
                <a:ext uri="{FF2B5EF4-FFF2-40B4-BE49-F238E27FC236}">
                  <a16:creationId xmlns:a16="http://schemas.microsoft.com/office/drawing/2014/main" id="{AF05E155-CBD7-1093-76AC-D8141C09E242}"/>
                </a:ext>
              </a:extLst>
            </p:cNvPr>
            <p:cNvSpPr txBox="1"/>
            <p:nvPr/>
          </p:nvSpPr>
          <p:spPr>
            <a:xfrm>
              <a:off x="5464288" y="4271148"/>
              <a:ext cx="289784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Encontrando la respuesta a situaciones difíciles</a:t>
              </a:r>
            </a:p>
          </p:txBody>
        </p:sp>
        <p:sp>
          <p:nvSpPr>
            <p:cNvPr id="65" name="CuadroTexto 64">
              <a:extLst>
                <a:ext uri="{FF2B5EF4-FFF2-40B4-BE49-F238E27FC236}">
                  <a16:creationId xmlns:a16="http://schemas.microsoft.com/office/drawing/2014/main" id="{0CA8EFE3-7C88-A783-FE0C-EF505A10B5D7}"/>
                </a:ext>
              </a:extLst>
            </p:cNvPr>
            <p:cNvSpPr txBox="1"/>
            <p:nvPr/>
          </p:nvSpPr>
          <p:spPr>
            <a:xfrm>
              <a:off x="1294315" y="5538516"/>
              <a:ext cx="34592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233DFF"/>
                  </a:solidFill>
                  <a:effectLst/>
                  <a:uLnTx/>
                  <a:uFillTx/>
                  <a:latin typeface="Open Sans Bold" panose="020B0604020202020204"/>
                </a:rPr>
                <a:t>RESPETO</a:t>
              </a:r>
            </a:p>
          </p:txBody>
        </p:sp>
        <p:sp>
          <p:nvSpPr>
            <p:cNvPr id="66" name="CuadroTexto 65">
              <a:extLst>
                <a:ext uri="{FF2B5EF4-FFF2-40B4-BE49-F238E27FC236}">
                  <a16:creationId xmlns:a16="http://schemas.microsoft.com/office/drawing/2014/main" id="{84245116-ECBB-3095-A60C-3197A554CDD8}"/>
                </a:ext>
              </a:extLst>
            </p:cNvPr>
            <p:cNvSpPr txBox="1"/>
            <p:nvPr/>
          </p:nvSpPr>
          <p:spPr>
            <a:xfrm>
              <a:off x="5464288" y="5461635"/>
              <a:ext cx="304153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chemeClr val="bg1"/>
                  </a:solidFill>
                  <a:effectLst/>
                  <a:uLnTx/>
                  <a:uFillTx/>
                  <a:latin typeface="Open Sans Bold" panose="020B0604020202020204"/>
                </a:rPr>
                <a:t>Aceptando otras formas de pensar y actuar</a:t>
              </a:r>
            </a:p>
          </p:txBody>
        </p:sp>
        <p:sp>
          <p:nvSpPr>
            <p:cNvPr id="67" name="CuadroTexto 66">
              <a:extLst>
                <a:ext uri="{FF2B5EF4-FFF2-40B4-BE49-F238E27FC236}">
                  <a16:creationId xmlns:a16="http://schemas.microsoft.com/office/drawing/2014/main" id="{00975753-9516-EFFB-BAA7-91EE67BCBB0D}"/>
                </a:ext>
              </a:extLst>
            </p:cNvPr>
            <p:cNvSpPr txBox="1"/>
            <p:nvPr/>
          </p:nvSpPr>
          <p:spPr>
            <a:xfrm>
              <a:off x="1294314" y="3368996"/>
              <a:ext cx="345929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233DFF"/>
                  </a:solidFill>
                  <a:effectLst/>
                  <a:uLnTx/>
                  <a:uFillTx/>
                  <a:latin typeface="Open Sans Bold" panose="020B0604020202020204"/>
                </a:rPr>
                <a:t>RESISTENCIA</a:t>
              </a:r>
            </a:p>
          </p:txBody>
        </p:sp>
        <p:sp>
          <p:nvSpPr>
            <p:cNvPr id="69" name="Rectángulo redondeado 68"/>
            <p:cNvSpPr/>
            <p:nvPr/>
          </p:nvSpPr>
          <p:spPr>
            <a:xfrm>
              <a:off x="838200" y="179679"/>
              <a:ext cx="8286750" cy="6378634"/>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71" name="Redondear rectángulo de esquina diagonal 70"/>
          <p:cNvSpPr/>
          <p:nvPr/>
        </p:nvSpPr>
        <p:spPr>
          <a:xfrm>
            <a:off x="9384308" y="2417348"/>
            <a:ext cx="1990725" cy="2143217"/>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901575336"/>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37" name="Grupo 36"/>
          <p:cNvGrpSpPr/>
          <p:nvPr/>
        </p:nvGrpSpPr>
        <p:grpSpPr>
          <a:xfrm>
            <a:off x="410362" y="136381"/>
            <a:ext cx="8420100" cy="6317710"/>
            <a:chOff x="410362" y="136381"/>
            <a:chExt cx="8420100" cy="6317710"/>
          </a:xfrm>
        </p:grpSpPr>
        <p:sp>
          <p:nvSpPr>
            <p:cNvPr id="3" name="CuadroTexto 1">
              <a:extLst>
                <a:ext uri="{FF2B5EF4-FFF2-40B4-BE49-F238E27FC236}">
                  <a16:creationId xmlns:a16="http://schemas.microsoft.com/office/drawing/2014/main" id="{C439DA76-152A-4FDD-8BFB-372F7696B154}"/>
                </a:ext>
              </a:extLst>
            </p:cNvPr>
            <p:cNvSpPr txBox="1"/>
            <p:nvPr/>
          </p:nvSpPr>
          <p:spPr>
            <a:xfrm>
              <a:off x="905084" y="282865"/>
              <a:ext cx="3611305"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092813" y="265865"/>
              <a:ext cx="3111318"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922839" y="845500"/>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922839" y="1969613"/>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904496" y="3056671"/>
              <a:ext cx="3479969" cy="860633"/>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902161" y="4112830"/>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9" name="Left Brace 28">
              <a:extLst>
                <a:ext uri="{FF2B5EF4-FFF2-40B4-BE49-F238E27FC236}">
                  <a16:creationId xmlns:a16="http://schemas.microsoft.com/office/drawing/2014/main" id="{830FD0B9-205D-4347-8E93-C1885140F1A9}"/>
                </a:ext>
              </a:extLst>
            </p:cNvPr>
            <p:cNvSpPr/>
            <p:nvPr/>
          </p:nvSpPr>
          <p:spPr>
            <a:xfrm flipH="1">
              <a:off x="410362" y="1275115"/>
              <a:ext cx="88621" cy="44095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cxnSp>
          <p:nvCxnSpPr>
            <p:cNvPr id="10" name="Straight Connector 29">
              <a:extLst>
                <a:ext uri="{FF2B5EF4-FFF2-40B4-BE49-F238E27FC236}">
                  <a16:creationId xmlns:a16="http://schemas.microsoft.com/office/drawing/2014/main" id="{E3FC4BCC-97CF-44B2-9297-0E1D837DBFD1}"/>
                </a:ext>
              </a:extLst>
            </p:cNvPr>
            <p:cNvCxnSpPr>
              <a:cxnSpLocks/>
              <a:stCxn id="9" idx="0"/>
              <a:endCxn id="5" idx="1"/>
            </p:cNvCxnSpPr>
            <p:nvPr/>
          </p:nvCxnSpPr>
          <p:spPr>
            <a:xfrm>
              <a:off x="410362" y="1275115"/>
              <a:ext cx="512477" cy="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30">
              <a:extLst>
                <a:ext uri="{FF2B5EF4-FFF2-40B4-BE49-F238E27FC236}">
                  <a16:creationId xmlns:a16="http://schemas.microsoft.com/office/drawing/2014/main" id="{4B39145E-97ED-461E-A441-18B06C7390BF}"/>
                </a:ext>
              </a:extLst>
            </p:cNvPr>
            <p:cNvCxnSpPr>
              <a:cxnSpLocks/>
              <a:endCxn id="6" idx="1"/>
            </p:cNvCxnSpPr>
            <p:nvPr/>
          </p:nvCxnSpPr>
          <p:spPr>
            <a:xfrm>
              <a:off x="498987" y="2399228"/>
              <a:ext cx="423852" cy="70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41">
              <a:extLst>
                <a:ext uri="{FF2B5EF4-FFF2-40B4-BE49-F238E27FC236}">
                  <a16:creationId xmlns:a16="http://schemas.microsoft.com/office/drawing/2014/main" id="{6771B1C9-7E11-4804-840A-3AC6CBF6C6D9}"/>
                </a:ext>
              </a:extLst>
            </p:cNvPr>
            <p:cNvSpPr/>
            <p:nvPr/>
          </p:nvSpPr>
          <p:spPr>
            <a:xfrm>
              <a:off x="902161" y="5247452"/>
              <a:ext cx="3479969" cy="861372"/>
            </a:xfrm>
            <a:prstGeom prst="roundRect">
              <a:avLst/>
            </a:prstGeom>
            <a:solidFill>
              <a:srgbClr val="004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cxnSp>
          <p:nvCxnSpPr>
            <p:cNvPr id="13" name="Straight Connector 52">
              <a:extLst>
                <a:ext uri="{FF2B5EF4-FFF2-40B4-BE49-F238E27FC236}">
                  <a16:creationId xmlns:a16="http://schemas.microsoft.com/office/drawing/2014/main" id="{D4B041D6-D10C-4D55-AB9B-AE83C844B2BF}"/>
                </a:ext>
              </a:extLst>
            </p:cNvPr>
            <p:cNvCxnSpPr>
              <a:cxnSpLocks/>
              <a:stCxn id="9" idx="1"/>
              <a:endCxn id="7" idx="1"/>
            </p:cNvCxnSpPr>
            <p:nvPr/>
          </p:nvCxnSpPr>
          <p:spPr>
            <a:xfrm>
              <a:off x="498983" y="3479902"/>
              <a:ext cx="405513" cy="70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54">
              <a:extLst>
                <a:ext uri="{FF2B5EF4-FFF2-40B4-BE49-F238E27FC236}">
                  <a16:creationId xmlns:a16="http://schemas.microsoft.com/office/drawing/2014/main" id="{CA532865-5522-494E-8EA6-15771FEC1F58}"/>
                </a:ext>
              </a:extLst>
            </p:cNvPr>
            <p:cNvCxnSpPr>
              <a:cxnSpLocks/>
              <a:endCxn id="8" idx="1"/>
            </p:cNvCxnSpPr>
            <p:nvPr/>
          </p:nvCxnSpPr>
          <p:spPr>
            <a:xfrm>
              <a:off x="432590" y="4543146"/>
              <a:ext cx="469571" cy="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58">
              <a:extLst>
                <a:ext uri="{FF2B5EF4-FFF2-40B4-BE49-F238E27FC236}">
                  <a16:creationId xmlns:a16="http://schemas.microsoft.com/office/drawing/2014/main" id="{4BE7B630-D98B-477D-BA09-E92E7AC7845F}"/>
                </a:ext>
              </a:extLst>
            </p:cNvPr>
            <p:cNvCxnSpPr>
              <a:cxnSpLocks/>
              <a:stCxn id="9" idx="2"/>
              <a:endCxn id="12" idx="1"/>
            </p:cNvCxnSpPr>
            <p:nvPr/>
          </p:nvCxnSpPr>
          <p:spPr>
            <a:xfrm flipV="1">
              <a:off x="410362" y="5678138"/>
              <a:ext cx="491799" cy="655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74">
              <a:extLst>
                <a:ext uri="{FF2B5EF4-FFF2-40B4-BE49-F238E27FC236}">
                  <a16:creationId xmlns:a16="http://schemas.microsoft.com/office/drawing/2014/main" id="{0EDB72D4-E111-4213-AF64-A748D4B2AB46}"/>
                </a:ext>
              </a:extLst>
            </p:cNvPr>
            <p:cNvSpPr/>
            <p:nvPr/>
          </p:nvSpPr>
          <p:spPr>
            <a:xfrm>
              <a:off x="4921524" y="852760"/>
              <a:ext cx="3479969" cy="860633"/>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4921524" y="1976873"/>
              <a:ext cx="3479969" cy="860633"/>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4903181" y="3063931"/>
              <a:ext cx="3479969" cy="860633"/>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4900846" y="4120090"/>
              <a:ext cx="3479969" cy="861372"/>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409047" y="1282375"/>
              <a:ext cx="512477" cy="702"/>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402808" y="2399930"/>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4900846" y="5254712"/>
              <a:ext cx="3479969" cy="861372"/>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384465" y="3486988"/>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382130" y="4543516"/>
              <a:ext cx="518716" cy="7260"/>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409047" y="5685398"/>
              <a:ext cx="491799" cy="6551"/>
            </a:xfrm>
            <a:prstGeom prst="line">
              <a:avLst/>
            </a:prstGeom>
            <a:ln w="57150">
              <a:solidFill>
                <a:srgbClr val="004AAD"/>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D47DE242-9C9A-D51B-BDE3-C31FB175E1A4}"/>
                </a:ext>
              </a:extLst>
            </p:cNvPr>
            <p:cNvSpPr txBox="1"/>
            <p:nvPr/>
          </p:nvSpPr>
          <p:spPr>
            <a:xfrm>
              <a:off x="5092813" y="992777"/>
              <a:ext cx="3172166" cy="646331"/>
            </a:xfrm>
            <a:prstGeom prst="rect">
              <a:avLst/>
            </a:prstGeom>
            <a:noFill/>
          </p:spPr>
          <p:txBody>
            <a:bodyPr wrap="square" rtlCol="0">
              <a:spAutoFit/>
            </a:bodyPr>
            <a:lstStyle/>
            <a:p>
              <a:pPr algn="ctr"/>
              <a:r>
                <a:rPr lang="es-CO" dirty="0">
                  <a:solidFill>
                    <a:srgbClr val="233DFF"/>
                  </a:solidFill>
                  <a:latin typeface="Open Sans Bold" panose="020B0604020202020204"/>
                </a:rPr>
                <a:t>Destacándome por mi forma de hacer las cosas</a:t>
              </a:r>
            </a:p>
          </p:txBody>
        </p:sp>
        <p:sp>
          <p:nvSpPr>
            <p:cNvPr id="27" name="CuadroTexto 26">
              <a:extLst>
                <a:ext uri="{FF2B5EF4-FFF2-40B4-BE49-F238E27FC236}">
                  <a16:creationId xmlns:a16="http://schemas.microsoft.com/office/drawing/2014/main" id="{730DB20F-837F-B880-B781-675466A54396}"/>
                </a:ext>
              </a:extLst>
            </p:cNvPr>
            <p:cNvSpPr txBox="1"/>
            <p:nvPr/>
          </p:nvSpPr>
          <p:spPr>
            <a:xfrm>
              <a:off x="916600" y="1097709"/>
              <a:ext cx="3465530" cy="369332"/>
            </a:xfrm>
            <a:prstGeom prst="rect">
              <a:avLst/>
            </a:prstGeom>
            <a:noFill/>
          </p:spPr>
          <p:txBody>
            <a:bodyPr wrap="square" rtlCol="0">
              <a:spAutoFit/>
            </a:bodyPr>
            <a:lstStyle/>
            <a:p>
              <a:pPr algn="ctr"/>
              <a:r>
                <a:rPr lang="es-CO" b="1" dirty="0">
                  <a:solidFill>
                    <a:schemeClr val="bg1"/>
                  </a:solidFill>
                  <a:latin typeface="Open Sans Bold" panose="020B0604020202020204"/>
                </a:rPr>
                <a:t>RESPONSABILIDAD</a:t>
              </a:r>
            </a:p>
          </p:txBody>
        </p:sp>
        <p:sp>
          <p:nvSpPr>
            <p:cNvPr id="28" name="CuadroTexto 27">
              <a:extLst>
                <a:ext uri="{FF2B5EF4-FFF2-40B4-BE49-F238E27FC236}">
                  <a16:creationId xmlns:a16="http://schemas.microsoft.com/office/drawing/2014/main" id="{8070B07E-511D-2644-E48D-EADBA60E6DDD}"/>
                </a:ext>
              </a:extLst>
            </p:cNvPr>
            <p:cNvSpPr txBox="1"/>
            <p:nvPr/>
          </p:nvSpPr>
          <p:spPr>
            <a:xfrm>
              <a:off x="952880" y="2189752"/>
              <a:ext cx="3343458" cy="369332"/>
            </a:xfrm>
            <a:prstGeom prst="rect">
              <a:avLst/>
            </a:prstGeom>
            <a:noFill/>
          </p:spPr>
          <p:txBody>
            <a:bodyPr wrap="square" rtlCol="0">
              <a:spAutoFit/>
            </a:bodyPr>
            <a:lstStyle/>
            <a:p>
              <a:pPr algn="ctr"/>
              <a:r>
                <a:rPr lang="es-CO" b="1" dirty="0">
                  <a:solidFill>
                    <a:schemeClr val="bg1"/>
                  </a:solidFill>
                  <a:latin typeface="Open Sans Bold" panose="020B0604020202020204"/>
                </a:rPr>
                <a:t>RESPONSABILIDAD SOCIAL</a:t>
              </a:r>
            </a:p>
          </p:txBody>
        </p:sp>
        <p:sp>
          <p:nvSpPr>
            <p:cNvPr id="29" name="CuadroTexto 28">
              <a:extLst>
                <a:ext uri="{FF2B5EF4-FFF2-40B4-BE49-F238E27FC236}">
                  <a16:creationId xmlns:a16="http://schemas.microsoft.com/office/drawing/2014/main" id="{B7E01EFA-EE28-A8A7-AEF2-DBA3DD7F4FB4}"/>
                </a:ext>
              </a:extLst>
            </p:cNvPr>
            <p:cNvSpPr txBox="1"/>
            <p:nvPr/>
          </p:nvSpPr>
          <p:spPr>
            <a:xfrm>
              <a:off x="5092813" y="2076994"/>
              <a:ext cx="3172166" cy="646331"/>
            </a:xfrm>
            <a:prstGeom prst="rect">
              <a:avLst/>
            </a:prstGeom>
            <a:noFill/>
          </p:spPr>
          <p:txBody>
            <a:bodyPr wrap="square" rtlCol="0">
              <a:spAutoFit/>
            </a:bodyPr>
            <a:lstStyle/>
            <a:p>
              <a:pPr algn="ctr"/>
              <a:r>
                <a:rPr lang="es-CO" dirty="0">
                  <a:solidFill>
                    <a:srgbClr val="233DFF"/>
                  </a:solidFill>
                  <a:latin typeface="Open Sans Bold" panose="020B0604020202020204"/>
                </a:rPr>
                <a:t>Conociendo el impacto de mi labor sobre la sociedad</a:t>
              </a:r>
            </a:p>
          </p:txBody>
        </p:sp>
        <p:sp>
          <p:nvSpPr>
            <p:cNvPr id="30" name="CuadroTexto 29">
              <a:extLst>
                <a:ext uri="{FF2B5EF4-FFF2-40B4-BE49-F238E27FC236}">
                  <a16:creationId xmlns:a16="http://schemas.microsoft.com/office/drawing/2014/main" id="{CD21B379-BFF1-CE6C-749F-24E97FB599F1}"/>
                </a:ext>
              </a:extLst>
            </p:cNvPr>
            <p:cNvSpPr txBox="1"/>
            <p:nvPr/>
          </p:nvSpPr>
          <p:spPr>
            <a:xfrm>
              <a:off x="922840" y="3295236"/>
              <a:ext cx="3373498" cy="369332"/>
            </a:xfrm>
            <a:prstGeom prst="rect">
              <a:avLst/>
            </a:prstGeom>
            <a:noFill/>
          </p:spPr>
          <p:txBody>
            <a:bodyPr wrap="square" rtlCol="0">
              <a:spAutoFit/>
            </a:bodyPr>
            <a:lstStyle/>
            <a:p>
              <a:pPr algn="ctr"/>
              <a:r>
                <a:rPr lang="es-CO" b="1" dirty="0">
                  <a:solidFill>
                    <a:schemeClr val="bg1"/>
                  </a:solidFill>
                  <a:latin typeface="Open Sans Bold" panose="020B0604020202020204"/>
                </a:rPr>
                <a:t>RETROALIMENTACION</a:t>
              </a:r>
            </a:p>
          </p:txBody>
        </p:sp>
        <p:sp>
          <p:nvSpPr>
            <p:cNvPr id="31" name="CuadroTexto 30">
              <a:extLst>
                <a:ext uri="{FF2B5EF4-FFF2-40B4-BE49-F238E27FC236}">
                  <a16:creationId xmlns:a16="http://schemas.microsoft.com/office/drawing/2014/main" id="{9EC6ECFA-318C-35DC-063F-C89E0B5DE1BC}"/>
                </a:ext>
              </a:extLst>
            </p:cNvPr>
            <p:cNvSpPr txBox="1"/>
            <p:nvPr/>
          </p:nvSpPr>
          <p:spPr>
            <a:xfrm>
              <a:off x="4991308" y="3033032"/>
              <a:ext cx="3287273" cy="923330"/>
            </a:xfrm>
            <a:prstGeom prst="rect">
              <a:avLst/>
            </a:prstGeom>
            <a:noFill/>
          </p:spPr>
          <p:txBody>
            <a:bodyPr wrap="square" rtlCol="0">
              <a:spAutoFit/>
            </a:bodyPr>
            <a:lstStyle/>
            <a:p>
              <a:pPr algn="ctr"/>
              <a:r>
                <a:rPr lang="es-CO" dirty="0">
                  <a:solidFill>
                    <a:srgbClr val="233DFF"/>
                  </a:solidFill>
                  <a:latin typeface="Open Sans Bold" panose="020B0604020202020204"/>
                </a:rPr>
                <a:t>Apoyando a los demás a corregir sus errores y a utilizar sus fortalezas</a:t>
              </a:r>
            </a:p>
          </p:txBody>
        </p:sp>
        <p:sp>
          <p:nvSpPr>
            <p:cNvPr id="32" name="CuadroTexto 31">
              <a:extLst>
                <a:ext uri="{FF2B5EF4-FFF2-40B4-BE49-F238E27FC236}">
                  <a16:creationId xmlns:a16="http://schemas.microsoft.com/office/drawing/2014/main" id="{40AF981F-6358-97B5-E638-FFC84F3CB9A3}"/>
                </a:ext>
              </a:extLst>
            </p:cNvPr>
            <p:cNvSpPr txBox="1"/>
            <p:nvPr/>
          </p:nvSpPr>
          <p:spPr>
            <a:xfrm>
              <a:off x="897496" y="4347990"/>
              <a:ext cx="3454226" cy="369332"/>
            </a:xfrm>
            <a:prstGeom prst="rect">
              <a:avLst/>
            </a:prstGeom>
            <a:noFill/>
          </p:spPr>
          <p:txBody>
            <a:bodyPr wrap="square" rtlCol="0">
              <a:spAutoFit/>
            </a:bodyPr>
            <a:lstStyle/>
            <a:p>
              <a:pPr algn="ctr"/>
              <a:r>
                <a:rPr lang="es-CO" b="1" dirty="0">
                  <a:solidFill>
                    <a:schemeClr val="bg1"/>
                  </a:solidFill>
                  <a:latin typeface="Open Sans Bold" panose="020B0604020202020204"/>
                </a:rPr>
                <a:t>SALUD FINANCIERA</a:t>
              </a:r>
            </a:p>
          </p:txBody>
        </p:sp>
        <p:sp>
          <p:nvSpPr>
            <p:cNvPr id="33" name="CuadroTexto 32">
              <a:extLst>
                <a:ext uri="{FF2B5EF4-FFF2-40B4-BE49-F238E27FC236}">
                  <a16:creationId xmlns:a16="http://schemas.microsoft.com/office/drawing/2014/main" id="{23D80B76-AA5F-40DA-229C-CEEC723EB597}"/>
                </a:ext>
              </a:extLst>
            </p:cNvPr>
            <p:cNvSpPr txBox="1"/>
            <p:nvPr/>
          </p:nvSpPr>
          <p:spPr>
            <a:xfrm>
              <a:off x="4991306" y="4365740"/>
              <a:ext cx="3273671" cy="369332"/>
            </a:xfrm>
            <a:prstGeom prst="rect">
              <a:avLst/>
            </a:prstGeom>
            <a:noFill/>
          </p:spPr>
          <p:txBody>
            <a:bodyPr wrap="square" rtlCol="0">
              <a:spAutoFit/>
            </a:bodyPr>
            <a:lstStyle/>
            <a:p>
              <a:pPr algn="ctr"/>
              <a:r>
                <a:rPr lang="es-CO" dirty="0">
                  <a:solidFill>
                    <a:srgbClr val="233DFF"/>
                  </a:solidFill>
                  <a:latin typeface="Open Sans Bold" panose="020B0604020202020204"/>
                </a:rPr>
                <a:t>Cuidando mi salud financiera</a:t>
              </a:r>
            </a:p>
          </p:txBody>
        </p:sp>
        <p:sp>
          <p:nvSpPr>
            <p:cNvPr id="34" name="CuadroTexto 33">
              <a:extLst>
                <a:ext uri="{FF2B5EF4-FFF2-40B4-BE49-F238E27FC236}">
                  <a16:creationId xmlns:a16="http://schemas.microsoft.com/office/drawing/2014/main" id="{14272B24-7B65-4EC8-2B90-81111C333E00}"/>
                </a:ext>
              </a:extLst>
            </p:cNvPr>
            <p:cNvSpPr txBox="1"/>
            <p:nvPr/>
          </p:nvSpPr>
          <p:spPr>
            <a:xfrm>
              <a:off x="904496" y="5482593"/>
              <a:ext cx="3373498" cy="369332"/>
            </a:xfrm>
            <a:prstGeom prst="rect">
              <a:avLst/>
            </a:prstGeom>
            <a:noFill/>
          </p:spPr>
          <p:txBody>
            <a:bodyPr wrap="square" rtlCol="0">
              <a:spAutoFit/>
            </a:bodyPr>
            <a:lstStyle/>
            <a:p>
              <a:pPr algn="ctr"/>
              <a:r>
                <a:rPr lang="es-CO" b="1" dirty="0">
                  <a:solidFill>
                    <a:schemeClr val="bg1"/>
                  </a:solidFill>
                  <a:latin typeface="Open Sans Bold" panose="020B0604020202020204"/>
                </a:rPr>
                <a:t>SEGURIDAD PERSONAL</a:t>
              </a:r>
            </a:p>
          </p:txBody>
        </p:sp>
        <p:sp>
          <p:nvSpPr>
            <p:cNvPr id="35" name="CuadroTexto 34">
              <a:extLst>
                <a:ext uri="{FF2B5EF4-FFF2-40B4-BE49-F238E27FC236}">
                  <a16:creationId xmlns:a16="http://schemas.microsoft.com/office/drawing/2014/main" id="{F7121C05-E313-D47A-251B-52118FC6CFC7}"/>
                </a:ext>
              </a:extLst>
            </p:cNvPr>
            <p:cNvSpPr txBox="1"/>
            <p:nvPr/>
          </p:nvSpPr>
          <p:spPr>
            <a:xfrm>
              <a:off x="4991307" y="5368783"/>
              <a:ext cx="3273671" cy="646331"/>
            </a:xfrm>
            <a:prstGeom prst="rect">
              <a:avLst/>
            </a:prstGeom>
            <a:noFill/>
          </p:spPr>
          <p:txBody>
            <a:bodyPr wrap="square" rtlCol="0">
              <a:spAutoFit/>
            </a:bodyPr>
            <a:lstStyle/>
            <a:p>
              <a:pPr algn="ctr"/>
              <a:r>
                <a:rPr lang="es-CO" dirty="0">
                  <a:solidFill>
                    <a:srgbClr val="233DFF"/>
                  </a:solidFill>
                  <a:latin typeface="Open Sans Bold" panose="020B0604020202020204"/>
                </a:rPr>
                <a:t>Valorando mis propias capacidades</a:t>
              </a:r>
            </a:p>
          </p:txBody>
        </p:sp>
        <p:sp>
          <p:nvSpPr>
            <p:cNvPr id="36" name="Rectángulo redondeado 35"/>
            <p:cNvSpPr/>
            <p:nvPr/>
          </p:nvSpPr>
          <p:spPr>
            <a:xfrm>
              <a:off x="410362" y="136381"/>
              <a:ext cx="8420100" cy="631771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38" name="Elipse 37"/>
          <p:cNvSpPr/>
          <p:nvPr/>
        </p:nvSpPr>
        <p:spPr>
          <a:xfrm>
            <a:off x="9008336" y="2076994"/>
            <a:ext cx="2520000" cy="2520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26715208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grpSp>
        <p:nvGrpSpPr>
          <p:cNvPr id="41" name="Grupo 40"/>
          <p:cNvGrpSpPr/>
          <p:nvPr/>
        </p:nvGrpSpPr>
        <p:grpSpPr>
          <a:xfrm>
            <a:off x="571500" y="333375"/>
            <a:ext cx="8429625" cy="6248400"/>
            <a:chOff x="771525" y="142875"/>
            <a:chExt cx="8429625" cy="6248400"/>
          </a:xfrm>
        </p:grpSpPr>
        <p:sp>
          <p:nvSpPr>
            <p:cNvPr id="3" name="CuadroTexto 1">
              <a:extLst>
                <a:ext uri="{FF2B5EF4-FFF2-40B4-BE49-F238E27FC236}">
                  <a16:creationId xmlns:a16="http://schemas.microsoft.com/office/drawing/2014/main" id="{C439DA76-152A-4FDD-8BFB-372F7696B154}"/>
                </a:ext>
              </a:extLst>
            </p:cNvPr>
            <p:cNvSpPr txBox="1"/>
            <p:nvPr/>
          </p:nvSpPr>
          <p:spPr>
            <a:xfrm>
              <a:off x="1237164" y="253203"/>
              <a:ext cx="3647116" cy="461665"/>
            </a:xfrm>
            <a:prstGeom prst="rect">
              <a:avLst/>
            </a:prstGeom>
            <a:noFill/>
            <a:ln>
              <a:noFill/>
            </a:ln>
          </p:spPr>
          <p:txBody>
            <a:bodyPr wrap="square" rtlCol="0">
              <a:spAutoFit/>
            </a:bodyPr>
            <a:lstStyle/>
            <a:p>
              <a:pPr algn="ctr"/>
              <a:r>
                <a:rPr lang="es-ES" sz="2400" b="1" dirty="0">
                  <a:solidFill>
                    <a:srgbClr val="004AAD"/>
                  </a:solidFill>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469458" y="236203"/>
              <a:ext cx="3142170" cy="461665"/>
            </a:xfrm>
            <a:prstGeom prst="rect">
              <a:avLst/>
            </a:prstGeom>
            <a:noFill/>
            <a:ln>
              <a:noFill/>
            </a:ln>
          </p:spPr>
          <p:txBody>
            <a:bodyPr wrap="square" rtlCol="0">
              <a:spAutoFit/>
            </a:bodyPr>
            <a:lstStyle/>
            <a:p>
              <a:pPr algn="ctr"/>
              <a:r>
                <a:rPr lang="es-ES" sz="2400" b="1" dirty="0">
                  <a:solidFill>
                    <a:srgbClr val="004AAD"/>
                  </a:solidFill>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1237164" y="759775"/>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1237164" y="1883888"/>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1218821" y="2970946"/>
              <a:ext cx="3479969" cy="860633"/>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1216486" y="4027105"/>
              <a:ext cx="3479969" cy="861372"/>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41">
              <a:extLst>
                <a:ext uri="{FF2B5EF4-FFF2-40B4-BE49-F238E27FC236}">
                  <a16:creationId xmlns:a16="http://schemas.microsoft.com/office/drawing/2014/main" id="{6771B1C9-7E11-4804-840A-3AC6CBF6C6D9}"/>
                </a:ext>
              </a:extLst>
            </p:cNvPr>
            <p:cNvSpPr/>
            <p:nvPr/>
          </p:nvSpPr>
          <p:spPr>
            <a:xfrm>
              <a:off x="1216486" y="5161727"/>
              <a:ext cx="3479969" cy="861372"/>
            </a:xfrm>
            <a:prstGeom prst="roundRect">
              <a:avLst/>
            </a:prstGeom>
            <a:solidFill>
              <a:srgbClr val="233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74">
              <a:extLst>
                <a:ext uri="{FF2B5EF4-FFF2-40B4-BE49-F238E27FC236}">
                  <a16:creationId xmlns:a16="http://schemas.microsoft.com/office/drawing/2014/main" id="{0EDB72D4-E111-4213-AF64-A748D4B2AB46}"/>
                </a:ext>
              </a:extLst>
            </p:cNvPr>
            <p:cNvSpPr/>
            <p:nvPr/>
          </p:nvSpPr>
          <p:spPr>
            <a:xfrm>
              <a:off x="5235849" y="767035"/>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5235849" y="1891148"/>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5217506" y="2978206"/>
              <a:ext cx="3479969" cy="860633"/>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5215171" y="4034365"/>
              <a:ext cx="3479969" cy="861372"/>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723372" y="1196650"/>
              <a:ext cx="512477" cy="702"/>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717133" y="2314205"/>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2" name="Rectangle: Rounded Corners 85">
              <a:extLst>
                <a:ext uri="{FF2B5EF4-FFF2-40B4-BE49-F238E27FC236}">
                  <a16:creationId xmlns:a16="http://schemas.microsoft.com/office/drawing/2014/main" id="{032816FD-8382-4DC3-B082-B7EECC69D560}"/>
                </a:ext>
              </a:extLst>
            </p:cNvPr>
            <p:cNvSpPr/>
            <p:nvPr/>
          </p:nvSpPr>
          <p:spPr>
            <a:xfrm>
              <a:off x="5215171" y="5168987"/>
              <a:ext cx="3479969" cy="861372"/>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698790" y="3401263"/>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696455" y="4457791"/>
              <a:ext cx="518716" cy="7260"/>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723372" y="5599673"/>
              <a:ext cx="491799" cy="6551"/>
            </a:xfrm>
            <a:prstGeom prst="line">
              <a:avLst/>
            </a:prstGeom>
            <a:ln w="57150">
              <a:solidFill>
                <a:srgbClr val="233D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3E4CA956-BC00-1DE9-E519-D35B71F17B8E}"/>
                </a:ext>
              </a:extLst>
            </p:cNvPr>
            <p:cNvSpPr txBox="1"/>
            <p:nvPr/>
          </p:nvSpPr>
          <p:spPr>
            <a:xfrm>
              <a:off x="1353231" y="1015659"/>
              <a:ext cx="3159851" cy="369332"/>
            </a:xfrm>
            <a:prstGeom prst="rect">
              <a:avLst/>
            </a:prstGeom>
            <a:noFill/>
          </p:spPr>
          <p:txBody>
            <a:bodyPr wrap="square" rtlCol="0">
              <a:spAutoFit/>
            </a:bodyPr>
            <a:lstStyle/>
            <a:p>
              <a:pPr algn="ctr"/>
              <a:r>
                <a:rPr lang="es-CO" b="1" dirty="0">
                  <a:solidFill>
                    <a:schemeClr val="bg1"/>
                  </a:solidFill>
                  <a:latin typeface="Open Sans Bold" panose="020B0604020202020204"/>
                </a:rPr>
                <a:t>SENSIBILIDAD</a:t>
              </a:r>
            </a:p>
          </p:txBody>
        </p:sp>
        <p:sp>
          <p:nvSpPr>
            <p:cNvPr id="27" name="CuadroTexto 26">
              <a:extLst>
                <a:ext uri="{FF2B5EF4-FFF2-40B4-BE49-F238E27FC236}">
                  <a16:creationId xmlns:a16="http://schemas.microsoft.com/office/drawing/2014/main" id="{DDDF6430-0A4A-C160-C629-11BA8B85EC77}"/>
                </a:ext>
              </a:extLst>
            </p:cNvPr>
            <p:cNvSpPr txBox="1"/>
            <p:nvPr/>
          </p:nvSpPr>
          <p:spPr>
            <a:xfrm>
              <a:off x="5407138" y="893989"/>
              <a:ext cx="2937034" cy="646331"/>
            </a:xfrm>
            <a:prstGeom prst="rect">
              <a:avLst/>
            </a:prstGeom>
            <a:noFill/>
          </p:spPr>
          <p:txBody>
            <a:bodyPr wrap="square" rtlCol="0">
              <a:spAutoFit/>
            </a:bodyPr>
            <a:lstStyle/>
            <a:p>
              <a:pPr algn="ctr"/>
              <a:r>
                <a:rPr lang="es-CO" dirty="0">
                  <a:solidFill>
                    <a:schemeClr val="bg1"/>
                  </a:solidFill>
                  <a:latin typeface="Open Sans Bold" panose="020B0604020202020204"/>
                </a:rPr>
                <a:t>Comprendiendo otros mundos</a:t>
              </a:r>
            </a:p>
          </p:txBody>
        </p:sp>
        <p:sp>
          <p:nvSpPr>
            <p:cNvPr id="28" name="CuadroTexto 27">
              <a:extLst>
                <a:ext uri="{FF2B5EF4-FFF2-40B4-BE49-F238E27FC236}">
                  <a16:creationId xmlns:a16="http://schemas.microsoft.com/office/drawing/2014/main" id="{C628BEAC-5ACD-B7D3-1490-9B23505DDDDB}"/>
                </a:ext>
              </a:extLst>
            </p:cNvPr>
            <p:cNvSpPr txBox="1"/>
            <p:nvPr/>
          </p:nvSpPr>
          <p:spPr>
            <a:xfrm>
              <a:off x="5407138" y="2004332"/>
              <a:ext cx="3041537" cy="369332"/>
            </a:xfrm>
            <a:prstGeom prst="rect">
              <a:avLst/>
            </a:prstGeom>
            <a:noFill/>
          </p:spPr>
          <p:txBody>
            <a:bodyPr wrap="square" rtlCol="0">
              <a:spAutoFit/>
            </a:bodyPr>
            <a:lstStyle/>
            <a:p>
              <a:pPr algn="ctr"/>
              <a:r>
                <a:rPr lang="es-CO" dirty="0">
                  <a:solidFill>
                    <a:schemeClr val="bg1"/>
                  </a:solidFill>
                  <a:latin typeface="Open Sans Bold" panose="020B0604020202020204"/>
                </a:rPr>
                <a:t>Actuando de manera lógica</a:t>
              </a:r>
            </a:p>
          </p:txBody>
        </p:sp>
        <p:sp>
          <p:nvSpPr>
            <p:cNvPr id="29" name="CuadroTexto 28">
              <a:extLst>
                <a:ext uri="{FF2B5EF4-FFF2-40B4-BE49-F238E27FC236}">
                  <a16:creationId xmlns:a16="http://schemas.microsoft.com/office/drawing/2014/main" id="{65441864-5013-D0C4-B5E1-9E429C3B0494}"/>
                </a:ext>
              </a:extLst>
            </p:cNvPr>
            <p:cNvSpPr txBox="1"/>
            <p:nvPr/>
          </p:nvSpPr>
          <p:spPr>
            <a:xfrm>
              <a:off x="1282976" y="2106217"/>
              <a:ext cx="3300362" cy="369332"/>
            </a:xfrm>
            <a:prstGeom prst="rect">
              <a:avLst/>
            </a:prstGeom>
            <a:noFill/>
          </p:spPr>
          <p:txBody>
            <a:bodyPr wrap="square" rtlCol="0">
              <a:spAutoFit/>
            </a:bodyPr>
            <a:lstStyle/>
            <a:p>
              <a:pPr algn="ctr"/>
              <a:r>
                <a:rPr lang="es-CO" b="1" dirty="0">
                  <a:solidFill>
                    <a:schemeClr val="bg1"/>
                  </a:solidFill>
                  <a:latin typeface="Open Sans Bold" panose="020B0604020202020204"/>
                </a:rPr>
                <a:t>SENTIDO COMUN</a:t>
              </a:r>
            </a:p>
          </p:txBody>
        </p:sp>
        <p:sp>
          <p:nvSpPr>
            <p:cNvPr id="30" name="CuadroTexto 29">
              <a:extLst>
                <a:ext uri="{FF2B5EF4-FFF2-40B4-BE49-F238E27FC236}">
                  <a16:creationId xmlns:a16="http://schemas.microsoft.com/office/drawing/2014/main" id="{92155DC6-E361-AB81-0FF6-F00449EF31CD}"/>
                </a:ext>
              </a:extLst>
            </p:cNvPr>
            <p:cNvSpPr txBox="1"/>
            <p:nvPr/>
          </p:nvSpPr>
          <p:spPr>
            <a:xfrm>
              <a:off x="1353231" y="3107524"/>
              <a:ext cx="3159851" cy="646331"/>
            </a:xfrm>
            <a:prstGeom prst="rect">
              <a:avLst/>
            </a:prstGeom>
            <a:noFill/>
            <a:ln>
              <a:noFill/>
            </a:ln>
          </p:spPr>
          <p:txBody>
            <a:bodyPr wrap="square" rtlCol="0">
              <a:spAutoFit/>
            </a:bodyPr>
            <a:lstStyle/>
            <a:p>
              <a:pPr algn="ctr"/>
              <a:r>
                <a:rPr lang="es-CO" b="1" dirty="0">
                  <a:solidFill>
                    <a:schemeClr val="bg1"/>
                  </a:solidFill>
                  <a:latin typeface="Open Sans Bold" panose="020B0604020202020204"/>
                </a:rPr>
                <a:t>SICOLOGIA DEL CONSUMIDOR</a:t>
              </a:r>
            </a:p>
          </p:txBody>
        </p:sp>
        <p:sp>
          <p:nvSpPr>
            <p:cNvPr id="31" name="CuadroTexto 30">
              <a:extLst>
                <a:ext uri="{FF2B5EF4-FFF2-40B4-BE49-F238E27FC236}">
                  <a16:creationId xmlns:a16="http://schemas.microsoft.com/office/drawing/2014/main" id="{AB4734D0-0E74-5C92-C4FE-8551DFA07BAC}"/>
                </a:ext>
              </a:extLst>
            </p:cNvPr>
            <p:cNvSpPr txBox="1"/>
            <p:nvPr/>
          </p:nvSpPr>
          <p:spPr>
            <a:xfrm>
              <a:off x="5407138" y="3088549"/>
              <a:ext cx="3041537" cy="646331"/>
            </a:xfrm>
            <a:prstGeom prst="rect">
              <a:avLst/>
            </a:prstGeom>
            <a:noFill/>
          </p:spPr>
          <p:txBody>
            <a:bodyPr wrap="square" rtlCol="0">
              <a:spAutoFit/>
            </a:bodyPr>
            <a:lstStyle/>
            <a:p>
              <a:pPr algn="ctr"/>
              <a:r>
                <a:rPr lang="es-CO" dirty="0">
                  <a:solidFill>
                    <a:schemeClr val="bg1"/>
                  </a:solidFill>
                  <a:latin typeface="Open Sans Bold" panose="020B0604020202020204"/>
                </a:rPr>
                <a:t>Comprendiendo las conductas de mis clientes</a:t>
              </a:r>
            </a:p>
          </p:txBody>
        </p:sp>
        <p:sp>
          <p:nvSpPr>
            <p:cNvPr id="32" name="CuadroTexto 31">
              <a:extLst>
                <a:ext uri="{FF2B5EF4-FFF2-40B4-BE49-F238E27FC236}">
                  <a16:creationId xmlns:a16="http://schemas.microsoft.com/office/drawing/2014/main" id="{B5E5D4A5-4B77-461E-8F02-04AB3E7C9490}"/>
                </a:ext>
              </a:extLst>
            </p:cNvPr>
            <p:cNvSpPr txBox="1"/>
            <p:nvPr/>
          </p:nvSpPr>
          <p:spPr>
            <a:xfrm>
              <a:off x="5407138" y="4118748"/>
              <a:ext cx="3041537" cy="646331"/>
            </a:xfrm>
            <a:prstGeom prst="rect">
              <a:avLst/>
            </a:prstGeom>
            <a:noFill/>
          </p:spPr>
          <p:txBody>
            <a:bodyPr wrap="square" rtlCol="0">
              <a:spAutoFit/>
            </a:bodyPr>
            <a:lstStyle/>
            <a:p>
              <a:pPr algn="ctr"/>
              <a:r>
                <a:rPr lang="es-CO" dirty="0">
                  <a:solidFill>
                    <a:schemeClr val="bg1"/>
                  </a:solidFill>
                  <a:latin typeface="Open Sans Bold" panose="020B0604020202020204"/>
                </a:rPr>
                <a:t>Actuando efectivamente dentro de la sociedad</a:t>
              </a:r>
            </a:p>
          </p:txBody>
        </p:sp>
        <p:sp>
          <p:nvSpPr>
            <p:cNvPr id="33" name="CuadroTexto 32">
              <a:extLst>
                <a:ext uri="{FF2B5EF4-FFF2-40B4-BE49-F238E27FC236}">
                  <a16:creationId xmlns:a16="http://schemas.microsoft.com/office/drawing/2014/main" id="{458500C7-1C92-E479-318F-15DE08BFAC90}"/>
                </a:ext>
              </a:extLst>
            </p:cNvPr>
            <p:cNvSpPr txBox="1"/>
            <p:nvPr/>
          </p:nvSpPr>
          <p:spPr>
            <a:xfrm>
              <a:off x="1396092" y="4257247"/>
              <a:ext cx="3003353" cy="369332"/>
            </a:xfrm>
            <a:prstGeom prst="rect">
              <a:avLst/>
            </a:prstGeom>
            <a:noFill/>
            <a:ln>
              <a:noFill/>
            </a:ln>
          </p:spPr>
          <p:txBody>
            <a:bodyPr wrap="square" rtlCol="0">
              <a:spAutoFit/>
            </a:bodyPr>
            <a:lstStyle/>
            <a:p>
              <a:pPr algn="ctr"/>
              <a:r>
                <a:rPr lang="es-CO" b="1" dirty="0">
                  <a:solidFill>
                    <a:schemeClr val="bg1"/>
                  </a:solidFill>
                  <a:latin typeface="Open Sans Bold" panose="020B0604020202020204"/>
                </a:rPr>
                <a:t>SOCIABILIDAD</a:t>
              </a:r>
            </a:p>
          </p:txBody>
        </p:sp>
        <p:sp>
          <p:nvSpPr>
            <p:cNvPr id="34" name="CuadroTexto 33">
              <a:extLst>
                <a:ext uri="{FF2B5EF4-FFF2-40B4-BE49-F238E27FC236}">
                  <a16:creationId xmlns:a16="http://schemas.microsoft.com/office/drawing/2014/main" id="{DF666C05-B052-2D62-0849-C441C9F459A9}"/>
                </a:ext>
              </a:extLst>
            </p:cNvPr>
            <p:cNvSpPr txBox="1"/>
            <p:nvPr/>
          </p:nvSpPr>
          <p:spPr>
            <a:xfrm>
              <a:off x="1396093" y="5415007"/>
              <a:ext cx="3003353" cy="369332"/>
            </a:xfrm>
            <a:prstGeom prst="rect">
              <a:avLst/>
            </a:prstGeom>
            <a:noFill/>
          </p:spPr>
          <p:txBody>
            <a:bodyPr wrap="square" rtlCol="0">
              <a:spAutoFit/>
            </a:bodyPr>
            <a:lstStyle/>
            <a:p>
              <a:pPr algn="ctr"/>
              <a:r>
                <a:rPr lang="es-CO" b="1" dirty="0">
                  <a:solidFill>
                    <a:schemeClr val="bg1"/>
                  </a:solidFill>
                  <a:latin typeface="Open Sans Bold" panose="020B0604020202020204"/>
                </a:rPr>
                <a:t>TENACIDAD</a:t>
              </a:r>
            </a:p>
          </p:txBody>
        </p:sp>
        <p:sp>
          <p:nvSpPr>
            <p:cNvPr id="35" name="CuadroTexto 34">
              <a:extLst>
                <a:ext uri="{FF2B5EF4-FFF2-40B4-BE49-F238E27FC236}">
                  <a16:creationId xmlns:a16="http://schemas.microsoft.com/office/drawing/2014/main" id="{17D08C50-F1C0-28F0-47C6-6F572F8CEC98}"/>
                </a:ext>
              </a:extLst>
            </p:cNvPr>
            <p:cNvSpPr txBox="1"/>
            <p:nvPr/>
          </p:nvSpPr>
          <p:spPr>
            <a:xfrm>
              <a:off x="5407138" y="5283109"/>
              <a:ext cx="2937034" cy="646331"/>
            </a:xfrm>
            <a:prstGeom prst="rect">
              <a:avLst/>
            </a:prstGeom>
            <a:noFill/>
          </p:spPr>
          <p:txBody>
            <a:bodyPr wrap="square" rtlCol="0">
              <a:spAutoFit/>
            </a:bodyPr>
            <a:lstStyle/>
            <a:p>
              <a:pPr algn="ctr"/>
              <a:r>
                <a:rPr lang="es-CO" dirty="0">
                  <a:solidFill>
                    <a:schemeClr val="bg1"/>
                  </a:solidFill>
                  <a:latin typeface="Open Sans Bold" panose="020B0604020202020204"/>
                </a:rPr>
                <a:t>Evitando rendirse fácilmente</a:t>
              </a:r>
            </a:p>
          </p:txBody>
        </p:sp>
        <p:sp>
          <p:nvSpPr>
            <p:cNvPr id="40" name="Rectángulo redondeado 39"/>
            <p:cNvSpPr/>
            <p:nvPr/>
          </p:nvSpPr>
          <p:spPr>
            <a:xfrm>
              <a:off x="771525" y="142875"/>
              <a:ext cx="8429625" cy="6248400"/>
            </a:xfrm>
            <a:prstGeom prst="roundRect">
              <a:avLst/>
            </a:prstGeom>
            <a:no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42" name="Doble onda 41"/>
          <p:cNvSpPr/>
          <p:nvPr/>
        </p:nvSpPr>
        <p:spPr>
          <a:xfrm>
            <a:off x="9190757" y="2114171"/>
            <a:ext cx="2581275" cy="2437581"/>
          </a:xfrm>
          <a:prstGeom prst="doubleWave">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44182393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uadroTexto 1"/>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39" name="Grupo 38"/>
          <p:cNvGrpSpPr/>
          <p:nvPr/>
        </p:nvGrpSpPr>
        <p:grpSpPr>
          <a:xfrm>
            <a:off x="438937" y="131856"/>
            <a:ext cx="8352638" cy="6278469"/>
            <a:chOff x="438937" y="131856"/>
            <a:chExt cx="8352638" cy="6278469"/>
          </a:xfrm>
        </p:grpSpPr>
        <p:sp>
          <p:nvSpPr>
            <p:cNvPr id="3" name="CuadroTexto 1">
              <a:extLst>
                <a:ext uri="{FF2B5EF4-FFF2-40B4-BE49-F238E27FC236}">
                  <a16:creationId xmlns:a16="http://schemas.microsoft.com/office/drawing/2014/main" id="{C439DA76-152A-4FDD-8BFB-372F7696B154}"/>
                </a:ext>
              </a:extLst>
            </p:cNvPr>
            <p:cNvSpPr txBox="1"/>
            <p:nvPr/>
          </p:nvSpPr>
          <p:spPr>
            <a:xfrm>
              <a:off x="928925" y="243444"/>
              <a:ext cx="3635306"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Habilidad/Competencia</a:t>
              </a:r>
            </a:p>
          </p:txBody>
        </p:sp>
        <p:sp>
          <p:nvSpPr>
            <p:cNvPr id="4" name="CuadroTexto 2">
              <a:extLst>
                <a:ext uri="{FF2B5EF4-FFF2-40B4-BE49-F238E27FC236}">
                  <a16:creationId xmlns:a16="http://schemas.microsoft.com/office/drawing/2014/main" id="{4F7AD790-D688-4135-8A5E-8B6D083E7677}"/>
                </a:ext>
              </a:extLst>
            </p:cNvPr>
            <p:cNvSpPr txBox="1"/>
            <p:nvPr/>
          </p:nvSpPr>
          <p:spPr>
            <a:xfrm>
              <a:off x="5116654" y="226444"/>
              <a:ext cx="3131996"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latin typeface="Open Sans Bold" panose="020B0604020202020204"/>
                </a:rPr>
                <a:t>Título de la charla</a:t>
              </a:r>
            </a:p>
          </p:txBody>
        </p:sp>
        <p:sp>
          <p:nvSpPr>
            <p:cNvPr id="5" name="Rectangle: Rounded Corners 10">
              <a:extLst>
                <a:ext uri="{FF2B5EF4-FFF2-40B4-BE49-F238E27FC236}">
                  <a16:creationId xmlns:a16="http://schemas.microsoft.com/office/drawing/2014/main" id="{677CEB86-BE93-437E-BF84-16A29F397841}"/>
                </a:ext>
              </a:extLst>
            </p:cNvPr>
            <p:cNvSpPr/>
            <p:nvPr/>
          </p:nvSpPr>
          <p:spPr>
            <a:xfrm>
              <a:off x="951414" y="816925"/>
              <a:ext cx="3479969" cy="860633"/>
            </a:xfrm>
            <a:prstGeom prst="roundRect">
              <a:avLst/>
            </a:prstGeom>
            <a:solidFill>
              <a:srgbClr val="233D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1">
              <a:extLst>
                <a:ext uri="{FF2B5EF4-FFF2-40B4-BE49-F238E27FC236}">
                  <a16:creationId xmlns:a16="http://schemas.microsoft.com/office/drawing/2014/main" id="{7AF14F21-D980-441C-B975-31126EC51ED3}"/>
                </a:ext>
              </a:extLst>
            </p:cNvPr>
            <p:cNvSpPr/>
            <p:nvPr/>
          </p:nvSpPr>
          <p:spPr>
            <a:xfrm>
              <a:off x="951414" y="1941038"/>
              <a:ext cx="3479969" cy="860633"/>
            </a:xfrm>
            <a:prstGeom prst="roundRect">
              <a:avLst/>
            </a:prstGeom>
            <a:solidFill>
              <a:srgbClr val="233D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15">
              <a:extLst>
                <a:ext uri="{FF2B5EF4-FFF2-40B4-BE49-F238E27FC236}">
                  <a16:creationId xmlns:a16="http://schemas.microsoft.com/office/drawing/2014/main" id="{76D27976-0AC8-4978-B7F1-B2EDE4D78273}"/>
                </a:ext>
              </a:extLst>
            </p:cNvPr>
            <p:cNvSpPr/>
            <p:nvPr/>
          </p:nvSpPr>
          <p:spPr>
            <a:xfrm>
              <a:off x="933071" y="3028096"/>
              <a:ext cx="3479969" cy="860633"/>
            </a:xfrm>
            <a:prstGeom prst="roundRect">
              <a:avLst/>
            </a:prstGeom>
            <a:solidFill>
              <a:srgbClr val="233D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16">
              <a:extLst>
                <a:ext uri="{FF2B5EF4-FFF2-40B4-BE49-F238E27FC236}">
                  <a16:creationId xmlns:a16="http://schemas.microsoft.com/office/drawing/2014/main" id="{DBC6FCEC-1E78-479B-BA4F-D434BB003B00}"/>
                </a:ext>
              </a:extLst>
            </p:cNvPr>
            <p:cNvSpPr/>
            <p:nvPr/>
          </p:nvSpPr>
          <p:spPr>
            <a:xfrm>
              <a:off x="930736" y="4084255"/>
              <a:ext cx="3479969" cy="861372"/>
            </a:xfrm>
            <a:prstGeom prst="roundRect">
              <a:avLst/>
            </a:prstGeom>
            <a:solidFill>
              <a:srgbClr val="233D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Left Brace 28">
              <a:extLst>
                <a:ext uri="{FF2B5EF4-FFF2-40B4-BE49-F238E27FC236}">
                  <a16:creationId xmlns:a16="http://schemas.microsoft.com/office/drawing/2014/main" id="{830FD0B9-205D-4347-8E93-C1885140F1A9}"/>
                </a:ext>
              </a:extLst>
            </p:cNvPr>
            <p:cNvSpPr/>
            <p:nvPr/>
          </p:nvSpPr>
          <p:spPr>
            <a:xfrm flipH="1">
              <a:off x="438937" y="1246540"/>
              <a:ext cx="88621" cy="4409574"/>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29">
              <a:extLst>
                <a:ext uri="{FF2B5EF4-FFF2-40B4-BE49-F238E27FC236}">
                  <a16:creationId xmlns:a16="http://schemas.microsoft.com/office/drawing/2014/main" id="{E3FC4BCC-97CF-44B2-9297-0E1D837DBFD1}"/>
                </a:ext>
              </a:extLst>
            </p:cNvPr>
            <p:cNvCxnSpPr>
              <a:cxnSpLocks/>
              <a:stCxn id="9" idx="0"/>
              <a:endCxn id="5" idx="1"/>
            </p:cNvCxnSpPr>
            <p:nvPr/>
          </p:nvCxnSpPr>
          <p:spPr>
            <a:xfrm>
              <a:off x="438937" y="1246540"/>
              <a:ext cx="512477" cy="702"/>
            </a:xfrm>
            <a:prstGeom prst="line">
              <a:avLst/>
            </a:prstGeom>
            <a:noFill/>
            <a:ln w="6350" cap="flat" cmpd="sng" algn="ctr">
              <a:solidFill>
                <a:srgbClr val="4472C4"/>
              </a:solidFill>
              <a:prstDash val="solid"/>
              <a:miter lim="800000"/>
            </a:ln>
            <a:effectLst/>
          </p:spPr>
        </p:cxnSp>
        <p:cxnSp>
          <p:nvCxnSpPr>
            <p:cNvPr id="11" name="Straight Connector 30">
              <a:extLst>
                <a:ext uri="{FF2B5EF4-FFF2-40B4-BE49-F238E27FC236}">
                  <a16:creationId xmlns:a16="http://schemas.microsoft.com/office/drawing/2014/main" id="{4B39145E-97ED-461E-A441-18B06C7390BF}"/>
                </a:ext>
              </a:extLst>
            </p:cNvPr>
            <p:cNvCxnSpPr>
              <a:cxnSpLocks/>
              <a:endCxn id="6" idx="1"/>
            </p:cNvCxnSpPr>
            <p:nvPr/>
          </p:nvCxnSpPr>
          <p:spPr>
            <a:xfrm>
              <a:off x="527562" y="2370653"/>
              <a:ext cx="423852" cy="702"/>
            </a:xfrm>
            <a:prstGeom prst="line">
              <a:avLst/>
            </a:prstGeom>
            <a:noFill/>
            <a:ln w="6350" cap="flat" cmpd="sng" algn="ctr">
              <a:solidFill>
                <a:srgbClr val="4472C4"/>
              </a:solidFill>
              <a:prstDash val="solid"/>
              <a:miter lim="800000"/>
            </a:ln>
            <a:effectLst/>
          </p:spPr>
        </p:cxnSp>
        <p:sp>
          <p:nvSpPr>
            <p:cNvPr id="12" name="Rectangle: Rounded Corners 41">
              <a:extLst>
                <a:ext uri="{FF2B5EF4-FFF2-40B4-BE49-F238E27FC236}">
                  <a16:creationId xmlns:a16="http://schemas.microsoft.com/office/drawing/2014/main" id="{6771B1C9-7E11-4804-840A-3AC6CBF6C6D9}"/>
                </a:ext>
              </a:extLst>
            </p:cNvPr>
            <p:cNvSpPr/>
            <p:nvPr/>
          </p:nvSpPr>
          <p:spPr>
            <a:xfrm>
              <a:off x="930736" y="5218877"/>
              <a:ext cx="3479969" cy="861372"/>
            </a:xfrm>
            <a:prstGeom prst="roundRect">
              <a:avLst/>
            </a:prstGeom>
            <a:solidFill>
              <a:srgbClr val="233D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52">
              <a:extLst>
                <a:ext uri="{FF2B5EF4-FFF2-40B4-BE49-F238E27FC236}">
                  <a16:creationId xmlns:a16="http://schemas.microsoft.com/office/drawing/2014/main" id="{D4B041D6-D10C-4D55-AB9B-AE83C844B2BF}"/>
                </a:ext>
              </a:extLst>
            </p:cNvPr>
            <p:cNvCxnSpPr>
              <a:cxnSpLocks/>
              <a:stCxn id="9" idx="1"/>
              <a:endCxn id="7" idx="1"/>
            </p:cNvCxnSpPr>
            <p:nvPr/>
          </p:nvCxnSpPr>
          <p:spPr>
            <a:xfrm>
              <a:off x="527558" y="3451327"/>
              <a:ext cx="405513" cy="7086"/>
            </a:xfrm>
            <a:prstGeom prst="line">
              <a:avLst/>
            </a:prstGeom>
            <a:noFill/>
            <a:ln w="6350" cap="flat" cmpd="sng" algn="ctr">
              <a:solidFill>
                <a:srgbClr val="4472C4"/>
              </a:solidFill>
              <a:prstDash val="solid"/>
              <a:miter lim="800000"/>
            </a:ln>
            <a:effectLst/>
          </p:spPr>
        </p:cxnSp>
        <p:cxnSp>
          <p:nvCxnSpPr>
            <p:cNvPr id="14" name="Straight Connector 54">
              <a:extLst>
                <a:ext uri="{FF2B5EF4-FFF2-40B4-BE49-F238E27FC236}">
                  <a16:creationId xmlns:a16="http://schemas.microsoft.com/office/drawing/2014/main" id="{CA532865-5522-494E-8EA6-15771FEC1F58}"/>
                </a:ext>
              </a:extLst>
            </p:cNvPr>
            <p:cNvCxnSpPr>
              <a:cxnSpLocks/>
              <a:endCxn id="8" idx="1"/>
            </p:cNvCxnSpPr>
            <p:nvPr/>
          </p:nvCxnSpPr>
          <p:spPr>
            <a:xfrm>
              <a:off x="461165" y="4514571"/>
              <a:ext cx="469571" cy="370"/>
            </a:xfrm>
            <a:prstGeom prst="line">
              <a:avLst/>
            </a:prstGeom>
            <a:noFill/>
            <a:ln w="6350" cap="flat" cmpd="sng" algn="ctr">
              <a:solidFill>
                <a:srgbClr val="4472C4"/>
              </a:solidFill>
              <a:prstDash val="solid"/>
              <a:miter lim="800000"/>
            </a:ln>
            <a:effectLst/>
          </p:spPr>
        </p:cxnSp>
        <p:cxnSp>
          <p:nvCxnSpPr>
            <p:cNvPr id="15" name="Straight Connector 58">
              <a:extLst>
                <a:ext uri="{FF2B5EF4-FFF2-40B4-BE49-F238E27FC236}">
                  <a16:creationId xmlns:a16="http://schemas.microsoft.com/office/drawing/2014/main" id="{4BE7B630-D98B-477D-BA09-E92E7AC7845F}"/>
                </a:ext>
              </a:extLst>
            </p:cNvPr>
            <p:cNvCxnSpPr>
              <a:cxnSpLocks/>
              <a:stCxn id="9" idx="2"/>
              <a:endCxn id="12" idx="1"/>
            </p:cNvCxnSpPr>
            <p:nvPr/>
          </p:nvCxnSpPr>
          <p:spPr>
            <a:xfrm flipV="1">
              <a:off x="438937" y="5649563"/>
              <a:ext cx="491799" cy="6551"/>
            </a:xfrm>
            <a:prstGeom prst="line">
              <a:avLst/>
            </a:prstGeom>
            <a:noFill/>
            <a:ln w="6350" cap="flat" cmpd="sng" algn="ctr">
              <a:solidFill>
                <a:srgbClr val="4472C4"/>
              </a:solidFill>
              <a:prstDash val="solid"/>
              <a:miter lim="800000"/>
            </a:ln>
            <a:effectLst/>
          </p:spPr>
        </p:cxnSp>
        <p:sp>
          <p:nvSpPr>
            <p:cNvPr id="16" name="Rectangle: Rounded Corners 74">
              <a:extLst>
                <a:ext uri="{FF2B5EF4-FFF2-40B4-BE49-F238E27FC236}">
                  <a16:creationId xmlns:a16="http://schemas.microsoft.com/office/drawing/2014/main" id="{0EDB72D4-E111-4213-AF64-A748D4B2AB46}"/>
                </a:ext>
              </a:extLst>
            </p:cNvPr>
            <p:cNvSpPr/>
            <p:nvPr/>
          </p:nvSpPr>
          <p:spPr>
            <a:xfrm>
              <a:off x="4950099" y="824185"/>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75">
              <a:extLst>
                <a:ext uri="{FF2B5EF4-FFF2-40B4-BE49-F238E27FC236}">
                  <a16:creationId xmlns:a16="http://schemas.microsoft.com/office/drawing/2014/main" id="{AC94254A-3E27-44E1-BF86-96DDF10707CB}"/>
                </a:ext>
              </a:extLst>
            </p:cNvPr>
            <p:cNvSpPr/>
            <p:nvPr/>
          </p:nvSpPr>
          <p:spPr>
            <a:xfrm>
              <a:off x="4950099" y="1948298"/>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76">
              <a:extLst>
                <a:ext uri="{FF2B5EF4-FFF2-40B4-BE49-F238E27FC236}">
                  <a16:creationId xmlns:a16="http://schemas.microsoft.com/office/drawing/2014/main" id="{53E6D7C3-2114-4D99-8382-5E1C312C608B}"/>
                </a:ext>
              </a:extLst>
            </p:cNvPr>
            <p:cNvSpPr/>
            <p:nvPr/>
          </p:nvSpPr>
          <p:spPr>
            <a:xfrm>
              <a:off x="4931756" y="3035356"/>
              <a:ext cx="3479969" cy="860633"/>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77">
              <a:extLst>
                <a:ext uri="{FF2B5EF4-FFF2-40B4-BE49-F238E27FC236}">
                  <a16:creationId xmlns:a16="http://schemas.microsoft.com/office/drawing/2014/main" id="{F14EF738-817D-4B80-B782-C9E1E365AF96}"/>
                </a:ext>
              </a:extLst>
            </p:cNvPr>
            <p:cNvSpPr/>
            <p:nvPr/>
          </p:nvSpPr>
          <p:spPr>
            <a:xfrm>
              <a:off x="4929421" y="4091515"/>
              <a:ext cx="3479969" cy="861372"/>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83">
              <a:extLst>
                <a:ext uri="{FF2B5EF4-FFF2-40B4-BE49-F238E27FC236}">
                  <a16:creationId xmlns:a16="http://schemas.microsoft.com/office/drawing/2014/main" id="{567E22B2-766B-4643-B0DD-45F54A044F4A}"/>
                </a:ext>
              </a:extLst>
            </p:cNvPr>
            <p:cNvCxnSpPr>
              <a:cxnSpLocks/>
              <a:endCxn id="16" idx="1"/>
            </p:cNvCxnSpPr>
            <p:nvPr/>
          </p:nvCxnSpPr>
          <p:spPr>
            <a:xfrm>
              <a:off x="4437622" y="1253800"/>
              <a:ext cx="512477" cy="702"/>
            </a:xfrm>
            <a:prstGeom prst="line">
              <a:avLst/>
            </a:prstGeom>
            <a:noFill/>
            <a:ln w="57150" cap="flat" cmpd="sng" algn="ctr">
              <a:solidFill>
                <a:srgbClr val="233DFF"/>
              </a:solidFill>
              <a:prstDash val="solid"/>
              <a:miter lim="800000"/>
            </a:ln>
            <a:effectLst/>
          </p:spPr>
        </p:cxnSp>
        <p:cxnSp>
          <p:nvCxnSpPr>
            <p:cNvPr id="21" name="Straight Connector 84">
              <a:extLst>
                <a:ext uri="{FF2B5EF4-FFF2-40B4-BE49-F238E27FC236}">
                  <a16:creationId xmlns:a16="http://schemas.microsoft.com/office/drawing/2014/main" id="{C5E8D64A-5C10-4913-9E95-DDAB242A05CC}"/>
                </a:ext>
              </a:extLst>
            </p:cNvPr>
            <p:cNvCxnSpPr>
              <a:cxnSpLocks/>
              <a:stCxn id="6" idx="3"/>
              <a:endCxn id="17" idx="1"/>
            </p:cNvCxnSpPr>
            <p:nvPr/>
          </p:nvCxnSpPr>
          <p:spPr>
            <a:xfrm>
              <a:off x="4431383" y="2371355"/>
              <a:ext cx="518716" cy="7260"/>
            </a:xfrm>
            <a:prstGeom prst="line">
              <a:avLst/>
            </a:prstGeom>
            <a:noFill/>
            <a:ln w="57150" cap="flat" cmpd="sng" algn="ctr">
              <a:solidFill>
                <a:srgbClr val="233DFF"/>
              </a:solidFill>
              <a:prstDash val="solid"/>
              <a:miter lim="800000"/>
            </a:ln>
            <a:effectLst/>
          </p:spPr>
        </p:cxnSp>
        <p:sp>
          <p:nvSpPr>
            <p:cNvPr id="22" name="Rectangle: Rounded Corners 85">
              <a:extLst>
                <a:ext uri="{FF2B5EF4-FFF2-40B4-BE49-F238E27FC236}">
                  <a16:creationId xmlns:a16="http://schemas.microsoft.com/office/drawing/2014/main" id="{032816FD-8382-4DC3-B082-B7EECC69D560}"/>
                </a:ext>
              </a:extLst>
            </p:cNvPr>
            <p:cNvSpPr/>
            <p:nvPr/>
          </p:nvSpPr>
          <p:spPr>
            <a:xfrm>
              <a:off x="4929421" y="5226137"/>
              <a:ext cx="3479969" cy="861372"/>
            </a:xfrm>
            <a:prstGeom prst="roundRect">
              <a:avLst/>
            </a:prstGeom>
            <a:solidFill>
              <a:schemeClr val="bg1"/>
            </a:solidFill>
            <a:ln w="57150" cap="flat" cmpd="sng" algn="ctr">
              <a:solidFill>
                <a:srgbClr val="233D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87">
              <a:extLst>
                <a:ext uri="{FF2B5EF4-FFF2-40B4-BE49-F238E27FC236}">
                  <a16:creationId xmlns:a16="http://schemas.microsoft.com/office/drawing/2014/main" id="{AE2BF1ED-4D81-476B-8DCB-E335DD947036}"/>
                </a:ext>
              </a:extLst>
            </p:cNvPr>
            <p:cNvCxnSpPr>
              <a:cxnSpLocks/>
              <a:stCxn id="7" idx="3"/>
              <a:endCxn id="18" idx="1"/>
            </p:cNvCxnSpPr>
            <p:nvPr/>
          </p:nvCxnSpPr>
          <p:spPr>
            <a:xfrm>
              <a:off x="4413040" y="3458413"/>
              <a:ext cx="518716" cy="7260"/>
            </a:xfrm>
            <a:prstGeom prst="line">
              <a:avLst/>
            </a:prstGeom>
            <a:noFill/>
            <a:ln w="57150" cap="flat" cmpd="sng" algn="ctr">
              <a:solidFill>
                <a:srgbClr val="233DFF"/>
              </a:solidFill>
              <a:prstDash val="solid"/>
              <a:miter lim="800000"/>
            </a:ln>
            <a:effectLst/>
          </p:spPr>
        </p:cxnSp>
        <p:cxnSp>
          <p:nvCxnSpPr>
            <p:cNvPr id="24" name="Straight Connector 88">
              <a:extLst>
                <a:ext uri="{FF2B5EF4-FFF2-40B4-BE49-F238E27FC236}">
                  <a16:creationId xmlns:a16="http://schemas.microsoft.com/office/drawing/2014/main" id="{73830AAB-B6EE-4B67-AF3B-9613685D65DE}"/>
                </a:ext>
              </a:extLst>
            </p:cNvPr>
            <p:cNvCxnSpPr>
              <a:cxnSpLocks/>
              <a:stCxn id="8" idx="3"/>
              <a:endCxn id="19" idx="1"/>
            </p:cNvCxnSpPr>
            <p:nvPr/>
          </p:nvCxnSpPr>
          <p:spPr>
            <a:xfrm>
              <a:off x="4410705" y="4514941"/>
              <a:ext cx="518716" cy="7260"/>
            </a:xfrm>
            <a:prstGeom prst="line">
              <a:avLst/>
            </a:prstGeom>
            <a:noFill/>
            <a:ln w="57150" cap="flat" cmpd="sng" algn="ctr">
              <a:solidFill>
                <a:srgbClr val="233DFF"/>
              </a:solidFill>
              <a:prstDash val="solid"/>
              <a:miter lim="800000"/>
            </a:ln>
            <a:effectLst/>
          </p:spPr>
        </p:cxnSp>
        <p:cxnSp>
          <p:nvCxnSpPr>
            <p:cNvPr id="25" name="Straight Connector 89">
              <a:extLst>
                <a:ext uri="{FF2B5EF4-FFF2-40B4-BE49-F238E27FC236}">
                  <a16:creationId xmlns:a16="http://schemas.microsoft.com/office/drawing/2014/main" id="{98247223-176E-43E0-95ED-7AEDE7BFA52C}"/>
                </a:ext>
              </a:extLst>
            </p:cNvPr>
            <p:cNvCxnSpPr>
              <a:cxnSpLocks/>
              <a:endCxn id="22" idx="1"/>
            </p:cNvCxnSpPr>
            <p:nvPr/>
          </p:nvCxnSpPr>
          <p:spPr>
            <a:xfrm flipV="1">
              <a:off x="4437622" y="5656823"/>
              <a:ext cx="491799" cy="6551"/>
            </a:xfrm>
            <a:prstGeom prst="line">
              <a:avLst/>
            </a:prstGeom>
            <a:noFill/>
            <a:ln w="57150" cap="flat" cmpd="sng" algn="ctr">
              <a:solidFill>
                <a:srgbClr val="233DFF"/>
              </a:solidFill>
              <a:prstDash val="solid"/>
              <a:miter lim="800000"/>
            </a:ln>
            <a:effectLst/>
          </p:spPr>
        </p:cxnSp>
        <p:sp>
          <p:nvSpPr>
            <p:cNvPr id="26" name="CuadroTexto 25">
              <a:extLst>
                <a:ext uri="{FF2B5EF4-FFF2-40B4-BE49-F238E27FC236}">
                  <a16:creationId xmlns:a16="http://schemas.microsoft.com/office/drawing/2014/main" id="{0E372567-6D69-9807-C073-A70E11C8350B}"/>
                </a:ext>
              </a:extLst>
            </p:cNvPr>
            <p:cNvSpPr txBox="1"/>
            <p:nvPr/>
          </p:nvSpPr>
          <p:spPr>
            <a:xfrm>
              <a:off x="957653" y="935296"/>
              <a:ext cx="332104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TOLERANCIA A LA FRUSTRACION</a:t>
              </a:r>
            </a:p>
          </p:txBody>
        </p:sp>
        <p:sp>
          <p:nvSpPr>
            <p:cNvPr id="27" name="CuadroTexto 26">
              <a:extLst>
                <a:ext uri="{FF2B5EF4-FFF2-40B4-BE49-F238E27FC236}">
                  <a16:creationId xmlns:a16="http://schemas.microsoft.com/office/drawing/2014/main" id="{C05B7F5E-4D87-4A8D-D8A9-C2B0BA7F7351}"/>
                </a:ext>
              </a:extLst>
            </p:cNvPr>
            <p:cNvSpPr txBox="1"/>
            <p:nvPr/>
          </p:nvSpPr>
          <p:spPr>
            <a:xfrm>
              <a:off x="5121388" y="925014"/>
              <a:ext cx="289784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Descubriendo que a veces no se gana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233DFF"/>
                </a:solidFill>
                <a:effectLst/>
                <a:uLnTx/>
                <a:uFillTx/>
                <a:latin typeface="Open Sans Bold" panose="020B0604020202020204"/>
              </a:endParaRPr>
            </a:p>
          </p:txBody>
        </p:sp>
        <p:sp>
          <p:nvSpPr>
            <p:cNvPr id="28" name="CuadroTexto 27">
              <a:extLst>
                <a:ext uri="{FF2B5EF4-FFF2-40B4-BE49-F238E27FC236}">
                  <a16:creationId xmlns:a16="http://schemas.microsoft.com/office/drawing/2014/main" id="{FEEF6238-D704-42FC-685D-DEFC7FAB733D}"/>
                </a:ext>
              </a:extLst>
            </p:cNvPr>
            <p:cNvSpPr txBox="1"/>
            <p:nvPr/>
          </p:nvSpPr>
          <p:spPr>
            <a:xfrm>
              <a:off x="5209457" y="2076104"/>
              <a:ext cx="289784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Sintiendo el mundo encima de tí</a:t>
              </a:r>
            </a:p>
          </p:txBody>
        </p:sp>
        <p:sp>
          <p:nvSpPr>
            <p:cNvPr id="29" name="CuadroTexto 28">
              <a:extLst>
                <a:ext uri="{FF2B5EF4-FFF2-40B4-BE49-F238E27FC236}">
                  <a16:creationId xmlns:a16="http://schemas.microsoft.com/office/drawing/2014/main" id="{2AD4637E-6538-FF18-EB59-0DD3955A29CC}"/>
                </a:ext>
              </a:extLst>
            </p:cNvPr>
            <p:cNvSpPr txBox="1"/>
            <p:nvPr/>
          </p:nvSpPr>
          <p:spPr>
            <a:xfrm>
              <a:off x="1228886" y="2055449"/>
              <a:ext cx="294313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TOLERANCIA A LA PRESION</a:t>
              </a:r>
            </a:p>
          </p:txBody>
        </p:sp>
        <p:sp>
          <p:nvSpPr>
            <p:cNvPr id="30" name="CuadroTexto 29">
              <a:extLst>
                <a:ext uri="{FF2B5EF4-FFF2-40B4-BE49-F238E27FC236}">
                  <a16:creationId xmlns:a16="http://schemas.microsoft.com/office/drawing/2014/main" id="{B8076601-0306-07F3-C318-973A052EB68C}"/>
                </a:ext>
              </a:extLst>
            </p:cNvPr>
            <p:cNvSpPr txBox="1"/>
            <p:nvPr/>
          </p:nvSpPr>
          <p:spPr>
            <a:xfrm>
              <a:off x="5255101" y="3113582"/>
              <a:ext cx="289784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Encontrando lo mejor de los demás</a:t>
              </a:r>
            </a:p>
          </p:txBody>
        </p:sp>
        <p:sp>
          <p:nvSpPr>
            <p:cNvPr id="31" name="CuadroTexto 30">
              <a:extLst>
                <a:ext uri="{FF2B5EF4-FFF2-40B4-BE49-F238E27FC236}">
                  <a16:creationId xmlns:a16="http://schemas.microsoft.com/office/drawing/2014/main" id="{4C95AAFB-161D-A769-211B-C68289D07EF2}"/>
                </a:ext>
              </a:extLst>
            </p:cNvPr>
            <p:cNvSpPr txBox="1"/>
            <p:nvPr/>
          </p:nvSpPr>
          <p:spPr>
            <a:xfrm>
              <a:off x="1256416" y="3242847"/>
              <a:ext cx="283327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TRABAJO EN EQUIPO</a:t>
              </a:r>
            </a:p>
          </p:txBody>
        </p:sp>
        <p:sp>
          <p:nvSpPr>
            <p:cNvPr id="32" name="CuadroTexto 31">
              <a:extLst>
                <a:ext uri="{FF2B5EF4-FFF2-40B4-BE49-F238E27FC236}">
                  <a16:creationId xmlns:a16="http://schemas.microsoft.com/office/drawing/2014/main" id="{A59A974F-17E3-D4BA-08D9-DA37B86F5817}"/>
                </a:ext>
              </a:extLst>
            </p:cNvPr>
            <p:cNvSpPr txBox="1"/>
            <p:nvPr/>
          </p:nvSpPr>
          <p:spPr>
            <a:xfrm>
              <a:off x="5121388" y="4175898"/>
              <a:ext cx="276422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Analizando con perspectiva de futuro</a:t>
              </a:r>
            </a:p>
          </p:txBody>
        </p:sp>
        <p:sp>
          <p:nvSpPr>
            <p:cNvPr id="33" name="CuadroTexto 32">
              <a:extLst>
                <a:ext uri="{FF2B5EF4-FFF2-40B4-BE49-F238E27FC236}">
                  <a16:creationId xmlns:a16="http://schemas.microsoft.com/office/drawing/2014/main" id="{C45BC0B3-6130-1FA4-C8AF-5CF4E53D8104}"/>
                </a:ext>
              </a:extLst>
            </p:cNvPr>
            <p:cNvSpPr txBox="1"/>
            <p:nvPr/>
          </p:nvSpPr>
          <p:spPr>
            <a:xfrm>
              <a:off x="1083220" y="4337535"/>
              <a:ext cx="317291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VISION</a:t>
              </a:r>
            </a:p>
          </p:txBody>
        </p:sp>
        <p:sp>
          <p:nvSpPr>
            <p:cNvPr id="34" name="CuadroTexto 33">
              <a:extLst>
                <a:ext uri="{FF2B5EF4-FFF2-40B4-BE49-F238E27FC236}">
                  <a16:creationId xmlns:a16="http://schemas.microsoft.com/office/drawing/2014/main" id="{8316FD54-BF0A-38D9-21DD-F7C130014B2A}"/>
                </a:ext>
              </a:extLst>
            </p:cNvPr>
            <p:cNvSpPr txBox="1"/>
            <p:nvPr/>
          </p:nvSpPr>
          <p:spPr>
            <a:xfrm>
              <a:off x="4950100" y="5366385"/>
              <a:ext cx="329855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233DFF"/>
                  </a:solidFill>
                  <a:effectLst/>
                  <a:uLnTx/>
                  <a:uFillTx/>
                  <a:latin typeface="Open Sans Bold" panose="020B0604020202020204"/>
                </a:rPr>
                <a:t>Proyectándome siempre como un ganador</a:t>
              </a:r>
            </a:p>
          </p:txBody>
        </p:sp>
        <p:sp>
          <p:nvSpPr>
            <p:cNvPr id="35" name="CuadroTexto 34">
              <a:extLst>
                <a:ext uri="{FF2B5EF4-FFF2-40B4-BE49-F238E27FC236}">
                  <a16:creationId xmlns:a16="http://schemas.microsoft.com/office/drawing/2014/main" id="{88907D7F-012E-6E30-6F24-489ACE62C13D}"/>
                </a:ext>
              </a:extLst>
            </p:cNvPr>
            <p:cNvSpPr txBox="1"/>
            <p:nvPr/>
          </p:nvSpPr>
          <p:spPr>
            <a:xfrm>
              <a:off x="1195379" y="5478708"/>
              <a:ext cx="283327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chemeClr val="bg1"/>
                  </a:solidFill>
                  <a:effectLst/>
                  <a:uLnTx/>
                  <a:uFillTx/>
                  <a:latin typeface="Open Sans Bold" panose="020B0604020202020204"/>
                </a:rPr>
                <a:t>VISION GANADORA</a:t>
              </a:r>
            </a:p>
          </p:txBody>
        </p:sp>
        <p:sp>
          <p:nvSpPr>
            <p:cNvPr id="38" name="Rectángulo redondeado 37"/>
            <p:cNvSpPr/>
            <p:nvPr/>
          </p:nvSpPr>
          <p:spPr>
            <a:xfrm>
              <a:off x="616179" y="131856"/>
              <a:ext cx="8175396" cy="627846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40" name="Hexágono 39"/>
          <p:cNvSpPr/>
          <p:nvPr/>
        </p:nvSpPr>
        <p:spPr>
          <a:xfrm>
            <a:off x="8880192" y="2284711"/>
            <a:ext cx="2895600" cy="2361921"/>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322965078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9" name="CuadroTexto 8"/>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grpSp>
        <p:nvGrpSpPr>
          <p:cNvPr id="11" name="Grupo 10"/>
          <p:cNvGrpSpPr/>
          <p:nvPr/>
        </p:nvGrpSpPr>
        <p:grpSpPr>
          <a:xfrm>
            <a:off x="514350" y="301654"/>
            <a:ext cx="8201025" cy="6181725"/>
            <a:chOff x="742950" y="333375"/>
            <a:chExt cx="8201025" cy="6181725"/>
          </a:xfrm>
        </p:grpSpPr>
        <p:sp>
          <p:nvSpPr>
            <p:cNvPr id="2" name="CuadroTexto 1">
              <a:extLst>
                <a:ext uri="{FF2B5EF4-FFF2-40B4-BE49-F238E27FC236}">
                  <a16:creationId xmlns:a16="http://schemas.microsoft.com/office/drawing/2014/main" id="{C439DA76-152A-4FDD-8BFB-372F7696B154}"/>
                </a:ext>
              </a:extLst>
            </p:cNvPr>
            <p:cNvSpPr txBox="1"/>
            <p:nvPr/>
          </p:nvSpPr>
          <p:spPr>
            <a:xfrm>
              <a:off x="955166" y="2079888"/>
              <a:ext cx="3624864"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Habilidad/Competencia</a:t>
              </a:r>
            </a:p>
          </p:txBody>
        </p:sp>
        <p:sp>
          <p:nvSpPr>
            <p:cNvPr id="3" name="CuadroTexto 2">
              <a:extLst>
                <a:ext uri="{FF2B5EF4-FFF2-40B4-BE49-F238E27FC236}">
                  <a16:creationId xmlns:a16="http://schemas.microsoft.com/office/drawing/2014/main" id="{4F7AD790-D688-4135-8A5E-8B6D083E7677}"/>
                </a:ext>
              </a:extLst>
            </p:cNvPr>
            <p:cNvSpPr txBox="1"/>
            <p:nvPr/>
          </p:nvSpPr>
          <p:spPr>
            <a:xfrm>
              <a:off x="5168377" y="2122918"/>
              <a:ext cx="3122999" cy="461665"/>
            </a:xfrm>
            <a:prstGeom prst="rect">
              <a:avLst/>
            </a:prstGeom>
            <a:noFill/>
            <a:ln>
              <a:noFill/>
            </a:ln>
          </p:spPr>
          <p:txBody>
            <a:bodyPr wrap="square" rtlCol="0">
              <a:spAutoFit/>
            </a:bodyPr>
            <a:lstStyle/>
            <a:p>
              <a:pPr algn="ctr"/>
              <a:r>
                <a:rPr lang="es-ES" sz="2400" b="1" dirty="0">
                  <a:solidFill>
                    <a:schemeClr val="bg1"/>
                  </a:solidFill>
                  <a:latin typeface="Open Sans Bold" panose="020B0604020202020204"/>
                </a:rPr>
                <a:t>Título de la charla</a:t>
              </a:r>
            </a:p>
          </p:txBody>
        </p:sp>
        <p:sp>
          <p:nvSpPr>
            <p:cNvPr id="4" name="Rectangle: Rounded Corners 10">
              <a:extLst>
                <a:ext uri="{FF2B5EF4-FFF2-40B4-BE49-F238E27FC236}">
                  <a16:creationId xmlns:a16="http://schemas.microsoft.com/office/drawing/2014/main" id="{677CEB86-BE93-437E-BF84-16A29F397841}"/>
                </a:ext>
              </a:extLst>
            </p:cNvPr>
            <p:cNvSpPr/>
            <p:nvPr/>
          </p:nvSpPr>
          <p:spPr>
            <a:xfrm>
              <a:off x="1027614" y="2712400"/>
              <a:ext cx="3479969" cy="860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Rounded Corners 74">
              <a:extLst>
                <a:ext uri="{FF2B5EF4-FFF2-40B4-BE49-F238E27FC236}">
                  <a16:creationId xmlns:a16="http://schemas.microsoft.com/office/drawing/2014/main" id="{0EDB72D4-E111-4213-AF64-A748D4B2AB46}"/>
                </a:ext>
              </a:extLst>
            </p:cNvPr>
            <p:cNvSpPr/>
            <p:nvPr/>
          </p:nvSpPr>
          <p:spPr>
            <a:xfrm>
              <a:off x="5026299" y="2719660"/>
              <a:ext cx="3479969" cy="860633"/>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 name="Straight Connector 83">
              <a:extLst>
                <a:ext uri="{FF2B5EF4-FFF2-40B4-BE49-F238E27FC236}">
                  <a16:creationId xmlns:a16="http://schemas.microsoft.com/office/drawing/2014/main" id="{567E22B2-766B-4643-B0DD-45F54A044F4A}"/>
                </a:ext>
              </a:extLst>
            </p:cNvPr>
            <p:cNvCxnSpPr>
              <a:cxnSpLocks/>
              <a:endCxn id="5" idx="1"/>
            </p:cNvCxnSpPr>
            <p:nvPr/>
          </p:nvCxnSpPr>
          <p:spPr>
            <a:xfrm>
              <a:off x="4513822" y="3149275"/>
              <a:ext cx="512477" cy="7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228D4C51-D7E5-954B-B3F6-4CC13B1CDEEB}"/>
                </a:ext>
              </a:extLst>
            </p:cNvPr>
            <p:cNvSpPr txBox="1"/>
            <p:nvPr/>
          </p:nvSpPr>
          <p:spPr>
            <a:xfrm>
              <a:off x="5197588" y="2798885"/>
              <a:ext cx="3093788" cy="646331"/>
            </a:xfrm>
            <a:prstGeom prst="rect">
              <a:avLst/>
            </a:prstGeom>
            <a:noFill/>
          </p:spPr>
          <p:txBody>
            <a:bodyPr wrap="square" rtlCol="0">
              <a:spAutoFit/>
            </a:bodyPr>
            <a:lstStyle/>
            <a:p>
              <a:pPr algn="ctr"/>
              <a:r>
                <a:rPr lang="es-CO" dirty="0">
                  <a:solidFill>
                    <a:schemeClr val="bg1"/>
                  </a:solidFill>
                  <a:latin typeface="Open Sans Bold" panose="020B0604020202020204"/>
                </a:rPr>
                <a:t>Buscando como apoyar siempre al que lo necesita</a:t>
              </a:r>
            </a:p>
          </p:txBody>
        </p:sp>
        <p:sp>
          <p:nvSpPr>
            <p:cNvPr id="8" name="CuadroTexto 7">
              <a:extLst>
                <a:ext uri="{FF2B5EF4-FFF2-40B4-BE49-F238E27FC236}">
                  <a16:creationId xmlns:a16="http://schemas.microsoft.com/office/drawing/2014/main" id="{04BE3B33-38A1-8244-917E-A9CD45A2EB56}"/>
                </a:ext>
              </a:extLst>
            </p:cNvPr>
            <p:cNvSpPr txBox="1"/>
            <p:nvPr/>
          </p:nvSpPr>
          <p:spPr>
            <a:xfrm>
              <a:off x="1186543" y="2964609"/>
              <a:ext cx="3042139" cy="369332"/>
            </a:xfrm>
            <a:prstGeom prst="rect">
              <a:avLst/>
            </a:prstGeom>
            <a:noFill/>
          </p:spPr>
          <p:txBody>
            <a:bodyPr wrap="square" rtlCol="0">
              <a:spAutoFit/>
            </a:bodyPr>
            <a:lstStyle/>
            <a:p>
              <a:pPr algn="ctr"/>
              <a:r>
                <a:rPr lang="es-CO" b="1" dirty="0">
                  <a:solidFill>
                    <a:srgbClr val="004AAD"/>
                  </a:solidFill>
                  <a:latin typeface="Open Sans Bold" panose="020B0604020202020204"/>
                </a:rPr>
                <a:t>VOCACION DE SERVICIO</a:t>
              </a:r>
            </a:p>
          </p:txBody>
        </p:sp>
        <p:sp>
          <p:nvSpPr>
            <p:cNvPr id="10" name="Rectángulo redondeado 9"/>
            <p:cNvSpPr/>
            <p:nvPr/>
          </p:nvSpPr>
          <p:spPr>
            <a:xfrm>
              <a:off x="742950" y="333375"/>
              <a:ext cx="8201025" cy="6181725"/>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grpSp>
      <p:sp>
        <p:nvSpPr>
          <p:cNvPr id="12" name="Rectángulo redondeado 11"/>
          <p:cNvSpPr/>
          <p:nvPr/>
        </p:nvSpPr>
        <p:spPr>
          <a:xfrm>
            <a:off x="8927591" y="2171164"/>
            <a:ext cx="2828925" cy="244270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Tree>
    <p:extLst>
      <p:ext uri="{BB962C8B-B14F-4D97-AF65-F5344CB8AC3E}">
        <p14:creationId xmlns:p14="http://schemas.microsoft.com/office/powerpoint/2010/main" val="2629819498"/>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59229" y="3026230"/>
            <a:ext cx="11506200" cy="3189514"/>
          </a:xfrm>
          <a:prstGeom prst="roundRect">
            <a:avLst/>
          </a:prstGeom>
          <a:solidFill>
            <a:srgbClr val="004AAD"/>
          </a:solidFill>
          <a:ln w="57150">
            <a:solidFill>
              <a:srgbClr val="23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endParaRPr lang="es-CO" dirty="0">
              <a:solidFill>
                <a:schemeClr val="bg1"/>
              </a:solidFill>
              <a:latin typeface="Open Sans Bold"/>
            </a:endParaRPr>
          </a:p>
        </p:txBody>
      </p:sp>
      <p:sp>
        <p:nvSpPr>
          <p:cNvPr id="2" name="Rectangle: Rounded Corners 13">
            <a:extLst>
              <a:ext uri="{FF2B5EF4-FFF2-40B4-BE49-F238E27FC236}">
                <a16:creationId xmlns:a16="http://schemas.microsoft.com/office/drawing/2014/main" id="{188CB528-4F3B-2E42-95C4-43461782D2E5}"/>
              </a:ext>
            </a:extLst>
          </p:cNvPr>
          <p:cNvSpPr/>
          <p:nvPr/>
        </p:nvSpPr>
        <p:spPr>
          <a:xfrm>
            <a:off x="664029" y="3257011"/>
            <a:ext cx="10842171" cy="2751905"/>
          </a:xfrm>
          <a:prstGeom prst="roundRect">
            <a:avLst/>
          </a:prstGeom>
          <a:solidFill>
            <a:srgbClr val="233DFF"/>
          </a:solidFill>
          <a:ln w="762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schemeClr val="bg1"/>
                </a:solidFill>
                <a:effectLst/>
                <a:uLnTx/>
                <a:uFillTx/>
                <a:latin typeface="Open Sans Bold" panose="020B0604020202020204"/>
                <a:ea typeface="+mn-ea"/>
                <a:cs typeface="+mn-cs"/>
              </a:rPr>
              <a:t>José Fernando Durán Gutiérrez</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schemeClr val="bg1"/>
                </a:solidFill>
                <a:effectLst/>
                <a:uLnTx/>
                <a:uFillTx/>
                <a:latin typeface="Open Sans Bold" panose="020B0604020202020204"/>
                <a:ea typeface="+mn-ea"/>
                <a:cs typeface="+mn-cs"/>
                <a:hlinkClick r:id="rId2"/>
              </a:rPr>
              <a:t>joseduran@formandonos.com</a:t>
            </a:r>
            <a:endParaRPr kumimoji="0" lang="es-CO" sz="3200" b="1" i="0" u="none" strike="noStrike" kern="0" cap="none" spc="0" normalizeH="0" baseline="0" noProof="0" dirty="0">
              <a:ln>
                <a:noFill/>
              </a:ln>
              <a:solidFill>
                <a:schemeClr val="bg1"/>
              </a:solidFill>
              <a:effectLst/>
              <a:uLnTx/>
              <a:uFillTx/>
              <a:latin typeface="Open Sans Bold"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schemeClr val="bg1"/>
                </a:solidFill>
                <a:effectLst/>
                <a:uLnTx/>
                <a:uFillTx/>
                <a:latin typeface="Open Sans Bold" panose="020B0604020202020204"/>
                <a:ea typeface="+mn-ea"/>
                <a:cs typeface="+mn-cs"/>
              </a:rPr>
              <a:t>www.formandonos.com.co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schemeClr val="bg1"/>
                </a:solidFill>
                <a:effectLst/>
                <a:uLnTx/>
                <a:uFillTx/>
                <a:latin typeface="Open Sans Bold" panose="020B0604020202020204"/>
                <a:ea typeface="+mn-ea"/>
                <a:cs typeface="+mn-cs"/>
              </a:rPr>
              <a:t>Movil/ WhatsApp: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noFill/>
                </a:ln>
                <a:solidFill>
                  <a:schemeClr val="bg1"/>
                </a:solidFill>
                <a:effectLst/>
                <a:uLnTx/>
                <a:uFillTx/>
                <a:latin typeface="Open Sans Bold" panose="020B0604020202020204"/>
                <a:ea typeface="+mn-ea"/>
                <a:cs typeface="+mn-cs"/>
              </a:rPr>
              <a:t> (+57) 3152996190</a:t>
            </a:r>
            <a:endParaRPr kumimoji="0" lang="es-CO" sz="2400" b="1" i="0" u="none" strike="noStrike" kern="0" cap="none" spc="0" normalizeH="0" baseline="0" noProof="0" dirty="0">
              <a:ln>
                <a:noFill/>
              </a:ln>
              <a:solidFill>
                <a:schemeClr val="bg1"/>
              </a:solidFill>
              <a:effectLst/>
              <a:uLnTx/>
              <a:uFillTx/>
              <a:latin typeface="Open Sans Bold" panose="020B0604020202020204"/>
              <a:ea typeface="+mn-ea"/>
              <a:cs typeface="+mn-cs"/>
            </a:endParaRPr>
          </a:p>
        </p:txBody>
      </p:sp>
      <p:sp>
        <p:nvSpPr>
          <p:cNvPr id="3" name="CuadroTexto 2"/>
          <p:cNvSpPr txBox="1"/>
          <p:nvPr/>
        </p:nvSpPr>
        <p:spPr>
          <a:xfrm>
            <a:off x="9710478"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4AAD"/>
                </a:solidFill>
                <a:effectLst/>
                <a:uLnTx/>
                <a:uFillTx/>
                <a:latin typeface="Calibri"/>
                <a:ea typeface="+mn-ea"/>
                <a:cs typeface="+mn-cs"/>
              </a:rPr>
              <a:t> </a:t>
            </a:r>
            <a:r>
              <a:rPr kumimoji="0" lang="es-CO" sz="2000" b="1" i="0" u="none" strike="noStrike" kern="1200" cap="none" spc="0" normalizeH="0" baseline="0" noProof="0" dirty="0">
                <a:ln>
                  <a:noFill/>
                </a:ln>
                <a:solidFill>
                  <a:srgbClr val="233DFF"/>
                </a:solidFill>
                <a:effectLst/>
                <a:uLnTx/>
                <a:uFillTx/>
                <a:latin typeface="Open Sans Bold" panose="020B0604020202020204"/>
                <a:ea typeface="+mn-ea"/>
                <a:cs typeface="+mn-cs"/>
              </a:rPr>
              <a:t>Formándonos</a:t>
            </a:r>
          </a:p>
        </p:txBody>
      </p:sp>
      <p:sp>
        <p:nvSpPr>
          <p:cNvPr id="4" name="CuadroTexto 3"/>
          <p:cNvSpPr txBox="1"/>
          <p:nvPr/>
        </p:nvSpPr>
        <p:spPr>
          <a:xfrm>
            <a:off x="0" y="2256789"/>
            <a:ext cx="12192000" cy="707886"/>
          </a:xfrm>
          <a:prstGeom prst="rect">
            <a:avLst/>
          </a:prstGeom>
          <a:noFill/>
        </p:spPr>
        <p:txBody>
          <a:bodyPr wrap="square" rtlCol="0">
            <a:spAutoFit/>
          </a:bodyPr>
          <a:lstStyle/>
          <a:p>
            <a:pPr algn="ctr"/>
            <a:r>
              <a:rPr lang="es-CO" sz="4000" b="1" dirty="0">
                <a:solidFill>
                  <a:srgbClr val="004AAD"/>
                </a:solidFill>
                <a:latin typeface="Open Sans Bold" panose="020B0604020202020204"/>
              </a:rPr>
              <a:t>CONTACTANOS</a:t>
            </a:r>
          </a:p>
        </p:txBody>
      </p:sp>
      <p:sp>
        <p:nvSpPr>
          <p:cNvPr id="6" name="CuadroTexto 5">
            <a:extLst>
              <a:ext uri="{FF2B5EF4-FFF2-40B4-BE49-F238E27FC236}">
                <a16:creationId xmlns:a16="http://schemas.microsoft.com/office/drawing/2014/main" id="{BA41F6AB-4742-4643-93FF-458879C815C3}"/>
              </a:ext>
            </a:extLst>
          </p:cNvPr>
          <p:cNvSpPr txBox="1"/>
          <p:nvPr/>
        </p:nvSpPr>
        <p:spPr>
          <a:xfrm>
            <a:off x="0" y="539390"/>
            <a:ext cx="12191999" cy="707886"/>
          </a:xfrm>
          <a:prstGeom prst="rect">
            <a:avLst/>
          </a:prstGeom>
          <a:noFill/>
        </p:spPr>
        <p:txBody>
          <a:bodyPr wrap="square" rtlCol="0">
            <a:spAutoFit/>
          </a:bodyPr>
          <a:lstStyle/>
          <a:p>
            <a:pPr algn="ctr">
              <a:defRPr/>
            </a:pPr>
            <a:r>
              <a:rPr lang="es-MX" sz="4000" b="1" dirty="0">
                <a:solidFill>
                  <a:srgbClr val="233DFF"/>
                </a:solidFill>
                <a:latin typeface="Open Sans Bold" panose="020B0604020202020204"/>
              </a:rPr>
              <a:t>FORMANDONOS</a:t>
            </a:r>
            <a:endParaRPr lang="es-CO" sz="4000" b="1" dirty="0">
              <a:solidFill>
                <a:srgbClr val="233DFF"/>
              </a:solidFill>
              <a:latin typeface="Open Sans Bold" panose="020B0604020202020204"/>
            </a:endParaRPr>
          </a:p>
        </p:txBody>
      </p:sp>
      <p:sp>
        <p:nvSpPr>
          <p:cNvPr id="7" name="TextBox 3"/>
          <p:cNvSpPr txBox="1"/>
          <p:nvPr/>
        </p:nvSpPr>
        <p:spPr>
          <a:xfrm>
            <a:off x="-10887" y="1350690"/>
            <a:ext cx="12192000" cy="553998"/>
          </a:xfrm>
          <a:prstGeom prst="rect">
            <a:avLst/>
          </a:prstGeom>
          <a:ln>
            <a:solidFill>
              <a:srgbClr val="004AAD"/>
            </a:solidFill>
          </a:ln>
        </p:spPr>
        <p:style>
          <a:lnRef idx="3">
            <a:schemeClr val="lt1"/>
          </a:lnRef>
          <a:fillRef idx="1">
            <a:schemeClr val="accent2"/>
          </a:fillRef>
          <a:effectRef idx="1">
            <a:schemeClr val="accent2"/>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3600" b="1" noProof="0" dirty="0">
                <a:solidFill>
                  <a:prstClr val="white"/>
                </a:solidFill>
                <a:latin typeface="Open Sans Bold" panose="020B0604020202020204"/>
              </a:rPr>
              <a:t>Personas</a:t>
            </a:r>
            <a:endParaRPr kumimoji="0" lang="es-CO" sz="3600" b="1" i="0" u="none" strike="noStrike" kern="1200" cap="none" spc="0" normalizeH="0" baseline="0" noProof="0" dirty="0">
              <a:ln>
                <a:noFill/>
              </a:ln>
              <a:solidFill>
                <a:prstClr val="white"/>
              </a:solidFill>
              <a:effectLst/>
              <a:uLnTx/>
              <a:uFillTx/>
              <a:latin typeface="Open Sans Bold" panose="020B0604020202020204"/>
            </a:endParaRPr>
          </a:p>
        </p:txBody>
      </p:sp>
    </p:spTree>
    <p:extLst>
      <p:ext uri="{BB962C8B-B14F-4D97-AF65-F5344CB8AC3E}">
        <p14:creationId xmlns:p14="http://schemas.microsoft.com/office/powerpoint/2010/main" val="419743319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E3062666-0B51-4B82-88CF-75A6D43D1633}"/>
              </a:ext>
            </a:extLst>
          </p:cNvPr>
          <p:cNvSpPr txBox="1"/>
          <p:nvPr/>
        </p:nvSpPr>
        <p:spPr>
          <a:xfrm>
            <a:off x="0" y="152400"/>
            <a:ext cx="12192000" cy="707886"/>
          </a:xfrm>
          <a:prstGeom prst="rect">
            <a:avLst/>
          </a:prstGeom>
          <a:noFill/>
        </p:spPr>
        <p:txBody>
          <a:bodyPr wrap="square" rtlCol="0">
            <a:spAutoFit/>
          </a:bodyPr>
          <a:lstStyle/>
          <a:p>
            <a:pPr algn="ctr"/>
            <a:r>
              <a:rPr lang="es-CO" sz="4000" b="1" dirty="0">
                <a:solidFill>
                  <a:schemeClr val="bg1"/>
                </a:solidFill>
              </a:rPr>
              <a:t>¿Quiénes somos?</a:t>
            </a:r>
          </a:p>
        </p:txBody>
      </p:sp>
      <p:graphicFrame>
        <p:nvGraphicFramePr>
          <p:cNvPr id="3" name="Marcador de contenido 1">
            <a:extLst>
              <a:ext uri="{FF2B5EF4-FFF2-40B4-BE49-F238E27FC236}">
                <a16:creationId xmlns:a16="http://schemas.microsoft.com/office/drawing/2014/main" id="{F489BDD9-2C05-2147-B94A-6AA2F4C7FE4D}"/>
              </a:ext>
            </a:extLst>
          </p:cNvPr>
          <p:cNvGraphicFramePr>
            <a:graphicFrameLocks/>
          </p:cNvGraphicFramePr>
          <p:nvPr>
            <p:extLst>
              <p:ext uri="{D42A27DB-BD31-4B8C-83A1-F6EECF244321}">
                <p14:modId xmlns:p14="http://schemas.microsoft.com/office/powerpoint/2010/main" val="2824689944"/>
              </p:ext>
            </p:extLst>
          </p:nvPr>
        </p:nvGraphicFramePr>
        <p:xfrm>
          <a:off x="415541" y="707886"/>
          <a:ext cx="11183937" cy="5955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0261097" y="6314641"/>
            <a:ext cx="1608133" cy="348813"/>
          </a:xfrm>
          <a:prstGeom prst="rect">
            <a:avLst/>
          </a:prstGeom>
        </p:spPr>
        <p:txBody>
          <a:bodyPr wrap="none">
            <a:spAutoFit/>
          </a:bodyPr>
          <a:lstStyle/>
          <a:p>
            <a:pPr lvl="0" algn="ctr" defTabSz="342917">
              <a:lnSpc>
                <a:spcPts val="2048"/>
              </a:lnSpc>
              <a:defRPr/>
            </a:pPr>
            <a:r>
              <a:rPr lang="en-US" dirty="0" err="1">
                <a:solidFill>
                  <a:schemeClr val="bg1"/>
                </a:solidFill>
                <a:latin typeface="Open Sans Bold"/>
                <a:ea typeface="ＭＳ Ｐゴシック" panose="020B0600070205080204" pitchFamily="34" charset="-128"/>
                <a:cs typeface="Arial" panose="020B0604020202020204" pitchFamily="34" charset="0"/>
              </a:rPr>
              <a:t>Formándonos</a:t>
            </a:r>
            <a:endParaRPr lang="en-US" dirty="0">
              <a:solidFill>
                <a:schemeClr val="bg1"/>
              </a:solidFill>
              <a:latin typeface="Open Sans Bold"/>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07789423"/>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uadroTexto 1"/>
          <p:cNvSpPr txBox="1"/>
          <p:nvPr/>
        </p:nvSpPr>
        <p:spPr>
          <a:xfrm>
            <a:off x="9758103" y="6283324"/>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
        <p:nvSpPr>
          <p:cNvPr id="3" name="CuadroTexto 2">
            <a:extLst>
              <a:ext uri="{FF2B5EF4-FFF2-40B4-BE49-F238E27FC236}">
                <a16:creationId xmlns:a16="http://schemas.microsoft.com/office/drawing/2014/main" id="{0A0C0CA4-8AC0-CB43-965F-C11475EA2FA8}"/>
              </a:ext>
            </a:extLst>
          </p:cNvPr>
          <p:cNvSpPr txBox="1"/>
          <p:nvPr/>
        </p:nvSpPr>
        <p:spPr>
          <a:xfrm>
            <a:off x="0" y="2364406"/>
            <a:ext cx="12192000" cy="1015663"/>
          </a:xfrm>
          <a:prstGeom prst="rect">
            <a:avLst/>
          </a:prstGeom>
          <a:noFill/>
          <a:ln>
            <a:solidFill>
              <a:srgbClr val="0070C0"/>
            </a:solidFill>
          </a:ln>
        </p:spPr>
        <p:txBody>
          <a:bodyPr wrap="square" rtlCol="0">
            <a:spAutoFit/>
          </a:bodyPr>
          <a:lstStyle/>
          <a:p>
            <a:pPr algn="ctr"/>
            <a:r>
              <a:rPr lang="es-CO" sz="6000" b="1" dirty="0">
                <a:solidFill>
                  <a:schemeClr val="bg1"/>
                </a:solidFill>
                <a:latin typeface="Open Sans Bold" panose="020B0604020202020204"/>
              </a:rPr>
              <a:t>! Muchas  Gracias ¡ </a:t>
            </a:r>
          </a:p>
        </p:txBody>
      </p:sp>
      <p:sp>
        <p:nvSpPr>
          <p:cNvPr id="5" name="Rectángulo redondeado 4"/>
          <p:cNvSpPr/>
          <p:nvPr/>
        </p:nvSpPr>
        <p:spPr>
          <a:xfrm>
            <a:off x="1088572" y="4267275"/>
            <a:ext cx="9960428" cy="1257300"/>
          </a:xfrm>
          <a:prstGeom prst="roundRect">
            <a:avLst/>
          </a:prstGeom>
          <a:solidFill>
            <a:srgbClr val="233D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400" b="1" dirty="0">
                <a:solidFill>
                  <a:schemeClr val="bg1"/>
                </a:solidFill>
                <a:latin typeface="Open Sans Bold" panose="020B0604020202020204"/>
              </a:rPr>
              <a:t>LOS ESPERAMOS</a:t>
            </a:r>
          </a:p>
        </p:txBody>
      </p:sp>
      <p:sp>
        <p:nvSpPr>
          <p:cNvPr id="6" name="CuadroTexto 5"/>
          <p:cNvSpPr txBox="1"/>
          <p:nvPr/>
        </p:nvSpPr>
        <p:spPr>
          <a:xfrm>
            <a:off x="0" y="320277"/>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alibri"/>
                <a:ea typeface="+mn-ea"/>
                <a:cs typeface="+mn-cs"/>
              </a:rPr>
              <a:t> </a:t>
            </a:r>
            <a:r>
              <a:rPr kumimoji="0" lang="es-CO" sz="88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Tree>
    <p:extLst>
      <p:ext uri="{BB962C8B-B14F-4D97-AF65-F5344CB8AC3E}">
        <p14:creationId xmlns:p14="http://schemas.microsoft.com/office/powerpoint/2010/main" val="646683414"/>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1C01E-37BF-4B0A-8F48-8B9E94753F5C}"/>
              </a:ext>
            </a:extLst>
          </p:cNvPr>
          <p:cNvSpPr txBox="1">
            <a:spLocks/>
          </p:cNvSpPr>
          <p:nvPr/>
        </p:nvSpPr>
        <p:spPr>
          <a:xfrm>
            <a:off x="0" y="373626"/>
            <a:ext cx="12192000" cy="588920"/>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dirty="0">
                <a:solidFill>
                  <a:schemeClr val="bg1"/>
                </a:solidFill>
                <a:latin typeface="Open Sans Bold" panose="020B0604020202020204"/>
              </a:rPr>
              <a:t>¿Qué ofrecemos?</a:t>
            </a:r>
          </a:p>
        </p:txBody>
      </p:sp>
      <p:sp>
        <p:nvSpPr>
          <p:cNvPr id="3" name="Rectangle: Rounded Corners 13">
            <a:extLst>
              <a:ext uri="{FF2B5EF4-FFF2-40B4-BE49-F238E27FC236}">
                <a16:creationId xmlns:a16="http://schemas.microsoft.com/office/drawing/2014/main" id="{67983302-173B-4691-9811-43D533410D64}"/>
              </a:ext>
            </a:extLst>
          </p:cNvPr>
          <p:cNvSpPr/>
          <p:nvPr/>
        </p:nvSpPr>
        <p:spPr>
          <a:xfrm>
            <a:off x="874974" y="1264133"/>
            <a:ext cx="3240000" cy="4320000"/>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4AAD"/>
                </a:solidFill>
                <a:latin typeface="Open Sans Bold" panose="020B0604020202020204"/>
              </a:rPr>
              <a:t>Desarrollo de habilidades y competencias dirigidas a  personas que quieren avanzar en su proceso de crecimiento personal, académico y profesional.</a:t>
            </a:r>
          </a:p>
          <a:p>
            <a:pPr algn="ctr"/>
            <a:r>
              <a:rPr lang="es-CO" sz="1600" b="1" dirty="0">
                <a:solidFill>
                  <a:srgbClr val="004AAD"/>
                </a:solidFill>
                <a:latin typeface="Open Sans Bold" panose="020B0604020202020204"/>
              </a:rPr>
              <a:t>Lo hacemos a  través de más de 130 charlas con duración promedio de 30 minutos, en la cuales encuentran temas que tienen que ver consigo mismos, con su relación con otras personas, son su interacción con el trabajo y con sus clientes</a:t>
            </a:r>
          </a:p>
        </p:txBody>
      </p:sp>
      <p:sp>
        <p:nvSpPr>
          <p:cNvPr id="4" name="Rectangle: Rounded Corners 15">
            <a:extLst>
              <a:ext uri="{FF2B5EF4-FFF2-40B4-BE49-F238E27FC236}">
                <a16:creationId xmlns:a16="http://schemas.microsoft.com/office/drawing/2014/main" id="{641C3BB3-61FF-42A2-B7A5-1EC99041551C}"/>
              </a:ext>
            </a:extLst>
          </p:cNvPr>
          <p:cNvSpPr/>
          <p:nvPr/>
        </p:nvSpPr>
        <p:spPr>
          <a:xfrm>
            <a:off x="4410760" y="1268615"/>
            <a:ext cx="3240000" cy="4320000"/>
          </a:xfrm>
          <a:prstGeom prst="roundRect">
            <a:avLst/>
          </a:prstGeom>
          <a:solidFill>
            <a:srgbClr val="004A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b="1" dirty="0">
              <a:solidFill>
                <a:schemeClr val="bg1"/>
              </a:solidFill>
              <a:latin typeface="Open Sans Bold" panose="020B0604020202020204"/>
            </a:endParaRPr>
          </a:p>
          <a:p>
            <a:pPr algn="ctr"/>
            <a:r>
              <a:rPr lang="es-CO" sz="1600" b="1" dirty="0">
                <a:solidFill>
                  <a:schemeClr val="bg1"/>
                </a:solidFill>
                <a:latin typeface="Open Sans Bold" panose="020B0604020202020204"/>
              </a:rPr>
              <a:t>Desarrollo de habilidades y competencias dirigidas a personas que dirigen o trabajan en micro o pequeñas empresas y que tienen interés en consolidar el crecimiento, estabilización, rentabilidad y productividad de las mismas.</a:t>
            </a:r>
          </a:p>
          <a:p>
            <a:pPr algn="ctr"/>
            <a:r>
              <a:rPr lang="es-CO" sz="1600" b="1" dirty="0">
                <a:solidFill>
                  <a:schemeClr val="bg1"/>
                </a:solidFill>
                <a:latin typeface="Open Sans Bold" panose="020B0604020202020204"/>
              </a:rPr>
              <a:t>Lo hacemos a través de más de 50 charlas con una duración promedio de 30 minutos</a:t>
            </a:r>
          </a:p>
        </p:txBody>
      </p:sp>
      <p:sp>
        <p:nvSpPr>
          <p:cNvPr id="5" name="Rectangle: Rounded Corners 15">
            <a:extLst>
              <a:ext uri="{FF2B5EF4-FFF2-40B4-BE49-F238E27FC236}">
                <a16:creationId xmlns:a16="http://schemas.microsoft.com/office/drawing/2014/main" id="{E0F2624B-7D2F-9D43-8244-0F1C9D4BF6A3}"/>
              </a:ext>
            </a:extLst>
          </p:cNvPr>
          <p:cNvSpPr/>
          <p:nvPr/>
        </p:nvSpPr>
        <p:spPr>
          <a:xfrm>
            <a:off x="7956819" y="1258775"/>
            <a:ext cx="3240000" cy="4320000"/>
          </a:xfrm>
          <a:prstGeom prst="roundRect">
            <a:avLst/>
          </a:prstGeom>
          <a:solidFill>
            <a:schemeClr val="bg1"/>
          </a:solidFill>
          <a:ln w="5715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b="1" dirty="0">
              <a:solidFill>
                <a:schemeClr val="accent1">
                  <a:lumMod val="50000"/>
                </a:schemeClr>
              </a:solidFill>
            </a:endParaRPr>
          </a:p>
          <a:p>
            <a:pPr algn="ctr"/>
            <a:r>
              <a:rPr lang="es-CO" sz="1600" b="1" dirty="0">
                <a:solidFill>
                  <a:srgbClr val="233DFF"/>
                </a:solidFill>
                <a:latin typeface="Open Sans Bold" panose="020B0604020202020204"/>
              </a:rPr>
              <a:t>Más de 30 programas de consultoría dirigidos a pequeñas y a medianas empresas que tengan interés en conocer e implementar en sus compañías aquellas metodologías y herramientas que hacen exitosas a las grandes empresas</a:t>
            </a:r>
          </a:p>
        </p:txBody>
      </p:sp>
      <p:sp>
        <p:nvSpPr>
          <p:cNvPr id="9" name="Rectángulo 8"/>
          <p:cNvSpPr/>
          <p:nvPr/>
        </p:nvSpPr>
        <p:spPr>
          <a:xfrm>
            <a:off x="10261097" y="6314641"/>
            <a:ext cx="1608133" cy="348813"/>
          </a:xfrm>
          <a:prstGeom prst="rect">
            <a:avLst/>
          </a:prstGeom>
        </p:spPr>
        <p:txBody>
          <a:bodyPr wrap="none">
            <a:spAutoFit/>
          </a:bodyPr>
          <a:lstStyle/>
          <a:p>
            <a:pPr lvl="0" algn="ctr" defTabSz="342917">
              <a:lnSpc>
                <a:spcPts val="2048"/>
              </a:lnSpc>
              <a:defRPr/>
            </a:pPr>
            <a:r>
              <a:rPr lang="en-US" dirty="0" err="1">
                <a:solidFill>
                  <a:schemeClr val="bg1"/>
                </a:solidFill>
                <a:latin typeface="Open Sans Bold"/>
                <a:ea typeface="ＭＳ Ｐゴシック" panose="020B0600070205080204" pitchFamily="34" charset="-128"/>
                <a:cs typeface="Arial" panose="020B0604020202020204" pitchFamily="34" charset="0"/>
              </a:rPr>
              <a:t>Formándonos</a:t>
            </a:r>
            <a:endParaRPr lang="en-US" dirty="0">
              <a:solidFill>
                <a:schemeClr val="bg1"/>
              </a:solidFill>
              <a:latin typeface="Open Sans Bold"/>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2405832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ED62-7ED5-2240-BA11-F0F155BC1EBD}"/>
              </a:ext>
            </a:extLst>
          </p:cNvPr>
          <p:cNvSpPr txBox="1"/>
          <p:nvPr/>
        </p:nvSpPr>
        <p:spPr>
          <a:xfrm>
            <a:off x="1641142" y="2093723"/>
            <a:ext cx="9029700" cy="2308324"/>
          </a:xfrm>
          <a:prstGeom prst="rect">
            <a:avLst/>
          </a:prstGeom>
          <a:noFill/>
          <a:ln>
            <a:noFill/>
          </a:ln>
        </p:spPr>
        <p:txBody>
          <a:bodyPr wrap="square" rtlCol="0">
            <a:spAutoFit/>
          </a:bodyPr>
          <a:lstStyle/>
          <a:p>
            <a:pPr algn="ctr"/>
            <a:r>
              <a:rPr lang="es-CO" sz="7200" b="1" dirty="0">
                <a:solidFill>
                  <a:srgbClr val="233DFF"/>
                </a:solidFill>
                <a:latin typeface="Open Sans Bold" panose="020B0604020202020204"/>
              </a:rPr>
              <a:t>Pensando en las personas</a:t>
            </a:r>
          </a:p>
        </p:txBody>
      </p:sp>
      <p:sp>
        <p:nvSpPr>
          <p:cNvPr id="3" name="Rectángulo 2"/>
          <p:cNvSpPr/>
          <p:nvPr/>
        </p:nvSpPr>
        <p:spPr>
          <a:xfrm>
            <a:off x="10261097" y="6314641"/>
            <a:ext cx="1608133" cy="348813"/>
          </a:xfrm>
          <a:prstGeom prst="rect">
            <a:avLst/>
          </a:prstGeom>
        </p:spPr>
        <p:txBody>
          <a:bodyPr wrap="none">
            <a:spAutoFit/>
          </a:bodyPr>
          <a:lstStyle/>
          <a:p>
            <a:pPr lvl="0" algn="ctr" defTabSz="342917">
              <a:lnSpc>
                <a:spcPts val="2048"/>
              </a:lnSpc>
              <a:defRPr/>
            </a:pPr>
            <a:r>
              <a:rPr lang="en-US" dirty="0" err="1">
                <a:solidFill>
                  <a:srgbClr val="233DFF"/>
                </a:solidFill>
                <a:latin typeface="Open Sans Bold"/>
                <a:ea typeface="ＭＳ Ｐゴシック" panose="020B0600070205080204" pitchFamily="34" charset="-128"/>
                <a:cs typeface="Arial" panose="020B0604020202020204" pitchFamily="34" charset="0"/>
              </a:rPr>
              <a:t>Formándonos</a:t>
            </a:r>
            <a:endParaRPr lang="en-US" dirty="0">
              <a:solidFill>
                <a:srgbClr val="233DFF"/>
              </a:solidFill>
              <a:latin typeface="Open Sans Bold"/>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2467152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DD43A-C1D6-B043-83F1-BB078696665E}"/>
              </a:ext>
            </a:extLst>
          </p:cNvPr>
          <p:cNvSpPr>
            <a:spLocks noGrp="1"/>
          </p:cNvSpPr>
          <p:nvPr>
            <p:ph type="title"/>
          </p:nvPr>
        </p:nvSpPr>
        <p:spPr>
          <a:xfrm>
            <a:off x="0" y="518575"/>
            <a:ext cx="12192000" cy="633046"/>
          </a:xfrm>
          <a:noFill/>
        </p:spPr>
        <p:txBody>
          <a:bodyPr>
            <a:noAutofit/>
          </a:bodyPr>
          <a:lstStyle/>
          <a:p>
            <a:pPr algn="ctr"/>
            <a:r>
              <a:rPr lang="es-CO" sz="4000" b="1" dirty="0">
                <a:solidFill>
                  <a:schemeClr val="bg1"/>
                </a:solidFill>
                <a:latin typeface="Open Sans Bold" panose="020B0604020202020204"/>
              </a:rPr>
              <a:t>¿Qué pueden encontrar las personas en Formándonos?</a:t>
            </a:r>
          </a:p>
        </p:txBody>
      </p:sp>
      <p:sp>
        <p:nvSpPr>
          <p:cNvPr id="5" name="Rectángulo 4"/>
          <p:cNvSpPr/>
          <p:nvPr/>
        </p:nvSpPr>
        <p:spPr>
          <a:xfrm>
            <a:off x="838200" y="791307"/>
            <a:ext cx="10515600" cy="5667009"/>
          </a:xfrm>
          <a:prstGeom prst="rect">
            <a:avLst/>
          </a:prstGeom>
          <a:noFill/>
        </p:spPr>
      </p:sp>
      <p:sp>
        <p:nvSpPr>
          <p:cNvPr id="6" name="Forma libre 5"/>
          <p:cNvSpPr/>
          <p:nvPr/>
        </p:nvSpPr>
        <p:spPr>
          <a:xfrm>
            <a:off x="664910" y="1525638"/>
            <a:ext cx="4320000" cy="4320000"/>
          </a:xfrm>
          <a:custGeom>
            <a:avLst/>
            <a:gdLst>
              <a:gd name="connsiteX0" fmla="*/ 0 w 3751579"/>
              <a:gd name="connsiteY0" fmla="*/ 2076746 h 4153491"/>
              <a:gd name="connsiteX1" fmla="*/ 1875790 w 3751579"/>
              <a:gd name="connsiteY1" fmla="*/ 0 h 4153491"/>
              <a:gd name="connsiteX2" fmla="*/ 3751580 w 3751579"/>
              <a:gd name="connsiteY2" fmla="*/ 2076746 h 4153491"/>
              <a:gd name="connsiteX3" fmla="*/ 1875790 w 3751579"/>
              <a:gd name="connsiteY3" fmla="*/ 4153492 h 4153491"/>
              <a:gd name="connsiteX4" fmla="*/ 0 w 3751579"/>
              <a:gd name="connsiteY4" fmla="*/ 2076746 h 4153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579" h="4153491">
                <a:moveTo>
                  <a:pt x="0" y="2076746"/>
                </a:moveTo>
                <a:cubicBezTo>
                  <a:pt x="0" y="929791"/>
                  <a:pt x="839820" y="0"/>
                  <a:pt x="1875790" y="0"/>
                </a:cubicBezTo>
                <a:cubicBezTo>
                  <a:pt x="2911760" y="0"/>
                  <a:pt x="3751580" y="929791"/>
                  <a:pt x="3751580" y="2076746"/>
                </a:cubicBezTo>
                <a:cubicBezTo>
                  <a:pt x="3751580" y="3223701"/>
                  <a:pt x="2911760" y="4153492"/>
                  <a:pt x="1875790" y="4153492"/>
                </a:cubicBezTo>
                <a:cubicBezTo>
                  <a:pt x="839820" y="4153492"/>
                  <a:pt x="0" y="3223701"/>
                  <a:pt x="0" y="2076746"/>
                </a:cubicBezTo>
                <a:close/>
              </a:path>
            </a:pathLst>
          </a:custGeom>
          <a:solidFill>
            <a:srgbClr val="233DFF"/>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8616" tIns="637475" rIns="578616" bIns="637475"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s-CO" sz="2300" b="1" i="0" u="none" strike="noStrike" kern="1200" cap="none" spc="0" normalizeH="0" baseline="0" noProof="0" dirty="0">
                <a:ln>
                  <a:noFill/>
                </a:ln>
                <a:solidFill>
                  <a:prstClr val="white"/>
                </a:solidFill>
                <a:effectLst/>
                <a:uLnTx/>
                <a:uFillTx/>
                <a:latin typeface="Open Sans Bold"/>
                <a:ea typeface="+mn-ea"/>
                <a:cs typeface="+mn-cs"/>
              </a:rPr>
              <a:t>El desarrollo de atributos, capacidades  y características de personalidad o comportamiento</a:t>
            </a:r>
          </a:p>
        </p:txBody>
      </p:sp>
      <p:sp>
        <p:nvSpPr>
          <p:cNvPr id="7" name="Forma libre 6"/>
          <p:cNvSpPr/>
          <p:nvPr/>
        </p:nvSpPr>
        <p:spPr>
          <a:xfrm>
            <a:off x="5175134" y="2892258"/>
            <a:ext cx="1875600" cy="1541373"/>
          </a:xfrm>
          <a:custGeom>
            <a:avLst/>
            <a:gdLst>
              <a:gd name="connsiteX0" fmla="*/ 0 w 1203838"/>
              <a:gd name="connsiteY0" fmla="*/ 308275 h 1541373"/>
              <a:gd name="connsiteX1" fmla="*/ 601919 w 1203838"/>
              <a:gd name="connsiteY1" fmla="*/ 308275 h 1541373"/>
              <a:gd name="connsiteX2" fmla="*/ 601919 w 1203838"/>
              <a:gd name="connsiteY2" fmla="*/ 0 h 1541373"/>
              <a:gd name="connsiteX3" fmla="*/ 1203838 w 1203838"/>
              <a:gd name="connsiteY3" fmla="*/ 770687 h 1541373"/>
              <a:gd name="connsiteX4" fmla="*/ 601919 w 1203838"/>
              <a:gd name="connsiteY4" fmla="*/ 1541373 h 1541373"/>
              <a:gd name="connsiteX5" fmla="*/ 601919 w 1203838"/>
              <a:gd name="connsiteY5" fmla="*/ 1233098 h 1541373"/>
              <a:gd name="connsiteX6" fmla="*/ 0 w 1203838"/>
              <a:gd name="connsiteY6" fmla="*/ 1233098 h 1541373"/>
              <a:gd name="connsiteX7" fmla="*/ 0 w 1203838"/>
              <a:gd name="connsiteY7" fmla="*/ 308275 h 154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838" h="1541373">
                <a:moveTo>
                  <a:pt x="0" y="308275"/>
                </a:moveTo>
                <a:lnTo>
                  <a:pt x="601919" y="308275"/>
                </a:lnTo>
                <a:lnTo>
                  <a:pt x="601919" y="0"/>
                </a:lnTo>
                <a:lnTo>
                  <a:pt x="1203838" y="770687"/>
                </a:lnTo>
                <a:lnTo>
                  <a:pt x="601919" y="1541373"/>
                </a:lnTo>
                <a:lnTo>
                  <a:pt x="601919" y="1233098"/>
                </a:lnTo>
                <a:lnTo>
                  <a:pt x="0" y="1233098"/>
                </a:lnTo>
                <a:lnTo>
                  <a:pt x="0" y="308275"/>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308275" rIns="361151" bIns="308275"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s-ES" sz="1500" b="1" i="0" u="none" strike="noStrike" kern="1200" cap="none" spc="0" normalizeH="0" baseline="0" noProof="0" dirty="0">
                <a:ln>
                  <a:noFill/>
                </a:ln>
                <a:solidFill>
                  <a:prstClr val="white"/>
                </a:solidFill>
                <a:effectLst/>
                <a:uLnTx/>
                <a:uFillTx/>
                <a:latin typeface="Open Sans Bold"/>
                <a:ea typeface="+mn-ea"/>
                <a:cs typeface="+mn-cs"/>
              </a:rPr>
              <a:t>QUE PERMITEN</a:t>
            </a:r>
          </a:p>
        </p:txBody>
      </p:sp>
      <p:sp>
        <p:nvSpPr>
          <p:cNvPr id="8" name="Forma libre 7"/>
          <p:cNvSpPr/>
          <p:nvPr/>
        </p:nvSpPr>
        <p:spPr>
          <a:xfrm>
            <a:off x="7126638" y="1511934"/>
            <a:ext cx="4320000" cy="4320000"/>
          </a:xfrm>
          <a:custGeom>
            <a:avLst/>
            <a:gdLst>
              <a:gd name="connsiteX0" fmla="*/ 0 w 4225751"/>
              <a:gd name="connsiteY0" fmla="*/ 2112876 h 4225751"/>
              <a:gd name="connsiteX1" fmla="*/ 2112876 w 4225751"/>
              <a:gd name="connsiteY1" fmla="*/ 0 h 4225751"/>
              <a:gd name="connsiteX2" fmla="*/ 4225752 w 4225751"/>
              <a:gd name="connsiteY2" fmla="*/ 2112876 h 4225751"/>
              <a:gd name="connsiteX3" fmla="*/ 2112876 w 4225751"/>
              <a:gd name="connsiteY3" fmla="*/ 4225752 h 4225751"/>
              <a:gd name="connsiteX4" fmla="*/ 0 w 4225751"/>
              <a:gd name="connsiteY4" fmla="*/ 2112876 h 422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751" h="4225751">
                <a:moveTo>
                  <a:pt x="0" y="2112876"/>
                </a:moveTo>
                <a:cubicBezTo>
                  <a:pt x="0" y="945967"/>
                  <a:pt x="945967" y="0"/>
                  <a:pt x="2112876" y="0"/>
                </a:cubicBezTo>
                <a:cubicBezTo>
                  <a:pt x="3279785" y="0"/>
                  <a:pt x="4225752" y="945967"/>
                  <a:pt x="4225752" y="2112876"/>
                </a:cubicBezTo>
                <a:cubicBezTo>
                  <a:pt x="4225752" y="3279785"/>
                  <a:pt x="3279785" y="4225752"/>
                  <a:pt x="2112876" y="4225752"/>
                </a:cubicBezTo>
                <a:cubicBezTo>
                  <a:pt x="945967" y="4225752"/>
                  <a:pt x="0" y="3279785"/>
                  <a:pt x="0" y="2112876"/>
                </a:cubicBezTo>
                <a:close/>
              </a:path>
            </a:pathLst>
          </a:custGeom>
          <a:solidFill>
            <a:srgbClr val="233DFF"/>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8057" tIns="648057" rIns="648057" bIns="648057"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s-CO" sz="2300" b="1" i="0" u="none" strike="noStrike" kern="1200" cap="none" spc="0" normalizeH="0" baseline="0" noProof="0" dirty="0">
                <a:ln>
                  <a:noFill/>
                </a:ln>
                <a:solidFill>
                  <a:prstClr val="white"/>
                </a:solidFill>
                <a:effectLst/>
                <a:uLnTx/>
                <a:uFillTx/>
                <a:latin typeface="Open Sans Bold"/>
                <a:ea typeface="+mn-ea"/>
                <a:cs typeface="+mn-cs"/>
              </a:rPr>
              <a:t>Poder comunicarse o poder interactuar con otras de una manera clara, precisa, efectiva y enfocada principalmente al trabajo, pero también tienen un fuerte vínculo con la vida diaria</a:t>
            </a:r>
          </a:p>
        </p:txBody>
      </p:sp>
      <p:sp>
        <p:nvSpPr>
          <p:cNvPr id="9" name="CuadroTexto 8"/>
          <p:cNvSpPr txBox="1"/>
          <p:nvPr/>
        </p:nvSpPr>
        <p:spPr>
          <a:xfrm>
            <a:off x="8955851" y="6273492"/>
            <a:ext cx="19495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a:ea typeface="+mn-ea"/>
                <a:cs typeface="+mn-cs"/>
              </a:rPr>
              <a:t> </a:t>
            </a:r>
            <a:r>
              <a:rPr kumimoji="0" lang="es-CO" sz="2000" b="1" i="0" u="none" strike="noStrike" kern="1200" cap="none" spc="0" normalizeH="0" baseline="0" noProof="0" dirty="0">
                <a:ln>
                  <a:noFill/>
                </a:ln>
                <a:solidFill>
                  <a:schemeClr val="bg1"/>
                </a:solidFill>
                <a:effectLst/>
                <a:uLnTx/>
                <a:uFillTx/>
                <a:latin typeface="Open Sans Bold" panose="020B0604020202020204"/>
                <a:ea typeface="+mn-ea"/>
                <a:cs typeface="+mn-cs"/>
              </a:rPr>
              <a:t>Formándonos</a:t>
            </a:r>
          </a:p>
        </p:txBody>
      </p:sp>
    </p:spTree>
    <p:extLst>
      <p:ext uri="{BB962C8B-B14F-4D97-AF65-F5344CB8AC3E}">
        <p14:creationId xmlns:p14="http://schemas.microsoft.com/office/powerpoint/2010/main" val="1911510111"/>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3D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6153C-CD34-9747-AB2C-E4406E4286C1}"/>
              </a:ext>
            </a:extLst>
          </p:cNvPr>
          <p:cNvSpPr>
            <a:spLocks noGrp="1"/>
          </p:cNvSpPr>
          <p:nvPr>
            <p:ph type="title" idx="4294967295"/>
          </p:nvPr>
        </p:nvSpPr>
        <p:spPr>
          <a:xfrm>
            <a:off x="0" y="151981"/>
            <a:ext cx="12111403" cy="1027053"/>
          </a:xfrm>
          <a:noFill/>
        </p:spPr>
        <p:txBody>
          <a:bodyPr>
            <a:noAutofit/>
          </a:bodyPr>
          <a:lstStyle/>
          <a:p>
            <a:pPr algn="ctr"/>
            <a:r>
              <a:rPr lang="es-CO" sz="4000" b="1" dirty="0">
                <a:solidFill>
                  <a:schemeClr val="bg1"/>
                </a:solidFill>
                <a:latin typeface="Open Sans Bold"/>
              </a:rPr>
              <a:t> </a:t>
            </a:r>
            <a:r>
              <a:rPr lang="es-CO" sz="3600" b="1" dirty="0">
                <a:solidFill>
                  <a:schemeClr val="bg1"/>
                </a:solidFill>
                <a:latin typeface="Open Sans Bold"/>
              </a:rPr>
              <a:t>¿Por qué nos enfocamos en el desarrollo </a:t>
            </a:r>
            <a:br>
              <a:rPr lang="es-CO" sz="3600" b="1" dirty="0">
                <a:solidFill>
                  <a:schemeClr val="bg1"/>
                </a:solidFill>
                <a:latin typeface="Open Sans Bold"/>
              </a:rPr>
            </a:br>
            <a:r>
              <a:rPr lang="es-CO" sz="3600" b="1" dirty="0">
                <a:solidFill>
                  <a:schemeClr val="bg1"/>
                </a:solidFill>
                <a:latin typeface="Open Sans Bold"/>
              </a:rPr>
              <a:t>de habilidades y competencias?</a:t>
            </a:r>
          </a:p>
        </p:txBody>
      </p:sp>
      <p:grpSp>
        <p:nvGrpSpPr>
          <p:cNvPr id="23" name="Grupo 22"/>
          <p:cNvGrpSpPr/>
          <p:nvPr/>
        </p:nvGrpSpPr>
        <p:grpSpPr>
          <a:xfrm>
            <a:off x="828363" y="1274882"/>
            <a:ext cx="9840172" cy="2185047"/>
            <a:chOff x="276431" y="1491902"/>
            <a:chExt cx="9840172" cy="2185047"/>
          </a:xfrm>
        </p:grpSpPr>
        <p:grpSp>
          <p:nvGrpSpPr>
            <p:cNvPr id="22" name="Grupo 21"/>
            <p:cNvGrpSpPr/>
            <p:nvPr/>
          </p:nvGrpSpPr>
          <p:grpSpPr>
            <a:xfrm>
              <a:off x="276431" y="1516949"/>
              <a:ext cx="9840172" cy="2160000"/>
              <a:chOff x="276431" y="1516949"/>
              <a:chExt cx="9840172" cy="2160000"/>
            </a:xfrm>
          </p:grpSpPr>
          <p:sp>
            <p:nvSpPr>
              <p:cNvPr id="9" name="Rectángulo 8"/>
              <p:cNvSpPr/>
              <p:nvPr/>
            </p:nvSpPr>
            <p:spPr>
              <a:xfrm>
                <a:off x="276431" y="1652527"/>
                <a:ext cx="2205616" cy="1590675"/>
              </a:xfrm>
              <a:prstGeom prst="rect">
                <a:avLst/>
              </a:prstGeom>
              <a:noFill/>
              <a:ln>
                <a:noFill/>
              </a:ln>
            </p:spPr>
          </p:sp>
          <p:sp>
            <p:nvSpPr>
              <p:cNvPr id="12" name="Forma libre 11"/>
              <p:cNvSpPr/>
              <p:nvPr/>
            </p:nvSpPr>
            <p:spPr>
              <a:xfrm>
                <a:off x="7956603" y="1516949"/>
                <a:ext cx="2160000" cy="2160000"/>
              </a:xfrm>
              <a:custGeom>
                <a:avLst/>
                <a:gdLst>
                  <a:gd name="connsiteX0" fmla="*/ 0 w 1589484"/>
                  <a:gd name="connsiteY0" fmla="*/ 794742 h 1589484"/>
                  <a:gd name="connsiteX1" fmla="*/ 794742 w 1589484"/>
                  <a:gd name="connsiteY1" fmla="*/ 0 h 1589484"/>
                  <a:gd name="connsiteX2" fmla="*/ 1589484 w 1589484"/>
                  <a:gd name="connsiteY2" fmla="*/ 794742 h 1589484"/>
                  <a:gd name="connsiteX3" fmla="*/ 794742 w 1589484"/>
                  <a:gd name="connsiteY3" fmla="*/ 1589484 h 1589484"/>
                  <a:gd name="connsiteX4" fmla="*/ 0 w 1589484"/>
                  <a:gd name="connsiteY4" fmla="*/ 794742 h 158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484" h="1589484">
                    <a:moveTo>
                      <a:pt x="0" y="794742"/>
                    </a:moveTo>
                    <a:cubicBezTo>
                      <a:pt x="0" y="355818"/>
                      <a:pt x="355818" y="0"/>
                      <a:pt x="794742" y="0"/>
                    </a:cubicBezTo>
                    <a:cubicBezTo>
                      <a:pt x="1233666" y="0"/>
                      <a:pt x="1589484" y="355818"/>
                      <a:pt x="1589484" y="794742"/>
                    </a:cubicBezTo>
                    <a:cubicBezTo>
                      <a:pt x="1589484" y="1233666"/>
                      <a:pt x="1233666" y="1589484"/>
                      <a:pt x="794742" y="1589484"/>
                    </a:cubicBezTo>
                    <a:cubicBezTo>
                      <a:pt x="355818" y="1589484"/>
                      <a:pt x="0" y="1233666"/>
                      <a:pt x="0" y="794742"/>
                    </a:cubicBezTo>
                    <a:close/>
                  </a:path>
                </a:pathLst>
              </a:custGeom>
              <a:solidFill>
                <a:schemeClr val="bg1"/>
              </a:solidFill>
              <a:ln w="57150">
                <a:solidFill>
                  <a:srgbClr val="004AA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3095" tIns="253095" rIns="253095" bIns="25309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ES" sz="1600" b="1" i="0" u="none" strike="noStrike" kern="1200" cap="none" spc="0" normalizeH="0" baseline="0" noProof="0" dirty="0">
                    <a:ln>
                      <a:noFill/>
                    </a:ln>
                    <a:solidFill>
                      <a:srgbClr val="233DFF"/>
                    </a:solidFill>
                    <a:effectLst/>
                    <a:uLnTx/>
                    <a:uFillTx/>
                    <a:latin typeface="Open Sans Bold"/>
                    <a:ea typeface="+mn-ea"/>
                    <a:cs typeface="+mn-cs"/>
                  </a:rPr>
                  <a:t>Suficiente para poder trabajar</a:t>
                </a:r>
              </a:p>
            </p:txBody>
          </p:sp>
        </p:grpSp>
        <p:grpSp>
          <p:nvGrpSpPr>
            <p:cNvPr id="3" name="Grupo 2"/>
            <p:cNvGrpSpPr/>
            <p:nvPr/>
          </p:nvGrpSpPr>
          <p:grpSpPr>
            <a:xfrm>
              <a:off x="278621" y="1491902"/>
              <a:ext cx="6708152" cy="2160000"/>
              <a:chOff x="278621" y="1491902"/>
              <a:chExt cx="6708152" cy="2160000"/>
            </a:xfrm>
          </p:grpSpPr>
          <p:sp>
            <p:nvSpPr>
              <p:cNvPr id="10" name="Forma libre 9"/>
              <p:cNvSpPr/>
              <p:nvPr/>
            </p:nvSpPr>
            <p:spPr>
              <a:xfrm>
                <a:off x="3193460" y="1491902"/>
                <a:ext cx="2160000" cy="2160000"/>
              </a:xfrm>
              <a:custGeom>
                <a:avLst/>
                <a:gdLst>
                  <a:gd name="connsiteX0" fmla="*/ 0 w 1896270"/>
                  <a:gd name="connsiteY0" fmla="*/ 794742 h 1589484"/>
                  <a:gd name="connsiteX1" fmla="*/ 948135 w 1896270"/>
                  <a:gd name="connsiteY1" fmla="*/ 0 h 1589484"/>
                  <a:gd name="connsiteX2" fmla="*/ 1896270 w 1896270"/>
                  <a:gd name="connsiteY2" fmla="*/ 794742 h 1589484"/>
                  <a:gd name="connsiteX3" fmla="*/ 948135 w 1896270"/>
                  <a:gd name="connsiteY3" fmla="*/ 1589484 h 1589484"/>
                  <a:gd name="connsiteX4" fmla="*/ 0 w 1896270"/>
                  <a:gd name="connsiteY4" fmla="*/ 794742 h 158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270" h="1589484">
                    <a:moveTo>
                      <a:pt x="0" y="794742"/>
                    </a:moveTo>
                    <a:cubicBezTo>
                      <a:pt x="0" y="355818"/>
                      <a:pt x="424494" y="0"/>
                      <a:pt x="948135" y="0"/>
                    </a:cubicBezTo>
                    <a:cubicBezTo>
                      <a:pt x="1471776" y="0"/>
                      <a:pt x="1896270" y="355818"/>
                      <a:pt x="1896270" y="794742"/>
                    </a:cubicBezTo>
                    <a:cubicBezTo>
                      <a:pt x="1896270" y="1233666"/>
                      <a:pt x="1471776" y="1589484"/>
                      <a:pt x="948135" y="1589484"/>
                    </a:cubicBezTo>
                    <a:cubicBezTo>
                      <a:pt x="424494" y="1589484"/>
                      <a:pt x="0" y="1233666"/>
                      <a:pt x="0" y="794742"/>
                    </a:cubicBezTo>
                    <a:close/>
                  </a:path>
                </a:pathLst>
              </a:custGeom>
              <a:solidFill>
                <a:schemeClr val="bg1"/>
              </a:solidFill>
              <a:ln w="57150">
                <a:solidFill>
                  <a:srgbClr val="004AA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8022" tIns="253095" rIns="298022" bIns="25309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ES" sz="1600" b="1" i="0" u="none" strike="noStrike" kern="1200" cap="none" spc="0" normalizeH="0" baseline="0" noProof="0" dirty="0">
                    <a:ln>
                      <a:noFill/>
                    </a:ln>
                    <a:solidFill>
                      <a:srgbClr val="233DFF"/>
                    </a:solidFill>
                    <a:effectLst/>
                    <a:uLnTx/>
                    <a:uFillTx/>
                    <a:latin typeface="Open Sans Bold"/>
                    <a:ea typeface="+mn-ea"/>
                    <a:cs typeface="+mn-cs"/>
                  </a:rPr>
                  <a:t>Tener muchos conocimientos</a:t>
                </a:r>
              </a:p>
            </p:txBody>
          </p:sp>
          <p:sp>
            <p:nvSpPr>
              <p:cNvPr id="11" name="Forma libre 10"/>
              <p:cNvSpPr/>
              <p:nvPr/>
            </p:nvSpPr>
            <p:spPr>
              <a:xfrm>
                <a:off x="6064873" y="2135999"/>
                <a:ext cx="921900" cy="921900"/>
              </a:xfrm>
              <a:custGeom>
                <a:avLst/>
                <a:gdLst>
                  <a:gd name="connsiteX0" fmla="*/ 122198 w 921900"/>
                  <a:gd name="connsiteY0" fmla="*/ 189911 h 921900"/>
                  <a:gd name="connsiteX1" fmla="*/ 799702 w 921900"/>
                  <a:gd name="connsiteY1" fmla="*/ 189911 h 921900"/>
                  <a:gd name="connsiteX2" fmla="*/ 799702 w 921900"/>
                  <a:gd name="connsiteY2" fmla="*/ 406742 h 921900"/>
                  <a:gd name="connsiteX3" fmla="*/ 122198 w 921900"/>
                  <a:gd name="connsiteY3" fmla="*/ 406742 h 921900"/>
                  <a:gd name="connsiteX4" fmla="*/ 122198 w 921900"/>
                  <a:gd name="connsiteY4" fmla="*/ 189911 h 921900"/>
                  <a:gd name="connsiteX5" fmla="*/ 122198 w 921900"/>
                  <a:gd name="connsiteY5" fmla="*/ 515158 h 921900"/>
                  <a:gd name="connsiteX6" fmla="*/ 799702 w 921900"/>
                  <a:gd name="connsiteY6" fmla="*/ 515158 h 921900"/>
                  <a:gd name="connsiteX7" fmla="*/ 799702 w 921900"/>
                  <a:gd name="connsiteY7" fmla="*/ 731989 h 921900"/>
                  <a:gd name="connsiteX8" fmla="*/ 122198 w 921900"/>
                  <a:gd name="connsiteY8" fmla="*/ 731989 h 921900"/>
                  <a:gd name="connsiteX9" fmla="*/ 122198 w 921900"/>
                  <a:gd name="connsiteY9" fmla="*/ 515158 h 92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1900" h="921900">
                    <a:moveTo>
                      <a:pt x="122198" y="189911"/>
                    </a:moveTo>
                    <a:lnTo>
                      <a:pt x="799702" y="189911"/>
                    </a:lnTo>
                    <a:lnTo>
                      <a:pt x="799702" y="406742"/>
                    </a:lnTo>
                    <a:lnTo>
                      <a:pt x="122198" y="406742"/>
                    </a:lnTo>
                    <a:lnTo>
                      <a:pt x="122198" y="189911"/>
                    </a:lnTo>
                    <a:close/>
                    <a:moveTo>
                      <a:pt x="122198" y="515158"/>
                    </a:moveTo>
                    <a:lnTo>
                      <a:pt x="799702" y="515158"/>
                    </a:lnTo>
                    <a:lnTo>
                      <a:pt x="799702" y="731989"/>
                    </a:lnTo>
                    <a:lnTo>
                      <a:pt x="122198" y="731989"/>
                    </a:lnTo>
                    <a:lnTo>
                      <a:pt x="122198" y="515158"/>
                    </a:lnTo>
                    <a:close/>
                  </a:path>
                </a:pathLst>
              </a:custGeom>
              <a:solidFill>
                <a:schemeClr val="bg1"/>
              </a:solidFill>
              <a:ln>
                <a:solidFill>
                  <a:srgbClr val="004AAD"/>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198" tIns="189911" rIns="122198" bIns="189911"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s-E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FB401AB1-2632-C54C-A42A-5A9E9B681229}"/>
                  </a:ext>
                </a:extLst>
              </p:cNvPr>
              <p:cNvSpPr txBox="1"/>
              <p:nvPr/>
            </p:nvSpPr>
            <p:spPr>
              <a:xfrm>
                <a:off x="278621" y="2324939"/>
                <a:ext cx="14189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Open Sans Bold"/>
                    <a:ea typeface="+mn-ea"/>
                    <a:cs typeface="+mn-cs"/>
                  </a:rPr>
                  <a:t>ANTES</a:t>
                </a:r>
              </a:p>
            </p:txBody>
          </p:sp>
        </p:grpSp>
      </p:grpSp>
      <p:sp>
        <p:nvSpPr>
          <p:cNvPr id="7" name="CuadroTexto 6">
            <a:extLst>
              <a:ext uri="{FF2B5EF4-FFF2-40B4-BE49-F238E27FC236}">
                <a16:creationId xmlns:a16="http://schemas.microsoft.com/office/drawing/2014/main" id="{FB2DEEE6-4D19-E241-A9D8-45F65A4A3C14}"/>
              </a:ext>
            </a:extLst>
          </p:cNvPr>
          <p:cNvSpPr txBox="1"/>
          <p:nvPr/>
        </p:nvSpPr>
        <p:spPr>
          <a:xfrm>
            <a:off x="5591386" y="3226881"/>
            <a:ext cx="2050837" cy="707886"/>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prstClr val="white"/>
                </a:solidFill>
                <a:effectLst/>
                <a:uLnTx/>
                <a:uFillTx/>
                <a:latin typeface="Open Sans Bold"/>
                <a:ea typeface="+mn-ea"/>
                <a:cs typeface="+mn-cs"/>
              </a:rPr>
              <a:t>Pero</a:t>
            </a:r>
            <a:r>
              <a:rPr kumimoji="0" lang="es-CO" sz="4000" b="1" i="0" u="none" strike="noStrike" kern="1200" cap="none" spc="0" normalizeH="0" baseline="0" noProof="0" dirty="0">
                <a:ln>
                  <a:noFill/>
                </a:ln>
                <a:solidFill>
                  <a:prstClr val="white"/>
                </a:solidFill>
                <a:effectLst/>
                <a:uLnTx/>
                <a:uFillTx/>
                <a:latin typeface="Open Sans Bold"/>
                <a:ea typeface="+mn-ea"/>
                <a:cs typeface="+mn-cs"/>
              </a:rPr>
              <a:t>…</a:t>
            </a:r>
          </a:p>
        </p:txBody>
      </p:sp>
      <p:grpSp>
        <p:nvGrpSpPr>
          <p:cNvPr id="13" name="Grupo 12"/>
          <p:cNvGrpSpPr/>
          <p:nvPr/>
        </p:nvGrpSpPr>
        <p:grpSpPr>
          <a:xfrm>
            <a:off x="624304" y="3975420"/>
            <a:ext cx="10908306" cy="2190314"/>
            <a:chOff x="150171" y="4018917"/>
            <a:chExt cx="10908306" cy="2190314"/>
          </a:xfrm>
        </p:grpSpPr>
        <p:sp>
          <p:nvSpPr>
            <p:cNvPr id="18" name="Forma libre 17"/>
            <p:cNvSpPr/>
            <p:nvPr/>
          </p:nvSpPr>
          <p:spPr>
            <a:xfrm>
              <a:off x="8898477" y="4018917"/>
              <a:ext cx="2160000" cy="2160000"/>
            </a:xfrm>
            <a:custGeom>
              <a:avLst/>
              <a:gdLst>
                <a:gd name="connsiteX0" fmla="*/ 0 w 1850065"/>
                <a:gd name="connsiteY0" fmla="*/ 925033 h 1850065"/>
                <a:gd name="connsiteX1" fmla="*/ 925033 w 1850065"/>
                <a:gd name="connsiteY1" fmla="*/ 0 h 1850065"/>
                <a:gd name="connsiteX2" fmla="*/ 1850066 w 1850065"/>
                <a:gd name="connsiteY2" fmla="*/ 925033 h 1850065"/>
                <a:gd name="connsiteX3" fmla="*/ 925033 w 1850065"/>
                <a:gd name="connsiteY3" fmla="*/ 1850066 h 1850065"/>
                <a:gd name="connsiteX4" fmla="*/ 0 w 1850065"/>
                <a:gd name="connsiteY4" fmla="*/ 925033 h 185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65" h="1850065">
                  <a:moveTo>
                    <a:pt x="0" y="925033"/>
                  </a:moveTo>
                  <a:cubicBezTo>
                    <a:pt x="0" y="414151"/>
                    <a:pt x="414151" y="0"/>
                    <a:pt x="925033" y="0"/>
                  </a:cubicBezTo>
                  <a:cubicBezTo>
                    <a:pt x="1435915" y="0"/>
                    <a:pt x="1850066" y="414151"/>
                    <a:pt x="1850066" y="925033"/>
                  </a:cubicBezTo>
                  <a:cubicBezTo>
                    <a:pt x="1850066" y="1435915"/>
                    <a:pt x="1435915" y="1850066"/>
                    <a:pt x="925033" y="1850066"/>
                  </a:cubicBezTo>
                  <a:cubicBezTo>
                    <a:pt x="414151" y="1850066"/>
                    <a:pt x="0" y="1435915"/>
                    <a:pt x="0" y="925033"/>
                  </a:cubicBezTo>
                  <a:close/>
                </a:path>
              </a:pathLst>
            </a:custGeom>
            <a:solidFill>
              <a:schemeClr val="bg1"/>
            </a:solidFill>
            <a:ln w="57150">
              <a:solidFill>
                <a:srgbClr val="004AA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2526" tIns="292526" rIns="292526" bIns="292526"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s-ES" sz="1800" b="1" i="0" u="none" strike="noStrike" kern="1200" cap="none" spc="0" normalizeH="0" baseline="0" noProof="0" dirty="0">
                  <a:ln>
                    <a:noFill/>
                  </a:ln>
                  <a:solidFill>
                    <a:srgbClr val="004AAD"/>
                  </a:solidFill>
                  <a:effectLst/>
                  <a:uLnTx/>
                  <a:uFillTx/>
                  <a:latin typeface="Open Sans Bold"/>
                  <a:ea typeface="+mn-ea"/>
                  <a:cs typeface="+mn-cs"/>
                </a:rPr>
                <a:t>Ser exitoso laboralmente</a:t>
              </a:r>
            </a:p>
          </p:txBody>
        </p:sp>
        <p:grpSp>
          <p:nvGrpSpPr>
            <p:cNvPr id="6" name="Grupo 5"/>
            <p:cNvGrpSpPr/>
            <p:nvPr/>
          </p:nvGrpSpPr>
          <p:grpSpPr>
            <a:xfrm>
              <a:off x="150171" y="4034074"/>
              <a:ext cx="8489982" cy="2175157"/>
              <a:chOff x="150171" y="4034074"/>
              <a:chExt cx="8489982" cy="2175157"/>
            </a:xfrm>
          </p:grpSpPr>
          <p:sp>
            <p:nvSpPr>
              <p:cNvPr id="14" name="Forma libre 13"/>
              <p:cNvSpPr/>
              <p:nvPr/>
            </p:nvSpPr>
            <p:spPr>
              <a:xfrm>
                <a:off x="1959093" y="4034074"/>
                <a:ext cx="2160000" cy="2160000"/>
              </a:xfrm>
              <a:custGeom>
                <a:avLst/>
                <a:gdLst>
                  <a:gd name="connsiteX0" fmla="*/ 0 w 2160007"/>
                  <a:gd name="connsiteY0" fmla="*/ 925569 h 1851138"/>
                  <a:gd name="connsiteX1" fmla="*/ 1080004 w 2160007"/>
                  <a:gd name="connsiteY1" fmla="*/ 0 h 1851138"/>
                  <a:gd name="connsiteX2" fmla="*/ 2160008 w 2160007"/>
                  <a:gd name="connsiteY2" fmla="*/ 925569 h 1851138"/>
                  <a:gd name="connsiteX3" fmla="*/ 1080004 w 2160007"/>
                  <a:gd name="connsiteY3" fmla="*/ 1851138 h 1851138"/>
                  <a:gd name="connsiteX4" fmla="*/ 0 w 2160007"/>
                  <a:gd name="connsiteY4" fmla="*/ 925569 h 185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7" h="1851138">
                    <a:moveTo>
                      <a:pt x="0" y="925569"/>
                    </a:moveTo>
                    <a:cubicBezTo>
                      <a:pt x="0" y="414391"/>
                      <a:pt x="483534" y="0"/>
                      <a:pt x="1080004" y="0"/>
                    </a:cubicBezTo>
                    <a:cubicBezTo>
                      <a:pt x="1676474" y="0"/>
                      <a:pt x="2160008" y="414391"/>
                      <a:pt x="2160008" y="925569"/>
                    </a:cubicBezTo>
                    <a:cubicBezTo>
                      <a:pt x="2160008" y="1436747"/>
                      <a:pt x="1676474" y="1851138"/>
                      <a:pt x="1080004" y="1851138"/>
                    </a:cubicBezTo>
                    <a:cubicBezTo>
                      <a:pt x="483534" y="1851138"/>
                      <a:pt x="0" y="1436747"/>
                      <a:pt x="0" y="925569"/>
                    </a:cubicBezTo>
                    <a:close/>
                  </a:path>
                </a:pathLst>
              </a:custGeom>
              <a:solidFill>
                <a:schemeClr val="bg1"/>
              </a:solidFill>
              <a:ln w="57150">
                <a:solidFill>
                  <a:srgbClr val="004AA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9186" tIns="293953" rIns="339186" bIns="29395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ES" sz="1600" b="1" i="0" u="none" strike="noStrike" kern="1200" cap="none" spc="0" normalizeH="0" baseline="0" noProof="0" dirty="0">
                    <a:ln>
                      <a:noFill/>
                    </a:ln>
                    <a:solidFill>
                      <a:srgbClr val="004AAD"/>
                    </a:solidFill>
                    <a:effectLst/>
                    <a:uLnTx/>
                    <a:uFillTx/>
                    <a:latin typeface="Open Sans Bold"/>
                    <a:ea typeface="+mn-ea"/>
                    <a:cs typeface="+mn-cs"/>
                  </a:rPr>
                  <a:t>Muchos conocimientos</a:t>
                </a:r>
              </a:p>
            </p:txBody>
          </p:sp>
          <p:sp>
            <p:nvSpPr>
              <p:cNvPr id="15" name="Forma libre 14"/>
              <p:cNvSpPr/>
              <p:nvPr/>
            </p:nvSpPr>
            <p:spPr>
              <a:xfrm>
                <a:off x="4222607" y="4574702"/>
                <a:ext cx="1051709" cy="1029741"/>
              </a:xfrm>
              <a:custGeom>
                <a:avLst/>
                <a:gdLst>
                  <a:gd name="connsiteX0" fmla="*/ 142231 w 1073038"/>
                  <a:gd name="connsiteY0" fmla="*/ 410330 h 1073038"/>
                  <a:gd name="connsiteX1" fmla="*/ 410330 w 1073038"/>
                  <a:gd name="connsiteY1" fmla="*/ 410330 h 1073038"/>
                  <a:gd name="connsiteX2" fmla="*/ 410330 w 1073038"/>
                  <a:gd name="connsiteY2" fmla="*/ 142231 h 1073038"/>
                  <a:gd name="connsiteX3" fmla="*/ 662708 w 1073038"/>
                  <a:gd name="connsiteY3" fmla="*/ 142231 h 1073038"/>
                  <a:gd name="connsiteX4" fmla="*/ 662708 w 1073038"/>
                  <a:gd name="connsiteY4" fmla="*/ 410330 h 1073038"/>
                  <a:gd name="connsiteX5" fmla="*/ 930807 w 1073038"/>
                  <a:gd name="connsiteY5" fmla="*/ 410330 h 1073038"/>
                  <a:gd name="connsiteX6" fmla="*/ 930807 w 1073038"/>
                  <a:gd name="connsiteY6" fmla="*/ 662708 h 1073038"/>
                  <a:gd name="connsiteX7" fmla="*/ 662708 w 1073038"/>
                  <a:gd name="connsiteY7" fmla="*/ 662708 h 1073038"/>
                  <a:gd name="connsiteX8" fmla="*/ 662708 w 1073038"/>
                  <a:gd name="connsiteY8" fmla="*/ 930807 h 1073038"/>
                  <a:gd name="connsiteX9" fmla="*/ 410330 w 1073038"/>
                  <a:gd name="connsiteY9" fmla="*/ 930807 h 1073038"/>
                  <a:gd name="connsiteX10" fmla="*/ 410330 w 1073038"/>
                  <a:gd name="connsiteY10" fmla="*/ 662708 h 1073038"/>
                  <a:gd name="connsiteX11" fmla="*/ 142231 w 1073038"/>
                  <a:gd name="connsiteY11" fmla="*/ 662708 h 1073038"/>
                  <a:gd name="connsiteX12" fmla="*/ 142231 w 1073038"/>
                  <a:gd name="connsiteY12" fmla="*/ 410330 h 10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038" h="1073038">
                    <a:moveTo>
                      <a:pt x="142231" y="410330"/>
                    </a:moveTo>
                    <a:lnTo>
                      <a:pt x="410330" y="410330"/>
                    </a:lnTo>
                    <a:lnTo>
                      <a:pt x="410330" y="142231"/>
                    </a:lnTo>
                    <a:lnTo>
                      <a:pt x="662708" y="142231"/>
                    </a:lnTo>
                    <a:lnTo>
                      <a:pt x="662708" y="410330"/>
                    </a:lnTo>
                    <a:lnTo>
                      <a:pt x="930807" y="410330"/>
                    </a:lnTo>
                    <a:lnTo>
                      <a:pt x="930807" y="662708"/>
                    </a:lnTo>
                    <a:lnTo>
                      <a:pt x="662708" y="662708"/>
                    </a:lnTo>
                    <a:lnTo>
                      <a:pt x="662708" y="930807"/>
                    </a:lnTo>
                    <a:lnTo>
                      <a:pt x="410330" y="930807"/>
                    </a:lnTo>
                    <a:lnTo>
                      <a:pt x="410330" y="662708"/>
                    </a:lnTo>
                    <a:lnTo>
                      <a:pt x="142231" y="662708"/>
                    </a:lnTo>
                    <a:lnTo>
                      <a:pt x="142231" y="410330"/>
                    </a:lnTo>
                    <a:close/>
                  </a:path>
                </a:pathLst>
              </a:custGeom>
              <a:solidFill>
                <a:schemeClr val="bg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42231" tIns="410330" rIns="142231" bIns="41033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orma libre 15"/>
              <p:cNvSpPr/>
              <p:nvPr/>
            </p:nvSpPr>
            <p:spPr>
              <a:xfrm>
                <a:off x="5340845" y="4049231"/>
                <a:ext cx="2160000" cy="2160000"/>
              </a:xfrm>
              <a:custGeom>
                <a:avLst/>
                <a:gdLst>
                  <a:gd name="connsiteX0" fmla="*/ 0 w 1850065"/>
                  <a:gd name="connsiteY0" fmla="*/ 925033 h 1850065"/>
                  <a:gd name="connsiteX1" fmla="*/ 925033 w 1850065"/>
                  <a:gd name="connsiteY1" fmla="*/ 0 h 1850065"/>
                  <a:gd name="connsiteX2" fmla="*/ 1850066 w 1850065"/>
                  <a:gd name="connsiteY2" fmla="*/ 925033 h 1850065"/>
                  <a:gd name="connsiteX3" fmla="*/ 925033 w 1850065"/>
                  <a:gd name="connsiteY3" fmla="*/ 1850066 h 1850065"/>
                  <a:gd name="connsiteX4" fmla="*/ 0 w 1850065"/>
                  <a:gd name="connsiteY4" fmla="*/ 925033 h 185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65" h="1850065">
                    <a:moveTo>
                      <a:pt x="0" y="925033"/>
                    </a:moveTo>
                    <a:cubicBezTo>
                      <a:pt x="0" y="414151"/>
                      <a:pt x="414151" y="0"/>
                      <a:pt x="925033" y="0"/>
                    </a:cubicBezTo>
                    <a:cubicBezTo>
                      <a:pt x="1435915" y="0"/>
                      <a:pt x="1850066" y="414151"/>
                      <a:pt x="1850066" y="925033"/>
                    </a:cubicBezTo>
                    <a:cubicBezTo>
                      <a:pt x="1850066" y="1435915"/>
                      <a:pt x="1435915" y="1850066"/>
                      <a:pt x="925033" y="1850066"/>
                    </a:cubicBezTo>
                    <a:cubicBezTo>
                      <a:pt x="414151" y="1850066"/>
                      <a:pt x="0" y="1435915"/>
                      <a:pt x="0" y="925033"/>
                    </a:cubicBezTo>
                    <a:close/>
                  </a:path>
                </a:pathLst>
              </a:custGeom>
              <a:solidFill>
                <a:schemeClr val="bg1"/>
              </a:solidFill>
              <a:ln w="57150">
                <a:solidFill>
                  <a:srgbClr val="004AA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2526" tIns="292526" rIns="292526" bIns="292526"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s-ES" sz="1600" b="1" i="0" u="none" strike="noStrike" kern="1200" cap="none" spc="0" normalizeH="0" baseline="0" noProof="0" dirty="0">
                    <a:ln>
                      <a:noFill/>
                    </a:ln>
                    <a:solidFill>
                      <a:srgbClr val="004AAD"/>
                    </a:solidFill>
                    <a:effectLst/>
                    <a:uLnTx/>
                    <a:uFillTx/>
                    <a:latin typeface="Open Sans Bold"/>
                    <a:ea typeface="+mn-ea"/>
                    <a:cs typeface="+mn-cs"/>
                  </a:rPr>
                  <a:t>Habilidades y competencias con alto grado de desarrollo</a:t>
                </a:r>
              </a:p>
            </p:txBody>
          </p:sp>
          <p:sp>
            <p:nvSpPr>
              <p:cNvPr id="17" name="Forma libre 16"/>
              <p:cNvSpPr/>
              <p:nvPr/>
            </p:nvSpPr>
            <p:spPr>
              <a:xfrm>
                <a:off x="7588444" y="4570782"/>
                <a:ext cx="1051709" cy="1029741"/>
              </a:xfrm>
              <a:custGeom>
                <a:avLst/>
                <a:gdLst>
                  <a:gd name="connsiteX0" fmla="*/ 142231 w 1073038"/>
                  <a:gd name="connsiteY0" fmla="*/ 221046 h 1073038"/>
                  <a:gd name="connsiteX1" fmla="*/ 930807 w 1073038"/>
                  <a:gd name="connsiteY1" fmla="*/ 221046 h 1073038"/>
                  <a:gd name="connsiteX2" fmla="*/ 930807 w 1073038"/>
                  <a:gd name="connsiteY2" fmla="*/ 473424 h 1073038"/>
                  <a:gd name="connsiteX3" fmla="*/ 142231 w 1073038"/>
                  <a:gd name="connsiteY3" fmla="*/ 473424 h 1073038"/>
                  <a:gd name="connsiteX4" fmla="*/ 142231 w 1073038"/>
                  <a:gd name="connsiteY4" fmla="*/ 221046 h 1073038"/>
                  <a:gd name="connsiteX5" fmla="*/ 142231 w 1073038"/>
                  <a:gd name="connsiteY5" fmla="*/ 599614 h 1073038"/>
                  <a:gd name="connsiteX6" fmla="*/ 930807 w 1073038"/>
                  <a:gd name="connsiteY6" fmla="*/ 599614 h 1073038"/>
                  <a:gd name="connsiteX7" fmla="*/ 930807 w 1073038"/>
                  <a:gd name="connsiteY7" fmla="*/ 851992 h 1073038"/>
                  <a:gd name="connsiteX8" fmla="*/ 142231 w 1073038"/>
                  <a:gd name="connsiteY8" fmla="*/ 851992 h 1073038"/>
                  <a:gd name="connsiteX9" fmla="*/ 142231 w 1073038"/>
                  <a:gd name="connsiteY9" fmla="*/ 599614 h 10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3038" h="1073038">
                    <a:moveTo>
                      <a:pt x="142231" y="221046"/>
                    </a:moveTo>
                    <a:lnTo>
                      <a:pt x="930807" y="221046"/>
                    </a:lnTo>
                    <a:lnTo>
                      <a:pt x="930807" y="473424"/>
                    </a:lnTo>
                    <a:lnTo>
                      <a:pt x="142231" y="473424"/>
                    </a:lnTo>
                    <a:lnTo>
                      <a:pt x="142231" y="221046"/>
                    </a:lnTo>
                    <a:close/>
                    <a:moveTo>
                      <a:pt x="142231" y="599614"/>
                    </a:moveTo>
                    <a:lnTo>
                      <a:pt x="930807" y="599614"/>
                    </a:lnTo>
                    <a:lnTo>
                      <a:pt x="930807" y="851992"/>
                    </a:lnTo>
                    <a:lnTo>
                      <a:pt x="142231" y="851992"/>
                    </a:lnTo>
                    <a:lnTo>
                      <a:pt x="142231" y="599614"/>
                    </a:lnTo>
                    <a:close/>
                  </a:path>
                </a:pathLst>
              </a:custGeom>
              <a:solidFill>
                <a:schemeClr val="bg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42231" tIns="221046" rIns="142231" bIns="22104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4D389E69-705B-3244-A6DD-AF13C99488C8}"/>
                  </a:ext>
                </a:extLst>
              </p:cNvPr>
              <p:cNvSpPr txBox="1"/>
              <p:nvPr/>
            </p:nvSpPr>
            <p:spPr>
              <a:xfrm>
                <a:off x="150171" y="4547020"/>
                <a:ext cx="180892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Open Sans Bold"/>
                    <a:ea typeface="+mn-ea"/>
                    <a:cs typeface="+mn-cs"/>
                  </a:rPr>
                  <a:t>HOY Y MAÑANA</a:t>
                </a:r>
              </a:p>
            </p:txBody>
          </p:sp>
        </p:grpSp>
      </p:grpSp>
      <p:sp>
        <p:nvSpPr>
          <p:cNvPr id="21" name="CuadroTexto 20"/>
          <p:cNvSpPr txBox="1"/>
          <p:nvPr/>
        </p:nvSpPr>
        <p:spPr>
          <a:xfrm>
            <a:off x="8955851" y="6273492"/>
            <a:ext cx="18197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Calibri"/>
                <a:ea typeface="+mn-ea"/>
                <a:cs typeface="+mn-cs"/>
              </a:rPr>
              <a:t> </a:t>
            </a:r>
            <a:r>
              <a:rPr kumimoji="0" lang="es-CO" sz="2000" b="1" i="0" u="none" strike="noStrike" kern="1200" cap="none" spc="0" normalizeH="0" baseline="0" noProof="0" dirty="0">
                <a:ln>
                  <a:noFill/>
                </a:ln>
                <a:solidFill>
                  <a:prstClr val="white"/>
                </a:solidFill>
                <a:effectLst/>
                <a:uLnTx/>
                <a:uFillTx/>
                <a:latin typeface="Open Sans Bold" panose="020B0604020202020204"/>
                <a:ea typeface="+mn-ea"/>
                <a:cs typeface="+mn-cs"/>
              </a:rPr>
              <a:t>Formándonos</a:t>
            </a:r>
          </a:p>
        </p:txBody>
      </p:sp>
    </p:spTree>
    <p:extLst>
      <p:ext uri="{BB962C8B-B14F-4D97-AF65-F5344CB8AC3E}">
        <p14:creationId xmlns:p14="http://schemas.microsoft.com/office/powerpoint/2010/main" val="4065774777"/>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A3B98-58C0-6541-937E-DE5A544BA3B2}"/>
              </a:ext>
            </a:extLst>
          </p:cNvPr>
          <p:cNvSpPr>
            <a:spLocks noGrp="1"/>
          </p:cNvSpPr>
          <p:nvPr>
            <p:ph type="title" idx="4294967295"/>
          </p:nvPr>
        </p:nvSpPr>
        <p:spPr>
          <a:xfrm>
            <a:off x="1" y="387626"/>
            <a:ext cx="12192000" cy="1125538"/>
          </a:xfrm>
          <a:noFill/>
        </p:spPr>
        <p:txBody>
          <a:bodyPr>
            <a:noAutofit/>
          </a:bodyPr>
          <a:lstStyle/>
          <a:p>
            <a:pPr algn="ctr"/>
            <a:r>
              <a:rPr lang="es-CO" sz="4000" b="1" dirty="0">
                <a:solidFill>
                  <a:srgbClr val="004AAD"/>
                </a:solidFill>
                <a:latin typeface="Open Sans Bold"/>
              </a:rPr>
              <a:t> ¿Por qué las personas debemos desarrollar habilidades y competencias?</a:t>
            </a:r>
          </a:p>
        </p:txBody>
      </p:sp>
      <p:graphicFrame>
        <p:nvGraphicFramePr>
          <p:cNvPr id="4" name="Marcador de contenido 3">
            <a:extLst>
              <a:ext uri="{FF2B5EF4-FFF2-40B4-BE49-F238E27FC236}">
                <a16:creationId xmlns:a16="http://schemas.microsoft.com/office/drawing/2014/main" id="{54EDD592-A196-0647-9735-A58BA34A4984}"/>
              </a:ext>
            </a:extLst>
          </p:cNvPr>
          <p:cNvGraphicFramePr>
            <a:graphicFrameLocks noGrp="1"/>
          </p:cNvGraphicFramePr>
          <p:nvPr>
            <p:ph idx="4294967295"/>
            <p:extLst>
              <p:ext uri="{D42A27DB-BD31-4B8C-83A1-F6EECF244321}">
                <p14:modId xmlns:p14="http://schemas.microsoft.com/office/powerpoint/2010/main" val="2139005563"/>
              </p:ext>
            </p:extLst>
          </p:nvPr>
        </p:nvGraphicFramePr>
        <p:xfrm>
          <a:off x="86519" y="1205490"/>
          <a:ext cx="12018962" cy="550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955851" y="6273492"/>
            <a:ext cx="1819729" cy="400110"/>
          </a:xfrm>
          <a:prstGeom prst="rect">
            <a:avLst/>
          </a:prstGeom>
          <a:noFill/>
        </p:spPr>
        <p:txBody>
          <a:bodyPr wrap="none" rtlCol="0">
            <a:spAutoFit/>
          </a:bodyPr>
          <a:lstStyle/>
          <a:p>
            <a:r>
              <a:rPr lang="es-CO" dirty="0"/>
              <a:t> </a:t>
            </a:r>
            <a:r>
              <a:rPr lang="es-CO" sz="2000" b="1" dirty="0">
                <a:solidFill>
                  <a:srgbClr val="233DFF"/>
                </a:solidFill>
                <a:latin typeface="Open Sans Bold" panose="020B0604020202020204"/>
              </a:rPr>
              <a:t>Formándonos</a:t>
            </a:r>
          </a:p>
        </p:txBody>
      </p:sp>
    </p:spTree>
    <p:extLst>
      <p:ext uri="{BB962C8B-B14F-4D97-AF65-F5344CB8AC3E}">
        <p14:creationId xmlns:p14="http://schemas.microsoft.com/office/powerpoint/2010/main" val="3660234105"/>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AAD"/>
        </a:solidFill>
        <a:ln w="57150">
          <a:solidFill>
            <a:schemeClr val="bg1"/>
          </a:solidFill>
        </a:ln>
      </a:spPr>
      <a:bodyPr vert="horz" rtlCol="0" anchor="ctr"/>
      <a:lstStyle>
        <a:defPPr algn="ctr" defTabSz="1022350">
          <a:lnSpc>
            <a:spcPct val="90000"/>
          </a:lnSpc>
          <a:spcBef>
            <a:spcPct val="0"/>
          </a:spcBef>
          <a:spcAft>
            <a:spcPct val="35000"/>
          </a:spcAft>
          <a:defRPr b="1" dirty="0">
            <a:solidFill>
              <a:schemeClr val="bg1"/>
            </a:solidFill>
            <a:latin typeface="Open Sans Bold"/>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nejo del conflicto _4.potx" id="{E89918B9-1E18-42B7-ABF8-CB4E0305ED35}" vid="{25062B8F-0DBE-42D7-82F7-D237C4C7EA52}"/>
    </a:ext>
  </a:extLst>
</a:theme>
</file>

<file path=ppt/theme/theme4.xml><?xml version="1.0" encoding="utf-8"?>
<a:theme xmlns:a="http://schemas.openxmlformats.org/drawingml/2006/main" name="1_Tema de Office">
  <a:themeElements>
    <a:clrScheme name="Personalizado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D7E3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buFont typeface="Wingdings" pitchFamily="2" charset="2"/>
          <a:buChar char="ü"/>
          <a:defRPr dirty="0">
            <a:solidFill>
              <a:schemeClr val="bg1"/>
            </a:solidFill>
            <a:latin typeface="Open Sans Bold"/>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CTITUD POSITIVA V1.potx" id="{20093ED2-B5E4-4979-AAD0-188DEB3F77FF}" vid="{16182EF0-1557-40D6-A8B7-98AA00C116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5162</TotalTime>
  <Words>2186</Words>
  <Application>Microsoft Macintosh PowerPoint</Application>
  <PresentationFormat>Panorámica</PresentationFormat>
  <Paragraphs>429</Paragraphs>
  <Slides>40</Slides>
  <Notes>2</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40</vt:i4>
      </vt:variant>
    </vt:vector>
  </HeadingPairs>
  <TitlesOfParts>
    <vt:vector size="51" baseType="lpstr">
      <vt:lpstr>ＭＳ Ｐゴシック</vt:lpstr>
      <vt:lpstr>Arial</vt:lpstr>
      <vt:lpstr>Britannic Bold</vt:lpstr>
      <vt:lpstr>Calibri</vt:lpstr>
      <vt:lpstr>Calibri Light</vt:lpstr>
      <vt:lpstr>Open Sans Bold</vt:lpstr>
      <vt:lpstr>Wingdings</vt:lpstr>
      <vt:lpstr>1_Custom Design</vt:lpstr>
      <vt:lpstr>Custom Design</vt:lpstr>
      <vt:lpstr>1_Office Theme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¿Qué pueden encontrar las personas en Formándonos?</vt:lpstr>
      <vt:lpstr> ¿Por qué nos enfocamos en el desarrollo  de habilidades y competencias?</vt:lpstr>
      <vt:lpstr> ¿Por qué las personas debemos desarrollar habilidades y competencias?</vt:lpstr>
      <vt:lpstr>¿Cómo pueden conocer nuestras charlas?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 Duran G.</dc:creator>
  <cp:lastModifiedBy>Microsoft Office User</cp:lastModifiedBy>
  <cp:revision>297</cp:revision>
  <dcterms:created xsi:type="dcterms:W3CDTF">2018-02-12T20:08:12Z</dcterms:created>
  <dcterms:modified xsi:type="dcterms:W3CDTF">2024-10-11T23:18:30Z</dcterms:modified>
</cp:coreProperties>
</file>