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1"/>
  </p:notesMasterIdLst>
  <p:sldIdLst>
    <p:sldId id="759" r:id="rId2"/>
    <p:sldId id="760" r:id="rId3"/>
    <p:sldId id="761" r:id="rId4"/>
    <p:sldId id="762" r:id="rId5"/>
    <p:sldId id="763" r:id="rId6"/>
    <p:sldId id="764" r:id="rId7"/>
    <p:sldId id="765" r:id="rId8"/>
    <p:sldId id="766" r:id="rId9"/>
    <p:sldId id="767" r:id="rId10"/>
    <p:sldId id="768" r:id="rId11"/>
    <p:sldId id="769" r:id="rId12"/>
    <p:sldId id="770" r:id="rId13"/>
    <p:sldId id="559" r:id="rId14"/>
    <p:sldId id="560" r:id="rId15"/>
    <p:sldId id="561" r:id="rId16"/>
    <p:sldId id="562" r:id="rId17"/>
    <p:sldId id="564" r:id="rId18"/>
    <p:sldId id="565" r:id="rId19"/>
    <p:sldId id="566" r:id="rId20"/>
    <p:sldId id="567" r:id="rId21"/>
    <p:sldId id="568" r:id="rId22"/>
    <p:sldId id="570" r:id="rId23"/>
    <p:sldId id="571" r:id="rId24"/>
    <p:sldId id="573" r:id="rId25"/>
    <p:sldId id="574" r:id="rId26"/>
    <p:sldId id="575" r:id="rId27"/>
    <p:sldId id="576" r:id="rId28"/>
    <p:sldId id="577" r:id="rId29"/>
    <p:sldId id="578" r:id="rId30"/>
    <p:sldId id="579" r:id="rId31"/>
    <p:sldId id="580" r:id="rId32"/>
    <p:sldId id="581" r:id="rId33"/>
    <p:sldId id="582" r:id="rId34"/>
    <p:sldId id="583" r:id="rId35"/>
    <p:sldId id="584" r:id="rId36"/>
    <p:sldId id="585" r:id="rId37"/>
    <p:sldId id="586" r:id="rId38"/>
    <p:sldId id="587" r:id="rId39"/>
    <p:sldId id="588" r:id="rId40"/>
    <p:sldId id="589" r:id="rId41"/>
    <p:sldId id="590" r:id="rId42"/>
    <p:sldId id="591" r:id="rId43"/>
    <p:sldId id="592" r:id="rId44"/>
    <p:sldId id="594" r:id="rId45"/>
    <p:sldId id="595" r:id="rId46"/>
    <p:sldId id="596" r:id="rId47"/>
    <p:sldId id="597" r:id="rId48"/>
    <p:sldId id="598" r:id="rId49"/>
    <p:sldId id="599" r:id="rId50"/>
    <p:sldId id="600" r:id="rId51"/>
    <p:sldId id="601" r:id="rId52"/>
    <p:sldId id="602" r:id="rId53"/>
    <p:sldId id="603" r:id="rId54"/>
    <p:sldId id="604" r:id="rId55"/>
    <p:sldId id="605" r:id="rId56"/>
    <p:sldId id="606" r:id="rId57"/>
    <p:sldId id="607" r:id="rId58"/>
    <p:sldId id="608" r:id="rId59"/>
    <p:sldId id="609" r:id="rId60"/>
    <p:sldId id="610" r:id="rId61"/>
    <p:sldId id="611" r:id="rId62"/>
    <p:sldId id="612" r:id="rId63"/>
    <p:sldId id="613" r:id="rId64"/>
    <p:sldId id="614" r:id="rId65"/>
    <p:sldId id="615" r:id="rId66"/>
    <p:sldId id="616" r:id="rId67"/>
    <p:sldId id="617" r:id="rId68"/>
    <p:sldId id="618" r:id="rId69"/>
    <p:sldId id="619" r:id="rId70"/>
    <p:sldId id="620" r:id="rId71"/>
    <p:sldId id="621" r:id="rId72"/>
    <p:sldId id="622" r:id="rId73"/>
    <p:sldId id="623" r:id="rId74"/>
    <p:sldId id="624" r:id="rId75"/>
    <p:sldId id="625" r:id="rId76"/>
    <p:sldId id="626" r:id="rId77"/>
    <p:sldId id="627" r:id="rId78"/>
    <p:sldId id="628" r:id="rId79"/>
    <p:sldId id="629" r:id="rId80"/>
    <p:sldId id="630" r:id="rId81"/>
    <p:sldId id="631" r:id="rId82"/>
    <p:sldId id="632" r:id="rId83"/>
    <p:sldId id="633" r:id="rId84"/>
    <p:sldId id="634" r:id="rId85"/>
    <p:sldId id="635" r:id="rId86"/>
    <p:sldId id="636" r:id="rId87"/>
    <p:sldId id="637" r:id="rId88"/>
    <p:sldId id="638" r:id="rId89"/>
    <p:sldId id="639" r:id="rId90"/>
    <p:sldId id="640" r:id="rId91"/>
    <p:sldId id="641" r:id="rId92"/>
    <p:sldId id="642" r:id="rId93"/>
    <p:sldId id="643" r:id="rId94"/>
    <p:sldId id="644" r:id="rId95"/>
    <p:sldId id="645" r:id="rId96"/>
    <p:sldId id="646" r:id="rId97"/>
    <p:sldId id="647" r:id="rId98"/>
    <p:sldId id="648" r:id="rId99"/>
    <p:sldId id="649" r:id="rId100"/>
    <p:sldId id="650" r:id="rId101"/>
    <p:sldId id="651" r:id="rId102"/>
    <p:sldId id="652" r:id="rId103"/>
    <p:sldId id="653" r:id="rId104"/>
    <p:sldId id="654" r:id="rId105"/>
    <p:sldId id="655" r:id="rId106"/>
    <p:sldId id="656" r:id="rId107"/>
    <p:sldId id="657" r:id="rId108"/>
    <p:sldId id="658" r:id="rId109"/>
    <p:sldId id="659" r:id="rId110"/>
    <p:sldId id="660" r:id="rId111"/>
    <p:sldId id="661" r:id="rId112"/>
    <p:sldId id="662" r:id="rId113"/>
    <p:sldId id="663" r:id="rId114"/>
    <p:sldId id="664" r:id="rId115"/>
    <p:sldId id="665" r:id="rId116"/>
    <p:sldId id="666" r:id="rId117"/>
    <p:sldId id="667" r:id="rId118"/>
    <p:sldId id="668" r:id="rId119"/>
    <p:sldId id="669" r:id="rId120"/>
    <p:sldId id="670" r:id="rId121"/>
    <p:sldId id="671" r:id="rId122"/>
    <p:sldId id="672" r:id="rId123"/>
    <p:sldId id="673" r:id="rId124"/>
    <p:sldId id="674" r:id="rId125"/>
    <p:sldId id="679" r:id="rId126"/>
    <p:sldId id="676" r:id="rId127"/>
    <p:sldId id="678" r:id="rId128"/>
    <p:sldId id="677" r:id="rId129"/>
    <p:sldId id="680" r:id="rId130"/>
    <p:sldId id="681" r:id="rId131"/>
    <p:sldId id="682" r:id="rId132"/>
    <p:sldId id="683" r:id="rId133"/>
    <p:sldId id="684" r:id="rId134"/>
    <p:sldId id="685" r:id="rId135"/>
    <p:sldId id="686" r:id="rId136"/>
    <p:sldId id="687" r:id="rId137"/>
    <p:sldId id="688" r:id="rId138"/>
    <p:sldId id="689" r:id="rId139"/>
    <p:sldId id="690" r:id="rId140"/>
    <p:sldId id="691" r:id="rId141"/>
    <p:sldId id="692" r:id="rId142"/>
    <p:sldId id="693" r:id="rId143"/>
    <p:sldId id="694" r:id="rId144"/>
    <p:sldId id="695" r:id="rId145"/>
    <p:sldId id="696" r:id="rId146"/>
    <p:sldId id="697" r:id="rId147"/>
    <p:sldId id="698" r:id="rId148"/>
    <p:sldId id="699" r:id="rId149"/>
    <p:sldId id="700" r:id="rId150"/>
    <p:sldId id="701" r:id="rId151"/>
    <p:sldId id="702" r:id="rId152"/>
    <p:sldId id="703" r:id="rId153"/>
    <p:sldId id="704" r:id="rId154"/>
    <p:sldId id="705" r:id="rId155"/>
    <p:sldId id="706" r:id="rId156"/>
    <p:sldId id="707" r:id="rId157"/>
    <p:sldId id="708" r:id="rId158"/>
    <p:sldId id="709" r:id="rId159"/>
    <p:sldId id="710" r:id="rId160"/>
    <p:sldId id="711" r:id="rId161"/>
    <p:sldId id="712" r:id="rId162"/>
    <p:sldId id="713" r:id="rId163"/>
    <p:sldId id="714" r:id="rId164"/>
    <p:sldId id="715" r:id="rId165"/>
    <p:sldId id="716" r:id="rId166"/>
    <p:sldId id="717" r:id="rId167"/>
    <p:sldId id="718" r:id="rId168"/>
    <p:sldId id="719" r:id="rId169"/>
    <p:sldId id="720" r:id="rId170"/>
    <p:sldId id="721" r:id="rId171"/>
    <p:sldId id="722" r:id="rId172"/>
    <p:sldId id="723" r:id="rId173"/>
    <p:sldId id="724" r:id="rId174"/>
    <p:sldId id="725" r:id="rId175"/>
    <p:sldId id="726" r:id="rId176"/>
    <p:sldId id="727" r:id="rId177"/>
    <p:sldId id="728" r:id="rId178"/>
    <p:sldId id="729" r:id="rId179"/>
    <p:sldId id="730" r:id="rId180"/>
    <p:sldId id="731" r:id="rId181"/>
    <p:sldId id="732" r:id="rId182"/>
    <p:sldId id="733" r:id="rId183"/>
    <p:sldId id="734" r:id="rId184"/>
    <p:sldId id="735" r:id="rId185"/>
    <p:sldId id="736" r:id="rId186"/>
    <p:sldId id="737" r:id="rId187"/>
    <p:sldId id="738" r:id="rId188"/>
    <p:sldId id="739" r:id="rId189"/>
    <p:sldId id="740" r:id="rId190"/>
    <p:sldId id="741" r:id="rId191"/>
    <p:sldId id="742" r:id="rId192"/>
    <p:sldId id="743" r:id="rId193"/>
    <p:sldId id="744" r:id="rId194"/>
    <p:sldId id="745" r:id="rId195"/>
    <p:sldId id="746" r:id="rId196"/>
    <p:sldId id="747" r:id="rId197"/>
    <p:sldId id="748" r:id="rId198"/>
    <p:sldId id="749" r:id="rId199"/>
    <p:sldId id="750" r:id="rId20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24C4A690-9008-45B0-9697-79FEB3840537}">
          <p14:sldIdLst>
            <p14:sldId id="759"/>
            <p14:sldId id="760"/>
            <p14:sldId id="761"/>
            <p14:sldId id="762"/>
            <p14:sldId id="763"/>
            <p14:sldId id="764"/>
            <p14:sldId id="765"/>
            <p14:sldId id="766"/>
            <p14:sldId id="767"/>
            <p14:sldId id="768"/>
            <p14:sldId id="769"/>
            <p14:sldId id="770"/>
          </p14:sldIdLst>
        </p14:section>
        <p14:section name="Sección 1" id="{DDC8E4AC-252A-4DC9-A2D9-6D0F09782330}">
          <p14:sldIdLst>
            <p14:sldId id="559"/>
            <p14:sldId id="560"/>
            <p14:sldId id="561"/>
            <p14:sldId id="562"/>
            <p14:sldId id="564"/>
            <p14:sldId id="565"/>
            <p14:sldId id="566"/>
            <p14:sldId id="567"/>
            <p14:sldId id="568"/>
            <p14:sldId id="570"/>
            <p14:sldId id="571"/>
            <p14:sldId id="573"/>
            <p14:sldId id="574"/>
            <p14:sldId id="575"/>
            <p14:sldId id="576"/>
            <p14:sldId id="577"/>
            <p14:sldId id="578"/>
            <p14:sldId id="579"/>
            <p14:sldId id="580"/>
            <p14:sldId id="581"/>
            <p14:sldId id="582"/>
            <p14:sldId id="583"/>
            <p14:sldId id="584"/>
            <p14:sldId id="585"/>
            <p14:sldId id="586"/>
            <p14:sldId id="587"/>
            <p14:sldId id="588"/>
            <p14:sldId id="589"/>
            <p14:sldId id="590"/>
            <p14:sldId id="591"/>
            <p14:sldId id="592"/>
            <p14:sldId id="594"/>
            <p14:sldId id="595"/>
            <p14:sldId id="596"/>
            <p14:sldId id="597"/>
            <p14:sldId id="598"/>
            <p14:sldId id="599"/>
            <p14:sldId id="600"/>
            <p14:sldId id="601"/>
            <p14:sldId id="602"/>
            <p14:sldId id="603"/>
            <p14:sldId id="604"/>
            <p14:sldId id="605"/>
            <p14:sldId id="606"/>
            <p14:sldId id="607"/>
            <p14:sldId id="608"/>
            <p14:sldId id="609"/>
            <p14:sldId id="610"/>
            <p14:sldId id="611"/>
            <p14:sldId id="612"/>
            <p14:sldId id="613"/>
            <p14:sldId id="614"/>
            <p14:sldId id="615"/>
            <p14:sldId id="616"/>
            <p14:sldId id="617"/>
            <p14:sldId id="618"/>
            <p14:sldId id="619"/>
            <p14:sldId id="620"/>
            <p14:sldId id="621"/>
            <p14:sldId id="622"/>
            <p14:sldId id="623"/>
            <p14:sldId id="624"/>
            <p14:sldId id="625"/>
            <p14:sldId id="626"/>
            <p14:sldId id="627"/>
            <p14:sldId id="628"/>
            <p14:sldId id="629"/>
            <p14:sldId id="630"/>
            <p14:sldId id="631"/>
            <p14:sldId id="632"/>
            <p14:sldId id="633"/>
            <p14:sldId id="634"/>
            <p14:sldId id="635"/>
            <p14:sldId id="636"/>
            <p14:sldId id="637"/>
            <p14:sldId id="638"/>
            <p14:sldId id="639"/>
            <p14:sldId id="640"/>
            <p14:sldId id="641"/>
            <p14:sldId id="642"/>
            <p14:sldId id="643"/>
            <p14:sldId id="644"/>
            <p14:sldId id="645"/>
            <p14:sldId id="646"/>
            <p14:sldId id="647"/>
            <p14:sldId id="648"/>
            <p14:sldId id="649"/>
            <p14:sldId id="650"/>
            <p14:sldId id="651"/>
            <p14:sldId id="652"/>
            <p14:sldId id="653"/>
            <p14:sldId id="654"/>
            <p14:sldId id="655"/>
            <p14:sldId id="656"/>
            <p14:sldId id="657"/>
            <p14:sldId id="658"/>
            <p14:sldId id="659"/>
            <p14:sldId id="660"/>
            <p14:sldId id="661"/>
            <p14:sldId id="662"/>
            <p14:sldId id="663"/>
            <p14:sldId id="664"/>
            <p14:sldId id="665"/>
            <p14:sldId id="666"/>
            <p14:sldId id="667"/>
            <p14:sldId id="668"/>
            <p14:sldId id="669"/>
            <p14:sldId id="670"/>
            <p14:sldId id="671"/>
            <p14:sldId id="672"/>
            <p14:sldId id="673"/>
            <p14:sldId id="674"/>
            <p14:sldId id="679"/>
            <p14:sldId id="676"/>
            <p14:sldId id="678"/>
            <p14:sldId id="677"/>
            <p14:sldId id="680"/>
            <p14:sldId id="681"/>
            <p14:sldId id="682"/>
            <p14:sldId id="683"/>
            <p14:sldId id="684"/>
            <p14:sldId id="685"/>
            <p14:sldId id="686"/>
            <p14:sldId id="687"/>
            <p14:sldId id="688"/>
            <p14:sldId id="689"/>
            <p14:sldId id="690"/>
            <p14:sldId id="691"/>
            <p14:sldId id="692"/>
            <p14:sldId id="693"/>
          </p14:sldIdLst>
        </p14:section>
        <p14:section name="Sección 2" id="{A300A87E-19A4-4900-B88A-C7987DD3C4C6}">
          <p14:sldIdLst>
            <p14:sldId id="694"/>
            <p14:sldId id="695"/>
            <p14:sldId id="696"/>
            <p14:sldId id="697"/>
            <p14:sldId id="698"/>
            <p14:sldId id="699"/>
            <p14:sldId id="700"/>
            <p14:sldId id="701"/>
            <p14:sldId id="702"/>
            <p14:sldId id="703"/>
            <p14:sldId id="704"/>
            <p14:sldId id="705"/>
            <p14:sldId id="706"/>
            <p14:sldId id="707"/>
            <p14:sldId id="708"/>
            <p14:sldId id="709"/>
            <p14:sldId id="710"/>
            <p14:sldId id="711"/>
            <p14:sldId id="712"/>
            <p14:sldId id="713"/>
            <p14:sldId id="714"/>
            <p14:sldId id="715"/>
            <p14:sldId id="716"/>
            <p14:sldId id="717"/>
            <p14:sldId id="718"/>
            <p14:sldId id="719"/>
            <p14:sldId id="720"/>
            <p14:sldId id="721"/>
            <p14:sldId id="722"/>
            <p14:sldId id="723"/>
            <p14:sldId id="724"/>
            <p14:sldId id="725"/>
            <p14:sldId id="726"/>
            <p14:sldId id="727"/>
            <p14:sldId id="728"/>
            <p14:sldId id="729"/>
            <p14:sldId id="730"/>
            <p14:sldId id="731"/>
            <p14:sldId id="732"/>
            <p14:sldId id="733"/>
            <p14:sldId id="734"/>
            <p14:sldId id="735"/>
            <p14:sldId id="736"/>
            <p14:sldId id="737"/>
            <p14:sldId id="738"/>
            <p14:sldId id="739"/>
            <p14:sldId id="740"/>
            <p14:sldId id="741"/>
            <p14:sldId id="742"/>
            <p14:sldId id="743"/>
            <p14:sldId id="744"/>
            <p14:sldId id="745"/>
            <p14:sldId id="746"/>
            <p14:sldId id="747"/>
            <p14:sldId id="748"/>
            <p14:sldId id="749"/>
            <p14:sldId id="75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DFF"/>
    <a:srgbClr val="004A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95290" autoAdjust="0"/>
  </p:normalViewPr>
  <p:slideViewPr>
    <p:cSldViewPr snapToGrid="0" snapToObjects="1">
      <p:cViewPr varScale="1">
        <p:scale>
          <a:sx n="138" d="100"/>
          <a:sy n="138" d="100"/>
        </p:scale>
        <p:origin x="1232" y="184"/>
      </p:cViewPr>
      <p:guideLst/>
    </p:cSldViewPr>
  </p:slideViewPr>
  <p:outlineViewPr>
    <p:cViewPr>
      <p:scale>
        <a:sx n="33" d="100"/>
        <a:sy n="33" d="100"/>
      </p:scale>
      <p:origin x="0" y="-3485"/>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 r:id="rId83" collapse="1"/>
      <p:sld r:id="rId84" collapse="1"/>
      <p:sld r:id="rId85" collapse="1"/>
      <p:sld r:id="rId86" collapse="1"/>
      <p:sld r:id="rId87" collapse="1"/>
      <p:sld r:id="rId88" collapse="1"/>
      <p:sld r:id="rId89" collapse="1"/>
      <p:sld r:id="rId90" collapse="1"/>
      <p:sld r:id="rId91" collapse="1"/>
      <p:sld r:id="rId92" collapse="1"/>
      <p:sld r:id="rId93" collapse="1"/>
      <p:sld r:id="rId94" collapse="1"/>
      <p:sld r:id="rId95" collapse="1"/>
      <p:sld r:id="rId96" collapse="1"/>
      <p:sld r:id="rId97" collapse="1"/>
      <p:sld r:id="rId98" collapse="1"/>
      <p:sld r:id="rId99" collapse="1"/>
      <p:sld r:id="rId100" collapse="1"/>
      <p:sld r:id="rId101" collapse="1"/>
      <p:sld r:id="rId102" collapse="1"/>
      <p:sld r:id="rId103" collapse="1"/>
      <p:sld r:id="rId104" collapse="1"/>
      <p:sld r:id="rId105" collapse="1"/>
      <p:sld r:id="rId106" collapse="1"/>
      <p:sld r:id="rId107" collapse="1"/>
      <p:sld r:id="rId108" collapse="1"/>
      <p:sld r:id="rId109" collapse="1"/>
      <p:sld r:id="rId110" collapse="1"/>
      <p:sld r:id="rId111" collapse="1"/>
      <p:sld r:id="rId112" collapse="1"/>
      <p:sld r:id="rId113" collapse="1"/>
      <p:sld r:id="rId114" collapse="1"/>
      <p:sld r:id="rId115" collapse="1"/>
      <p:sld r:id="rId116" collapse="1"/>
      <p:sld r:id="rId117" collapse="1"/>
      <p:sld r:id="rId118" collapse="1"/>
      <p:sld r:id="rId119" collapse="1"/>
      <p:sld r:id="rId120" collapse="1"/>
      <p:sld r:id="rId121" collapse="1"/>
      <p:sld r:id="rId122" collapse="1"/>
      <p:sld r:id="rId123" collapse="1"/>
      <p:sld r:id="rId124" collapse="1"/>
      <p:sld r:id="rId125" collapse="1"/>
      <p:sld r:id="rId126" collapse="1"/>
      <p:sld r:id="rId127" collapse="1"/>
      <p:sld r:id="rId128" collapse="1"/>
      <p:sld r:id="rId129" collapse="1"/>
      <p:sld r:id="rId130" collapse="1"/>
      <p:sld r:id="rId131" collapse="1"/>
      <p:sld r:id="rId132" collapse="1"/>
      <p:sld r:id="rId133" collapse="1"/>
      <p:sld r:id="rId134" collapse="1"/>
      <p:sld r:id="rId135" collapse="1"/>
      <p:sld r:id="rId136" collapse="1"/>
      <p:sld r:id="rId137" collapse="1"/>
      <p:sld r:id="rId138" collapse="1"/>
      <p:sld r:id="rId139" collapse="1"/>
      <p:sld r:id="rId140" collapse="1"/>
      <p:sld r:id="rId141" collapse="1"/>
      <p:sld r:id="rId142" collapse="1"/>
      <p:sld r:id="rId143" collapse="1"/>
      <p:sld r:id="rId144" collapse="1"/>
      <p:sld r:id="rId145" collapse="1"/>
      <p:sld r:id="rId146" collapse="1"/>
      <p:sld r:id="rId147" collapse="1"/>
      <p:sld r:id="rId148" collapse="1"/>
      <p:sld r:id="rId149" collapse="1"/>
      <p:sld r:id="rId150" collapse="1"/>
      <p:sld r:id="rId151" collapse="1"/>
      <p:sld r:id="rId152" collapse="1"/>
      <p:sld r:id="rId153" collapse="1"/>
      <p:sld r:id="rId154" collapse="1"/>
      <p:sld r:id="rId155" collapse="1"/>
      <p:sld r:id="rId156" collapse="1"/>
      <p:sld r:id="rId157" collapse="1"/>
      <p:sld r:id="rId158" collapse="1"/>
      <p:sld r:id="rId159" collapse="1"/>
      <p:sld r:id="rId160" collapse="1"/>
      <p:sld r:id="rId161" collapse="1"/>
      <p:sld r:id="rId162" collapse="1"/>
      <p:sld r:id="rId163" collapse="1"/>
      <p:sld r:id="rId164" collapse="1"/>
      <p:sld r:id="rId165" collapse="1"/>
      <p:sld r:id="rId166" collapse="1"/>
      <p:sld r:id="rId167" collapse="1"/>
      <p:sld r:id="rId168" collapse="1"/>
      <p:sld r:id="rId169" collapse="1"/>
      <p:sld r:id="rId170" collapse="1"/>
      <p:sld r:id="rId171" collapse="1"/>
      <p:sld r:id="rId172" collapse="1"/>
      <p:sld r:id="rId173" collapse="1"/>
      <p:sld r:id="rId174" collapse="1"/>
      <p:sld r:id="rId175" collapse="1"/>
      <p:sld r:id="rId176" collapse="1"/>
      <p:sld r:id="rId177" collapse="1"/>
      <p:sld r:id="rId178" collapse="1"/>
      <p:sld r:id="rId179" collapse="1"/>
      <p:sld r:id="rId180" collapse="1"/>
      <p:sld r:id="rId181" collapse="1"/>
      <p:sld r:id="rId182" collapse="1"/>
      <p:sld r:id="rId183" collapse="1"/>
      <p:sld r:id="rId184" collapse="1"/>
      <p:sld r:id="rId185" collapse="1"/>
      <p:sld r:id="rId186" collapse="1"/>
      <p:sld r:id="rId187" collapse="1"/>
      <p:sld r:id="rId188" collapse="1"/>
      <p:sld r:id="rId189" collapse="1"/>
      <p:sld r:id="rId190" collapse="1"/>
      <p:sld r:id="rId191" collapse="1"/>
    </p:sldLst>
  </p:outlineViewPr>
  <p:notesTextViewPr>
    <p:cViewPr>
      <p:scale>
        <a:sx n="1" d="1"/>
        <a:sy n="1" d="1"/>
      </p:scale>
      <p:origin x="0" y="0"/>
    </p:cViewPr>
  </p:notesTextViewPr>
  <p:sorterViewPr>
    <p:cViewPr>
      <p:scale>
        <a:sx n="100" d="100"/>
        <a:sy n="100" d="100"/>
      </p:scale>
      <p:origin x="0" y="-13118"/>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_rels/viewProps.xml.rels><?xml version="1.0" encoding="UTF-8" standalone="yes"?>
<Relationships xmlns="http://schemas.openxmlformats.org/package/2006/relationships"><Relationship Id="rId117" Type="http://schemas.openxmlformats.org/officeDocument/2006/relationships/slide" Target="slides/slide125.xml"/><Relationship Id="rId21" Type="http://schemas.openxmlformats.org/officeDocument/2006/relationships/slide" Target="slides/slide29.xml"/><Relationship Id="rId42" Type="http://schemas.openxmlformats.org/officeDocument/2006/relationships/slide" Target="slides/slide50.xml"/><Relationship Id="rId63" Type="http://schemas.openxmlformats.org/officeDocument/2006/relationships/slide" Target="slides/slide71.xml"/><Relationship Id="rId84" Type="http://schemas.openxmlformats.org/officeDocument/2006/relationships/slide" Target="slides/slide92.xml"/><Relationship Id="rId138" Type="http://schemas.openxmlformats.org/officeDocument/2006/relationships/slide" Target="slides/slide146.xml"/><Relationship Id="rId159" Type="http://schemas.openxmlformats.org/officeDocument/2006/relationships/slide" Target="slides/slide167.xml"/><Relationship Id="rId170" Type="http://schemas.openxmlformats.org/officeDocument/2006/relationships/slide" Target="slides/slide178.xml"/><Relationship Id="rId191" Type="http://schemas.openxmlformats.org/officeDocument/2006/relationships/slide" Target="slides/slide199.xml"/><Relationship Id="rId107" Type="http://schemas.openxmlformats.org/officeDocument/2006/relationships/slide" Target="slides/slide115.xml"/><Relationship Id="rId11" Type="http://schemas.openxmlformats.org/officeDocument/2006/relationships/slide" Target="slides/slide19.xml"/><Relationship Id="rId32" Type="http://schemas.openxmlformats.org/officeDocument/2006/relationships/slide" Target="slides/slide40.xml"/><Relationship Id="rId53" Type="http://schemas.openxmlformats.org/officeDocument/2006/relationships/slide" Target="slides/slide61.xml"/><Relationship Id="rId74" Type="http://schemas.openxmlformats.org/officeDocument/2006/relationships/slide" Target="slides/slide82.xml"/><Relationship Id="rId128" Type="http://schemas.openxmlformats.org/officeDocument/2006/relationships/slide" Target="slides/slide136.xml"/><Relationship Id="rId149" Type="http://schemas.openxmlformats.org/officeDocument/2006/relationships/slide" Target="slides/slide157.xml"/><Relationship Id="rId5" Type="http://schemas.openxmlformats.org/officeDocument/2006/relationships/slide" Target="slides/slide13.xml"/><Relationship Id="rId95" Type="http://schemas.openxmlformats.org/officeDocument/2006/relationships/slide" Target="slides/slide103.xml"/><Relationship Id="rId160" Type="http://schemas.openxmlformats.org/officeDocument/2006/relationships/slide" Target="slides/slide168.xml"/><Relationship Id="rId181" Type="http://schemas.openxmlformats.org/officeDocument/2006/relationships/slide" Target="slides/slide189.xml"/><Relationship Id="rId22" Type="http://schemas.openxmlformats.org/officeDocument/2006/relationships/slide" Target="slides/slide30.xml"/><Relationship Id="rId43" Type="http://schemas.openxmlformats.org/officeDocument/2006/relationships/slide" Target="slides/slide51.xml"/><Relationship Id="rId64" Type="http://schemas.openxmlformats.org/officeDocument/2006/relationships/slide" Target="slides/slide72.xml"/><Relationship Id="rId118" Type="http://schemas.openxmlformats.org/officeDocument/2006/relationships/slide" Target="slides/slide126.xml"/><Relationship Id="rId139" Type="http://schemas.openxmlformats.org/officeDocument/2006/relationships/slide" Target="slides/slide147.xml"/><Relationship Id="rId85" Type="http://schemas.openxmlformats.org/officeDocument/2006/relationships/slide" Target="slides/slide93.xml"/><Relationship Id="rId150" Type="http://schemas.openxmlformats.org/officeDocument/2006/relationships/slide" Target="slides/slide158.xml"/><Relationship Id="rId171" Type="http://schemas.openxmlformats.org/officeDocument/2006/relationships/slide" Target="slides/slide179.xml"/><Relationship Id="rId12" Type="http://schemas.openxmlformats.org/officeDocument/2006/relationships/slide" Target="slides/slide20.xml"/><Relationship Id="rId33" Type="http://schemas.openxmlformats.org/officeDocument/2006/relationships/slide" Target="slides/slide41.xml"/><Relationship Id="rId108" Type="http://schemas.openxmlformats.org/officeDocument/2006/relationships/slide" Target="slides/slide116.xml"/><Relationship Id="rId129" Type="http://schemas.openxmlformats.org/officeDocument/2006/relationships/slide" Target="slides/slide137.xml"/><Relationship Id="rId54" Type="http://schemas.openxmlformats.org/officeDocument/2006/relationships/slide" Target="slides/slide62.xml"/><Relationship Id="rId75" Type="http://schemas.openxmlformats.org/officeDocument/2006/relationships/slide" Target="slides/slide83.xml"/><Relationship Id="rId96" Type="http://schemas.openxmlformats.org/officeDocument/2006/relationships/slide" Target="slides/slide104.xml"/><Relationship Id="rId140" Type="http://schemas.openxmlformats.org/officeDocument/2006/relationships/slide" Target="slides/slide148.xml"/><Relationship Id="rId161" Type="http://schemas.openxmlformats.org/officeDocument/2006/relationships/slide" Target="slides/slide169.xml"/><Relationship Id="rId182" Type="http://schemas.openxmlformats.org/officeDocument/2006/relationships/slide" Target="slides/slide190.xml"/><Relationship Id="rId6" Type="http://schemas.openxmlformats.org/officeDocument/2006/relationships/slide" Target="slides/slide14.xml"/><Relationship Id="rId23" Type="http://schemas.openxmlformats.org/officeDocument/2006/relationships/slide" Target="slides/slide31.xml"/><Relationship Id="rId119" Type="http://schemas.openxmlformats.org/officeDocument/2006/relationships/slide" Target="slides/slide127.xml"/><Relationship Id="rId44" Type="http://schemas.openxmlformats.org/officeDocument/2006/relationships/slide" Target="slides/slide52.xml"/><Relationship Id="rId65" Type="http://schemas.openxmlformats.org/officeDocument/2006/relationships/slide" Target="slides/slide73.xml"/><Relationship Id="rId86" Type="http://schemas.openxmlformats.org/officeDocument/2006/relationships/slide" Target="slides/slide94.xml"/><Relationship Id="rId130" Type="http://schemas.openxmlformats.org/officeDocument/2006/relationships/slide" Target="slides/slide138.xml"/><Relationship Id="rId151" Type="http://schemas.openxmlformats.org/officeDocument/2006/relationships/slide" Target="slides/slide159.xml"/><Relationship Id="rId172" Type="http://schemas.openxmlformats.org/officeDocument/2006/relationships/slide" Target="slides/slide180.xml"/><Relationship Id="rId13" Type="http://schemas.openxmlformats.org/officeDocument/2006/relationships/slide" Target="slides/slide21.xml"/><Relationship Id="rId18" Type="http://schemas.openxmlformats.org/officeDocument/2006/relationships/slide" Target="slides/slide26.xml"/><Relationship Id="rId39" Type="http://schemas.openxmlformats.org/officeDocument/2006/relationships/slide" Target="slides/slide47.xml"/><Relationship Id="rId109" Type="http://schemas.openxmlformats.org/officeDocument/2006/relationships/slide" Target="slides/slide117.xml"/><Relationship Id="rId34" Type="http://schemas.openxmlformats.org/officeDocument/2006/relationships/slide" Target="slides/slide42.xml"/><Relationship Id="rId50" Type="http://schemas.openxmlformats.org/officeDocument/2006/relationships/slide" Target="slides/slide58.xml"/><Relationship Id="rId55" Type="http://schemas.openxmlformats.org/officeDocument/2006/relationships/slide" Target="slides/slide63.xml"/><Relationship Id="rId76" Type="http://schemas.openxmlformats.org/officeDocument/2006/relationships/slide" Target="slides/slide84.xml"/><Relationship Id="rId97" Type="http://schemas.openxmlformats.org/officeDocument/2006/relationships/slide" Target="slides/slide105.xml"/><Relationship Id="rId104" Type="http://schemas.openxmlformats.org/officeDocument/2006/relationships/slide" Target="slides/slide112.xml"/><Relationship Id="rId120" Type="http://schemas.openxmlformats.org/officeDocument/2006/relationships/slide" Target="slides/slide128.xml"/><Relationship Id="rId125" Type="http://schemas.openxmlformats.org/officeDocument/2006/relationships/slide" Target="slides/slide133.xml"/><Relationship Id="rId141" Type="http://schemas.openxmlformats.org/officeDocument/2006/relationships/slide" Target="slides/slide149.xml"/><Relationship Id="rId146" Type="http://schemas.openxmlformats.org/officeDocument/2006/relationships/slide" Target="slides/slide154.xml"/><Relationship Id="rId167" Type="http://schemas.openxmlformats.org/officeDocument/2006/relationships/slide" Target="slides/slide175.xml"/><Relationship Id="rId188" Type="http://schemas.openxmlformats.org/officeDocument/2006/relationships/slide" Target="slides/slide196.xml"/><Relationship Id="rId7" Type="http://schemas.openxmlformats.org/officeDocument/2006/relationships/slide" Target="slides/slide15.xml"/><Relationship Id="rId71" Type="http://schemas.openxmlformats.org/officeDocument/2006/relationships/slide" Target="slides/slide79.xml"/><Relationship Id="rId92" Type="http://schemas.openxmlformats.org/officeDocument/2006/relationships/slide" Target="slides/slide100.xml"/><Relationship Id="rId162" Type="http://schemas.openxmlformats.org/officeDocument/2006/relationships/slide" Target="slides/slide170.xml"/><Relationship Id="rId183" Type="http://schemas.openxmlformats.org/officeDocument/2006/relationships/slide" Target="slides/slide191.xml"/><Relationship Id="rId2" Type="http://schemas.openxmlformats.org/officeDocument/2006/relationships/slide" Target="slides/slide2.xml"/><Relationship Id="rId29" Type="http://schemas.openxmlformats.org/officeDocument/2006/relationships/slide" Target="slides/slide37.xml"/><Relationship Id="rId24" Type="http://schemas.openxmlformats.org/officeDocument/2006/relationships/slide" Target="slides/slide32.xml"/><Relationship Id="rId40" Type="http://schemas.openxmlformats.org/officeDocument/2006/relationships/slide" Target="slides/slide48.xml"/><Relationship Id="rId45" Type="http://schemas.openxmlformats.org/officeDocument/2006/relationships/slide" Target="slides/slide53.xml"/><Relationship Id="rId66" Type="http://schemas.openxmlformats.org/officeDocument/2006/relationships/slide" Target="slides/slide74.xml"/><Relationship Id="rId87" Type="http://schemas.openxmlformats.org/officeDocument/2006/relationships/slide" Target="slides/slide95.xml"/><Relationship Id="rId110" Type="http://schemas.openxmlformats.org/officeDocument/2006/relationships/slide" Target="slides/slide118.xml"/><Relationship Id="rId115" Type="http://schemas.openxmlformats.org/officeDocument/2006/relationships/slide" Target="slides/slide123.xml"/><Relationship Id="rId131" Type="http://schemas.openxmlformats.org/officeDocument/2006/relationships/slide" Target="slides/slide139.xml"/><Relationship Id="rId136" Type="http://schemas.openxmlformats.org/officeDocument/2006/relationships/slide" Target="slides/slide144.xml"/><Relationship Id="rId157" Type="http://schemas.openxmlformats.org/officeDocument/2006/relationships/slide" Target="slides/slide165.xml"/><Relationship Id="rId178" Type="http://schemas.openxmlformats.org/officeDocument/2006/relationships/slide" Target="slides/slide186.xml"/><Relationship Id="rId61" Type="http://schemas.openxmlformats.org/officeDocument/2006/relationships/slide" Target="slides/slide69.xml"/><Relationship Id="rId82" Type="http://schemas.openxmlformats.org/officeDocument/2006/relationships/slide" Target="slides/slide90.xml"/><Relationship Id="rId152" Type="http://schemas.openxmlformats.org/officeDocument/2006/relationships/slide" Target="slides/slide160.xml"/><Relationship Id="rId173" Type="http://schemas.openxmlformats.org/officeDocument/2006/relationships/slide" Target="slides/slide181.xml"/><Relationship Id="rId19" Type="http://schemas.openxmlformats.org/officeDocument/2006/relationships/slide" Target="slides/slide27.xml"/><Relationship Id="rId14" Type="http://schemas.openxmlformats.org/officeDocument/2006/relationships/slide" Target="slides/slide22.xml"/><Relationship Id="rId30" Type="http://schemas.openxmlformats.org/officeDocument/2006/relationships/slide" Target="slides/slide38.xml"/><Relationship Id="rId35" Type="http://schemas.openxmlformats.org/officeDocument/2006/relationships/slide" Target="slides/slide43.xml"/><Relationship Id="rId56" Type="http://schemas.openxmlformats.org/officeDocument/2006/relationships/slide" Target="slides/slide64.xml"/><Relationship Id="rId77" Type="http://schemas.openxmlformats.org/officeDocument/2006/relationships/slide" Target="slides/slide85.xml"/><Relationship Id="rId100" Type="http://schemas.openxmlformats.org/officeDocument/2006/relationships/slide" Target="slides/slide108.xml"/><Relationship Id="rId105" Type="http://schemas.openxmlformats.org/officeDocument/2006/relationships/slide" Target="slides/slide113.xml"/><Relationship Id="rId126" Type="http://schemas.openxmlformats.org/officeDocument/2006/relationships/slide" Target="slides/slide134.xml"/><Relationship Id="rId147" Type="http://schemas.openxmlformats.org/officeDocument/2006/relationships/slide" Target="slides/slide155.xml"/><Relationship Id="rId168" Type="http://schemas.openxmlformats.org/officeDocument/2006/relationships/slide" Target="slides/slide176.xml"/><Relationship Id="rId8" Type="http://schemas.openxmlformats.org/officeDocument/2006/relationships/slide" Target="slides/slide16.xml"/><Relationship Id="rId51" Type="http://schemas.openxmlformats.org/officeDocument/2006/relationships/slide" Target="slides/slide59.xml"/><Relationship Id="rId72" Type="http://schemas.openxmlformats.org/officeDocument/2006/relationships/slide" Target="slides/slide80.xml"/><Relationship Id="rId93" Type="http://schemas.openxmlformats.org/officeDocument/2006/relationships/slide" Target="slides/slide101.xml"/><Relationship Id="rId98" Type="http://schemas.openxmlformats.org/officeDocument/2006/relationships/slide" Target="slides/slide106.xml"/><Relationship Id="rId121" Type="http://schemas.openxmlformats.org/officeDocument/2006/relationships/slide" Target="slides/slide129.xml"/><Relationship Id="rId142" Type="http://schemas.openxmlformats.org/officeDocument/2006/relationships/slide" Target="slides/slide150.xml"/><Relationship Id="rId163" Type="http://schemas.openxmlformats.org/officeDocument/2006/relationships/slide" Target="slides/slide171.xml"/><Relationship Id="rId184" Type="http://schemas.openxmlformats.org/officeDocument/2006/relationships/slide" Target="slides/slide192.xml"/><Relationship Id="rId189" Type="http://schemas.openxmlformats.org/officeDocument/2006/relationships/slide" Target="slides/slide197.xml"/><Relationship Id="rId3" Type="http://schemas.openxmlformats.org/officeDocument/2006/relationships/slide" Target="slides/slide3.xml"/><Relationship Id="rId25" Type="http://schemas.openxmlformats.org/officeDocument/2006/relationships/slide" Target="slides/slide33.xml"/><Relationship Id="rId46" Type="http://schemas.openxmlformats.org/officeDocument/2006/relationships/slide" Target="slides/slide54.xml"/><Relationship Id="rId67" Type="http://schemas.openxmlformats.org/officeDocument/2006/relationships/slide" Target="slides/slide75.xml"/><Relationship Id="rId116" Type="http://schemas.openxmlformats.org/officeDocument/2006/relationships/slide" Target="slides/slide124.xml"/><Relationship Id="rId137" Type="http://schemas.openxmlformats.org/officeDocument/2006/relationships/slide" Target="slides/slide145.xml"/><Relationship Id="rId158" Type="http://schemas.openxmlformats.org/officeDocument/2006/relationships/slide" Target="slides/slide166.xml"/><Relationship Id="rId20" Type="http://schemas.openxmlformats.org/officeDocument/2006/relationships/slide" Target="slides/slide28.xml"/><Relationship Id="rId41" Type="http://schemas.openxmlformats.org/officeDocument/2006/relationships/slide" Target="slides/slide49.xml"/><Relationship Id="rId62" Type="http://schemas.openxmlformats.org/officeDocument/2006/relationships/slide" Target="slides/slide70.xml"/><Relationship Id="rId83" Type="http://schemas.openxmlformats.org/officeDocument/2006/relationships/slide" Target="slides/slide91.xml"/><Relationship Id="rId88" Type="http://schemas.openxmlformats.org/officeDocument/2006/relationships/slide" Target="slides/slide96.xml"/><Relationship Id="rId111" Type="http://schemas.openxmlformats.org/officeDocument/2006/relationships/slide" Target="slides/slide119.xml"/><Relationship Id="rId132" Type="http://schemas.openxmlformats.org/officeDocument/2006/relationships/slide" Target="slides/slide140.xml"/><Relationship Id="rId153" Type="http://schemas.openxmlformats.org/officeDocument/2006/relationships/slide" Target="slides/slide161.xml"/><Relationship Id="rId174" Type="http://schemas.openxmlformats.org/officeDocument/2006/relationships/slide" Target="slides/slide182.xml"/><Relationship Id="rId179" Type="http://schemas.openxmlformats.org/officeDocument/2006/relationships/slide" Target="slides/slide187.xml"/><Relationship Id="rId190" Type="http://schemas.openxmlformats.org/officeDocument/2006/relationships/slide" Target="slides/slide198.xml"/><Relationship Id="rId15" Type="http://schemas.openxmlformats.org/officeDocument/2006/relationships/slide" Target="slides/slide23.xml"/><Relationship Id="rId36" Type="http://schemas.openxmlformats.org/officeDocument/2006/relationships/slide" Target="slides/slide44.xml"/><Relationship Id="rId57" Type="http://schemas.openxmlformats.org/officeDocument/2006/relationships/slide" Target="slides/slide65.xml"/><Relationship Id="rId106" Type="http://schemas.openxmlformats.org/officeDocument/2006/relationships/slide" Target="slides/slide114.xml"/><Relationship Id="rId127" Type="http://schemas.openxmlformats.org/officeDocument/2006/relationships/slide" Target="slides/slide135.xml"/><Relationship Id="rId10" Type="http://schemas.openxmlformats.org/officeDocument/2006/relationships/slide" Target="slides/slide18.xml"/><Relationship Id="rId31" Type="http://schemas.openxmlformats.org/officeDocument/2006/relationships/slide" Target="slides/slide39.xml"/><Relationship Id="rId52" Type="http://schemas.openxmlformats.org/officeDocument/2006/relationships/slide" Target="slides/slide60.xml"/><Relationship Id="rId73" Type="http://schemas.openxmlformats.org/officeDocument/2006/relationships/slide" Target="slides/slide81.xml"/><Relationship Id="rId78" Type="http://schemas.openxmlformats.org/officeDocument/2006/relationships/slide" Target="slides/slide86.xml"/><Relationship Id="rId94" Type="http://schemas.openxmlformats.org/officeDocument/2006/relationships/slide" Target="slides/slide102.xml"/><Relationship Id="rId99" Type="http://schemas.openxmlformats.org/officeDocument/2006/relationships/slide" Target="slides/slide107.xml"/><Relationship Id="rId101" Type="http://schemas.openxmlformats.org/officeDocument/2006/relationships/slide" Target="slides/slide109.xml"/><Relationship Id="rId122" Type="http://schemas.openxmlformats.org/officeDocument/2006/relationships/slide" Target="slides/slide130.xml"/><Relationship Id="rId143" Type="http://schemas.openxmlformats.org/officeDocument/2006/relationships/slide" Target="slides/slide151.xml"/><Relationship Id="rId148" Type="http://schemas.openxmlformats.org/officeDocument/2006/relationships/slide" Target="slides/slide156.xml"/><Relationship Id="rId164" Type="http://schemas.openxmlformats.org/officeDocument/2006/relationships/slide" Target="slides/slide172.xml"/><Relationship Id="rId169" Type="http://schemas.openxmlformats.org/officeDocument/2006/relationships/slide" Target="slides/slide177.xml"/><Relationship Id="rId185" Type="http://schemas.openxmlformats.org/officeDocument/2006/relationships/slide" Target="slides/slide193.xml"/><Relationship Id="rId4" Type="http://schemas.openxmlformats.org/officeDocument/2006/relationships/slide" Target="slides/slide4.xml"/><Relationship Id="rId9" Type="http://schemas.openxmlformats.org/officeDocument/2006/relationships/slide" Target="slides/slide17.xml"/><Relationship Id="rId180" Type="http://schemas.openxmlformats.org/officeDocument/2006/relationships/slide" Target="slides/slide188.xml"/><Relationship Id="rId26" Type="http://schemas.openxmlformats.org/officeDocument/2006/relationships/slide" Target="slides/slide34.xml"/><Relationship Id="rId47" Type="http://schemas.openxmlformats.org/officeDocument/2006/relationships/slide" Target="slides/slide55.xml"/><Relationship Id="rId68" Type="http://schemas.openxmlformats.org/officeDocument/2006/relationships/slide" Target="slides/slide76.xml"/><Relationship Id="rId89" Type="http://schemas.openxmlformats.org/officeDocument/2006/relationships/slide" Target="slides/slide97.xml"/><Relationship Id="rId112" Type="http://schemas.openxmlformats.org/officeDocument/2006/relationships/slide" Target="slides/slide120.xml"/><Relationship Id="rId133" Type="http://schemas.openxmlformats.org/officeDocument/2006/relationships/slide" Target="slides/slide141.xml"/><Relationship Id="rId154" Type="http://schemas.openxmlformats.org/officeDocument/2006/relationships/slide" Target="slides/slide162.xml"/><Relationship Id="rId175" Type="http://schemas.openxmlformats.org/officeDocument/2006/relationships/slide" Target="slides/slide183.xml"/><Relationship Id="rId16" Type="http://schemas.openxmlformats.org/officeDocument/2006/relationships/slide" Target="slides/slide24.xml"/><Relationship Id="rId37" Type="http://schemas.openxmlformats.org/officeDocument/2006/relationships/slide" Target="slides/slide45.xml"/><Relationship Id="rId58" Type="http://schemas.openxmlformats.org/officeDocument/2006/relationships/slide" Target="slides/slide66.xml"/><Relationship Id="rId79" Type="http://schemas.openxmlformats.org/officeDocument/2006/relationships/slide" Target="slides/slide87.xml"/><Relationship Id="rId102" Type="http://schemas.openxmlformats.org/officeDocument/2006/relationships/slide" Target="slides/slide110.xml"/><Relationship Id="rId123" Type="http://schemas.openxmlformats.org/officeDocument/2006/relationships/slide" Target="slides/slide131.xml"/><Relationship Id="rId144" Type="http://schemas.openxmlformats.org/officeDocument/2006/relationships/slide" Target="slides/slide152.xml"/><Relationship Id="rId90" Type="http://schemas.openxmlformats.org/officeDocument/2006/relationships/slide" Target="slides/slide98.xml"/><Relationship Id="rId165" Type="http://schemas.openxmlformats.org/officeDocument/2006/relationships/slide" Target="slides/slide173.xml"/><Relationship Id="rId186" Type="http://schemas.openxmlformats.org/officeDocument/2006/relationships/slide" Target="slides/slide194.xml"/><Relationship Id="rId27" Type="http://schemas.openxmlformats.org/officeDocument/2006/relationships/slide" Target="slides/slide35.xml"/><Relationship Id="rId48" Type="http://schemas.openxmlformats.org/officeDocument/2006/relationships/slide" Target="slides/slide56.xml"/><Relationship Id="rId69" Type="http://schemas.openxmlformats.org/officeDocument/2006/relationships/slide" Target="slides/slide77.xml"/><Relationship Id="rId113" Type="http://schemas.openxmlformats.org/officeDocument/2006/relationships/slide" Target="slides/slide121.xml"/><Relationship Id="rId134" Type="http://schemas.openxmlformats.org/officeDocument/2006/relationships/slide" Target="slides/slide142.xml"/><Relationship Id="rId80" Type="http://schemas.openxmlformats.org/officeDocument/2006/relationships/slide" Target="slides/slide88.xml"/><Relationship Id="rId155" Type="http://schemas.openxmlformats.org/officeDocument/2006/relationships/slide" Target="slides/slide163.xml"/><Relationship Id="rId176" Type="http://schemas.openxmlformats.org/officeDocument/2006/relationships/slide" Target="slides/slide184.xml"/><Relationship Id="rId17" Type="http://schemas.openxmlformats.org/officeDocument/2006/relationships/slide" Target="slides/slide25.xml"/><Relationship Id="rId38" Type="http://schemas.openxmlformats.org/officeDocument/2006/relationships/slide" Target="slides/slide46.xml"/><Relationship Id="rId59" Type="http://schemas.openxmlformats.org/officeDocument/2006/relationships/slide" Target="slides/slide67.xml"/><Relationship Id="rId103" Type="http://schemas.openxmlformats.org/officeDocument/2006/relationships/slide" Target="slides/slide111.xml"/><Relationship Id="rId124" Type="http://schemas.openxmlformats.org/officeDocument/2006/relationships/slide" Target="slides/slide132.xml"/><Relationship Id="rId70" Type="http://schemas.openxmlformats.org/officeDocument/2006/relationships/slide" Target="slides/slide78.xml"/><Relationship Id="rId91" Type="http://schemas.openxmlformats.org/officeDocument/2006/relationships/slide" Target="slides/slide99.xml"/><Relationship Id="rId145" Type="http://schemas.openxmlformats.org/officeDocument/2006/relationships/slide" Target="slides/slide153.xml"/><Relationship Id="rId166" Type="http://schemas.openxmlformats.org/officeDocument/2006/relationships/slide" Target="slides/slide174.xml"/><Relationship Id="rId187" Type="http://schemas.openxmlformats.org/officeDocument/2006/relationships/slide" Target="slides/slide195.xml"/><Relationship Id="rId1" Type="http://schemas.openxmlformats.org/officeDocument/2006/relationships/slide" Target="slides/slide1.xml"/><Relationship Id="rId28" Type="http://schemas.openxmlformats.org/officeDocument/2006/relationships/slide" Target="slides/slide36.xml"/><Relationship Id="rId49" Type="http://schemas.openxmlformats.org/officeDocument/2006/relationships/slide" Target="slides/slide57.xml"/><Relationship Id="rId114" Type="http://schemas.openxmlformats.org/officeDocument/2006/relationships/slide" Target="slides/slide122.xml"/><Relationship Id="rId60" Type="http://schemas.openxmlformats.org/officeDocument/2006/relationships/slide" Target="slides/slide68.xml"/><Relationship Id="rId81" Type="http://schemas.openxmlformats.org/officeDocument/2006/relationships/slide" Target="slides/slide89.xml"/><Relationship Id="rId135" Type="http://schemas.openxmlformats.org/officeDocument/2006/relationships/slide" Target="slides/slide143.xml"/><Relationship Id="rId156" Type="http://schemas.openxmlformats.org/officeDocument/2006/relationships/slide" Target="slides/slide164.xml"/><Relationship Id="rId177" Type="http://schemas.openxmlformats.org/officeDocument/2006/relationships/slide" Target="slides/slide18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EEB445-A540-8C4C-A196-3A66C4A9F6F5}" type="datetimeFigureOut">
              <a:rPr lang="es-CO" smtClean="0"/>
              <a:t>11/10/24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399FDE-9B1F-C149-AA2E-DD97916086E8}" type="slidenum">
              <a:rPr lang="es-CO" smtClean="0"/>
              <a:t>‹Nº›</a:t>
            </a:fld>
            <a:endParaRPr lang="es-CO"/>
          </a:p>
        </p:txBody>
      </p:sp>
    </p:spTree>
    <p:extLst>
      <p:ext uri="{BB962C8B-B14F-4D97-AF65-F5344CB8AC3E}">
        <p14:creationId xmlns:p14="http://schemas.microsoft.com/office/powerpoint/2010/main" val="489415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399FDE-9B1F-C149-AA2E-DD97916086E8}"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416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399FDE-9B1F-C149-AA2E-DD97916086E8}"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183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399FDE-9B1F-C149-AA2E-DD97916086E8}"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223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6399FDE-9B1F-C149-AA2E-DD97916086E8}" type="slidenum">
              <a:rPr lang="es-CO" smtClean="0"/>
              <a:t>8</a:t>
            </a:fld>
            <a:endParaRPr lang="es-CO"/>
          </a:p>
        </p:txBody>
      </p:sp>
    </p:spTree>
    <p:extLst>
      <p:ext uri="{BB962C8B-B14F-4D97-AF65-F5344CB8AC3E}">
        <p14:creationId xmlns:p14="http://schemas.microsoft.com/office/powerpoint/2010/main" val="3720550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399FDE-9B1F-C149-AA2E-DD97916086E8}"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6450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399FDE-9B1F-C149-AA2E-DD97916086E8}"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399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6399FDE-9B1F-C149-AA2E-DD97916086E8}" type="slidenum">
              <a:rPr lang="es-CO" smtClean="0"/>
              <a:t>199</a:t>
            </a:fld>
            <a:endParaRPr lang="es-CO"/>
          </a:p>
        </p:txBody>
      </p:sp>
    </p:spTree>
    <p:extLst>
      <p:ext uri="{BB962C8B-B14F-4D97-AF65-F5344CB8AC3E}">
        <p14:creationId xmlns:p14="http://schemas.microsoft.com/office/powerpoint/2010/main" val="812000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22885163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46319966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77302396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14709049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85937140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02538076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762152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319119404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08516097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52699957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dirty="0"/>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95340242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10/11/24</a:t>
            </a:fld>
            <a:endParaRPr lang="en-US" dirty="0"/>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98624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3" Type="http://schemas.openxmlformats.org/officeDocument/2006/relationships/slide" Target="slide171.xml"/><Relationship Id="rId18" Type="http://schemas.openxmlformats.org/officeDocument/2006/relationships/slide" Target="slide161.xml"/><Relationship Id="rId26" Type="http://schemas.openxmlformats.org/officeDocument/2006/relationships/slide" Target="slide152.xml"/><Relationship Id="rId21" Type="http://schemas.openxmlformats.org/officeDocument/2006/relationships/slide" Target="slide150.xml"/><Relationship Id="rId34" Type="http://schemas.openxmlformats.org/officeDocument/2006/relationships/slide" Target="slide178.xml"/><Relationship Id="rId7" Type="http://schemas.openxmlformats.org/officeDocument/2006/relationships/slide" Target="slide169.xml"/><Relationship Id="rId12" Type="http://schemas.openxmlformats.org/officeDocument/2006/relationships/slide" Target="slide147.xml"/><Relationship Id="rId17" Type="http://schemas.openxmlformats.org/officeDocument/2006/relationships/slide" Target="slide149.xml"/><Relationship Id="rId25" Type="http://schemas.openxmlformats.org/officeDocument/2006/relationships/slide" Target="slide175.xml"/><Relationship Id="rId33" Type="http://schemas.openxmlformats.org/officeDocument/2006/relationships/slide" Target="slide166.xml"/><Relationship Id="rId2" Type="http://schemas.openxmlformats.org/officeDocument/2006/relationships/slide" Target="slide144.xml"/><Relationship Id="rId16" Type="http://schemas.openxmlformats.org/officeDocument/2006/relationships/slide" Target="slide172.xml"/><Relationship Id="rId20" Type="http://schemas.openxmlformats.org/officeDocument/2006/relationships/slide" Target="slide162.xml"/><Relationship Id="rId29" Type="http://schemas.openxmlformats.org/officeDocument/2006/relationships/slide" Target="slide153.xml"/><Relationship Id="rId1" Type="http://schemas.openxmlformats.org/officeDocument/2006/relationships/slideLayout" Target="../slideLayouts/slideLayout7.xml"/><Relationship Id="rId6" Type="http://schemas.openxmlformats.org/officeDocument/2006/relationships/slide" Target="slide157.xml"/><Relationship Id="rId11" Type="http://schemas.openxmlformats.org/officeDocument/2006/relationships/slide" Target="slide159.xml"/><Relationship Id="rId24" Type="http://schemas.openxmlformats.org/officeDocument/2006/relationships/slide" Target="slide163.xml"/><Relationship Id="rId32" Type="http://schemas.openxmlformats.org/officeDocument/2006/relationships/slide" Target="slide154.xml"/><Relationship Id="rId37" Type="http://schemas.openxmlformats.org/officeDocument/2006/relationships/slide" Target="slide179.xml"/><Relationship Id="rId5" Type="http://schemas.openxmlformats.org/officeDocument/2006/relationships/slide" Target="slide145.xml"/><Relationship Id="rId15" Type="http://schemas.openxmlformats.org/officeDocument/2006/relationships/slide" Target="slide160.xml"/><Relationship Id="rId23" Type="http://schemas.openxmlformats.org/officeDocument/2006/relationships/slide" Target="slide151.xml"/><Relationship Id="rId28" Type="http://schemas.openxmlformats.org/officeDocument/2006/relationships/slide" Target="slide176.xml"/><Relationship Id="rId36" Type="http://schemas.openxmlformats.org/officeDocument/2006/relationships/slide" Target="slide167.xml"/><Relationship Id="rId10" Type="http://schemas.openxmlformats.org/officeDocument/2006/relationships/slide" Target="slide170.xml"/><Relationship Id="rId19" Type="http://schemas.openxmlformats.org/officeDocument/2006/relationships/slide" Target="slide173.xml"/><Relationship Id="rId31" Type="http://schemas.openxmlformats.org/officeDocument/2006/relationships/slide" Target="slide177.xml"/><Relationship Id="rId4" Type="http://schemas.openxmlformats.org/officeDocument/2006/relationships/slide" Target="slide168.xml"/><Relationship Id="rId9" Type="http://schemas.openxmlformats.org/officeDocument/2006/relationships/slide" Target="slide158.xml"/><Relationship Id="rId14" Type="http://schemas.openxmlformats.org/officeDocument/2006/relationships/slide" Target="slide148.xml"/><Relationship Id="rId22" Type="http://schemas.openxmlformats.org/officeDocument/2006/relationships/slide" Target="slide174.xml"/><Relationship Id="rId27" Type="http://schemas.openxmlformats.org/officeDocument/2006/relationships/slide" Target="slide164.xml"/><Relationship Id="rId30" Type="http://schemas.openxmlformats.org/officeDocument/2006/relationships/slide" Target="slide165.xml"/><Relationship Id="rId35" Type="http://schemas.openxmlformats.org/officeDocument/2006/relationships/slide" Target="slide155.xml"/><Relationship Id="rId8" Type="http://schemas.openxmlformats.org/officeDocument/2006/relationships/slide" Target="slide146.xml"/><Relationship Id="rId3" Type="http://schemas.openxmlformats.org/officeDocument/2006/relationships/slide" Target="slide156.xml"/></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slide" Target="slide194.xml"/><Relationship Id="rId13" Type="http://schemas.openxmlformats.org/officeDocument/2006/relationships/slide" Target="slide185.xml"/><Relationship Id="rId18" Type="http://schemas.openxmlformats.org/officeDocument/2006/relationships/slide" Target="slide187.xml"/><Relationship Id="rId3" Type="http://schemas.openxmlformats.org/officeDocument/2006/relationships/slide" Target="slide180.xml"/><Relationship Id="rId21" Type="http://schemas.openxmlformats.org/officeDocument/2006/relationships/slide" Target="slide190.xml"/><Relationship Id="rId7" Type="http://schemas.openxmlformats.org/officeDocument/2006/relationships/slide" Target="slide182.xml"/><Relationship Id="rId12" Type="http://schemas.openxmlformats.org/officeDocument/2006/relationships/slide" Target="slide196.xml"/><Relationship Id="rId17" Type="http://schemas.openxmlformats.org/officeDocument/2006/relationships/slide" Target="slide199.xml"/><Relationship Id="rId2" Type="http://schemas.openxmlformats.org/officeDocument/2006/relationships/notesSlide" Target="../notesSlides/notesSlide6.xml"/><Relationship Id="rId16" Type="http://schemas.openxmlformats.org/officeDocument/2006/relationships/slide" Target="slide198.xml"/><Relationship Id="rId20" Type="http://schemas.openxmlformats.org/officeDocument/2006/relationships/slide" Target="slide189.xml"/><Relationship Id="rId1" Type="http://schemas.openxmlformats.org/officeDocument/2006/relationships/slideLayout" Target="../slideLayouts/slideLayout7.xml"/><Relationship Id="rId6" Type="http://schemas.openxmlformats.org/officeDocument/2006/relationships/slide" Target="slide193.xml"/><Relationship Id="rId11" Type="http://schemas.openxmlformats.org/officeDocument/2006/relationships/slide" Target="slide184.xml"/><Relationship Id="rId5" Type="http://schemas.openxmlformats.org/officeDocument/2006/relationships/slide" Target="slide181.xml"/><Relationship Id="rId15" Type="http://schemas.openxmlformats.org/officeDocument/2006/relationships/slide" Target="slide186.xml"/><Relationship Id="rId10" Type="http://schemas.openxmlformats.org/officeDocument/2006/relationships/slide" Target="slide195.xml"/><Relationship Id="rId19" Type="http://schemas.openxmlformats.org/officeDocument/2006/relationships/slide" Target="slide188.xml"/><Relationship Id="rId4" Type="http://schemas.openxmlformats.org/officeDocument/2006/relationships/slide" Target="slide192.xml"/><Relationship Id="rId9" Type="http://schemas.openxmlformats.org/officeDocument/2006/relationships/slide" Target="slide183.xml"/><Relationship Id="rId14" Type="http://schemas.openxmlformats.org/officeDocument/2006/relationships/slide" Target="slide197.xml"/><Relationship Id="rId22" Type="http://schemas.openxmlformats.org/officeDocument/2006/relationships/slide" Target="slide191.xml"/></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3" Type="http://schemas.openxmlformats.org/officeDocument/2006/relationships/slide" Target="slide28.xml"/><Relationship Id="rId18" Type="http://schemas.openxmlformats.org/officeDocument/2006/relationships/slide" Target="slide18.xml"/><Relationship Id="rId26" Type="http://schemas.openxmlformats.org/officeDocument/2006/relationships/slide" Target="slide44.xml"/><Relationship Id="rId21" Type="http://schemas.openxmlformats.org/officeDocument/2006/relationships/slide" Target="slide19.xml"/><Relationship Id="rId34" Type="http://schemas.openxmlformats.org/officeDocument/2006/relationships/slide" Target="slide35.xml"/><Relationship Id="rId7" Type="http://schemas.openxmlformats.org/officeDocument/2006/relationships/slide" Target="slide26.xml"/><Relationship Id="rId12" Type="http://schemas.openxmlformats.org/officeDocument/2006/relationships/slide" Target="slide16.xml"/><Relationship Id="rId17" Type="http://schemas.openxmlformats.org/officeDocument/2006/relationships/slide" Target="slide41.xml"/><Relationship Id="rId25" Type="http://schemas.openxmlformats.org/officeDocument/2006/relationships/slide" Target="slide32.xml"/><Relationship Id="rId33" Type="http://schemas.openxmlformats.org/officeDocument/2006/relationships/slide" Target="slide23.xml"/><Relationship Id="rId38" Type="http://schemas.openxmlformats.org/officeDocument/2006/relationships/slide" Target="slide48.xml"/><Relationship Id="rId2" Type="http://schemas.openxmlformats.org/officeDocument/2006/relationships/notesSlide" Target="../notesSlides/notesSlide2.xml"/><Relationship Id="rId16" Type="http://schemas.openxmlformats.org/officeDocument/2006/relationships/slide" Target="slide29.xml"/><Relationship Id="rId20" Type="http://schemas.openxmlformats.org/officeDocument/2006/relationships/slide" Target="slide42.xml"/><Relationship Id="rId29" Type="http://schemas.openxmlformats.org/officeDocument/2006/relationships/slide" Target="slide45.xml"/><Relationship Id="rId1" Type="http://schemas.openxmlformats.org/officeDocument/2006/relationships/slideLayout" Target="../slideLayouts/slideLayout7.xml"/><Relationship Id="rId6" Type="http://schemas.openxmlformats.org/officeDocument/2006/relationships/slide" Target="slide14.xml"/><Relationship Id="rId11" Type="http://schemas.openxmlformats.org/officeDocument/2006/relationships/slide" Target="slide39.xml"/><Relationship Id="rId24" Type="http://schemas.openxmlformats.org/officeDocument/2006/relationships/slide" Target="slide20.xml"/><Relationship Id="rId32" Type="http://schemas.openxmlformats.org/officeDocument/2006/relationships/slide" Target="slide46.xml"/><Relationship Id="rId37" Type="http://schemas.openxmlformats.org/officeDocument/2006/relationships/slide" Target="slide36.xml"/><Relationship Id="rId5" Type="http://schemas.openxmlformats.org/officeDocument/2006/relationships/slide" Target="slide37.xml"/><Relationship Id="rId15" Type="http://schemas.openxmlformats.org/officeDocument/2006/relationships/slide" Target="slide17.xml"/><Relationship Id="rId23" Type="http://schemas.openxmlformats.org/officeDocument/2006/relationships/slide" Target="slide43.xml"/><Relationship Id="rId28" Type="http://schemas.openxmlformats.org/officeDocument/2006/relationships/slide" Target="slide33.xml"/><Relationship Id="rId36" Type="http://schemas.openxmlformats.org/officeDocument/2006/relationships/slide" Target="slide24.xml"/><Relationship Id="rId10" Type="http://schemas.openxmlformats.org/officeDocument/2006/relationships/slide" Target="slide27.xml"/><Relationship Id="rId19" Type="http://schemas.openxmlformats.org/officeDocument/2006/relationships/slide" Target="slide30.xml"/><Relationship Id="rId31" Type="http://schemas.openxmlformats.org/officeDocument/2006/relationships/slide" Target="slide34.xml"/><Relationship Id="rId4" Type="http://schemas.openxmlformats.org/officeDocument/2006/relationships/slide" Target="slide25.xml"/><Relationship Id="rId9" Type="http://schemas.openxmlformats.org/officeDocument/2006/relationships/slide" Target="slide15.xml"/><Relationship Id="rId14" Type="http://schemas.openxmlformats.org/officeDocument/2006/relationships/slide" Target="slide40.xml"/><Relationship Id="rId22" Type="http://schemas.openxmlformats.org/officeDocument/2006/relationships/slide" Target="slide31.xml"/><Relationship Id="rId27" Type="http://schemas.openxmlformats.org/officeDocument/2006/relationships/slide" Target="slide21.xml"/><Relationship Id="rId30" Type="http://schemas.openxmlformats.org/officeDocument/2006/relationships/slide" Target="slide22.xml"/><Relationship Id="rId35" Type="http://schemas.openxmlformats.org/officeDocument/2006/relationships/slide" Target="slide47.xml"/><Relationship Id="rId8" Type="http://schemas.openxmlformats.org/officeDocument/2006/relationships/slide" Target="slide38.xml"/><Relationship Id="rId3" Type="http://schemas.openxmlformats.org/officeDocument/2006/relationships/slide" Target="slide13.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3" Type="http://schemas.openxmlformats.org/officeDocument/2006/relationships/slide" Target="slide64.xml"/><Relationship Id="rId18" Type="http://schemas.openxmlformats.org/officeDocument/2006/relationships/slide" Target="slide54.xml"/><Relationship Id="rId26" Type="http://schemas.openxmlformats.org/officeDocument/2006/relationships/slide" Target="slide80.xml"/><Relationship Id="rId21" Type="http://schemas.openxmlformats.org/officeDocument/2006/relationships/slide" Target="slide55.xml"/><Relationship Id="rId34" Type="http://schemas.openxmlformats.org/officeDocument/2006/relationships/slide" Target="slide71.xml"/><Relationship Id="rId7" Type="http://schemas.openxmlformats.org/officeDocument/2006/relationships/slide" Target="slide62.xml"/><Relationship Id="rId12" Type="http://schemas.openxmlformats.org/officeDocument/2006/relationships/slide" Target="slide52.xml"/><Relationship Id="rId17" Type="http://schemas.openxmlformats.org/officeDocument/2006/relationships/slide" Target="slide77.xml"/><Relationship Id="rId25" Type="http://schemas.openxmlformats.org/officeDocument/2006/relationships/slide" Target="slide68.xml"/><Relationship Id="rId33" Type="http://schemas.openxmlformats.org/officeDocument/2006/relationships/slide" Target="slide59.xml"/><Relationship Id="rId38" Type="http://schemas.openxmlformats.org/officeDocument/2006/relationships/slide" Target="slide84.xml"/><Relationship Id="rId2" Type="http://schemas.openxmlformats.org/officeDocument/2006/relationships/notesSlide" Target="../notesSlides/notesSlide3.xml"/><Relationship Id="rId16" Type="http://schemas.openxmlformats.org/officeDocument/2006/relationships/slide" Target="slide65.xml"/><Relationship Id="rId20" Type="http://schemas.openxmlformats.org/officeDocument/2006/relationships/slide" Target="slide78.xml"/><Relationship Id="rId29" Type="http://schemas.openxmlformats.org/officeDocument/2006/relationships/slide" Target="slide81.xml"/><Relationship Id="rId1" Type="http://schemas.openxmlformats.org/officeDocument/2006/relationships/slideLayout" Target="../slideLayouts/slideLayout7.xml"/><Relationship Id="rId6" Type="http://schemas.openxmlformats.org/officeDocument/2006/relationships/slide" Target="slide50.xml"/><Relationship Id="rId11" Type="http://schemas.openxmlformats.org/officeDocument/2006/relationships/slide" Target="slide75.xml"/><Relationship Id="rId24" Type="http://schemas.openxmlformats.org/officeDocument/2006/relationships/slide" Target="slide56.xml"/><Relationship Id="rId32" Type="http://schemas.openxmlformats.org/officeDocument/2006/relationships/slide" Target="slide82.xml"/><Relationship Id="rId37" Type="http://schemas.openxmlformats.org/officeDocument/2006/relationships/slide" Target="slide72.xml"/><Relationship Id="rId5" Type="http://schemas.openxmlformats.org/officeDocument/2006/relationships/slide" Target="slide73.xml"/><Relationship Id="rId15" Type="http://schemas.openxmlformats.org/officeDocument/2006/relationships/slide" Target="slide53.xml"/><Relationship Id="rId23" Type="http://schemas.openxmlformats.org/officeDocument/2006/relationships/slide" Target="slide79.xml"/><Relationship Id="rId28" Type="http://schemas.openxmlformats.org/officeDocument/2006/relationships/slide" Target="slide69.xml"/><Relationship Id="rId36" Type="http://schemas.openxmlformats.org/officeDocument/2006/relationships/slide" Target="slide60.xml"/><Relationship Id="rId10" Type="http://schemas.openxmlformats.org/officeDocument/2006/relationships/slide" Target="slide63.xml"/><Relationship Id="rId19" Type="http://schemas.openxmlformats.org/officeDocument/2006/relationships/slide" Target="slide66.xml"/><Relationship Id="rId31" Type="http://schemas.openxmlformats.org/officeDocument/2006/relationships/slide" Target="slide70.xml"/><Relationship Id="rId4" Type="http://schemas.openxmlformats.org/officeDocument/2006/relationships/slide" Target="slide61.xml"/><Relationship Id="rId9" Type="http://schemas.openxmlformats.org/officeDocument/2006/relationships/slide" Target="slide51.xml"/><Relationship Id="rId14" Type="http://schemas.openxmlformats.org/officeDocument/2006/relationships/slide" Target="slide76.xml"/><Relationship Id="rId22" Type="http://schemas.openxmlformats.org/officeDocument/2006/relationships/slide" Target="slide67.xml"/><Relationship Id="rId27" Type="http://schemas.openxmlformats.org/officeDocument/2006/relationships/slide" Target="slide57.xml"/><Relationship Id="rId30" Type="http://schemas.openxmlformats.org/officeDocument/2006/relationships/slide" Target="slide58.xml"/><Relationship Id="rId35" Type="http://schemas.openxmlformats.org/officeDocument/2006/relationships/slide" Target="slide83.xml"/><Relationship Id="rId8" Type="http://schemas.openxmlformats.org/officeDocument/2006/relationships/slide" Target="slide74.xml"/><Relationship Id="rId3" Type="http://schemas.openxmlformats.org/officeDocument/2006/relationships/slide" Target="slide49.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3" Type="http://schemas.openxmlformats.org/officeDocument/2006/relationships/slide" Target="slide100.xml"/><Relationship Id="rId18" Type="http://schemas.openxmlformats.org/officeDocument/2006/relationships/slide" Target="slide90.xml"/><Relationship Id="rId26" Type="http://schemas.openxmlformats.org/officeDocument/2006/relationships/slide" Target="slide116.xml"/><Relationship Id="rId21" Type="http://schemas.openxmlformats.org/officeDocument/2006/relationships/slide" Target="slide91.xml"/><Relationship Id="rId34" Type="http://schemas.openxmlformats.org/officeDocument/2006/relationships/slide" Target="slide107.xml"/><Relationship Id="rId7" Type="http://schemas.openxmlformats.org/officeDocument/2006/relationships/slide" Target="slide98.xml"/><Relationship Id="rId12" Type="http://schemas.openxmlformats.org/officeDocument/2006/relationships/slide" Target="slide88.xml"/><Relationship Id="rId17" Type="http://schemas.openxmlformats.org/officeDocument/2006/relationships/slide" Target="slide113.xml"/><Relationship Id="rId25" Type="http://schemas.openxmlformats.org/officeDocument/2006/relationships/slide" Target="slide104.xml"/><Relationship Id="rId33" Type="http://schemas.openxmlformats.org/officeDocument/2006/relationships/slide" Target="slide95.xml"/><Relationship Id="rId38" Type="http://schemas.openxmlformats.org/officeDocument/2006/relationships/slide" Target="slide120.xml"/><Relationship Id="rId2" Type="http://schemas.openxmlformats.org/officeDocument/2006/relationships/notesSlide" Target="../notesSlides/notesSlide4.xml"/><Relationship Id="rId16" Type="http://schemas.openxmlformats.org/officeDocument/2006/relationships/slide" Target="slide101.xml"/><Relationship Id="rId20" Type="http://schemas.openxmlformats.org/officeDocument/2006/relationships/slide" Target="slide114.xml"/><Relationship Id="rId29" Type="http://schemas.openxmlformats.org/officeDocument/2006/relationships/slide" Target="slide117.xml"/><Relationship Id="rId1" Type="http://schemas.openxmlformats.org/officeDocument/2006/relationships/slideLayout" Target="../slideLayouts/slideLayout7.xml"/><Relationship Id="rId6" Type="http://schemas.openxmlformats.org/officeDocument/2006/relationships/slide" Target="slide86.xml"/><Relationship Id="rId11" Type="http://schemas.openxmlformats.org/officeDocument/2006/relationships/slide" Target="slide111.xml"/><Relationship Id="rId24" Type="http://schemas.openxmlformats.org/officeDocument/2006/relationships/slide" Target="slide92.xml"/><Relationship Id="rId32" Type="http://schemas.openxmlformats.org/officeDocument/2006/relationships/slide" Target="slide118.xml"/><Relationship Id="rId37" Type="http://schemas.openxmlformats.org/officeDocument/2006/relationships/slide" Target="slide108.xml"/><Relationship Id="rId5" Type="http://schemas.openxmlformats.org/officeDocument/2006/relationships/slide" Target="slide109.xml"/><Relationship Id="rId15" Type="http://schemas.openxmlformats.org/officeDocument/2006/relationships/slide" Target="slide89.xml"/><Relationship Id="rId23" Type="http://schemas.openxmlformats.org/officeDocument/2006/relationships/slide" Target="slide115.xml"/><Relationship Id="rId28" Type="http://schemas.openxmlformats.org/officeDocument/2006/relationships/slide" Target="slide105.xml"/><Relationship Id="rId36" Type="http://schemas.openxmlformats.org/officeDocument/2006/relationships/slide" Target="slide96.xml"/><Relationship Id="rId10" Type="http://schemas.openxmlformats.org/officeDocument/2006/relationships/slide" Target="slide99.xml"/><Relationship Id="rId19" Type="http://schemas.openxmlformats.org/officeDocument/2006/relationships/slide" Target="slide102.xml"/><Relationship Id="rId31" Type="http://schemas.openxmlformats.org/officeDocument/2006/relationships/slide" Target="slide106.xml"/><Relationship Id="rId4" Type="http://schemas.openxmlformats.org/officeDocument/2006/relationships/slide" Target="slide97.xml"/><Relationship Id="rId9" Type="http://schemas.openxmlformats.org/officeDocument/2006/relationships/slide" Target="slide87.xml"/><Relationship Id="rId14" Type="http://schemas.openxmlformats.org/officeDocument/2006/relationships/slide" Target="slide112.xml"/><Relationship Id="rId22" Type="http://schemas.openxmlformats.org/officeDocument/2006/relationships/slide" Target="slide103.xml"/><Relationship Id="rId27" Type="http://schemas.openxmlformats.org/officeDocument/2006/relationships/slide" Target="slide93.xml"/><Relationship Id="rId30" Type="http://schemas.openxmlformats.org/officeDocument/2006/relationships/slide" Target="slide94.xml"/><Relationship Id="rId35" Type="http://schemas.openxmlformats.org/officeDocument/2006/relationships/slide" Target="slide119.xml"/><Relationship Id="rId8" Type="http://schemas.openxmlformats.org/officeDocument/2006/relationships/slide" Target="slide110.xml"/><Relationship Id="rId3" Type="http://schemas.openxmlformats.org/officeDocument/2006/relationships/slide" Target="slide85.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slide" Target="slide135.xml"/><Relationship Id="rId13" Type="http://schemas.openxmlformats.org/officeDocument/2006/relationships/slide" Target="slide126.xml"/><Relationship Id="rId18" Type="http://schemas.openxmlformats.org/officeDocument/2006/relationships/slide" Target="slide140.xml"/><Relationship Id="rId3" Type="http://schemas.openxmlformats.org/officeDocument/2006/relationships/slide" Target="slide121.xml"/><Relationship Id="rId21" Type="http://schemas.openxmlformats.org/officeDocument/2006/relationships/slide" Target="slide130.xml"/><Relationship Id="rId7" Type="http://schemas.openxmlformats.org/officeDocument/2006/relationships/slide" Target="slide123.xml"/><Relationship Id="rId12" Type="http://schemas.openxmlformats.org/officeDocument/2006/relationships/slide" Target="slide137.xml"/><Relationship Id="rId17" Type="http://schemas.openxmlformats.org/officeDocument/2006/relationships/slide" Target="slide128.xml"/><Relationship Id="rId2" Type="http://schemas.openxmlformats.org/officeDocument/2006/relationships/notesSlide" Target="../notesSlides/notesSlide5.xml"/><Relationship Id="rId16" Type="http://schemas.openxmlformats.org/officeDocument/2006/relationships/slide" Target="slide139.xml"/><Relationship Id="rId20" Type="http://schemas.openxmlformats.org/officeDocument/2006/relationships/slide" Target="slide141.xml"/><Relationship Id="rId1" Type="http://schemas.openxmlformats.org/officeDocument/2006/relationships/slideLayout" Target="../slideLayouts/slideLayout7.xml"/><Relationship Id="rId6" Type="http://schemas.openxmlformats.org/officeDocument/2006/relationships/slide" Target="slide134.xml"/><Relationship Id="rId11" Type="http://schemas.openxmlformats.org/officeDocument/2006/relationships/slide" Target="slide125.xml"/><Relationship Id="rId24" Type="http://schemas.openxmlformats.org/officeDocument/2006/relationships/slide" Target="slide132.xml"/><Relationship Id="rId5" Type="http://schemas.openxmlformats.org/officeDocument/2006/relationships/slide" Target="slide122.xml"/><Relationship Id="rId15" Type="http://schemas.openxmlformats.org/officeDocument/2006/relationships/slide" Target="slide127.xml"/><Relationship Id="rId23" Type="http://schemas.openxmlformats.org/officeDocument/2006/relationships/slide" Target="slide131.xml"/><Relationship Id="rId10" Type="http://schemas.openxmlformats.org/officeDocument/2006/relationships/slide" Target="slide136.xml"/><Relationship Id="rId19" Type="http://schemas.openxmlformats.org/officeDocument/2006/relationships/slide" Target="slide129.xml"/><Relationship Id="rId4" Type="http://schemas.openxmlformats.org/officeDocument/2006/relationships/slide" Target="slide133.xml"/><Relationship Id="rId9" Type="http://schemas.openxmlformats.org/officeDocument/2006/relationships/slide" Target="slide124.xml"/><Relationship Id="rId14" Type="http://schemas.openxmlformats.org/officeDocument/2006/relationships/slide" Target="slide138.xml"/><Relationship Id="rId22" Type="http://schemas.openxmlformats.org/officeDocument/2006/relationships/slide" Target="slide142.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TextBox 3"/>
          <p:cNvSpPr txBox="1"/>
          <p:nvPr/>
        </p:nvSpPr>
        <p:spPr>
          <a:xfrm>
            <a:off x="1" y="3592160"/>
            <a:ext cx="12191999" cy="1000274"/>
          </a:xfrm>
          <a:prstGeom prst="rect">
            <a:avLst/>
          </a:prstGeom>
        </p:spPr>
        <p:txBody>
          <a:bodyPr wrap="square" lIns="0" tIns="0" rIns="0" bIns="0" rtlCol="0" anchor="t">
            <a:spAutoFit/>
          </a:bodyPr>
          <a:lstStyle/>
          <a:p>
            <a:pPr marL="0" marR="0" lvl="0" indent="0" algn="ctr" defTabSz="609630" rtl="0" eaLnBrk="1" fontAlgn="auto" latinLnBrk="0" hangingPunct="1">
              <a:lnSpc>
                <a:spcPts val="4573"/>
              </a:lnSpc>
              <a:spcBef>
                <a:spcPts val="0"/>
              </a:spcBef>
              <a:spcAft>
                <a:spcPts val="0"/>
              </a:spcAft>
              <a:buClrTx/>
              <a:buSzTx/>
              <a:buFontTx/>
              <a:buNone/>
              <a:tabLst/>
              <a:defRPr/>
            </a:pPr>
            <a:r>
              <a:rPr kumimoji="0" lang="en-US" sz="3266" b="0" i="0" u="none" strike="noStrike" kern="1200" cap="none" spc="0" normalizeH="0" baseline="0" noProof="0" dirty="0">
                <a:ln>
                  <a:noFill/>
                </a:ln>
                <a:solidFill>
                  <a:srgbClr val="F4F6FC"/>
                </a:solidFill>
                <a:effectLst/>
                <a:uLnTx/>
                <a:uFillTx/>
                <a:latin typeface="HK Grotesk Medium"/>
                <a:ea typeface="+mn-ea"/>
                <a:cs typeface="+mn-cs"/>
              </a:rPr>
              <a:t>¡</a:t>
            </a:r>
            <a:r>
              <a:rPr kumimoji="0" lang="en-US" sz="3266" b="0" i="0" u="none" strike="noStrike" kern="1200" cap="none" spc="0" normalizeH="0" baseline="0" noProof="0" dirty="0" err="1">
                <a:ln>
                  <a:noFill/>
                </a:ln>
                <a:solidFill>
                  <a:srgbClr val="F4F6FC"/>
                </a:solidFill>
                <a:effectLst/>
                <a:uLnTx/>
                <a:uFillTx/>
                <a:latin typeface="HK Grotesk Medium"/>
                <a:ea typeface="+mn-ea"/>
                <a:cs typeface="+mn-cs"/>
              </a:rPr>
              <a:t>Descubriendo</a:t>
            </a:r>
            <a:r>
              <a:rPr kumimoji="0" lang="en-US" sz="3266" b="0" i="0" u="none" strike="noStrike" kern="1200" cap="none" spc="0" normalizeH="0" baseline="0" noProof="0" dirty="0">
                <a:ln>
                  <a:noFill/>
                </a:ln>
                <a:solidFill>
                  <a:srgbClr val="F4F6FC"/>
                </a:solidFill>
                <a:effectLst/>
                <a:uLnTx/>
                <a:uFillTx/>
                <a:latin typeface="HK Grotesk Medium"/>
                <a:ea typeface="+mn-ea"/>
                <a:cs typeface="+mn-cs"/>
              </a:rPr>
              <a:t> </a:t>
            </a:r>
            <a:r>
              <a:rPr kumimoji="0" lang="en-US" sz="3266" b="0" i="0" u="none" strike="noStrike" kern="1200" cap="none" spc="0" normalizeH="0" baseline="0" noProof="0" dirty="0" err="1">
                <a:ln>
                  <a:noFill/>
                </a:ln>
                <a:solidFill>
                  <a:srgbClr val="F4F6FC"/>
                </a:solidFill>
                <a:effectLst/>
                <a:uLnTx/>
                <a:uFillTx/>
                <a:latin typeface="HK Grotesk Medium"/>
                <a:ea typeface="+mn-ea"/>
                <a:cs typeface="+mn-cs"/>
              </a:rPr>
              <a:t>tu</a:t>
            </a:r>
            <a:r>
              <a:rPr kumimoji="0" lang="en-US" sz="3266" b="0" i="0" u="none" strike="noStrike" kern="1200" cap="none" spc="0" normalizeH="0" baseline="0" noProof="0" dirty="0">
                <a:ln>
                  <a:noFill/>
                </a:ln>
                <a:solidFill>
                  <a:srgbClr val="F4F6FC"/>
                </a:solidFill>
                <a:effectLst/>
                <a:uLnTx/>
                <a:uFillTx/>
                <a:latin typeface="HK Grotesk Medium"/>
                <a:ea typeface="+mn-ea"/>
                <a:cs typeface="+mn-cs"/>
              </a:rPr>
              <a:t> </a:t>
            </a:r>
            <a:r>
              <a:rPr kumimoji="0" lang="en-US" sz="3266" b="0" i="0" u="none" strike="noStrike" kern="1200" cap="none" spc="0" normalizeH="0" baseline="0" noProof="0" dirty="0" err="1">
                <a:ln>
                  <a:noFill/>
                </a:ln>
                <a:solidFill>
                  <a:srgbClr val="F4F6FC"/>
                </a:solidFill>
                <a:effectLst/>
                <a:uLnTx/>
                <a:uFillTx/>
                <a:latin typeface="HK Grotesk Medium"/>
                <a:ea typeface="+mn-ea"/>
                <a:cs typeface="+mn-cs"/>
              </a:rPr>
              <a:t>verdadero</a:t>
            </a:r>
            <a:r>
              <a:rPr kumimoji="0" lang="en-US" sz="3266" b="0" i="0" u="none" strike="noStrike" kern="1200" cap="none" spc="0" normalizeH="0" baseline="0" noProof="0" dirty="0">
                <a:ln>
                  <a:noFill/>
                </a:ln>
                <a:solidFill>
                  <a:srgbClr val="F4F6FC"/>
                </a:solidFill>
                <a:effectLst/>
                <a:uLnTx/>
                <a:uFillTx/>
                <a:latin typeface="HK Grotesk Medium"/>
                <a:ea typeface="+mn-ea"/>
                <a:cs typeface="+mn-cs"/>
              </a:rPr>
              <a:t> </a:t>
            </a:r>
            <a:r>
              <a:rPr kumimoji="0" lang="en-US" sz="3266" b="0" i="0" u="none" strike="noStrike" kern="1200" cap="none" spc="0" normalizeH="0" baseline="0" noProof="0" dirty="0" err="1">
                <a:ln>
                  <a:noFill/>
                </a:ln>
                <a:solidFill>
                  <a:srgbClr val="F4F6FC"/>
                </a:solidFill>
                <a:effectLst/>
                <a:uLnTx/>
                <a:uFillTx/>
                <a:latin typeface="HK Grotesk Medium"/>
                <a:ea typeface="+mn-ea"/>
                <a:cs typeface="+mn-cs"/>
              </a:rPr>
              <a:t>potencial</a:t>
            </a:r>
            <a:r>
              <a:rPr kumimoji="0" lang="en-US" sz="3266" b="0" i="0" u="none" strike="noStrike" kern="1200" cap="none" spc="0" normalizeH="0" baseline="0" noProof="0" dirty="0">
                <a:ln>
                  <a:noFill/>
                </a:ln>
                <a:solidFill>
                  <a:srgbClr val="F4F6FC"/>
                </a:solidFill>
                <a:effectLst/>
                <a:uLnTx/>
                <a:uFillTx/>
                <a:latin typeface="HK Grotesk Medium"/>
                <a:ea typeface="+mn-ea"/>
                <a:cs typeface="+mn-cs"/>
              </a:rPr>
              <a:t>!</a:t>
            </a:r>
          </a:p>
          <a:p>
            <a:pPr marL="0" marR="0" lvl="0" indent="0" algn="ctr" defTabSz="609630" rtl="0" eaLnBrk="1" fontAlgn="auto" latinLnBrk="0" hangingPunct="1">
              <a:lnSpc>
                <a:spcPts val="3173"/>
              </a:lnSpc>
              <a:spcBef>
                <a:spcPts val="0"/>
              </a:spcBef>
              <a:spcAft>
                <a:spcPts val="0"/>
              </a:spcAft>
              <a:buClrTx/>
              <a:buSzTx/>
              <a:buFontTx/>
              <a:buNone/>
              <a:tabLst/>
              <a:defRPr/>
            </a:pPr>
            <a:endParaRPr kumimoji="0" lang="en-US" sz="3266" b="0" i="0" u="none" strike="noStrike" kern="1200" cap="none" spc="0" normalizeH="0" baseline="0" noProof="0" dirty="0">
              <a:ln>
                <a:noFill/>
              </a:ln>
              <a:solidFill>
                <a:srgbClr val="F4F6FC"/>
              </a:solidFill>
              <a:effectLst/>
              <a:uLnTx/>
              <a:uFillTx/>
              <a:latin typeface="HK Grotesk Medium"/>
              <a:ea typeface="+mn-ea"/>
              <a:cs typeface="+mn-cs"/>
            </a:endParaRPr>
          </a:p>
        </p:txBody>
      </p:sp>
      <p:sp>
        <p:nvSpPr>
          <p:cNvPr id="4" name="Título 3"/>
          <p:cNvSpPr>
            <a:spLocks noGrp="1"/>
          </p:cNvSpPr>
          <p:nvPr>
            <p:ph type="title" idx="4294967295"/>
          </p:nvPr>
        </p:nvSpPr>
        <p:spPr>
          <a:xfrm>
            <a:off x="594731" y="2219092"/>
            <a:ext cx="11002537" cy="1660600"/>
          </a:xfrm>
        </p:spPr>
        <p:txBody>
          <a:bodyPr>
            <a:normAutofit/>
          </a:bodyPr>
          <a:lstStyle/>
          <a:p>
            <a:pPr rtl="0" eaLnBrk="1" latinLnBrk="0" hangingPunct="1"/>
            <a:r>
              <a:rPr lang="en-US" sz="9070" b="1" kern="1200" dirty="0" err="1">
                <a:solidFill>
                  <a:srgbClr val="F4F6FC"/>
                </a:solidFill>
                <a:effectLst/>
                <a:latin typeface="HK Grotesk Bold"/>
                <a:ea typeface="+mn-ea"/>
                <a:cs typeface="+mn-cs"/>
              </a:rPr>
              <a:t>Formándonos</a:t>
            </a:r>
            <a:endParaRPr lang="es-CO" dirty="0">
              <a:effectLst/>
            </a:endParaRPr>
          </a:p>
        </p:txBody>
      </p:sp>
    </p:spTree>
    <p:extLst>
      <p:ext uri="{BB962C8B-B14F-4D97-AF65-F5344CB8AC3E}">
        <p14:creationId xmlns:p14="http://schemas.microsoft.com/office/powerpoint/2010/main" val="168557715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1692727" y="3008670"/>
            <a:ext cx="8582025" cy="1200329"/>
          </a:xfrm>
          <a:prstGeom prst="rect">
            <a:avLst/>
          </a:prstGeom>
        </p:spPr>
        <p:txBody>
          <a:bodyPr wrap="square">
            <a:spAutoFit/>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prstClr val="white"/>
                </a:solidFill>
                <a:effectLst/>
                <a:uLnTx/>
                <a:uFillTx/>
                <a:latin typeface="Open Sans Bold" panose="020B0604020202020204"/>
                <a:ea typeface="+mn-ea"/>
                <a:cs typeface="+mn-cs"/>
              </a:rPr>
              <a:t>Charlas dirigidas a fortalecer y desarrollar habilidades de las personas que gestionan micro y pequeñas empresas, para garantizar su sostenibilidad, crecimiento y rentabilidad</a:t>
            </a:r>
            <a:br>
              <a:rPr kumimoji="0" lang="es-MX" sz="1800" b="1" i="0" u="none" strike="noStrike" kern="1200" cap="none" spc="0" normalizeH="0" baseline="0" noProof="0" dirty="0">
                <a:ln>
                  <a:noFill/>
                </a:ln>
                <a:solidFill>
                  <a:prstClr val="white"/>
                </a:solidFill>
                <a:effectLst/>
                <a:uLnTx/>
                <a:uFillTx/>
                <a:latin typeface="Open Sans Bold" panose="020B0604020202020204"/>
                <a:ea typeface="+mn-ea"/>
                <a:cs typeface="+mn-cs"/>
              </a:rPr>
            </a:br>
            <a:r>
              <a:rPr kumimoji="0" lang="es-MX" sz="1800" b="1" i="0" u="none" strike="noStrike" kern="1200" cap="none" spc="0" normalizeH="0" baseline="0" noProof="0" dirty="0">
                <a:ln>
                  <a:noFill/>
                </a:ln>
                <a:solidFill>
                  <a:srgbClr val="FFFF00"/>
                </a:solidFill>
                <a:effectLst/>
                <a:uLnTx/>
                <a:uFillTx/>
                <a:latin typeface="Open Sans Bold" panose="020B0604020202020204"/>
                <a:ea typeface="+mn-ea"/>
                <a:cs typeface="+mn-cs"/>
              </a:rPr>
              <a:t>(Haga clic sobre el número de la charla que quiere consultar)</a:t>
            </a:r>
          </a:p>
        </p:txBody>
      </p:sp>
      <p:sp>
        <p:nvSpPr>
          <p:cNvPr id="4" name="Rectángulo 3"/>
          <p:cNvSpPr/>
          <p:nvPr/>
        </p:nvSpPr>
        <p:spPr>
          <a:xfrm>
            <a:off x="9153334" y="6169480"/>
            <a:ext cx="2408032" cy="514500"/>
          </a:xfrm>
          <a:prstGeom prst="rect">
            <a:avLst/>
          </a:prstGeom>
        </p:spPr>
        <p:txBody>
          <a:bodyPr wrap="none">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1" i="0" u="none" strike="noStrike" kern="1200" cap="none" spc="0" normalizeH="0" baseline="0" noProof="0" dirty="0" err="1">
                <a:ln>
                  <a:noFill/>
                </a:ln>
                <a:solidFill>
                  <a:srgbClr val="233DFF"/>
                </a:solidFill>
                <a:effectLst/>
                <a:uLnTx/>
                <a:uFillTx/>
                <a:latin typeface="Open Sans Bold"/>
                <a:ea typeface="+mn-ea"/>
                <a:cs typeface="+mn-cs"/>
              </a:rPr>
              <a:t>Formándonos</a:t>
            </a:r>
            <a:endParaRPr kumimoji="0" lang="en-US" sz="2600" b="1" i="0" u="none" strike="noStrike" kern="1200" cap="none" spc="0" normalizeH="0" baseline="0" noProof="0" dirty="0">
              <a:ln>
                <a:noFill/>
              </a:ln>
              <a:solidFill>
                <a:srgbClr val="233DFF"/>
              </a:solidFill>
              <a:effectLst/>
              <a:uLnTx/>
              <a:uFillTx/>
              <a:latin typeface="Open Sans Bold"/>
              <a:ea typeface="+mn-ea"/>
              <a:cs typeface="+mn-cs"/>
            </a:endParaRPr>
          </a:p>
        </p:txBody>
      </p:sp>
      <p:sp>
        <p:nvSpPr>
          <p:cNvPr id="6" name="Título 5"/>
          <p:cNvSpPr>
            <a:spLocks noGrp="1"/>
          </p:cNvSpPr>
          <p:nvPr>
            <p:ph type="title" idx="4294967295"/>
          </p:nvPr>
        </p:nvSpPr>
        <p:spPr>
          <a:xfrm>
            <a:off x="0" y="1231151"/>
            <a:ext cx="12192000" cy="1748655"/>
          </a:xfrm>
        </p:spPr>
        <p:txBody>
          <a:bodyPr>
            <a:normAutofit/>
          </a:bodyPr>
          <a:lstStyle/>
          <a:p>
            <a:pPr rtl="0" eaLnBrk="1" latinLnBrk="0" hangingPunct="1"/>
            <a:r>
              <a:rPr lang="es-CO" sz="5400" kern="1200" dirty="0">
                <a:solidFill>
                  <a:schemeClr val="bg1"/>
                </a:solidFill>
                <a:effectLst/>
                <a:latin typeface="Open Sans Bold" panose="020B0604020202020204"/>
                <a:ea typeface="+mn-ea"/>
                <a:cs typeface="+mn-cs"/>
              </a:rPr>
              <a:t>Tabla de contenido</a:t>
            </a:r>
            <a:endParaRPr lang="es-CO" dirty="0">
              <a:solidFill>
                <a:schemeClr val="bg1"/>
              </a:solidFill>
              <a:effectLst/>
            </a:endParaRPr>
          </a:p>
          <a:p>
            <a:pPr rtl="0" eaLnBrk="1" latinLnBrk="0" hangingPunct="1"/>
            <a:r>
              <a:rPr lang="es-CO" sz="3600" kern="1200" dirty="0">
                <a:solidFill>
                  <a:schemeClr val="bg1"/>
                </a:solidFill>
                <a:effectLst/>
                <a:latin typeface="Open Sans Bold" panose="020B0604020202020204"/>
                <a:ea typeface="+mn-ea"/>
                <a:cs typeface="+mn-cs"/>
              </a:rPr>
              <a:t>Sección 2</a:t>
            </a:r>
            <a:endParaRPr lang="es-CO" sz="1800" dirty="0">
              <a:solidFill>
                <a:schemeClr val="bg1"/>
              </a:solidFill>
              <a:effectLst/>
            </a:endParaRPr>
          </a:p>
        </p:txBody>
      </p:sp>
    </p:spTree>
    <p:extLst>
      <p:ext uri="{BB962C8B-B14F-4D97-AF65-F5344CB8AC3E}">
        <p14:creationId xmlns:p14="http://schemas.microsoft.com/office/powerpoint/2010/main" val="126968395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redondeado 1"/>
          <p:cNvSpPr/>
          <p:nvPr/>
        </p:nvSpPr>
        <p:spPr>
          <a:xfrm>
            <a:off x="1066798"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Se enfoca en descubrir que ante la nueva realidad laboral se hace necesario ajustar algunas competencias del líder para poder mantener su rol con otras personas a quienes gestiona a larga distancia</a:t>
            </a:r>
            <a:endParaRPr lang="es-CO" sz="2800" b="1" dirty="0">
              <a:solidFill>
                <a:srgbClr val="233D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redondeado 2"/>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comprender por qué es necesario aprender a liderar a distancia y sin contacto presencial frecuente; explorar cuánto ha avanzado el mundo en la metodología de trabajo en casa; revisar qué cambios o énfasis debe haber en la comunicación; saber como hacer acompañamiento y seguimiento en este universo digital; estudiar los mejores esquemas de retroalimentación virtuales; resaltar la importancia del empoderamiento y de la autoconfianza cuando se trata de estas relaciones laborales; descubrir algunas técnicas para fortalecer la capacidad de liderazgo en el mundo digital</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35280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LIDERAZGO EN ENTORNOS DIGITALES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Adecuando mi estilo de dirección al mundo  digital</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52201112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5" name="Rectángulo redondeado 4"/>
          <p:cNvSpPr/>
          <p:nvPr/>
        </p:nvSpPr>
        <p:spPr>
          <a:xfrm>
            <a:off x="1066798"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conocer el importante papel que deben desarrollar quienes tienen personas a su cargo para garantizar el éxito de las funciones que ellos desempeñan</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redondeado 5"/>
          <p:cNvSpPr/>
          <p:nvPr/>
        </p:nvSpPr>
        <p:spPr>
          <a:xfrm>
            <a:off x="1066799" y="3329891"/>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definir concretamente a qué se refiere este concepto de manejo de gente; entender que no se limita simplemente a dar órdenes; reflexionar sobre las responsabilidades de tener gente a su cargo; conocer el papel que juega un jefe frente al desarrollo personal y profesional de sus subordinados; saber cómo crear oportunidades de aprendizaje y crecimiento; aprender a llevar a cabo retroalimentaciones positivas; entender la necesidad de motivar e incentivar; descubrir la forma efectiva de hacer seguimiento a las labores y tareas asignadas; comprender la importancia orientar y dar instrucciones muy claras; aceptar la necesidad de estar accesible siempre; reconocer la importancia de la comunicación con subordinados</a:t>
            </a:r>
            <a:endParaRPr lang="es-CO"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87923" y="521720"/>
            <a:ext cx="12021014" cy="762000"/>
          </a:xfrm>
        </p:spPr>
        <p:txBody>
          <a:bodyPr>
            <a:normAutofit fontScale="90000"/>
          </a:bodyPr>
          <a:lstStyle/>
          <a:p>
            <a:pPr rtl="0" eaLnBrk="1" latinLnBrk="0" hangingPunct="1"/>
            <a:r>
              <a:rPr lang="es-ES" sz="2800" b="1"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MANEJO DE GENTE</a:t>
            </a:r>
            <a:endParaRPr lang="es-CO" sz="2800" dirty="0">
              <a:effectLst/>
              <a:latin typeface="Open Sans Bold" panose="020B0604020202020204"/>
            </a:endParaRPr>
          </a:p>
          <a:p>
            <a:pPr rtl="0" eaLnBrk="1" latinLnBrk="0" hangingPunct="1"/>
            <a:r>
              <a:rPr lang="es-CO" sz="2800"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Gestionando el capital humano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08251558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8"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presentar que aún cuando hay personas difíciles de llevar, siempre hay técnicas y recomendaciones que dan opciones claras de salir adelante con esas relaciones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conocer los diferentes tipos de personas que podemos encontrar; qué hacer cuando una persona compleja es o va a ser nuestro cliente; reconocer la importancia de la habilidad de escuchar para desarrollar esta capacidad de manejo de este tipo de personas; explorar la forma de controlar emociones negativas que despiertan este tipo de personas; aprender a ser efectivo cuando algunas personas nos ponen en situaciones difíciles; explorar algunas técnicas para ser efectivos en un proceso de negociación de cualquier cosa con una persona difícil</a:t>
            </a:r>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87923" y="183092"/>
            <a:ext cx="12104077"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MANEJO DE PERSONAS DIFICILES</a:t>
            </a:r>
            <a:endParaRPr lang="es-CO" sz="2800" dirty="0">
              <a:effectLst/>
              <a:latin typeface="Open Sans Bold" panose="020B0604020202020204"/>
            </a:endParaRPr>
          </a:p>
          <a:p>
            <a:pPr rtl="0" eaLnBrk="1" latinLnBrk="0" hangingPunct="1"/>
            <a:r>
              <a:rPr lang="es-CO"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Superando actuaciones complejas de los demás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11711493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8"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aceptar que con más frecuencia de lo esperado debemos enfrentar situaciones confusas que nos obligan a poder manejarlas de una forma especial para poder salir adelante y tomar las decisiones correctas</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entender el concepto de ambigüedad; descubrir qué tan frecuente tenemos al frente este tipo de situaciones; ver cuáles son las principales características de quienes son capaces de manejar adecuadamente situaciones confusas; comprender a fondo por qué se necesita de una mentalidad muy flexible para poderlo hacer; revisar algunas habilidades que deben tenerse para tener la capacidad de manejarlas, tales como tolerancia a la incertidumbre, adaptabilidad; pensamiento crítico y estratégico, autoconfianza, etc.; identificar cómo se siente hoy cada uno frente a esta habilidad; conocer algunas técnicas para fortalecer nuestra capacidad de manejar situaciones ambiguas</a:t>
            </a:r>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MANEJO DE SITUACIONES AMBIGUAS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Escogiendo el mejor camino posible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45171006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066798" y="1424913"/>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la aceptación del conflicto como un elemento positivo y permanente en las relaciones y en el conocimiento de técnicas para obtener lo mejor a partir de las diferencias</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las definiciones de conflicto; lo normales que son los conflictos; las características de un conflicto; por qué no debe ser ignorado;  las causas de los conflictos; como actuar cuando éstos se presentan; todos los aspectos positivos que conlleva un conflicto; técnicas para el adecuado manejo de los conflictos y cómo enfrentarlos</a:t>
            </a:r>
            <a:endParaRPr lang="es-CO" sz="2000" b="1" dirty="0">
              <a:solidFill>
                <a:schemeClr val="bg1"/>
              </a:solidFill>
              <a:latin typeface="Open Sans Bold" panose="020B0604020202020204"/>
            </a:endParaRPr>
          </a:p>
          <a:p>
            <a:pPr lvl="0" algn="just"/>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6" name="Título 5"/>
          <p:cNvSpPr>
            <a:spLocks noGrp="1"/>
          </p:cNvSpPr>
          <p:nvPr>
            <p:ph type="title" idx="4294967295"/>
          </p:nvPr>
        </p:nvSpPr>
        <p:spPr>
          <a:xfrm>
            <a:off x="-211873" y="277132"/>
            <a:ext cx="12403873" cy="762000"/>
          </a:xfrm>
        </p:spPr>
        <p:txBody>
          <a:bodyPr>
            <a:normAutofit fontScale="90000"/>
          </a:bodyPr>
          <a:lstStyle/>
          <a:p>
            <a:pPr rtl="0" eaLnBrk="1" latinLnBrk="0" hangingPunct="1"/>
            <a:r>
              <a:rPr lang="es-ES" sz="2800" b="1"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MANEJO DEL CONFLICTO</a:t>
            </a:r>
            <a:endParaRPr lang="es-CO" sz="2800" dirty="0">
              <a:effectLst/>
              <a:latin typeface="Open Sans Bold" panose="020B0604020202020204"/>
            </a:endParaRPr>
          </a:p>
          <a:p>
            <a:pPr rtl="0" eaLnBrk="1" latinLnBrk="0" hangingPunct="1"/>
            <a:r>
              <a:rPr lang="es-ES" sz="2800"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Sobreviviendo a las diferentes formas de ver las cosas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1241459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redondeado 1"/>
          <p:cNvSpPr/>
          <p:nvPr/>
        </p:nvSpPr>
        <p:spPr>
          <a:xfrm>
            <a:off x="1066798"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rgbClr val="002060"/>
                </a:solidFill>
                <a:latin typeface="Open Sans Bold" panose="020B0604020202020204"/>
                <a:ea typeface="Calibri" panose="020F0502020204030204" pitchFamily="34" charset="0"/>
                <a:cs typeface="Times New Roman" panose="02020603050405020304" pitchFamily="18" charset="0"/>
              </a:rPr>
              <a:t>Se enfoca en ofrecer una visión práctica y concreta para manejar y superar los impactos negativos que el estrés pueden tener sobre nuestro desempeño diario</a:t>
            </a:r>
            <a:endParaRPr lang="es-CO" sz="24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3" name="Rectángulo redondeado 2"/>
          <p:cNvSpPr/>
          <p:nvPr/>
        </p:nvSpPr>
        <p:spPr>
          <a:xfrm>
            <a:off x="1066799" y="3329891"/>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definir de forma concreta qué es el estrés; reflexionar sobre la necesidad e importancia de aprender a manejarlo; conocer los síntomas que pueden indicar que el estrés está presente; pensar en las causas más frecuentes de estrés; evaluar el impacto del estrés sobre el desempeño de las personas; ofrecer algunas elementos claves para el manejo del estrés; conocer varias técnicas que recomiendan expertos para controlar y superar el estrés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Título 4"/>
          <p:cNvSpPr>
            <a:spLocks noGrp="1"/>
          </p:cNvSpPr>
          <p:nvPr>
            <p:ph type="title" idx="4294967295"/>
          </p:nvPr>
        </p:nvSpPr>
        <p:spPr>
          <a:xfrm>
            <a:off x="0" y="275286"/>
            <a:ext cx="1209907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MANEJO DEL ESTRES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siempre una salida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17627337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066798"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 importancia de dar un manejo adecuado a ese recurso tan importante que todos tenemos:  el tiempo</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29891"/>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432000" rtlCol="0" anchor="ctr"/>
          <a:lstStyle/>
          <a:p>
            <a:pPr lvl="0" algn="just"/>
            <a:r>
              <a:rPr lang="es-ES"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explorar varias definiciones del concepto tiempo; entender qué quiere decir manejar el tiempo; explorar varias razones por las cuales es necesario hacerlo; relacionar esa necesidad con las características que de por sí tiene el tiempo; repasar algunos mitos que se han creado sobre el tiempo; conocer las experiencias de varias encuestas relacionadas con el manejo del tiempo; recordar qué quiere decir un evento y cuáles son los diferentes tipos que hay; entender desde el concepto del tiempo cómo deben manejarse y controlarse cada uno de ellos; descubrir quiénes son los verdaderos ladrones de tiempo; comprender cómo administrar efectivamente el tiempo; conocer varias herramientas y recomendaciones para organizar y utilizar el tiempo</a:t>
            </a:r>
            <a:endParaRPr lang="es-CO" b="1" dirty="0">
              <a:solidFill>
                <a:schemeClr val="bg1"/>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2" name="Título 1"/>
          <p:cNvSpPr>
            <a:spLocks noGrp="1"/>
          </p:cNvSpPr>
          <p:nvPr>
            <p:ph type="title" idx="4294967295"/>
          </p:nvPr>
        </p:nvSpPr>
        <p:spPr>
          <a:xfrm>
            <a:off x="51686" y="323360"/>
            <a:ext cx="12110224"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MANEJO DEL TIEMPO</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Encontrando el momento para hacer todo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12827898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8"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explorar todas las posibilidades de saber qué es lo que realmente somos y poder escoger lo mejor de todo lo que tenemos para proyectarlo a los demás</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29891"/>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432000"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reconocer que cada uno de nosotros es diferente a los demás; descubrir que las otras personas tienen una forma de vernos que puede ser buena o mala; aprender a construir la mejor imagen ante los demás siguiendo una ruta; entender a fondo tres variables claves que son la capacidad de auto gestionarse, la habilidad para conectarse con los demás; la necesidad de relacionar con uno mismo y de tomar conciencia sobre nuestro propio ser; aprender a transmitir a otros lo que he descubierto como mis verdaderos valores, creencias y fortalezas</a:t>
            </a:r>
            <a:endParaRPr lang="es-CO" sz="2000" b="1" dirty="0">
              <a:solidFill>
                <a:srgbClr val="233DFF"/>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62837" y="273582"/>
            <a:ext cx="1208792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LA MEJOR VERSION DE MI MISMO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Conociendo lo mejor que yo tengo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63582"/>
            <a:ext cx="975638" cy="972000"/>
          </a:xfrm>
          <a:prstGeom prst="rect">
            <a:avLst/>
          </a:prstGeom>
        </p:spPr>
      </p:pic>
    </p:spTree>
    <p:extLst>
      <p:ext uri="{BB962C8B-B14F-4D97-AF65-F5344CB8AC3E}">
        <p14:creationId xmlns:p14="http://schemas.microsoft.com/office/powerpoint/2010/main" val="310705239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8" y="144157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entender la importancia de revisar con más detenimiento las diferentes situaciones y circunstancias antes de tomar decisiones </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4"/>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432000"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entender qué quiere decir ser meticuloso; comprender si es bueno dedicarse exclusivamente a los detalles; identificar cuándo se puede ser más generalista y cuando hay que detenerse; revisar cuál es nuestro propio interés en los detalles; explorar el impacto que puede tener saltarse la minucia en algunos temas; validar el impacto que tiene sobre el desarrollo de un proyecto ser excesivamente detallista; saber cómo reconocer a una persona meticulosa; explorar la forma de aumentar esta habilidad</a:t>
            </a:r>
            <a:endParaRPr lang="es-CO" sz="2000" b="1" dirty="0">
              <a:solidFill>
                <a:srgbClr val="233DFF"/>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Título 4"/>
          <p:cNvSpPr>
            <a:spLocks noGrp="1"/>
          </p:cNvSpPr>
          <p:nvPr>
            <p:ph type="title" idx="4294967295"/>
          </p:nvPr>
        </p:nvSpPr>
        <p:spPr>
          <a:xfrm>
            <a:off x="87923" y="183092"/>
            <a:ext cx="1201114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METICULOSIDAD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Mirando con atención los detalles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70311445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66798" y="1441576"/>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conocer qué es realmente la motivación y ver cómo nace del interior y no del exterior de una persona</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432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comprender el significado de la palabra motivación; aprender a descubrir donde nace la motivación y cuáles son sus fuentes; revisar el papel de la motivación frente al liderazgo; estudiar la relación entre motivación y emociones; revisar algunos ejemplos de motivación personal y de motivación organizacional; ver los conceptos de motivación monetaria y no monetaria; conocer algunas técnicas para generar motivación en otras personas</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61511"/>
            <a:ext cx="12032166"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MOTIVACION</a:t>
            </a:r>
            <a:endParaRPr lang="es-CO" sz="2800" dirty="0">
              <a:solidFill>
                <a:srgbClr val="004AAD"/>
              </a:solidFill>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Logrando que otros hagan más de lo mínimo que deben hacer</a:t>
            </a:r>
            <a:endParaRPr lang="es-CO" sz="2800" dirty="0">
              <a:solidFill>
                <a:srgbClr val="004AAD"/>
              </a:solidFill>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0"/>
            <a:ext cx="975638" cy="972000"/>
          </a:xfrm>
          <a:prstGeom prst="rect">
            <a:avLst/>
          </a:prstGeom>
        </p:spPr>
      </p:pic>
    </p:spTree>
    <p:extLst>
      <p:ext uri="{BB962C8B-B14F-4D97-AF65-F5344CB8AC3E}">
        <p14:creationId xmlns:p14="http://schemas.microsoft.com/office/powerpoint/2010/main" val="236407613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871865183"/>
              </p:ext>
            </p:extLst>
          </p:nvPr>
        </p:nvGraphicFramePr>
        <p:xfrm>
          <a:off x="315685" y="174167"/>
          <a:ext cx="11517086" cy="6575080"/>
        </p:xfrm>
        <a:graphic>
          <a:graphicData uri="http://schemas.openxmlformats.org/drawingml/2006/table">
            <a:tbl>
              <a:tblPr/>
              <a:tblGrid>
                <a:gridCol w="246858">
                  <a:extLst>
                    <a:ext uri="{9D8B030D-6E8A-4147-A177-3AD203B41FA5}">
                      <a16:colId xmlns:a16="http://schemas.microsoft.com/office/drawing/2014/main" val="3815645681"/>
                    </a:ext>
                  </a:extLst>
                </a:gridCol>
                <a:gridCol w="3064327">
                  <a:extLst>
                    <a:ext uri="{9D8B030D-6E8A-4147-A177-3AD203B41FA5}">
                      <a16:colId xmlns:a16="http://schemas.microsoft.com/office/drawing/2014/main" val="3043480647"/>
                    </a:ext>
                  </a:extLst>
                </a:gridCol>
                <a:gridCol w="530263">
                  <a:extLst>
                    <a:ext uri="{9D8B030D-6E8A-4147-A177-3AD203B41FA5}">
                      <a16:colId xmlns:a16="http://schemas.microsoft.com/office/drawing/2014/main" val="927698041"/>
                    </a:ext>
                  </a:extLst>
                </a:gridCol>
                <a:gridCol w="232834">
                  <a:extLst>
                    <a:ext uri="{9D8B030D-6E8A-4147-A177-3AD203B41FA5}">
                      <a16:colId xmlns:a16="http://schemas.microsoft.com/office/drawing/2014/main" val="3477565609"/>
                    </a:ext>
                  </a:extLst>
                </a:gridCol>
                <a:gridCol w="232834">
                  <a:extLst>
                    <a:ext uri="{9D8B030D-6E8A-4147-A177-3AD203B41FA5}">
                      <a16:colId xmlns:a16="http://schemas.microsoft.com/office/drawing/2014/main" val="3312540023"/>
                    </a:ext>
                  </a:extLst>
                </a:gridCol>
                <a:gridCol w="3519978">
                  <a:extLst>
                    <a:ext uri="{9D8B030D-6E8A-4147-A177-3AD203B41FA5}">
                      <a16:colId xmlns:a16="http://schemas.microsoft.com/office/drawing/2014/main" val="1656471103"/>
                    </a:ext>
                  </a:extLst>
                </a:gridCol>
                <a:gridCol w="86821">
                  <a:extLst>
                    <a:ext uri="{9D8B030D-6E8A-4147-A177-3AD203B41FA5}">
                      <a16:colId xmlns:a16="http://schemas.microsoft.com/office/drawing/2014/main" val="4280386391"/>
                    </a:ext>
                  </a:extLst>
                </a:gridCol>
                <a:gridCol w="360918">
                  <a:extLst>
                    <a:ext uri="{9D8B030D-6E8A-4147-A177-3AD203B41FA5}">
                      <a16:colId xmlns:a16="http://schemas.microsoft.com/office/drawing/2014/main" val="2582138276"/>
                    </a:ext>
                  </a:extLst>
                </a:gridCol>
                <a:gridCol w="3242253">
                  <a:extLst>
                    <a:ext uri="{9D8B030D-6E8A-4147-A177-3AD203B41FA5}">
                      <a16:colId xmlns:a16="http://schemas.microsoft.com/office/drawing/2014/main" val="3112739835"/>
                    </a:ext>
                  </a:extLst>
                </a:gridCol>
              </a:tblGrid>
              <a:tr h="238924">
                <a:tc gridSpan="9">
                  <a:txBody>
                    <a:bodyPr/>
                    <a:lstStyle/>
                    <a:p>
                      <a:pPr algn="ctr" rtl="0" fontAlgn="ctr"/>
                      <a:r>
                        <a:rPr lang="es-MX" sz="800" b="1" i="0" u="none" strike="noStrike">
                          <a:solidFill>
                            <a:srgbClr val="004AAD"/>
                          </a:solidFill>
                          <a:effectLst/>
                          <a:latin typeface="Open Sans Bold" panose="020B0604020202020204"/>
                        </a:rPr>
                        <a:t>Charlas dirigidas a fortalecer y desarrollar habilidades de las personas que gestionan micro y pequeñas empresas, para garantizar su sostenibilidad, crecimiento y rentabilidad</a:t>
                      </a:r>
                      <a:br>
                        <a:rPr lang="es-MX" sz="800" b="1" i="0" u="none" strike="noStrike">
                          <a:solidFill>
                            <a:srgbClr val="004AAD"/>
                          </a:solidFill>
                          <a:effectLst/>
                          <a:latin typeface="Open Sans Bold" panose="020B0604020202020204"/>
                        </a:rPr>
                      </a:br>
                      <a:r>
                        <a:rPr lang="es-MX" sz="800" b="0" i="0" u="none" strike="noStrike">
                          <a:solidFill>
                            <a:srgbClr val="FF0000"/>
                          </a:solidFill>
                          <a:effectLst/>
                          <a:latin typeface="Open Sans Bold" panose="020B0604020202020204"/>
                        </a:rPr>
                        <a:t>(Haga click sobre el numero de diapsoitiva que quiere consultar)</a:t>
                      </a:r>
                      <a:endParaRPr lang="es-MX" sz="800" b="1" i="0" u="none" strike="noStrike">
                        <a:solidFill>
                          <a:srgbClr val="004AAD"/>
                        </a:solidFill>
                        <a:effectLst/>
                        <a:latin typeface="Open Sans Bold" panose="020B0604020202020204"/>
                      </a:endParaRPr>
                    </a:p>
                  </a:txBody>
                  <a:tcPr marL="1141" marR="1141" marT="1141" marB="0" anchor="ctr">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312745069"/>
                  </a:ext>
                </a:extLst>
              </a:tr>
              <a:tr h="484700">
                <a:tc>
                  <a:txBody>
                    <a:bodyPr/>
                    <a:lstStyle/>
                    <a:p>
                      <a:pPr algn="ctr" fontAlgn="ctr"/>
                      <a:r>
                        <a:rPr lang="es-CO" sz="800" b="0" i="0" u="none" strike="noStrike" dirty="0">
                          <a:solidFill>
                            <a:srgbClr val="000000"/>
                          </a:solidFill>
                          <a:effectLst/>
                          <a:latin typeface="Open Sans Bold" panose="020B0604020202020204"/>
                          <a:hlinkClick r:id="rId2" action="ppaction://hlinksldjump"/>
                        </a:rPr>
                        <a:t>1</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ARMAR Y DESARROLLAR EQUIPOS DE TRABAJO</a:t>
                      </a:r>
                    </a:p>
                  </a:txBody>
                  <a:tcPr marL="1141" marR="1141" marT="1141" marB="0" anchor="ctr">
                    <a:lnL>
                      <a:noFill/>
                    </a:lnL>
                    <a:lnR>
                      <a:noFill/>
                    </a:lnR>
                    <a:lnT>
                      <a:noFill/>
                    </a:lnT>
                    <a:lnB>
                      <a:noFill/>
                    </a:lnB>
                  </a:tcPr>
                </a:tc>
                <a:tc>
                  <a:txBody>
                    <a:bodyPr/>
                    <a:lstStyle/>
                    <a:p>
                      <a:pPr algn="l" fontAlgn="b"/>
                      <a:r>
                        <a:rPr lang="es-CO" sz="800" b="0" i="0" u="none" strike="noStrike" dirty="0">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r" fontAlgn="ctr"/>
                      <a:r>
                        <a:rPr lang="es-CO" sz="800" b="0" i="0" u="none" strike="noStrike" dirty="0">
                          <a:solidFill>
                            <a:srgbClr val="000000"/>
                          </a:solidFill>
                          <a:effectLst/>
                          <a:latin typeface="Open Sans Bold" panose="020B0604020202020204"/>
                          <a:hlinkClick r:id="rId3" action="ppaction://hlinksldjump"/>
                        </a:rPr>
                        <a:t>13</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r" fontAlgn="ct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CONOCIMIENTO ESTRATEGICO DEL CLIENTE</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Entendiendo como construir estrategias a partir de saber cómo son los clientes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4" action="ppaction://hlinksldjump"/>
                        </a:rPr>
                        <a:t>25</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dirty="0">
                          <a:solidFill>
                            <a:srgbClr val="004AAD"/>
                          </a:solidFill>
                          <a:effectLst/>
                          <a:latin typeface="Open Sans Bold" panose="020B0604020202020204"/>
                        </a:rPr>
                        <a:t>DRIVER DE NEGOCIO</a:t>
                      </a:r>
                      <a:br>
                        <a:rPr lang="es-MX" sz="800" b="0" i="0" u="none" strike="noStrike" dirty="0">
                          <a:solidFill>
                            <a:srgbClr val="004AAD"/>
                          </a:solidFill>
                          <a:effectLst/>
                          <a:latin typeface="Open Sans Bold" panose="020B0604020202020204"/>
                        </a:rPr>
                      </a:br>
                      <a:r>
                        <a:rPr lang="es-MX" sz="800" b="0" i="0" u="none" strike="noStrike" dirty="0">
                          <a:solidFill>
                            <a:srgbClr val="004AAD"/>
                          </a:solidFill>
                          <a:effectLst/>
                          <a:latin typeface="Open Sans Bold" panose="020B0604020202020204"/>
                        </a:rPr>
                        <a:t>Optimizando las variables que permiten crecer el negocio</a:t>
                      </a:r>
                    </a:p>
                  </a:txBody>
                  <a:tcPr marL="1141" marR="1141" marT="1141" marB="0" anchor="ctr">
                    <a:lnL>
                      <a:noFill/>
                    </a:lnL>
                    <a:lnR>
                      <a:noFill/>
                    </a:lnR>
                    <a:lnT>
                      <a:noFill/>
                    </a:lnT>
                    <a:lnB>
                      <a:noFill/>
                    </a:lnB>
                  </a:tcPr>
                </a:tc>
                <a:extLst>
                  <a:ext uri="{0D108BD9-81ED-4DB2-BD59-A6C34878D82A}">
                    <a16:rowId xmlns:a16="http://schemas.microsoft.com/office/drawing/2014/main" val="1636969325"/>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341547421"/>
                  </a:ext>
                </a:extLst>
              </a:tr>
              <a:tr h="437209">
                <a:tc>
                  <a:txBody>
                    <a:bodyPr/>
                    <a:lstStyle/>
                    <a:p>
                      <a:pPr algn="ctr" fontAlgn="ctr"/>
                      <a:r>
                        <a:rPr lang="es-CO" sz="800" b="0" i="0" u="none" strike="noStrike" dirty="0">
                          <a:solidFill>
                            <a:srgbClr val="000000"/>
                          </a:solidFill>
                          <a:effectLst/>
                          <a:latin typeface="Open Sans Bold" panose="020B0604020202020204"/>
                          <a:hlinkClick r:id="rId5" action="ppaction://hlinksldjump"/>
                        </a:rPr>
                        <a:t>2</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BALANCED SCORECARD</a:t>
                      </a:r>
                      <a:br>
                        <a:rPr lang="es-MX" sz="800" b="1"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Sincronizando los objetivos de las diferentes perspectivas de la empresa</a:t>
                      </a:r>
                      <a:endParaRPr lang="es-MX"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rowSpan="2" gridSpan="2">
                  <a:txBody>
                    <a:bodyPr/>
                    <a:lstStyle/>
                    <a:p>
                      <a:pPr algn="ctr" fontAlgn="ctr"/>
                      <a:r>
                        <a:rPr lang="es-CO" sz="800" b="0" i="0" u="none" strike="noStrike" dirty="0">
                          <a:solidFill>
                            <a:srgbClr val="000000"/>
                          </a:solidFill>
                          <a:effectLst/>
                          <a:latin typeface="Open Sans Bold" panose="020B0604020202020204"/>
                          <a:hlinkClick r:id="rId6" action="ppaction://hlinksldjump"/>
                        </a:rPr>
                        <a:t>14</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rowSpan="2" h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CONOCIMIENTOS ESTRATEGICO DEL MERCADO</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Comprendiendo el potencial de mi empresa</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rowSpan="2">
                  <a:txBody>
                    <a:bodyPr/>
                    <a:lstStyle/>
                    <a:p>
                      <a:pPr algn="ctr" fontAlgn="ctr"/>
                      <a:r>
                        <a:rPr lang="es-CO" sz="800" b="0" i="0" u="none" strike="noStrike" dirty="0">
                          <a:solidFill>
                            <a:srgbClr val="000000"/>
                          </a:solidFill>
                          <a:effectLst/>
                          <a:latin typeface="Open Sans Bold" panose="020B0604020202020204"/>
                          <a:hlinkClick r:id="rId7" action="ppaction://hlinksldjump"/>
                        </a:rPr>
                        <a:t>26</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dirty="0">
                          <a:solidFill>
                            <a:srgbClr val="233DFF"/>
                          </a:solidFill>
                          <a:effectLst/>
                          <a:latin typeface="Open Sans Bold" panose="020B0604020202020204"/>
                        </a:rPr>
                        <a:t>EL PODER EN LAS EMPRESAS</a:t>
                      </a:r>
                      <a:br>
                        <a:rPr lang="es-MX" sz="800" b="0" i="0" u="none" strike="noStrike" dirty="0">
                          <a:solidFill>
                            <a:srgbClr val="233DFF"/>
                          </a:solidFill>
                          <a:effectLst/>
                          <a:latin typeface="Open Sans Bold" panose="020B0604020202020204"/>
                        </a:rPr>
                      </a:br>
                      <a:r>
                        <a:rPr lang="es-MX" sz="800" b="0" i="0" u="none" strike="noStrike" dirty="0">
                          <a:solidFill>
                            <a:srgbClr val="233DFF"/>
                          </a:solidFill>
                          <a:effectLst/>
                          <a:latin typeface="Open Sans Bold" panose="020B0604020202020204"/>
                        </a:rPr>
                        <a:t>Entendiendo la responsabilidad de quienes dirigen</a:t>
                      </a:r>
                    </a:p>
                  </a:txBody>
                  <a:tcPr marL="1141" marR="1141" marT="1141" marB="0" anchor="ctr">
                    <a:lnL>
                      <a:noFill/>
                    </a:lnL>
                    <a:lnR>
                      <a:noFill/>
                    </a:lnR>
                    <a:lnT>
                      <a:noFill/>
                    </a:lnT>
                    <a:lnB>
                      <a:noFill/>
                    </a:lnB>
                  </a:tcPr>
                </a:tc>
                <a:extLst>
                  <a:ext uri="{0D108BD9-81ED-4DB2-BD59-A6C34878D82A}">
                    <a16:rowId xmlns:a16="http://schemas.microsoft.com/office/drawing/2014/main" val="1493609512"/>
                  </a:ext>
                </a:extLst>
              </a:tr>
              <a:tr h="97982">
                <a:tc rowSpan="2">
                  <a:txBody>
                    <a:bodyPr/>
                    <a:lstStyle/>
                    <a:p>
                      <a:pPr algn="ctr" fontAlgn="ctr"/>
                      <a:r>
                        <a:rPr lang="es-CO" sz="800" b="0" i="0" u="none" strike="noStrike" dirty="0">
                          <a:solidFill>
                            <a:srgbClr val="000000"/>
                          </a:solidFill>
                          <a:effectLst/>
                          <a:latin typeface="Open Sans Bold" panose="020B0604020202020204"/>
                          <a:hlinkClick r:id="rId8" action="ppaction://hlinksldjump"/>
                        </a:rPr>
                        <a:t>3</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vMerge="1">
                  <a:txBody>
                    <a:bodyPr/>
                    <a:lstStyle/>
                    <a:p>
                      <a:endParaRPr lang="es-CO"/>
                    </a:p>
                  </a:txBody>
                  <a:tcPr/>
                </a:tc>
                <a:tc hMerge="1" v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v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974446153"/>
                  </a:ext>
                </a:extLst>
              </a:tr>
              <a:tr h="437209">
                <a:tc vMerge="1">
                  <a:txBody>
                    <a:bodyPr/>
                    <a:lstStyle/>
                    <a:p>
                      <a:endParaRPr lang="es-CO"/>
                    </a:p>
                  </a:txBody>
                  <a:tcPr/>
                </a:tc>
                <a:tc>
                  <a:txBody>
                    <a:bodyPr/>
                    <a:lstStyle/>
                    <a:p>
                      <a:pPr algn="l" rtl="0" fontAlgn="ctr"/>
                      <a:r>
                        <a:rPr lang="es-MX" sz="800" b="1" i="0" u="none" strike="noStrike">
                          <a:solidFill>
                            <a:srgbClr val="004AAD"/>
                          </a:solidFill>
                          <a:effectLst/>
                          <a:latin typeface="Open Sans Bold" panose="020B0604020202020204"/>
                        </a:rPr>
                        <a:t>CANALES DE DISTRIBUCION</a:t>
                      </a:r>
                      <a:br>
                        <a:rPr lang="es-MX" sz="800" b="1"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Llegando de forma efectiva a los clientes</a:t>
                      </a:r>
                      <a:endParaRPr lang="es-MX" sz="800" b="1" i="0" u="none" strike="noStrike">
                        <a:solidFill>
                          <a:srgbClr val="004AAD"/>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dirty="0">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9" action="ppaction://hlinksldjump"/>
                        </a:rPr>
                        <a:t>15</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dirty="0">
                          <a:solidFill>
                            <a:srgbClr val="004AAD"/>
                          </a:solidFill>
                          <a:effectLst/>
                          <a:latin typeface="Open Sans Bold" panose="020B0604020202020204"/>
                        </a:rPr>
                        <a:t>CONSTRUYENDO EL PLAN DE BIENESTAR</a:t>
                      </a:r>
                      <a:br>
                        <a:rPr lang="es-MX" sz="800" b="0" i="0" u="none" strike="noStrike" dirty="0">
                          <a:solidFill>
                            <a:srgbClr val="004AAD"/>
                          </a:solidFill>
                          <a:effectLst/>
                          <a:latin typeface="Open Sans Bold" panose="020B0604020202020204"/>
                        </a:rPr>
                      </a:br>
                      <a:r>
                        <a:rPr lang="es-MX" sz="800" b="0" i="0" u="none" strike="noStrike" dirty="0">
                          <a:solidFill>
                            <a:srgbClr val="004AAD"/>
                          </a:solidFill>
                          <a:effectLst/>
                          <a:latin typeface="Open Sans Bold" panose="020B0604020202020204"/>
                        </a:rPr>
                        <a:t>Asegurando la calidad de vida a mis trabajadores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10" action="ppaction://hlinksldjump"/>
                        </a:rPr>
                        <a:t>27</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ELEMENTOS DECISORES DEL CLIENTE</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Sabiendo qué lleva al cliente a tomar decisiones</a:t>
                      </a:r>
                    </a:p>
                  </a:txBody>
                  <a:tcPr marL="1141" marR="1141" marT="1141" marB="0" anchor="ctr">
                    <a:lnL>
                      <a:noFill/>
                    </a:lnL>
                    <a:lnR>
                      <a:noFill/>
                    </a:lnR>
                    <a:lnT>
                      <a:noFill/>
                    </a:lnT>
                    <a:lnB>
                      <a:noFill/>
                    </a:lnB>
                  </a:tcPr>
                </a:tc>
                <a:extLst>
                  <a:ext uri="{0D108BD9-81ED-4DB2-BD59-A6C34878D82A}">
                    <a16:rowId xmlns:a16="http://schemas.microsoft.com/office/drawing/2014/main" val="2436732811"/>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rowSpan="2" gridSpan="2">
                  <a:txBody>
                    <a:bodyPr/>
                    <a:lstStyle/>
                    <a:p>
                      <a:pPr algn="ctr" fontAlgn="ctr"/>
                      <a:r>
                        <a:rPr lang="es-CO" sz="800" b="0" i="0" u="none" strike="noStrike" dirty="0">
                          <a:solidFill>
                            <a:srgbClr val="000000"/>
                          </a:solidFill>
                          <a:effectLst/>
                          <a:latin typeface="Open Sans Bold" panose="020B0604020202020204"/>
                          <a:hlinkClick r:id="rId11" action="ppaction://hlinksldjump"/>
                        </a:rPr>
                        <a:t>16</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rowSpan="2"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344307990"/>
                  </a:ext>
                </a:extLst>
              </a:tr>
              <a:tr h="346831">
                <a:tc>
                  <a:txBody>
                    <a:bodyPr/>
                    <a:lstStyle/>
                    <a:p>
                      <a:pPr algn="ctr" fontAlgn="ctr"/>
                      <a:r>
                        <a:rPr lang="es-CO" sz="800" b="0" i="0" u="none" strike="noStrike" dirty="0">
                          <a:solidFill>
                            <a:srgbClr val="000000"/>
                          </a:solidFill>
                          <a:effectLst/>
                          <a:latin typeface="Open Sans Bold" panose="020B0604020202020204"/>
                          <a:hlinkClick r:id="rId12" action="ppaction://hlinksldjump"/>
                        </a:rPr>
                        <a:t>4</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CLIMA ORGANIZACIONAL</a:t>
                      </a:r>
                      <a:br>
                        <a:rPr lang="es-MX" sz="800" b="1"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Compartiendo un ambiente amable y productivo</a:t>
                      </a:r>
                      <a:endParaRPr lang="es-MX"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vMerge="1">
                  <a:txBody>
                    <a:bodyPr/>
                    <a:lstStyle/>
                    <a:p>
                      <a:endParaRPr lang="es-CO"/>
                    </a:p>
                  </a:txBody>
                  <a:tcPr/>
                </a:tc>
                <a:tc hMerge="1" v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CREACION DE UNA CULTURA PROPIA</a:t>
                      </a:r>
                      <a:br>
                        <a:rPr lang="es-MX" sz="800" b="1"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Construyendo nuestra cultura</a:t>
                      </a:r>
                      <a:endParaRPr lang="es-MX"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13" action="ppaction://hlinksldjump"/>
                        </a:rPr>
                        <a:t>28</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ENTENDIENDO MEJOR A MI CLIENTE</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Descubriendo lo fácil que es saber cómo se comporta un cliente</a:t>
                      </a:r>
                    </a:p>
                  </a:txBody>
                  <a:tcPr marL="1141" marR="1141" marT="1141" marB="0" anchor="ctr">
                    <a:lnL>
                      <a:noFill/>
                    </a:lnL>
                    <a:lnR>
                      <a:noFill/>
                    </a:lnR>
                    <a:lnT>
                      <a:noFill/>
                    </a:lnT>
                    <a:lnB>
                      <a:noFill/>
                    </a:lnB>
                  </a:tcPr>
                </a:tc>
                <a:extLst>
                  <a:ext uri="{0D108BD9-81ED-4DB2-BD59-A6C34878D82A}">
                    <a16:rowId xmlns:a16="http://schemas.microsoft.com/office/drawing/2014/main" val="1451563848"/>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714484038"/>
                  </a:ext>
                </a:extLst>
              </a:tr>
              <a:tr h="346831">
                <a:tc>
                  <a:txBody>
                    <a:bodyPr/>
                    <a:lstStyle/>
                    <a:p>
                      <a:pPr algn="ctr" fontAlgn="ctr"/>
                      <a:r>
                        <a:rPr lang="es-CO" sz="800" b="0" i="0" u="none" strike="noStrike" dirty="0">
                          <a:solidFill>
                            <a:srgbClr val="000000"/>
                          </a:solidFill>
                          <a:effectLst/>
                          <a:latin typeface="Open Sans Bold" panose="020B0604020202020204"/>
                          <a:hlinkClick r:id="rId14" action="ppaction://hlinksldjump"/>
                        </a:rPr>
                        <a:t>5</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CLINICAS DE VENTAS</a:t>
                      </a:r>
                      <a:br>
                        <a:rPr lang="es-MX" sz="800" b="1"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Entrenando de forma práctica a mi fuerza comercial</a:t>
                      </a:r>
                      <a:endParaRPr lang="es-MX" sz="800" b="1" i="0" u="none" strike="noStrike">
                        <a:solidFill>
                          <a:srgbClr val="004AAD"/>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rowSpan="2" gridSpan="2">
                  <a:txBody>
                    <a:bodyPr/>
                    <a:lstStyle/>
                    <a:p>
                      <a:pPr algn="ctr" fontAlgn="ctr"/>
                      <a:r>
                        <a:rPr lang="es-CO" sz="800" b="0" i="0" u="none" strike="noStrike" dirty="0">
                          <a:solidFill>
                            <a:srgbClr val="000000"/>
                          </a:solidFill>
                          <a:effectLst/>
                          <a:latin typeface="Open Sans Bold" panose="020B0604020202020204"/>
                          <a:hlinkClick r:id="rId15" action="ppaction://hlinksldjump"/>
                        </a:rPr>
                        <a:t>17</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rowSpan="2" hMerge="1">
                  <a:txBody>
                    <a:bodyPr/>
                    <a:lstStyle/>
                    <a:p>
                      <a:endParaRPr lang="es-CO"/>
                    </a:p>
                  </a:txBody>
                  <a:tcPr/>
                </a:tc>
                <a:tc>
                  <a:txBody>
                    <a:bodyPr/>
                    <a:lstStyle/>
                    <a:p>
                      <a:pPr algn="l" rtl="0" fontAlgn="ctr"/>
                      <a:r>
                        <a:rPr lang="es-MX" sz="800" b="1" i="0" u="none" strike="noStrike" dirty="0">
                          <a:solidFill>
                            <a:srgbClr val="004AAD"/>
                          </a:solidFill>
                          <a:effectLst/>
                          <a:latin typeface="Open Sans Bold" panose="020B0604020202020204"/>
                        </a:rPr>
                        <a:t>CREAR PLANES DE REFERIDOS</a:t>
                      </a:r>
                      <a:br>
                        <a:rPr lang="es-MX" sz="800" b="0" i="0" u="none" strike="noStrike" dirty="0">
                          <a:solidFill>
                            <a:srgbClr val="004AAD"/>
                          </a:solidFill>
                          <a:effectLst/>
                          <a:latin typeface="Open Sans Bold" panose="020B0604020202020204"/>
                        </a:rPr>
                      </a:br>
                      <a:r>
                        <a:rPr lang="es-MX" sz="800" b="0" i="0" u="none" strike="noStrike" dirty="0">
                          <a:solidFill>
                            <a:srgbClr val="004AAD"/>
                          </a:solidFill>
                          <a:effectLst/>
                          <a:latin typeface="Open Sans Bold" panose="020B0604020202020204"/>
                        </a:rPr>
                        <a:t>Invitando a que mis clientes traigan más clientes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16" action="ppaction://hlinksldjump"/>
                        </a:rPr>
                        <a:t>29</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ENTENDIMIENTO DEL NEGOCIO</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Conociendo mi industria y sus protagonistas</a:t>
                      </a:r>
                    </a:p>
                  </a:txBody>
                  <a:tcPr marL="1141" marR="1141" marT="1141" marB="0" anchor="ctr">
                    <a:lnL>
                      <a:noFill/>
                    </a:lnL>
                    <a:lnR>
                      <a:noFill/>
                    </a:lnR>
                    <a:lnT>
                      <a:noFill/>
                    </a:lnT>
                    <a:lnB>
                      <a:noFill/>
                    </a:lnB>
                  </a:tcPr>
                </a:tc>
                <a:extLst>
                  <a:ext uri="{0D108BD9-81ED-4DB2-BD59-A6C34878D82A}">
                    <a16:rowId xmlns:a16="http://schemas.microsoft.com/office/drawing/2014/main" val="1816741760"/>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vMerge="1">
                  <a:txBody>
                    <a:bodyPr/>
                    <a:lstStyle/>
                    <a:p>
                      <a:endParaRPr lang="es-CO"/>
                    </a:p>
                  </a:txBody>
                  <a:tcPr/>
                </a:tc>
                <a:tc hMerge="1" v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454950202"/>
                  </a:ext>
                </a:extLst>
              </a:tr>
              <a:tr h="357829">
                <a:tc>
                  <a:txBody>
                    <a:bodyPr/>
                    <a:lstStyle/>
                    <a:p>
                      <a:pPr algn="ctr" fontAlgn="ctr"/>
                      <a:r>
                        <a:rPr lang="es-CO" sz="800" b="0" i="0" u="none" strike="noStrike" dirty="0">
                          <a:solidFill>
                            <a:srgbClr val="000000"/>
                          </a:solidFill>
                          <a:effectLst/>
                          <a:latin typeface="Open Sans Bold" panose="020B0604020202020204"/>
                          <a:hlinkClick r:id="rId17" action="ppaction://hlinksldjump"/>
                        </a:rPr>
                        <a:t>6</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CO" sz="800" b="1" i="0" u="none" strike="noStrike">
                          <a:solidFill>
                            <a:srgbClr val="233DFF"/>
                          </a:solidFill>
                          <a:effectLst/>
                          <a:latin typeface="Open Sans Bold" panose="020B0604020202020204"/>
                        </a:rPr>
                        <a:t>COACHING</a:t>
                      </a:r>
                      <a:br>
                        <a:rPr lang="es-CO" sz="800" b="1" i="0" u="none" strike="noStrike">
                          <a:solidFill>
                            <a:srgbClr val="233DFF"/>
                          </a:solidFill>
                          <a:effectLst/>
                          <a:latin typeface="Open Sans Bold" panose="020B0604020202020204"/>
                        </a:rPr>
                      </a:br>
                      <a:r>
                        <a:rPr lang="es-CO" sz="800" b="0" i="0" u="none" strike="noStrike">
                          <a:solidFill>
                            <a:srgbClr val="233DFF"/>
                          </a:solidFill>
                          <a:effectLst/>
                          <a:latin typeface="Open Sans Bold" panose="020B0604020202020204"/>
                        </a:rPr>
                        <a:t>Migrando de jefe a coach</a:t>
                      </a:r>
                      <a:endParaRPr lang="es-CO"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18" action="ppaction://hlinksldjump"/>
                        </a:rPr>
                        <a:t>18</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CRM</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Conociendo mi cliente a partir de la información</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19" action="ppaction://hlinksldjump"/>
                        </a:rPr>
                        <a:t>30</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ENTREVISTAS EFECTIVAS </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Generando compromiso con la empresa desde el momento de la selección</a:t>
                      </a:r>
                    </a:p>
                  </a:txBody>
                  <a:tcPr marL="1141" marR="1141" marT="1141" marB="0" anchor="ctr">
                    <a:lnL>
                      <a:noFill/>
                    </a:lnL>
                    <a:lnR>
                      <a:noFill/>
                    </a:lnR>
                    <a:lnT>
                      <a:noFill/>
                    </a:lnT>
                    <a:lnB>
                      <a:noFill/>
                    </a:lnB>
                  </a:tcPr>
                </a:tc>
                <a:extLst>
                  <a:ext uri="{0D108BD9-81ED-4DB2-BD59-A6C34878D82A}">
                    <a16:rowId xmlns:a16="http://schemas.microsoft.com/office/drawing/2014/main" val="3658884780"/>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rowSpan="2" gridSpan="2">
                  <a:txBody>
                    <a:bodyPr/>
                    <a:lstStyle/>
                    <a:p>
                      <a:pPr algn="ctr" fontAlgn="ctr"/>
                      <a:r>
                        <a:rPr lang="es-CO" sz="800" b="0" i="0" u="none" strike="noStrike" dirty="0">
                          <a:solidFill>
                            <a:srgbClr val="000000"/>
                          </a:solidFill>
                          <a:effectLst/>
                          <a:latin typeface="Open Sans Bold" panose="020B0604020202020204"/>
                          <a:hlinkClick r:id="rId20" action="ppaction://hlinksldjump"/>
                        </a:rPr>
                        <a:t>19</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rowSpan="2"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932481864"/>
                  </a:ext>
                </a:extLst>
              </a:tr>
              <a:tr h="328162">
                <a:tc rowSpan="2">
                  <a:txBody>
                    <a:bodyPr/>
                    <a:lstStyle/>
                    <a:p>
                      <a:pPr algn="ctr" fontAlgn="ctr"/>
                      <a:r>
                        <a:rPr lang="es-CO" sz="800" b="0" i="0" u="none" strike="noStrike" dirty="0">
                          <a:solidFill>
                            <a:srgbClr val="000000"/>
                          </a:solidFill>
                          <a:effectLst/>
                          <a:latin typeface="Open Sans Bold" panose="020B0604020202020204"/>
                          <a:hlinkClick r:id="rId21" action="ppaction://hlinksldjump"/>
                        </a:rPr>
                        <a:t>7</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COBRANZAS</a:t>
                      </a:r>
                      <a:br>
                        <a:rPr lang="es-MX" sz="800" b="1"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Comprendiendo la industria de la cobranza</a:t>
                      </a:r>
                      <a:endParaRPr lang="es-MX" sz="800" b="1" i="0" u="none" strike="noStrike">
                        <a:solidFill>
                          <a:srgbClr val="004AAD"/>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vMerge="1">
                  <a:txBody>
                    <a:bodyPr/>
                    <a:lstStyle/>
                    <a:p>
                      <a:endParaRPr lang="es-CO"/>
                    </a:p>
                  </a:txBody>
                  <a:tcPr/>
                </a:tc>
                <a:tc hMerge="1" vMerge="1">
                  <a:txBody>
                    <a:bodyPr/>
                    <a:lstStyle/>
                    <a:p>
                      <a:endParaRPr lang="es-CO"/>
                    </a:p>
                  </a:txBody>
                  <a:tcPr/>
                </a:tc>
                <a:tc>
                  <a:txBody>
                    <a:bodyPr/>
                    <a:lstStyle/>
                    <a:p>
                      <a:pPr algn="l" rtl="0" fontAlgn="ctr"/>
                      <a:r>
                        <a:rPr lang="es-MX" sz="800" b="1" i="0" u="none" strike="noStrike">
                          <a:solidFill>
                            <a:srgbClr val="004AAD"/>
                          </a:solidFill>
                          <a:effectLst/>
                          <a:latin typeface="Open Sans Bold" panose="020B0604020202020204"/>
                        </a:rPr>
                        <a:t>DESARROLLAR CLIENTES</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Creciendo en forma paralela con mis clientes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22" action="ppaction://hlinksldjump"/>
                        </a:rPr>
                        <a:t>31</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FORMAR Y ENTRENAR</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Diferenciando los conceptos de entrenar y formar</a:t>
                      </a:r>
                    </a:p>
                  </a:txBody>
                  <a:tcPr marL="1141" marR="1141" marT="1141" marB="0" anchor="ctr">
                    <a:lnL>
                      <a:noFill/>
                    </a:lnL>
                    <a:lnR>
                      <a:noFill/>
                    </a:lnR>
                    <a:lnT>
                      <a:noFill/>
                    </a:lnT>
                    <a:lnB>
                      <a:noFill/>
                    </a:lnB>
                  </a:tcPr>
                </a:tc>
                <a:extLst>
                  <a:ext uri="{0D108BD9-81ED-4DB2-BD59-A6C34878D82A}">
                    <a16:rowId xmlns:a16="http://schemas.microsoft.com/office/drawing/2014/main" val="2054426888"/>
                  </a:ext>
                </a:extLst>
              </a:tr>
              <a:tr h="120018">
                <a:tc vMerge="1">
                  <a:txBody>
                    <a:bodyPr/>
                    <a:lstStyle/>
                    <a:p>
                      <a:endParaRPr lang="es-CO"/>
                    </a:p>
                  </a:txBody>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3276188381"/>
                  </a:ext>
                </a:extLst>
              </a:tr>
              <a:tr h="484700">
                <a:tc>
                  <a:txBody>
                    <a:bodyPr/>
                    <a:lstStyle/>
                    <a:p>
                      <a:pPr algn="ctr" fontAlgn="ctr"/>
                      <a:r>
                        <a:rPr lang="es-CO" sz="800" b="0" i="0" u="none" strike="noStrike" dirty="0">
                          <a:solidFill>
                            <a:srgbClr val="000000"/>
                          </a:solidFill>
                          <a:effectLst/>
                          <a:latin typeface="Open Sans Bold" panose="020B0604020202020204"/>
                          <a:hlinkClick r:id="rId23" action="ppaction://hlinksldjump"/>
                        </a:rPr>
                        <a:t>8</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COMUNICACIÓN ORGANIZACIONAL</a:t>
                      </a:r>
                      <a:br>
                        <a:rPr lang="es-MX" sz="800" b="1"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Construyendo canales para que fluya la información al interior de la empresa</a:t>
                      </a:r>
                      <a:br>
                        <a:rPr lang="es-MX" sz="800" b="0" i="0" u="none" strike="noStrike">
                          <a:solidFill>
                            <a:srgbClr val="233DFF"/>
                          </a:solidFill>
                          <a:effectLst/>
                          <a:latin typeface="Open Sans Bold" panose="020B0604020202020204"/>
                        </a:rPr>
                      </a:br>
                      <a:endParaRPr lang="es-MX"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24" action="ppaction://hlinksldjump"/>
                        </a:rPr>
                        <a:t>20</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dirty="0">
                          <a:solidFill>
                            <a:srgbClr val="233DFF"/>
                          </a:solidFill>
                          <a:effectLst/>
                          <a:latin typeface="Open Sans Bold" panose="020B0604020202020204"/>
                        </a:rPr>
                        <a:t>DESARROLLAR EL TALENTO HUMANO</a:t>
                      </a:r>
                      <a:br>
                        <a:rPr lang="es-MX" sz="800" b="0" i="0" u="none" strike="noStrike" dirty="0">
                          <a:solidFill>
                            <a:srgbClr val="233DFF"/>
                          </a:solidFill>
                          <a:effectLst/>
                          <a:latin typeface="Open Sans Bold" panose="020B0604020202020204"/>
                        </a:rPr>
                      </a:br>
                      <a:r>
                        <a:rPr lang="es-MX" sz="800" b="0" i="0" u="none" strike="noStrike" dirty="0">
                          <a:solidFill>
                            <a:srgbClr val="233DFF"/>
                          </a:solidFill>
                          <a:effectLst/>
                          <a:latin typeface="Open Sans Bold" panose="020B0604020202020204"/>
                        </a:rPr>
                        <a:t>Apoyando el crecimiento personal y profesional de los colaboradores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25" action="ppaction://hlinksldjump"/>
                        </a:rPr>
                        <a:t>32</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GENERANDO VALOR</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Logrando que los clientes perciban lo que en realidad buscan</a:t>
                      </a:r>
                    </a:p>
                  </a:txBody>
                  <a:tcPr marL="1141" marR="1141" marT="1141" marB="0" anchor="ctr">
                    <a:lnL>
                      <a:noFill/>
                    </a:lnL>
                    <a:lnR>
                      <a:noFill/>
                    </a:lnR>
                    <a:lnT>
                      <a:noFill/>
                    </a:lnT>
                    <a:lnB>
                      <a:noFill/>
                    </a:lnB>
                  </a:tcPr>
                </a:tc>
                <a:extLst>
                  <a:ext uri="{0D108BD9-81ED-4DB2-BD59-A6C34878D82A}">
                    <a16:rowId xmlns:a16="http://schemas.microsoft.com/office/drawing/2014/main" val="60836549"/>
                  </a:ext>
                </a:extLst>
              </a:tr>
              <a:tr h="65647">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1434679180"/>
                  </a:ext>
                </a:extLst>
              </a:tr>
              <a:tr h="437209">
                <a:tc>
                  <a:txBody>
                    <a:bodyPr/>
                    <a:lstStyle/>
                    <a:p>
                      <a:pPr algn="ctr" fontAlgn="ctr"/>
                      <a:r>
                        <a:rPr lang="es-CO" sz="800" b="0" i="0" u="none" strike="noStrike" dirty="0">
                          <a:solidFill>
                            <a:srgbClr val="000000"/>
                          </a:solidFill>
                          <a:effectLst/>
                          <a:latin typeface="Open Sans Bold" panose="020B0604020202020204"/>
                          <a:hlinkClick r:id="rId26" action="ppaction://hlinksldjump"/>
                        </a:rPr>
                        <a:t>9</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CONOCIMIENTO DE LA COMPETENCIA</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Conociendo a mis colegas</a:t>
                      </a:r>
                    </a:p>
                  </a:txBody>
                  <a:tcPr marL="1141" marR="1141" marT="1141" marB="0" anchor="ctr">
                    <a:lnL>
                      <a:noFill/>
                    </a:lnL>
                    <a:lnR>
                      <a:noFill/>
                    </a:lnR>
                    <a:lnT>
                      <a:noFill/>
                    </a:lnT>
                    <a:lnB>
                      <a:noFill/>
                    </a:lnB>
                  </a:tcPr>
                </a:tc>
                <a:tc>
                  <a:txBody>
                    <a:bodyPr/>
                    <a:lstStyle/>
                    <a:p>
                      <a:pPr algn="l" fontAlgn="b"/>
                      <a:r>
                        <a:rPr lang="es-CO" sz="800" b="0" i="0" u="none" strike="noStrike" dirty="0">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27" action="ppaction://hlinksldjump"/>
                        </a:rPr>
                        <a:t>21</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a:solidFill>
                            <a:srgbClr val="004AAD"/>
                          </a:solidFill>
                          <a:effectLst/>
                          <a:latin typeface="Open Sans Bold" panose="020B0604020202020204"/>
                        </a:rPr>
                        <a:t>DESCRIPCIONES DE CARGOS</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Identificando con claridad los roles y funciones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28" action="ppaction://hlinksldjump"/>
                        </a:rPr>
                        <a:t>33</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GERENCIAR Y POTENCIAR EL DESEMPEÑO</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Encontrando las mejores posibilidades en nuestros colaboradores</a:t>
                      </a:r>
                    </a:p>
                  </a:txBody>
                  <a:tcPr marL="1141" marR="1141" marT="1141" marB="0" anchor="ctr">
                    <a:lnL>
                      <a:noFill/>
                    </a:lnL>
                    <a:lnR>
                      <a:noFill/>
                    </a:lnR>
                    <a:lnT>
                      <a:noFill/>
                    </a:lnT>
                    <a:lnB>
                      <a:noFill/>
                    </a:lnB>
                  </a:tcPr>
                </a:tc>
                <a:extLst>
                  <a:ext uri="{0D108BD9-81ED-4DB2-BD59-A6C34878D82A}">
                    <a16:rowId xmlns:a16="http://schemas.microsoft.com/office/drawing/2014/main" val="2556440945"/>
                  </a:ext>
                </a:extLst>
              </a:tr>
              <a:tr h="120018">
                <a:tc rowSpan="2">
                  <a:txBody>
                    <a:bodyPr/>
                    <a:lstStyle/>
                    <a:p>
                      <a:pPr algn="ctr" fontAlgn="ctr"/>
                      <a:r>
                        <a:rPr lang="es-CO" sz="800" b="0" i="0" u="none" strike="noStrike" dirty="0">
                          <a:solidFill>
                            <a:srgbClr val="000000"/>
                          </a:solidFill>
                          <a:effectLst/>
                          <a:latin typeface="Open Sans Bold" panose="020B0604020202020204"/>
                          <a:hlinkClick r:id="rId29" action="ppaction://hlinksldjump"/>
                        </a:rPr>
                        <a:t>10</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820400874"/>
                  </a:ext>
                </a:extLst>
              </a:tr>
              <a:tr h="437209">
                <a:tc v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CONOCIMIENTO DE PRODUCTO</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Profundizando en lo que ofrezco a mi cliente</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30" action="ppaction://hlinksldjump"/>
                        </a:rPr>
                        <a:t>22</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DESCUBRIR NUEVAS OPORTUNIDADES DE NEGOCIO</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Descubriendo y aprovechando lo que otros no ven</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31" action="ppaction://hlinksldjump"/>
                        </a:rPr>
                        <a:t>34</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GESTION DEL CAMBIO </a:t>
                      </a:r>
                      <a:br>
                        <a:rPr lang="es-MX" sz="800" b="1"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El cambio como una oportunidad de aprendizaje constante</a:t>
                      </a:r>
                      <a:endParaRPr lang="es-MX" sz="800" b="1" i="0" u="none" strike="noStrike">
                        <a:solidFill>
                          <a:srgbClr val="233DFF"/>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1051027240"/>
                  </a:ext>
                </a:extLst>
              </a:tr>
              <a:tr h="120018">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0"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2596857529"/>
                  </a:ext>
                </a:extLst>
              </a:tr>
              <a:tr h="437209">
                <a:tc rowSpan="2">
                  <a:txBody>
                    <a:bodyPr/>
                    <a:lstStyle/>
                    <a:p>
                      <a:pPr algn="ctr" fontAlgn="ctr"/>
                      <a:r>
                        <a:rPr lang="es-CO" sz="800" b="0" i="0" u="none" strike="noStrike" dirty="0">
                          <a:solidFill>
                            <a:srgbClr val="000000"/>
                          </a:solidFill>
                          <a:effectLst/>
                          <a:latin typeface="Open Sans Bold" panose="020B0604020202020204"/>
                          <a:hlinkClick r:id="rId32" action="ppaction://hlinksldjump"/>
                        </a:rPr>
                        <a:t>11</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CONOCIMIENTO DE RECURSOS HUMANOS</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Entendiendo la mejor forma de administrar el talento humano</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33" action="ppaction://hlinksldjump"/>
                        </a:rPr>
                        <a:t>23</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CO" sz="800" b="1" i="0" u="none" strike="noStrike" dirty="0">
                          <a:solidFill>
                            <a:srgbClr val="004AAD"/>
                          </a:solidFill>
                          <a:effectLst/>
                          <a:latin typeface="Open Sans Bold" panose="020B0604020202020204"/>
                        </a:rPr>
                        <a:t>DIAGNOSTICO DE COMPETENCIAS REQUERIDAS</a:t>
                      </a:r>
                      <a:br>
                        <a:rPr lang="es-CO" sz="800" b="0" i="0" u="none" strike="noStrike" dirty="0">
                          <a:solidFill>
                            <a:srgbClr val="004AAD"/>
                          </a:solidFill>
                          <a:effectLst/>
                          <a:latin typeface="Open Sans Bold" panose="020B0604020202020204"/>
                        </a:rPr>
                      </a:br>
                      <a:r>
                        <a:rPr lang="es-CO" sz="800" b="0" i="0" u="none" strike="noStrike" dirty="0">
                          <a:solidFill>
                            <a:srgbClr val="004AAD"/>
                          </a:solidFill>
                          <a:effectLst/>
                          <a:latin typeface="Open Sans Bold" panose="020B0604020202020204"/>
                        </a:rPr>
                        <a:t>Identificando cómo deben ser nuestros colaboradores</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34" action="ppaction://hlinksldjump"/>
                        </a:rPr>
                        <a:t>35</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004AAD"/>
                          </a:solidFill>
                          <a:effectLst/>
                          <a:latin typeface="Open Sans Bold" panose="020B0604020202020204"/>
                        </a:rPr>
                        <a:t>GESTION DE METAS</a:t>
                      </a:r>
                      <a:br>
                        <a:rPr lang="es-MX" sz="800" b="0" i="0" u="none" strike="noStrike">
                          <a:solidFill>
                            <a:srgbClr val="004AAD"/>
                          </a:solidFill>
                          <a:effectLst/>
                          <a:latin typeface="Open Sans Bold" panose="020B0604020202020204"/>
                        </a:rPr>
                      </a:br>
                      <a:r>
                        <a:rPr lang="es-MX" sz="800" b="0" i="0" u="none" strike="noStrike">
                          <a:solidFill>
                            <a:srgbClr val="004AAD"/>
                          </a:solidFill>
                          <a:effectLst/>
                          <a:latin typeface="Open Sans Bold" panose="020B0604020202020204"/>
                        </a:rPr>
                        <a:t>Impulsando los resultados con objetivos claros</a:t>
                      </a:r>
                    </a:p>
                  </a:txBody>
                  <a:tcPr marL="1141" marR="1141" marT="1141" marB="0" anchor="ctr">
                    <a:lnL>
                      <a:noFill/>
                    </a:lnL>
                    <a:lnR>
                      <a:noFill/>
                    </a:lnR>
                    <a:lnT>
                      <a:noFill/>
                    </a:lnT>
                    <a:lnB>
                      <a:noFill/>
                    </a:lnB>
                  </a:tcPr>
                </a:tc>
                <a:extLst>
                  <a:ext uri="{0D108BD9-81ED-4DB2-BD59-A6C34878D82A}">
                    <a16:rowId xmlns:a16="http://schemas.microsoft.com/office/drawing/2014/main" val="3217134433"/>
                  </a:ext>
                </a:extLst>
              </a:tr>
              <a:tr h="120018">
                <a:tc v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a:solidFill>
                            <a:srgbClr val="000000"/>
                          </a:solidFill>
                          <a:effectLst/>
                          <a:latin typeface="Open Sans Bold" panose="020B0604020202020204"/>
                        </a:rPr>
                        <a:t> </a:t>
                      </a:r>
                    </a:p>
                  </a:txBody>
                  <a:tcPr marL="1141" marR="1141" marT="1141" marB="0" anchor="ctr">
                    <a:lnL>
                      <a:noFill/>
                    </a:lnL>
                    <a:lnR>
                      <a:noFill/>
                    </a:lnR>
                    <a:lnT>
                      <a:noFill/>
                    </a:lnT>
                    <a:lnB>
                      <a:noFill/>
                    </a:lnB>
                    <a:solidFill>
                      <a:srgbClr val="FFFFFF"/>
                    </a:solidFill>
                  </a:tcPr>
                </a:tc>
                <a:tc>
                  <a:txBody>
                    <a:bodyPr/>
                    <a:lstStyle/>
                    <a:p>
                      <a:pPr algn="l" rtl="0" fontAlgn="ctr"/>
                      <a:endParaRPr lang="es-CO" sz="800" b="1" i="0" u="none" strike="noStrike">
                        <a:solidFill>
                          <a:srgbClr val="000000"/>
                        </a:solidFill>
                        <a:effectLst/>
                        <a:latin typeface="Open Sans Bold" panose="020B0604020202020204"/>
                      </a:endParaRPr>
                    </a:p>
                  </a:txBody>
                  <a:tcPr marL="1141" marR="1141" marT="1141" marB="0" anchor="ctr">
                    <a:lnL>
                      <a:noFill/>
                    </a:lnL>
                    <a:lnR>
                      <a:noFill/>
                    </a:lnR>
                    <a:lnT>
                      <a:noFill/>
                    </a:lnT>
                    <a:lnB>
                      <a:noFill/>
                    </a:lnB>
                  </a:tcPr>
                </a:tc>
                <a:extLst>
                  <a:ext uri="{0D108BD9-81ED-4DB2-BD59-A6C34878D82A}">
                    <a16:rowId xmlns:a16="http://schemas.microsoft.com/office/drawing/2014/main" val="3915429736"/>
                  </a:ext>
                </a:extLst>
              </a:tr>
              <a:tr h="437209">
                <a:tc>
                  <a:txBody>
                    <a:bodyPr/>
                    <a:lstStyle/>
                    <a:p>
                      <a:pPr algn="ctr" fontAlgn="ctr"/>
                      <a:r>
                        <a:rPr lang="es-CO" sz="800" b="0" i="0" u="none" strike="noStrike" dirty="0">
                          <a:solidFill>
                            <a:srgbClr val="000000"/>
                          </a:solidFill>
                          <a:effectLst/>
                          <a:latin typeface="Open Sans Bold" panose="020B0604020202020204"/>
                          <a:hlinkClick r:id="rId35" action="ppaction://hlinksldjump"/>
                        </a:rPr>
                        <a:t>12</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a:solidFill>
                            <a:srgbClr val="233DFF"/>
                          </a:solidFill>
                          <a:effectLst/>
                          <a:latin typeface="Open Sans Bold" panose="020B0604020202020204"/>
                        </a:rPr>
                        <a:t>CONOCIMIENTOS DE VENTAS</a:t>
                      </a:r>
                      <a:r>
                        <a:rPr lang="es-MX" sz="800" b="0" i="0" u="none" strike="noStrike">
                          <a:solidFill>
                            <a:srgbClr val="233DFF"/>
                          </a:solidFill>
                          <a:effectLst/>
                          <a:latin typeface="Open Sans Bold" panose="020B0604020202020204"/>
                        </a:rPr>
                        <a:t> </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Descubriendo el concepto de vender</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gridSpan="2">
                  <a:txBody>
                    <a:bodyPr/>
                    <a:lstStyle/>
                    <a:p>
                      <a:pPr algn="ctr" fontAlgn="ctr"/>
                      <a:r>
                        <a:rPr lang="es-CO" sz="800" b="0" i="0" u="none" strike="noStrike" dirty="0">
                          <a:solidFill>
                            <a:srgbClr val="000000"/>
                          </a:solidFill>
                          <a:effectLst/>
                          <a:latin typeface="Open Sans Bold" panose="020B0604020202020204"/>
                          <a:hlinkClick r:id="rId36" action="ppaction://hlinksldjump"/>
                        </a:rPr>
                        <a:t>24</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hMerge="1">
                  <a:txBody>
                    <a:bodyPr/>
                    <a:lstStyle/>
                    <a:p>
                      <a:endParaRPr lang="es-CO"/>
                    </a:p>
                  </a:txBody>
                  <a:tcPr/>
                </a:tc>
                <a:tc>
                  <a:txBody>
                    <a:bodyPr/>
                    <a:lstStyle/>
                    <a:p>
                      <a:pPr algn="l" rtl="0" fontAlgn="ctr"/>
                      <a:r>
                        <a:rPr lang="es-MX" sz="800" b="1" i="0" u="none" strike="noStrike">
                          <a:solidFill>
                            <a:srgbClr val="233DFF"/>
                          </a:solidFill>
                          <a:effectLst/>
                          <a:latin typeface="Open Sans Bold" panose="020B0604020202020204"/>
                        </a:rPr>
                        <a:t>DIAGNOSTICO DE NECESIDADES</a:t>
                      </a:r>
                      <a:br>
                        <a:rPr lang="es-MX" sz="800" b="0" i="0" u="none" strike="noStrike">
                          <a:solidFill>
                            <a:srgbClr val="233DFF"/>
                          </a:solidFill>
                          <a:effectLst/>
                          <a:latin typeface="Open Sans Bold" panose="020B0604020202020204"/>
                        </a:rPr>
                      </a:br>
                      <a:r>
                        <a:rPr lang="es-MX" sz="800" b="0" i="0" u="none" strike="noStrike">
                          <a:solidFill>
                            <a:srgbClr val="233DFF"/>
                          </a:solidFill>
                          <a:effectLst/>
                          <a:latin typeface="Open Sans Bold" panose="020B0604020202020204"/>
                        </a:rPr>
                        <a:t>Descubriendo lo que realmente quiere el cliente</a:t>
                      </a:r>
                    </a:p>
                  </a:txBody>
                  <a:tcPr marL="1141" marR="1141" marT="1141" marB="0" anchor="ctr">
                    <a:lnL>
                      <a:noFill/>
                    </a:lnL>
                    <a:lnR>
                      <a:noFill/>
                    </a:lnR>
                    <a:lnT>
                      <a:noFill/>
                    </a:lnT>
                    <a:lnB>
                      <a:noFill/>
                    </a:lnB>
                  </a:tcPr>
                </a:tc>
                <a:tc>
                  <a:txBody>
                    <a:bodyPr/>
                    <a:lstStyle/>
                    <a:p>
                      <a:pPr algn="l" fontAlgn="b"/>
                      <a:r>
                        <a:rPr lang="es-CO" sz="800" b="0" i="0" u="none" strike="noStrike">
                          <a:solidFill>
                            <a:srgbClr val="FFFFFF"/>
                          </a:solidFill>
                          <a:effectLst/>
                          <a:latin typeface="Open Sans Bold" panose="020B0604020202020204"/>
                        </a:rPr>
                        <a:t> </a:t>
                      </a:r>
                    </a:p>
                  </a:txBody>
                  <a:tcPr marL="1141" marR="1141" marT="1141" marB="0" anchor="b">
                    <a:lnL>
                      <a:noFill/>
                    </a:lnL>
                    <a:lnR>
                      <a:noFill/>
                    </a:lnR>
                    <a:lnT>
                      <a:noFill/>
                    </a:lnT>
                    <a:lnB>
                      <a:noFill/>
                    </a:lnB>
                    <a:solidFill>
                      <a:srgbClr val="FFFFFF"/>
                    </a:solidFill>
                  </a:tcPr>
                </a:tc>
                <a:tc>
                  <a:txBody>
                    <a:bodyPr/>
                    <a:lstStyle/>
                    <a:p>
                      <a:pPr algn="ctr" fontAlgn="ctr"/>
                      <a:r>
                        <a:rPr lang="es-CO" sz="800" b="0" i="0" u="none" strike="noStrike" dirty="0">
                          <a:solidFill>
                            <a:srgbClr val="000000"/>
                          </a:solidFill>
                          <a:effectLst/>
                          <a:latin typeface="Open Sans Bold" panose="020B0604020202020204"/>
                          <a:hlinkClick r:id="rId37" action="ppaction://hlinksldjump"/>
                        </a:rPr>
                        <a:t>36</a:t>
                      </a:r>
                      <a:endParaRPr lang="es-CO" sz="800" b="0" i="0" u="none" strike="noStrike" dirty="0">
                        <a:solidFill>
                          <a:srgbClr val="000000"/>
                        </a:solidFill>
                        <a:effectLst/>
                        <a:latin typeface="Open Sans Bold" panose="020B0604020202020204"/>
                      </a:endParaRPr>
                    </a:p>
                  </a:txBody>
                  <a:tcPr marL="1141" marR="1141" marT="1141" marB="0" anchor="ctr">
                    <a:lnL>
                      <a:noFill/>
                    </a:lnL>
                    <a:lnR>
                      <a:noFill/>
                    </a:lnR>
                    <a:lnT>
                      <a:noFill/>
                    </a:lnT>
                    <a:lnB>
                      <a:noFill/>
                    </a:lnB>
                    <a:solidFill>
                      <a:srgbClr val="FFFFFF"/>
                    </a:solidFill>
                  </a:tcPr>
                </a:tc>
                <a:tc>
                  <a:txBody>
                    <a:bodyPr/>
                    <a:lstStyle/>
                    <a:p>
                      <a:pPr algn="l" rtl="0" fontAlgn="ctr"/>
                      <a:r>
                        <a:rPr lang="es-MX" sz="800" b="1" i="0" u="none" strike="noStrike" dirty="0">
                          <a:solidFill>
                            <a:srgbClr val="233DFF"/>
                          </a:solidFill>
                          <a:effectLst/>
                          <a:latin typeface="Open Sans Bold" panose="020B0604020202020204"/>
                        </a:rPr>
                        <a:t>GESTION INTERNA DE LA ORGANIZACIÓN </a:t>
                      </a:r>
                      <a:br>
                        <a:rPr lang="es-MX" sz="800" b="0" i="0" u="none" strike="noStrike" dirty="0">
                          <a:solidFill>
                            <a:srgbClr val="233DFF"/>
                          </a:solidFill>
                          <a:effectLst/>
                          <a:latin typeface="Open Sans Bold" panose="020B0604020202020204"/>
                        </a:rPr>
                      </a:br>
                      <a:r>
                        <a:rPr lang="es-MX" sz="800" b="0" i="0" u="none" strike="noStrike" dirty="0">
                          <a:solidFill>
                            <a:srgbClr val="233DFF"/>
                          </a:solidFill>
                          <a:effectLst/>
                          <a:latin typeface="Open Sans Bold" panose="020B0604020202020204"/>
                        </a:rPr>
                        <a:t>Moviendo correctamente las fichas de la organización</a:t>
                      </a:r>
                    </a:p>
                  </a:txBody>
                  <a:tcPr marL="1141" marR="1141" marT="1141" marB="0" anchor="ctr">
                    <a:lnL>
                      <a:noFill/>
                    </a:lnL>
                    <a:lnR>
                      <a:noFill/>
                    </a:lnR>
                    <a:lnT>
                      <a:noFill/>
                    </a:lnT>
                    <a:lnB>
                      <a:noFill/>
                    </a:lnB>
                  </a:tcPr>
                </a:tc>
                <a:extLst>
                  <a:ext uri="{0D108BD9-81ED-4DB2-BD59-A6C34878D82A}">
                    <a16:rowId xmlns:a16="http://schemas.microsoft.com/office/drawing/2014/main" val="2014729161"/>
                  </a:ext>
                </a:extLst>
              </a:tr>
            </a:tbl>
          </a:graphicData>
        </a:graphic>
      </p:graphicFrame>
      <p:sp>
        <p:nvSpPr>
          <p:cNvPr id="3" name="Título 2"/>
          <p:cNvSpPr>
            <a:spLocks noGrp="1"/>
          </p:cNvSpPr>
          <p:nvPr>
            <p:ph type="title" idx="4294967295"/>
          </p:nvPr>
        </p:nvSpPr>
        <p:spPr>
          <a:xfrm>
            <a:off x="10732546" y="32273"/>
            <a:ext cx="1459454" cy="419336"/>
          </a:xfrm>
        </p:spPr>
        <p:txBody>
          <a:bodyPr>
            <a:normAutofit fontScale="90000"/>
          </a:bodyPr>
          <a:lstStyle/>
          <a:p>
            <a:r>
              <a:rPr lang="es-CO" dirty="0"/>
              <a:t>1 de 2</a:t>
            </a:r>
          </a:p>
        </p:txBody>
      </p:sp>
    </p:spTree>
    <p:extLst>
      <p:ext uri="{BB962C8B-B14F-4D97-AF65-F5344CB8AC3E}">
        <p14:creationId xmlns:p14="http://schemas.microsoft.com/office/powerpoint/2010/main" val="383278895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redondeado 4"/>
          <p:cNvSpPr/>
          <p:nvPr/>
        </p:nvSpPr>
        <p:spPr>
          <a:xfrm>
            <a:off x="1066799" y="144157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rgbClr val="233DFF"/>
                </a:solidFill>
                <a:latin typeface="Open Sans Bold" panose="020B0604020202020204"/>
                <a:ea typeface="Calibri" panose="020F0502020204030204" pitchFamily="34" charset="0"/>
                <a:cs typeface="Times New Roman" panose="02020603050405020304" pitchFamily="18" charset="0"/>
              </a:rPr>
              <a:t>Se enfoca en el entendimiento de la importancia de llegar a acuerdos positivos para todas las partes y en el conocimiento de los secretos que hay detrás de una negociación</a:t>
            </a:r>
            <a:endParaRPr lang="es-CO" sz="24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redondeado 5"/>
          <p:cNvSpPr/>
          <p:nvPr/>
        </p:nvSpPr>
        <p:spPr>
          <a:xfrm>
            <a:off x="1066799" y="3346554"/>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43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reconocer que siempre estamos negociando; definiciones de negociación; los temores al negociar; los conceptos claves y los factores críticos en una negociación; lo que hacen los expertos negociadores; las características de un buen negociador; los estilos de negociación; las diferentes personalidades de los negociadores; los tipos de negociadores; las estrategias de negociación; la importancia de la comunicación en una negociación; las fases de una negociación; las concesiones que se hacen; el acuerdo; técnicas de negociación</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a:p>
            <a:pPr lvl="0" algn="just"/>
            <a:endParaRPr lang="es-CO" sz="24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0" y="450721"/>
            <a:ext cx="12192000" cy="762000"/>
          </a:xfrm>
        </p:spPr>
        <p:txBody>
          <a:bodyPr>
            <a:noAutofit/>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NEGOCIACION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los caminos hacia el acuerdo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93083470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4157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explorar las ventajas que nos genera el saber observar con detalle y efectivamente las situaciones que nos rodean</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4"/>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recordar qué es observar; revisar qué es exactamente lo que hacemos cuando observamos; conocer las mejores técnicas de observación; saber cómo ver lo que pasa en un mercado; comprender observando cómo se mueve la competencia; ver las conductas de otros e interpretarlas; aprender a mirar para todos lados; comprender qué es lo que realmente hay que observar del mercado, de la competencia, de un cliente; aprender a autoevaluarnos como personas observadoras y saber qué debemos hacer para fortalecer esta habilidad</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31947" y="331470"/>
            <a:ext cx="1227749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OBSERVACION CONSTANTE</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Observando todo lo necesario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3870911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66799" y="144157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la necesidad de tener en orden nuestras ideas y todo lo que nos rodea, para poder actuar con mayor eficiencia y eficacia</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4"/>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conocer de qué se trata el concepto de organización; saber qué se requiere para ser organizado físicamente; hablar de la organización mental; explorar las posibilidades de destacarse que tiene una persona desorganizada; descubrir como medir nuestro propio grado de organización; ofrecer varias sugerencias para incrementar nuestro grado de organización tanto física como mental; evaluar los impactos negativos de no estar organizado</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46076"/>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ORGANIZACION</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Ordenando mis archivos mentales y físicos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5940" y="144816"/>
            <a:ext cx="975638" cy="972000"/>
          </a:xfrm>
          <a:prstGeom prst="rect">
            <a:avLst/>
          </a:prstGeom>
        </p:spPr>
      </p:pic>
    </p:spTree>
    <p:extLst>
      <p:ext uri="{BB962C8B-B14F-4D97-AF65-F5344CB8AC3E}">
        <p14:creationId xmlns:p14="http://schemas.microsoft.com/office/powerpoint/2010/main" val="144788361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41576"/>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descubrir la importancia de siempre tener en la mente nuestros objetivos y así lograr que las acciones y comportamientos siempre estén orientadas hacia el cumplimiento de los mismos</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just"/>
            <a:r>
              <a:rPr lang="es-ES" b="1" dirty="0">
                <a:solidFill>
                  <a:srgbClr val="233DFF"/>
                </a:solidFill>
                <a:latin typeface="Open Sans Bold"/>
                <a:ea typeface="Calibri" panose="020F0502020204030204" pitchFamily="34" charset="0"/>
                <a:cs typeface="Times New Roman" panose="02020603050405020304" pitchFamily="18" charset="0"/>
              </a:rPr>
              <a:t>Se conversa, entre otros, de temas como entender qué quiere decir estar orientado hacia los logros; conocer los cuatro niveles de la orientación hacia los resultados; estudiar los elementos claves para desarrollar esta habilidad; explorar mejores prácticas y conocer cinco grandes secretos sobre esta materia; saber lo que aportamos cuando somos personas orientadas a los resultados; estudiar el perfil de una persona debidamente orientada hacia el logro; explorar cuáles es el comportamiento típico de quien piensa siempre en el resultado; aprender a saber qué tan orientados hacia los resultados estamos y cómo podemos fortalecernos en esta habilidad</a:t>
            </a:r>
            <a:endParaRPr lang="es-CO"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ORIENTACION A RESULTADOS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Alcanzando lo que esperan de mí</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90160120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4157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insistir que toda la gestión como personas y como empresas que hacemos debe estar dirigida a que el cliente se sienta satisfecho</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4"/>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comprender el concepto del enfoque al cliente; descubrir la idea de tener al cliente siempre en el centro de nuestros acciones; recordar la importancia del conocimiento detallado del cliente; sabe que a partir de allí es que puedo saber qué es lo que quiere y necesita; aprender a estructurar nuestros productos, procesos y estructuras basadas en buscar la satisfacción de esas necesidades; descubrir cómo volver una cultura organizacional este tipo de enfoque; aprender a conocer qué tan alta es mi orientación hacia el cliente; aprender a fortalecer esta habilidad</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Título 4"/>
          <p:cNvSpPr>
            <a:spLocks noGrp="1"/>
          </p:cNvSpPr>
          <p:nvPr>
            <p:ph type="title" idx="4294967295"/>
          </p:nvPr>
        </p:nvSpPr>
        <p:spPr>
          <a:xfrm>
            <a:off x="87923" y="487228"/>
            <a:ext cx="12192000" cy="762000"/>
          </a:xfrm>
        </p:spPr>
        <p:txBody>
          <a:bodyPr>
            <a:normAutofit fontScale="90000"/>
          </a:bodyPr>
          <a:lstStyle/>
          <a:p>
            <a:pPr marL="0" algn="ctr" rtl="0" eaLnBrk="1" latinLnBrk="0" hangingPunct="1">
              <a:spcBef>
                <a:spcPts val="0"/>
              </a:spcBef>
              <a:spcAft>
                <a:spcPts val="0"/>
              </a:spcAft>
            </a:pPr>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ORIENTACION AL CLIENTE</a:t>
            </a:r>
            <a:endParaRPr lang="es-CO" sz="2800" dirty="0">
              <a:effectLst/>
              <a:latin typeface="Open Sans Bold" panose="020B0604020202020204"/>
            </a:endParaRPr>
          </a:p>
          <a:p>
            <a:pPr marL="0" algn="ctr" rtl="0" eaLnBrk="1" latinLnBrk="0" hangingPunct="1">
              <a:spcBef>
                <a:spcPts val="0"/>
              </a:spcBef>
              <a:spcAft>
                <a:spcPts val="0"/>
              </a:spcAft>
            </a:pPr>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Pensando en lo que quiere el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1377983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066799" y="1441576"/>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saber que un buen servicio se da cuando realmente ofrecemos a alguien más de lo que estaba esperando</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62999"/>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descubrir el verdadero significado del servicio; comprender la importancia de ofrecer un buen servicio; explorar si esta es una cualidad o una habilidad; saber por qué las personas con orientación al servicio son más buscadas por las empresas que quienes no lo son; conocer el perfil de las personas orientadas al servicio y sus comportamientos típicos; revisar la razón por la cual quienes se orientan a servir se sienten más ganadores que quienes son servidos; aprender a autoevaluar nuestra propia vocación al servicio; saber en qué actividades es obligatorio el desarrollo de esta habilidad; aprender a fortalecer nuestra vocación al servicio</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6" name="Título 5"/>
          <p:cNvSpPr>
            <a:spLocks noGrp="1"/>
          </p:cNvSpPr>
          <p:nvPr>
            <p:ph type="title" idx="4294967295"/>
          </p:nvPr>
        </p:nvSpPr>
        <p:spPr>
          <a:xfrm>
            <a:off x="10799" y="408637"/>
            <a:ext cx="12192000" cy="762000"/>
          </a:xfrm>
        </p:spPr>
        <p:txBody>
          <a:bodyPr>
            <a:normAutofit fontScale="90000"/>
          </a:bodyPr>
          <a:lstStyle/>
          <a:p>
            <a:pPr rtl="0" eaLnBrk="1" latinLnBrk="0" hangingPunct="1"/>
            <a:r>
              <a:rPr lang="es-ES" sz="2800" b="1" kern="1200" dirty="0">
                <a:solidFill>
                  <a:schemeClr val="tx1"/>
                </a:solidFill>
                <a:effectLst/>
                <a:latin typeface="Open Sans Bold" panose="020B0604020202020204"/>
                <a:ea typeface="+mj-ea"/>
                <a:cs typeface="+mj-cs"/>
              </a:rPr>
              <a:t>ORIENTACION AL SERVICIO</a:t>
            </a:r>
            <a:endParaRPr lang="es-CO" sz="2800" dirty="0">
              <a:effectLst/>
              <a:latin typeface="Open Sans Bold" panose="020B0604020202020204"/>
            </a:endParaRPr>
          </a:p>
          <a:p>
            <a:r>
              <a:rPr lang="es-CO" sz="2800" kern="1200" dirty="0">
                <a:solidFill>
                  <a:schemeClr val="tx1"/>
                </a:solidFill>
                <a:effectLst/>
                <a:latin typeface="Open Sans Bold" panose="020B0604020202020204"/>
                <a:ea typeface="+mj-ea"/>
                <a:cs typeface="+mj-cs"/>
              </a:rPr>
              <a:t>Entendiendo mejor a nuestro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65899652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4157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233DFF"/>
                </a:solidFill>
                <a:latin typeface="Open Sans Bold" panose="020B0604020202020204"/>
                <a:ea typeface="Calibri" panose="020F0502020204030204" pitchFamily="34" charset="0"/>
                <a:cs typeface="Times New Roman" panose="02020603050405020304" pitchFamily="18" charset="0"/>
              </a:rPr>
              <a:t>Se enfoca en comprender que cada persona puede interpretar una misma realidad de formas diferentes y en aprender a modificar esos paradigmas (los propios y los de los demás)</a:t>
            </a:r>
            <a:endParaRPr lang="es-CO" sz="2800"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62999"/>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entender el significado de la palabra paradigma; conocer cómo este concepto tiene variadas interpretaciones; revisar que la habilidad de entender los paradigmas puede convertirse en una de las competencias más fuertes de una persona; estudiar la relación entre los paradigmas y la resistencia al cambio; conocer algunas ejemplos de visiones diferentes obre la misma situación; descubrir algunas técnicas para facilitar nuestros cambio de paradigmas; explorar la forma como podemos cambiar los paradigmas de otras personas; etc.</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8381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PARADIGMAS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Comprendiendo cómo ven otros lo que yo veo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78566426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4157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como los resultados y el éxito se alcanzan más fácilmente cuando dejan de ser una obligación y se convierten en una pasión</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lvl="1"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explorar qué significa ser una persona apasionada; revisar el concepto de pasión como una habilidad y una competencia; saber si se puede ser exitoso sin ponerle pasión a las cosas; aprender a reconocer a una persona que es verdaderamente apasionada en sus actividades; explorar el perfil de una persona que trabaja o actúa sin pasión; relacionar las ventajas de trabajar apasionadamente; aprender a autoevaluarse frente a esta habilidad; saber cómo puede fortalecerse la pasión en una persona</a:t>
            </a:r>
            <a:r>
              <a:rPr lang="es-CO" sz="2000" b="1" dirty="0">
                <a:solidFill>
                  <a:srgbClr val="002060"/>
                </a:solidFill>
                <a:latin typeface="Open Sans Bold" panose="020B0604020202020204"/>
                <a:ea typeface="Calibri" panose="020F0502020204030204" pitchFamily="34" charset="0"/>
                <a:cs typeface="Times New Roman" panose="02020603050405020304" pitchFamily="18" charset="0"/>
              </a:rPr>
              <a:t> </a:t>
            </a:r>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para facilitar nuestros cambio de otras personas; etc.</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45653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PASION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Entregando mi alma en todo lo que hago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2409809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81710" y="144157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 importancia de desarrollar un modelo del pensamiento crítico para el exitoso desempeño profesional de las personas </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redondeado 5"/>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rtlCol="0" anchor="ctr"/>
          <a:lstStyle/>
          <a:p>
            <a:pPr lvl="1"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Saber, entre otros temas, qué se considera pensamiento crítico; validar cuál es la utilidad de tener este tipo de pensamiento; saber si ésta es una habilidad innata o se puede ir adquiriendo; conocer las capacidades de cada uno; revisar qué debe tener una persona para poder desarrollar esta habilidad; explorar los riesgos de tomar decisiones sin utilizar este tipo de pensamiento; estudiar cuáles son las características y el perfil de personas con esta habilidad bien desarrollada; descubrir algunas técnicas para fortalecer esta habilidad</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a:p>
            <a:pPr lvl="1"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nuestros cambio de otras personas; etc.</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Título 4"/>
          <p:cNvSpPr>
            <a:spLocks noGrp="1"/>
          </p:cNvSpPr>
          <p:nvPr>
            <p:ph type="title" idx="4294967295"/>
          </p:nvPr>
        </p:nvSpPr>
        <p:spPr>
          <a:xfrm>
            <a:off x="0" y="477651"/>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PENSAMIENTO CRITICO</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Comprendiendo todo en la más amplia perspectiva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02096972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1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41576"/>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 importancia de insistir hasta donde se prudente y necesario parea logra un objetivo</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lvl="0" algn="just"/>
            <a:r>
              <a:rPr lang="es-ES" sz="2000"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conocer a fondo el significado de este concepto; preguntarse hasta dónde es prudente insistir en algo; saber la importancia de perseverar para alcanzar resultados; realizar un paralelo entre perseverante y terco; aprender a identificar a una persona perseverante; explorar el impacto que puede tener no perseverar; identificar en qué situaciones es prudente perseverar y en cuáles no; estudiar varias técnicas para aumentar los niveles de perseverancia</a:t>
            </a:r>
            <a:endParaRPr lang="es-CO"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nuestros cambio de otras personas; etc.</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29831"/>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PERSEVERANCIA</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Insistiendo en mis propósitos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2116854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265682024"/>
              </p:ext>
            </p:extLst>
          </p:nvPr>
        </p:nvGraphicFramePr>
        <p:xfrm>
          <a:off x="423332" y="97966"/>
          <a:ext cx="11091335" cy="6529232"/>
        </p:xfrm>
        <a:graphic>
          <a:graphicData uri="http://schemas.openxmlformats.org/drawingml/2006/table">
            <a:tbl>
              <a:tblPr/>
              <a:tblGrid>
                <a:gridCol w="317946">
                  <a:extLst>
                    <a:ext uri="{9D8B030D-6E8A-4147-A177-3AD203B41FA5}">
                      <a16:colId xmlns:a16="http://schemas.microsoft.com/office/drawing/2014/main" val="416104983"/>
                    </a:ext>
                  </a:extLst>
                </a:gridCol>
                <a:gridCol w="3033750">
                  <a:extLst>
                    <a:ext uri="{9D8B030D-6E8A-4147-A177-3AD203B41FA5}">
                      <a16:colId xmlns:a16="http://schemas.microsoft.com/office/drawing/2014/main" val="3848831036"/>
                    </a:ext>
                  </a:extLst>
                </a:gridCol>
                <a:gridCol w="649541">
                  <a:extLst>
                    <a:ext uri="{9D8B030D-6E8A-4147-A177-3AD203B41FA5}">
                      <a16:colId xmlns:a16="http://schemas.microsoft.com/office/drawing/2014/main" val="2056902782"/>
                    </a:ext>
                  </a:extLst>
                </a:gridCol>
                <a:gridCol w="359215">
                  <a:extLst>
                    <a:ext uri="{9D8B030D-6E8A-4147-A177-3AD203B41FA5}">
                      <a16:colId xmlns:a16="http://schemas.microsoft.com/office/drawing/2014/main" val="2810872192"/>
                    </a:ext>
                  </a:extLst>
                </a:gridCol>
                <a:gridCol w="3476511">
                  <a:extLst>
                    <a:ext uri="{9D8B030D-6E8A-4147-A177-3AD203B41FA5}">
                      <a16:colId xmlns:a16="http://schemas.microsoft.com/office/drawing/2014/main" val="3741420231"/>
                    </a:ext>
                  </a:extLst>
                </a:gridCol>
                <a:gridCol w="1062994">
                  <a:extLst>
                    <a:ext uri="{9D8B030D-6E8A-4147-A177-3AD203B41FA5}">
                      <a16:colId xmlns:a16="http://schemas.microsoft.com/office/drawing/2014/main" val="4103552045"/>
                    </a:ext>
                  </a:extLst>
                </a:gridCol>
                <a:gridCol w="2191378">
                  <a:extLst>
                    <a:ext uri="{9D8B030D-6E8A-4147-A177-3AD203B41FA5}">
                      <a16:colId xmlns:a16="http://schemas.microsoft.com/office/drawing/2014/main" val="3010941558"/>
                    </a:ext>
                  </a:extLst>
                </a:gridCol>
              </a:tblGrid>
              <a:tr h="275274">
                <a:tc gridSpan="7">
                  <a:txBody>
                    <a:bodyPr/>
                    <a:lstStyle/>
                    <a:p>
                      <a:pPr algn="ctr" fontAlgn="ctr"/>
                      <a:r>
                        <a:rPr lang="es-MX" sz="900" b="0" i="0" u="none" strike="noStrike">
                          <a:solidFill>
                            <a:srgbClr val="000000"/>
                          </a:solidFill>
                          <a:effectLst/>
                          <a:latin typeface="Open Sans Bold" panose="020B0604020202020204"/>
                        </a:rPr>
                        <a:t>Charlas dirigidas a fortalecer y desarrollar habilidades de las personas que gestionan micro y pequeñas empresas, para garantizar su sostenibilidad, crecimiento y rentabilidad</a:t>
                      </a:r>
                      <a:br>
                        <a:rPr lang="es-MX" sz="900" b="0" i="0" u="none" strike="noStrike">
                          <a:solidFill>
                            <a:srgbClr val="000000"/>
                          </a:solidFill>
                          <a:effectLst/>
                          <a:latin typeface="Open Sans Bold" panose="020B0604020202020204"/>
                        </a:rPr>
                      </a:br>
                      <a:r>
                        <a:rPr lang="es-MX" sz="900" b="0" i="0" u="none" strike="noStrike">
                          <a:solidFill>
                            <a:srgbClr val="FF0000"/>
                          </a:solidFill>
                          <a:effectLst/>
                          <a:latin typeface="Open Sans Bold" panose="020B0604020202020204"/>
                        </a:rPr>
                        <a:t>(Haga click sobre el numero de diapsoitiva que quiere consultar)</a:t>
                      </a:r>
                      <a:endParaRPr lang="es-MX" sz="900" b="0" i="0" u="none" strike="noStrike">
                        <a:solidFill>
                          <a:srgbClr val="000000"/>
                        </a:solidFill>
                        <a:effectLst/>
                        <a:latin typeface="Open Sans Bold" panose="020B0604020202020204"/>
                      </a:endParaRP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843565081"/>
                  </a:ext>
                </a:extLst>
              </a:tr>
              <a:tr h="446792">
                <a:tc>
                  <a:txBody>
                    <a:bodyPr/>
                    <a:lstStyle/>
                    <a:p>
                      <a:pPr algn="ctr" fontAlgn="ctr"/>
                      <a:r>
                        <a:rPr lang="es-CO" sz="1050" b="0" i="0" u="none" strike="noStrike" dirty="0">
                          <a:solidFill>
                            <a:srgbClr val="000000"/>
                          </a:solidFill>
                          <a:effectLst/>
                          <a:latin typeface="Open Sans Bold" panose="020B0604020202020204"/>
                          <a:hlinkClick r:id="rId3" action="ppaction://hlinksldjump"/>
                        </a:rPr>
                        <a:t>37</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w="6350" cap="flat" cmpd="sng" algn="ctr">
                      <a:solidFill>
                        <a:srgbClr val="FFFFFF"/>
                      </a:solidFill>
                      <a:prstDash val="solid"/>
                      <a:round/>
                      <a:headEnd type="none" w="med" len="med"/>
                      <a:tailEnd type="none" w="med" len="med"/>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GRUPOS PRIMARIOS</a:t>
                      </a:r>
                      <a:br>
                        <a:rPr lang="es-MX" sz="1000" b="0"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Entendiendo el funcionamiento del más tradicional esquema de comunicación interna</a:t>
                      </a:r>
                    </a:p>
                  </a:txBody>
                  <a:tcPr marL="1310" marR="1310" marT="1310" marB="0" anchor="ctr">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w="6350" cap="flat" cmpd="sng" algn="ctr">
                      <a:solidFill>
                        <a:srgbClr val="FFFFFF"/>
                      </a:solidFill>
                      <a:prstDash val="solid"/>
                      <a:round/>
                      <a:headEnd type="none" w="med" len="med"/>
                      <a:tailEnd type="none" w="med" len="med"/>
                    </a:lnT>
                    <a:lnB>
                      <a:noFill/>
                    </a:lnB>
                    <a:solidFill>
                      <a:srgbClr val="FFFFFF"/>
                    </a:solidFill>
                  </a:tcPr>
                </a:tc>
                <a:tc>
                  <a:txBody>
                    <a:bodyPr/>
                    <a:lstStyle/>
                    <a:p>
                      <a:pPr algn="ctr" fontAlgn="ctr"/>
                      <a:r>
                        <a:rPr lang="es-CO" sz="1000" b="0" i="0" u="none" strike="noStrike" dirty="0">
                          <a:solidFill>
                            <a:schemeClr val="tx1"/>
                          </a:solidFill>
                          <a:effectLst/>
                          <a:latin typeface="Open Sans Bold" panose="020B0604020202020204"/>
                          <a:hlinkClick r:id="rId4" action="ppaction://hlinksldjump"/>
                        </a:rPr>
                        <a:t>49</a:t>
                      </a:r>
                      <a:endParaRPr lang="es-CO" sz="1000" b="0" i="0" u="none" strike="noStrike" dirty="0">
                        <a:solidFill>
                          <a:schemeClr val="tx1"/>
                        </a:solidFill>
                        <a:effectLst/>
                        <a:latin typeface="Open Sans Bold" panose="020B0604020202020204"/>
                      </a:endParaRPr>
                    </a:p>
                  </a:txBody>
                  <a:tcPr marL="1310" marR="1310" marT="1310" marB="0" anchor="ctr">
                    <a:lnL>
                      <a:noFill/>
                    </a:lnL>
                    <a:lnR>
                      <a:noFill/>
                    </a:lnR>
                    <a:lnT w="6350" cap="flat" cmpd="sng" algn="ctr">
                      <a:solidFill>
                        <a:srgbClr val="FFFFFF"/>
                      </a:solidFill>
                      <a:prstDash val="solid"/>
                      <a:round/>
                      <a:headEnd type="none" w="med" len="med"/>
                      <a:tailEnd type="none" w="med" len="med"/>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PLAN DE VENTAS</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Organizando los ingresos de mi empresa</a:t>
                      </a:r>
                      <a:endParaRPr lang="es-MX" sz="1000" b="1" i="0" u="none" strike="noStrike" dirty="0">
                        <a:solidFill>
                          <a:srgbClr val="233DFF"/>
                        </a:solidFill>
                        <a:effectLst/>
                        <a:latin typeface="Open Sans Bold" panose="020B0604020202020204"/>
                      </a:endParaRPr>
                    </a:p>
                  </a:txBody>
                  <a:tcPr marL="1310" marR="1310" marT="1310" marB="0" anchor="ctr">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ctr"/>
                      <a:r>
                        <a:rPr lang="es-CO" sz="200" b="0" i="0" u="none" strike="noStrike" dirty="0">
                          <a:solidFill>
                            <a:srgbClr val="000000"/>
                          </a:solidFill>
                          <a:effectLst/>
                          <a:latin typeface="Calibri" panose="020F0502020204030204" pitchFamily="34" charset="0"/>
                        </a:rPr>
                        <a:t> </a:t>
                      </a:r>
                    </a:p>
                  </a:txBody>
                  <a:tcPr marL="1310" marR="1310" marT="1310" marB="0" anchor="ctr">
                    <a:lnL w="6350" cap="flat" cmpd="sng" algn="ctr">
                      <a:no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rtl="0" fontAlgn="ctr"/>
                      <a:r>
                        <a:rPr lang="es-CO" sz="200" b="0" i="0" u="none" strike="noStrike">
                          <a:solidFill>
                            <a:srgbClr val="FFFFFF"/>
                          </a:solidFill>
                          <a:effectLst/>
                          <a:latin typeface="Open Sans Bold" panose="020B0604020202020204"/>
                        </a:rPr>
                        <a:t> </a:t>
                      </a: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704158245"/>
                  </a:ext>
                </a:extLst>
              </a:tr>
              <a:tr h="149782">
                <a:tc rowSpan="2">
                  <a:txBody>
                    <a:bodyPr/>
                    <a:lstStyle/>
                    <a:p>
                      <a:pPr algn="ctr" fontAlgn="ctr"/>
                      <a:r>
                        <a:rPr lang="es-CO" sz="1050" b="0" i="0" u="none" strike="noStrike" dirty="0">
                          <a:solidFill>
                            <a:srgbClr val="000000"/>
                          </a:solidFill>
                          <a:effectLst/>
                          <a:latin typeface="Open Sans Bold" panose="020B0604020202020204"/>
                          <a:hlinkClick r:id="rId5" action="ppaction://hlinksldjump"/>
                        </a:rPr>
                        <a:t>38</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rowSpan="2">
                  <a:txBody>
                    <a:bodyPr/>
                    <a:lstStyle/>
                    <a:p>
                      <a:pPr algn="ctr" fontAlgn="ctr"/>
                      <a:r>
                        <a:rPr lang="es-CO" sz="1000" b="0" i="0" u="none" strike="noStrike" dirty="0">
                          <a:solidFill>
                            <a:srgbClr val="000000"/>
                          </a:solidFill>
                          <a:effectLst/>
                          <a:latin typeface="Open Sans Bold" panose="020B0604020202020204"/>
                          <a:hlinkClick r:id="rId6" action="ppaction://hlinksldjump"/>
                        </a:rPr>
                        <a:t>50</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w="6350" cap="flat" cmpd="sng" algn="ctr">
                      <a:no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rtl="0" fontAlgn="ctr"/>
                      <a:r>
                        <a:rPr lang="es-CO" sz="200" b="1" i="0" u="none" strike="noStrike">
                          <a:solidFill>
                            <a:srgbClr val="FFFFFF"/>
                          </a:solidFill>
                          <a:effectLst/>
                          <a:latin typeface="Open Sans Bold" panose="020B0604020202020204"/>
                        </a:rPr>
                        <a:t> </a:t>
                      </a: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550049822"/>
                  </a:ext>
                </a:extLst>
              </a:tr>
              <a:tr h="319970">
                <a:tc vMerge="1">
                  <a:txBody>
                    <a:bodyPr/>
                    <a:lstStyle/>
                    <a:p>
                      <a:endParaRPr lang="es-CO"/>
                    </a:p>
                  </a:txBody>
                  <a:tcPr/>
                </a:tc>
                <a:tc>
                  <a:txBody>
                    <a:bodyPr/>
                    <a:lstStyle/>
                    <a:p>
                      <a:pPr algn="l" rtl="0" fontAlgn="ctr"/>
                      <a:r>
                        <a:rPr lang="es-MX" sz="1000" b="1" i="0" u="none" strike="noStrike" dirty="0">
                          <a:solidFill>
                            <a:srgbClr val="004AAD"/>
                          </a:solidFill>
                          <a:effectLst/>
                          <a:latin typeface="Open Sans Bold" panose="020B0604020202020204"/>
                        </a:rPr>
                        <a:t>HERRAMIENTAS DE SELECCIÓN</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Armando mi equipo con los mejores talentos</a:t>
                      </a:r>
                      <a:endParaRPr lang="es-MX"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dirty="0">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vMerge="1">
                  <a:txBody>
                    <a:bodyPr/>
                    <a:lstStyle/>
                    <a:p>
                      <a:endParaRPr lang="es-CO"/>
                    </a:p>
                  </a:txBody>
                  <a:tcPr/>
                </a:tc>
                <a:tc>
                  <a:txBody>
                    <a:bodyPr/>
                    <a:lstStyle/>
                    <a:p>
                      <a:pPr algn="l" rtl="0" fontAlgn="ctr"/>
                      <a:r>
                        <a:rPr lang="es-MX" sz="1000" b="1" i="0" u="none" strike="noStrike" dirty="0">
                          <a:solidFill>
                            <a:srgbClr val="004AAD"/>
                          </a:solidFill>
                          <a:effectLst/>
                          <a:latin typeface="Open Sans Bold" panose="020B0604020202020204"/>
                        </a:rPr>
                        <a:t>PLANEACION ESTRATEGICA</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Definiendo la ruta en el corto y mediano plazo</a:t>
                      </a:r>
                      <a:endParaRPr lang="es-MX"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w="6350" cap="flat" cmpd="sng" algn="ctr">
                      <a:no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rtl="0" fontAlgn="ctr"/>
                      <a:r>
                        <a:rPr lang="es-CO" sz="200" b="0" i="0" u="none" strike="noStrike" dirty="0">
                          <a:solidFill>
                            <a:srgbClr val="233DFF"/>
                          </a:solidFill>
                          <a:effectLst/>
                          <a:latin typeface="Open Sans Bold" panose="020B0604020202020204"/>
                        </a:rPr>
                        <a:t> </a:t>
                      </a: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644888372"/>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w="6350" cap="flat" cmpd="sng" algn="ctr">
                      <a:no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rtl="0" fontAlgn="ctr"/>
                      <a:r>
                        <a:rPr lang="es-CO" sz="200" b="1" i="0" u="none" strike="noStrike">
                          <a:solidFill>
                            <a:srgbClr val="FFFFFF"/>
                          </a:solidFill>
                          <a:effectLst/>
                          <a:latin typeface="Open Sans Bold" panose="020B0604020202020204"/>
                        </a:rPr>
                        <a:t> </a:t>
                      </a: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957003690"/>
                  </a:ext>
                </a:extLst>
              </a:tr>
              <a:tr h="446792">
                <a:tc>
                  <a:txBody>
                    <a:bodyPr/>
                    <a:lstStyle/>
                    <a:p>
                      <a:pPr algn="ctr" fontAlgn="ctr"/>
                      <a:r>
                        <a:rPr lang="es-CO" sz="1050" b="0" i="0" u="none" strike="noStrike" dirty="0">
                          <a:solidFill>
                            <a:srgbClr val="000000"/>
                          </a:solidFill>
                          <a:effectLst/>
                          <a:latin typeface="Open Sans Bold" panose="020B0604020202020204"/>
                          <a:hlinkClick r:id="rId7" action="ppaction://hlinksldjump"/>
                        </a:rPr>
                        <a:t>39</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INDICADORES DE GESTION</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Midiendo y cuantificando todo para tomar decisiones acertadas</a:t>
                      </a:r>
                      <a:endParaRPr lang="es-MX" sz="1000" b="1" i="0" u="none" strike="noStrike">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dirty="0">
                          <a:solidFill>
                            <a:srgbClr val="000000"/>
                          </a:solidFill>
                          <a:effectLst/>
                          <a:latin typeface="Open Sans Bold" panose="020B0604020202020204"/>
                          <a:hlinkClick r:id="rId8" action="ppaction://hlinksldjump"/>
                        </a:rPr>
                        <a:t>51</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GERENCIAR Y POTENCIAR EL DESEMPEÑO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Encontrando las mejores posibilidades en nuestros colaboradores</a:t>
                      </a:r>
                      <a:endParaRPr lang="es-MX" sz="1000" b="1" i="0" u="none" strike="noStrike">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w="6350" cap="flat" cmpd="sng" algn="ctr">
                      <a:no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rtl="0" fontAlgn="ctr"/>
                      <a:r>
                        <a:rPr lang="es-CO" sz="200" b="0" i="0" u="none" strike="noStrike">
                          <a:solidFill>
                            <a:srgbClr val="FFFFFF"/>
                          </a:solidFill>
                          <a:effectLst/>
                          <a:latin typeface="Open Sans Bold" panose="020B0604020202020204"/>
                        </a:rPr>
                        <a:t> </a:t>
                      </a:r>
                    </a:p>
                  </a:txBody>
                  <a:tcPr marL="1310" marR="1310" marT="13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694875959"/>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100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w="6350" cap="flat" cmpd="sng" algn="ctr">
                      <a:solidFill>
                        <a:srgbClr val="FFFFFF"/>
                      </a:solidFill>
                      <a:prstDash val="solid"/>
                      <a:round/>
                      <a:headEnd type="none" w="med" len="med"/>
                      <a:tailEnd type="none" w="med" len="med"/>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w="6350" cap="flat" cmpd="sng" algn="ctr">
                      <a:solidFill>
                        <a:srgbClr val="FFFFFF"/>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206091304"/>
                  </a:ext>
                </a:extLst>
              </a:tr>
              <a:tr h="319970">
                <a:tc>
                  <a:txBody>
                    <a:bodyPr/>
                    <a:lstStyle/>
                    <a:p>
                      <a:pPr algn="ctr" fontAlgn="ctr"/>
                      <a:r>
                        <a:rPr lang="es-CO" sz="1050" b="0" i="0" u="none" strike="noStrike" dirty="0">
                          <a:solidFill>
                            <a:srgbClr val="000000"/>
                          </a:solidFill>
                          <a:effectLst/>
                          <a:latin typeface="Open Sans Bold" panose="020B0604020202020204"/>
                          <a:hlinkClick r:id="rId9" action="ppaction://hlinksldjump"/>
                        </a:rPr>
                        <a:t>40</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INDICADORES FINANCIEROS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Conociendo la salud financiera de mi empresa</a:t>
                      </a:r>
                      <a:endParaRPr lang="es-MX" sz="1000" b="1" i="0" u="none" strike="noStrike">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dirty="0">
                          <a:solidFill>
                            <a:srgbClr val="000000"/>
                          </a:solidFill>
                          <a:effectLst/>
                          <a:latin typeface="Open Sans Bold" panose="020B0604020202020204"/>
                          <a:hlinkClick r:id="rId10" action="ppaction://hlinksldjump"/>
                        </a:rPr>
                        <a:t>52</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REUNIONES DE VENTAS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Haciendo seguimiento a la gestión comercial</a:t>
                      </a:r>
                      <a:endParaRPr lang="es-MX" sz="1000" b="1" i="0" u="none" strike="noStrike">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4AAD"/>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759986296"/>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100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2193845072"/>
                  </a:ext>
                </a:extLst>
              </a:tr>
              <a:tr h="319970">
                <a:tc>
                  <a:txBody>
                    <a:bodyPr/>
                    <a:lstStyle/>
                    <a:p>
                      <a:pPr algn="ctr" fontAlgn="ctr"/>
                      <a:r>
                        <a:rPr lang="es-CO" sz="1050" b="0" i="0" u="none" strike="noStrike" dirty="0">
                          <a:solidFill>
                            <a:srgbClr val="000000"/>
                          </a:solidFill>
                          <a:effectLst/>
                          <a:latin typeface="Open Sans Bold" panose="020B0604020202020204"/>
                          <a:hlinkClick r:id="rId11" action="ppaction://hlinksldjump"/>
                        </a:rPr>
                        <a:t>41</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INTELIGENCIA COMPETITIVA</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Triunfando en un mundo con alternativas</a:t>
                      </a:r>
                      <a:endParaRPr lang="es-MX" sz="1000" b="1" i="0" u="none" strike="noStrike">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dirty="0">
                          <a:solidFill>
                            <a:srgbClr val="000000"/>
                          </a:solidFill>
                          <a:effectLst/>
                          <a:latin typeface="Open Sans Bold" panose="020B0604020202020204"/>
                          <a:hlinkClick r:id="rId12" action="ppaction://hlinksldjump"/>
                        </a:rPr>
                        <a:t>53</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REUNIONES EFECTIVAS</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Optimizando los momentos conjuntos de trabajo</a:t>
                      </a:r>
                      <a:endParaRPr lang="es-MX" sz="1000" b="1" i="0" u="none" strike="noStrike">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2038341073"/>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1471855838"/>
                  </a:ext>
                </a:extLst>
              </a:tr>
              <a:tr h="446792">
                <a:tc>
                  <a:txBody>
                    <a:bodyPr/>
                    <a:lstStyle/>
                    <a:p>
                      <a:pPr algn="ctr" fontAlgn="ctr"/>
                      <a:r>
                        <a:rPr lang="es-CO" sz="1050" b="0" i="0" u="none" strike="noStrike" dirty="0">
                          <a:solidFill>
                            <a:srgbClr val="000000"/>
                          </a:solidFill>
                          <a:effectLst/>
                          <a:latin typeface="Open Sans Bold" panose="020B0604020202020204"/>
                          <a:hlinkClick r:id="rId13" action="ppaction://hlinksldjump"/>
                        </a:rPr>
                        <a:t>42</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INTERES POR SUS COLABORADORES</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Demostrando genuinamente cuánto me importa mi equipo de trabajo</a:t>
                      </a:r>
                      <a:endParaRPr lang="es-MX"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dirty="0">
                          <a:solidFill>
                            <a:srgbClr val="000000"/>
                          </a:solidFill>
                          <a:effectLst/>
                          <a:latin typeface="Open Sans Bold" panose="020B0604020202020204"/>
                          <a:hlinkClick r:id="rId14" action="ppaction://hlinksldjump"/>
                        </a:rPr>
                        <a:t>54</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SENSIBILIDAD ORGANIZACIONAL</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Creando sentimientos positivos frente a la compañía</a:t>
                      </a:r>
                      <a:endParaRPr lang="es-MX" sz="1000" b="1" i="0" u="none" strike="noStrike">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828472428"/>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100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339358872"/>
                  </a:ext>
                </a:extLst>
              </a:tr>
              <a:tr h="319970">
                <a:tc>
                  <a:txBody>
                    <a:bodyPr/>
                    <a:lstStyle/>
                    <a:p>
                      <a:pPr algn="ctr" fontAlgn="ctr"/>
                      <a:r>
                        <a:rPr lang="es-CO" sz="1050" b="0" i="0" u="none" strike="noStrike" dirty="0">
                          <a:solidFill>
                            <a:srgbClr val="000000"/>
                          </a:solidFill>
                          <a:effectLst/>
                          <a:latin typeface="Open Sans Bold" panose="020B0604020202020204"/>
                          <a:hlinkClick r:id="rId15" action="ppaction://hlinksldjump"/>
                        </a:rPr>
                        <a:t>43</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MANEJO DE GENTE</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Gestionando el capital humano</a:t>
                      </a:r>
                      <a:endParaRPr lang="es-MX" sz="1000" b="1" i="0" u="none" strike="noStrike">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ctr" fontAlgn="ctr"/>
                      <a:r>
                        <a:rPr lang="es-CO" sz="1000" b="0" i="0" u="none" strike="noStrike" dirty="0">
                          <a:solidFill>
                            <a:srgbClr val="000000"/>
                          </a:solidFill>
                          <a:effectLst/>
                          <a:latin typeface="Open Sans Bold" panose="020B0604020202020204"/>
                          <a:hlinkClick r:id="rId16" action="ppaction://hlinksldjump"/>
                        </a:rPr>
                        <a:t>55</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SICOLOGIA DEL CONSUMIDOR</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Comprendiendo las conductas de mis clientes</a:t>
                      </a:r>
                      <a:endParaRPr lang="es-MX" sz="1000" b="1" i="0" u="none" strike="noStrike" dirty="0">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2174796565"/>
                  </a:ext>
                </a:extLst>
              </a:tr>
              <a:tr h="149782">
                <a:tc rowSpan="2">
                  <a:txBody>
                    <a:bodyPr/>
                    <a:lstStyle/>
                    <a:p>
                      <a:pPr algn="ctr" fontAlgn="ct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rowSpan="3">
                  <a:txBody>
                    <a:bodyPr/>
                    <a:lstStyle/>
                    <a:p>
                      <a:pPr algn="ctr" fontAlgn="ctr"/>
                      <a:r>
                        <a:rPr lang="es-CO" sz="1000" b="0" i="0" u="none" strike="noStrike" dirty="0">
                          <a:solidFill>
                            <a:srgbClr val="000000"/>
                          </a:solidFill>
                          <a:effectLst/>
                          <a:latin typeface="Open Sans Bold" panose="020B0604020202020204"/>
                          <a:hlinkClick r:id="rId17" action="ppaction://hlinksldjump"/>
                        </a:rPr>
                        <a:t>56</a:t>
                      </a: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3401768898"/>
                  </a:ext>
                </a:extLst>
              </a:tr>
              <a:tr h="71950">
                <a:tc vMerge="1">
                  <a:txBody>
                    <a:bodyPr/>
                    <a:lstStyle/>
                    <a:p>
                      <a:endParaRPr lang="es-CO"/>
                    </a:p>
                  </a:txBody>
                  <a:tcPr/>
                </a:tc>
                <a:tc rowSpan="2">
                  <a:txBody>
                    <a:bodyPr/>
                    <a:lstStyle/>
                    <a:p>
                      <a:pPr algn="l" rtl="0" fontAlgn="ctr"/>
                      <a:r>
                        <a:rPr lang="es-MX" sz="1000" b="1" i="0" u="none" strike="noStrike">
                          <a:solidFill>
                            <a:srgbClr val="004AAD"/>
                          </a:solidFill>
                          <a:effectLst/>
                          <a:latin typeface="Open Sans Bold" panose="020B0604020202020204"/>
                        </a:rPr>
                        <a:t>MANEJO DE LOS RECURSOS </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Optimizando lo que me encomiendan</a:t>
                      </a:r>
                      <a:endParaRPr lang="es-MX" sz="1000" b="1" i="0" u="none" strike="noStrike">
                        <a:solidFill>
                          <a:srgbClr val="004AAD"/>
                        </a:solidFill>
                        <a:effectLst/>
                        <a:latin typeface="Open Sans Bold" panose="020B0604020202020204"/>
                      </a:endParaRPr>
                    </a:p>
                  </a:txBody>
                  <a:tcPr marL="1310" marR="1310" marT="1310" marB="0" anchor="ctr">
                    <a:lnL>
                      <a:noFill/>
                    </a:lnL>
                    <a:lnR>
                      <a:noFill/>
                    </a:lnR>
                    <a:lnT>
                      <a:noFill/>
                    </a:lnT>
                    <a:lnB>
                      <a:noFill/>
                    </a:lnB>
                  </a:tcPr>
                </a:tc>
                <a:tc rowSpan="2">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vMerge="1">
                  <a:txBody>
                    <a:bodyPr/>
                    <a:lstStyle/>
                    <a:p>
                      <a:endParaRPr lang="es-CO"/>
                    </a:p>
                  </a:txBody>
                  <a:tcPr/>
                </a:tc>
                <a:tc rowSpan="2">
                  <a:txBody>
                    <a:bodyPr/>
                    <a:lstStyle/>
                    <a:p>
                      <a:pPr algn="l" rtl="0" fontAlgn="ctr"/>
                      <a:r>
                        <a:rPr lang="es-MX" sz="1000" b="1" i="0" u="none" strike="noStrike" dirty="0">
                          <a:solidFill>
                            <a:srgbClr val="004AAD"/>
                          </a:solidFill>
                          <a:effectLst/>
                          <a:latin typeface="Open Sans Bold" panose="020B0604020202020204"/>
                        </a:rPr>
                        <a:t>TRABAJO EN EQUIPO</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Encontrando lo mejor de los demás</a:t>
                      </a:r>
                      <a:endParaRPr lang="es-MX"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rowSpan="2">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rowSpan="2">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4141766434"/>
                  </a:ext>
                </a:extLst>
              </a:tr>
              <a:tr h="226337">
                <a:tc>
                  <a:txBody>
                    <a:bodyPr/>
                    <a:lstStyle/>
                    <a:p>
                      <a:pPr algn="ctr" fontAlgn="ctr"/>
                      <a:r>
                        <a:rPr lang="es-CO" sz="1050" b="0" i="0" u="none" strike="noStrike" dirty="0">
                          <a:solidFill>
                            <a:srgbClr val="000000"/>
                          </a:solidFill>
                          <a:effectLst/>
                          <a:latin typeface="Open Sans Bold" panose="020B0604020202020204"/>
                          <a:hlinkClick r:id="rId18" action="ppaction://hlinksldjump"/>
                        </a:rPr>
                        <a:t>44</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765790102"/>
                  </a:ext>
                </a:extLst>
              </a:tr>
              <a:tr h="157207">
                <a:tc>
                  <a:txBody>
                    <a:bodyPr/>
                    <a:lstStyle/>
                    <a:p>
                      <a:pPr algn="ctr" fontAlgn="ctr"/>
                      <a:r>
                        <a:rPr lang="es-CO" sz="105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rowSpan="2">
                  <a:txBody>
                    <a:bodyPr/>
                    <a:lstStyle/>
                    <a:p>
                      <a:pPr algn="l" rtl="0" fontAlgn="ct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tcPr>
                </a:tc>
                <a:tc rowSpan="2">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rowSpan="2">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rowSpan="2">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rowSpan="2">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rowSpan="2">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1621450127"/>
                  </a:ext>
                </a:extLst>
              </a:tr>
              <a:tr h="157207">
                <a:tc>
                  <a:txBody>
                    <a:bodyPr/>
                    <a:lstStyle/>
                    <a:p>
                      <a:pPr algn="ctr" fontAlgn="ct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935680153"/>
                  </a:ext>
                </a:extLst>
              </a:tr>
              <a:tr h="446792">
                <a:tc>
                  <a:txBody>
                    <a:bodyPr/>
                    <a:lstStyle/>
                    <a:p>
                      <a:pPr algn="ctr" fontAlgn="ctr"/>
                      <a:r>
                        <a:rPr lang="es-CO" sz="1050" b="0" i="0" u="none" strike="noStrike" dirty="0">
                          <a:solidFill>
                            <a:srgbClr val="000000"/>
                          </a:solidFill>
                          <a:effectLst/>
                          <a:latin typeface="Open Sans Bold" panose="020B0604020202020204"/>
                          <a:hlinkClick r:id="rId19" action="ppaction://hlinksldjump"/>
                        </a:rPr>
                        <a:t>45</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MANEJO DE OBJECIONES</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Descubriendo cómo un “no” puede ser un “sí” escondido</a:t>
                      </a:r>
                      <a:endParaRPr lang="es-MX" sz="1000" b="1" i="0" u="none" strike="noStrike" dirty="0">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dirty="0">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dirty="0">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1744499350"/>
                  </a:ext>
                </a:extLst>
              </a:tr>
              <a:tr h="157207">
                <a:tc>
                  <a:txBody>
                    <a:bodyPr/>
                    <a:lstStyle/>
                    <a:p>
                      <a:pPr algn="l"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4010648732"/>
                  </a:ext>
                </a:extLst>
              </a:tr>
              <a:tr h="298287">
                <a:tc>
                  <a:txBody>
                    <a:bodyPr/>
                    <a:lstStyle/>
                    <a:p>
                      <a:pPr algn="ctr" fontAlgn="ctr"/>
                      <a:r>
                        <a:rPr lang="es-CO" sz="1050" b="0" i="0" u="none" strike="noStrike" dirty="0">
                          <a:solidFill>
                            <a:srgbClr val="000000"/>
                          </a:solidFill>
                          <a:effectLst/>
                          <a:latin typeface="Open Sans Bold" panose="020B0604020202020204"/>
                          <a:hlinkClick r:id="rId20" action="ppaction://hlinksldjump"/>
                        </a:rPr>
                        <a:t>46</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4AAD"/>
                          </a:solidFill>
                          <a:effectLst/>
                          <a:latin typeface="Open Sans Bold" panose="020B0604020202020204"/>
                        </a:rPr>
                        <a:t>PARTNERING</a:t>
                      </a:r>
                      <a:br>
                        <a:rPr lang="es-CO" sz="1000" b="1" i="0" u="none" strike="noStrike" dirty="0">
                          <a:solidFill>
                            <a:srgbClr val="004AAD"/>
                          </a:solidFill>
                          <a:effectLst/>
                          <a:latin typeface="Open Sans Bold" panose="020B0604020202020204"/>
                        </a:rPr>
                      </a:br>
                      <a:r>
                        <a:rPr lang="es-CO" sz="1000" b="0" i="0" u="none" strike="noStrike" dirty="0">
                          <a:solidFill>
                            <a:srgbClr val="004AAD"/>
                          </a:solidFill>
                          <a:effectLst/>
                          <a:latin typeface="Open Sans Bold" panose="020B0604020202020204"/>
                        </a:rPr>
                        <a:t>Migrando de cliente a </a:t>
                      </a:r>
                      <a:r>
                        <a:rPr lang="es-CO" sz="1000" b="0" i="0" u="none" strike="noStrike" dirty="0" err="1">
                          <a:solidFill>
                            <a:srgbClr val="004AAD"/>
                          </a:solidFill>
                          <a:effectLst/>
                          <a:latin typeface="Open Sans Bold" panose="020B0604020202020204"/>
                        </a:rPr>
                        <a:t>partner</a:t>
                      </a:r>
                      <a:endParaRPr lang="es-CO"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3916541692"/>
                  </a:ext>
                </a:extLst>
              </a:tr>
              <a:tr h="149782">
                <a:tc rowSpan="2">
                  <a:txBody>
                    <a:bodyPr/>
                    <a:lstStyle/>
                    <a:p>
                      <a:pPr algn="ctr" fontAlgn="ctr"/>
                      <a:r>
                        <a:rPr lang="es-CO" sz="1050" b="0" i="0" u="none" strike="noStrike" dirty="0">
                          <a:solidFill>
                            <a:srgbClr val="000000"/>
                          </a:solidFill>
                          <a:effectLst/>
                          <a:latin typeface="Open Sans Bold" panose="020B0604020202020204"/>
                          <a:hlinkClick r:id="rId21" action="ppaction://hlinksldjump"/>
                        </a:rPr>
                        <a:t>47</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233DFF"/>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3170568382"/>
                  </a:ext>
                </a:extLst>
              </a:tr>
              <a:tr h="319970">
                <a:tc vMerge="1">
                  <a:txBody>
                    <a:bodyPr/>
                    <a:lstStyle/>
                    <a:p>
                      <a:endParaRPr lang="es-CO"/>
                    </a:p>
                  </a:txBody>
                  <a:tcPr/>
                </a:tc>
                <a:tc>
                  <a:txBody>
                    <a:bodyPr/>
                    <a:lstStyle/>
                    <a:p>
                      <a:pPr algn="l" rtl="0" fontAlgn="ctr"/>
                      <a:r>
                        <a:rPr lang="es-CO" sz="1000" b="1" i="0" u="none" strike="noStrike" dirty="0">
                          <a:solidFill>
                            <a:srgbClr val="233DFF"/>
                          </a:solidFill>
                          <a:effectLst/>
                          <a:latin typeface="Open Sans Bold" panose="020B0604020202020204"/>
                        </a:rPr>
                        <a:t>PLAN DE INCENTIVOS</a:t>
                      </a:r>
                      <a:br>
                        <a:rPr lang="es-CO" sz="1000" b="1" i="0" u="none" strike="noStrike" dirty="0">
                          <a:solidFill>
                            <a:srgbClr val="233DFF"/>
                          </a:solidFill>
                          <a:effectLst/>
                          <a:latin typeface="Open Sans Bold" panose="020B0604020202020204"/>
                        </a:rPr>
                      </a:br>
                      <a:r>
                        <a:rPr lang="es-CO" sz="1000" b="0" i="0" u="none" strike="noStrike" dirty="0">
                          <a:solidFill>
                            <a:srgbClr val="233DFF"/>
                          </a:solidFill>
                          <a:effectLst/>
                          <a:latin typeface="Open Sans Bold" panose="020B0604020202020204"/>
                        </a:rPr>
                        <a:t>Motivando a mis colaboradores a superar sus metas</a:t>
                      </a:r>
                      <a:endParaRPr lang="es-CO" sz="1000" b="1" i="0" u="none" strike="noStrike" dirty="0">
                        <a:solidFill>
                          <a:srgbClr val="233DFF"/>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233DFF"/>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1888709447"/>
                  </a:ext>
                </a:extLst>
              </a:tr>
              <a:tr h="157207">
                <a:tc>
                  <a:txBody>
                    <a:bodyPr/>
                    <a:lstStyle/>
                    <a:p>
                      <a:pPr algn="ctr" fontAlgn="ctr"/>
                      <a:r>
                        <a:rPr lang="es-CO" sz="1050" b="0" i="0" u="none" strike="noStrike">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rtl="0" fontAlgn="ctr"/>
                      <a:endParaRPr lang="es-CO" sz="1000" b="0" i="0" u="none" strike="noStrike">
                        <a:solidFill>
                          <a:srgbClr val="000000"/>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3905482487"/>
                  </a:ext>
                </a:extLst>
              </a:tr>
              <a:tr h="298287">
                <a:tc>
                  <a:txBody>
                    <a:bodyPr/>
                    <a:lstStyle/>
                    <a:p>
                      <a:pPr algn="ctr" fontAlgn="ctr"/>
                      <a:r>
                        <a:rPr lang="es-CO" sz="1050" b="0" i="0" u="none" strike="noStrike" dirty="0">
                          <a:solidFill>
                            <a:srgbClr val="000000"/>
                          </a:solidFill>
                          <a:effectLst/>
                          <a:latin typeface="Open Sans Bold" panose="020B0604020202020204"/>
                          <a:hlinkClick r:id="rId22" action="ppaction://hlinksldjump"/>
                        </a:rPr>
                        <a:t>48</a:t>
                      </a:r>
                      <a:endParaRPr lang="es-CO" sz="1050" b="0" i="0" u="none" strike="noStrike" dirty="0">
                        <a:solidFill>
                          <a:srgbClr val="000000"/>
                        </a:solidFill>
                        <a:effectLst/>
                        <a:latin typeface="Open Sans Bold" panose="020B0604020202020204"/>
                      </a:endParaRPr>
                    </a:p>
                  </a:txBody>
                  <a:tcPr marL="1310" marR="1310" marT="1310"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PLAN DE NEGOCIO</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Planeando el desarrollo de mi empresa</a:t>
                      </a:r>
                      <a:endParaRPr lang="es-MX" sz="1000" b="1" i="0" u="none" strike="noStrike" dirty="0">
                        <a:solidFill>
                          <a:srgbClr val="004AAD"/>
                        </a:solidFill>
                        <a:effectLst/>
                        <a:latin typeface="Open Sans Bold" panose="020B0604020202020204"/>
                      </a:endParaRPr>
                    </a:p>
                  </a:txBody>
                  <a:tcPr marL="1310" marR="1310" marT="1310" marB="0" anchor="ctr">
                    <a:lnL>
                      <a:noFill/>
                    </a:lnL>
                    <a:lnR>
                      <a:noFill/>
                    </a:lnR>
                    <a:lnT>
                      <a:noFill/>
                    </a:lnT>
                    <a:lnB>
                      <a:noFill/>
                    </a:lnB>
                  </a:tcPr>
                </a:tc>
                <a:tc>
                  <a:txBody>
                    <a:bodyPr/>
                    <a:lstStyle/>
                    <a:p>
                      <a:pPr algn="l" fontAlgn="b"/>
                      <a:r>
                        <a:rPr lang="es-CO" sz="900" b="0" i="0" u="none" strike="noStrike" dirty="0">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b"/>
                      <a:r>
                        <a:rPr lang="es-CO" sz="900" b="0" i="0" u="none" strike="noStrike" dirty="0">
                          <a:solidFill>
                            <a:srgbClr val="FFFFFF"/>
                          </a:solidFill>
                          <a:effectLst/>
                          <a:latin typeface="Open Sans Bold" panose="020B0604020202020204"/>
                        </a:rPr>
                        <a:t> </a:t>
                      </a:r>
                    </a:p>
                  </a:txBody>
                  <a:tcPr marL="1310" marR="1310" marT="1310" marB="0" anchor="b">
                    <a:lnL>
                      <a:noFill/>
                    </a:lnL>
                    <a:lnR>
                      <a:noFill/>
                    </a:lnR>
                    <a:lnT>
                      <a:noFill/>
                    </a:lnT>
                    <a:lnB>
                      <a:noFill/>
                    </a:lnB>
                    <a:solidFill>
                      <a:srgbClr val="FFFFFF"/>
                    </a:solidFill>
                  </a:tcPr>
                </a:tc>
                <a:tc>
                  <a:txBody>
                    <a:bodyPr/>
                    <a:lstStyle/>
                    <a:p>
                      <a:pPr algn="l" fontAlgn="ctr"/>
                      <a:r>
                        <a:rPr lang="es-CO" sz="900" b="0" i="0" u="none" strike="noStrike" dirty="0">
                          <a:solidFill>
                            <a:srgbClr val="000000"/>
                          </a:solidFill>
                          <a:effectLst/>
                          <a:latin typeface="Open Sans Bold" panose="020B0604020202020204"/>
                        </a:rPr>
                        <a:t> </a:t>
                      </a:r>
                    </a:p>
                  </a:txBody>
                  <a:tcPr marL="1310" marR="1310" marT="1310" marB="0" anchor="ctr">
                    <a:lnL>
                      <a:noFill/>
                    </a:lnL>
                    <a:lnR>
                      <a:noFill/>
                    </a:lnR>
                    <a:lnT>
                      <a:noFill/>
                    </a:lnT>
                    <a:lnB>
                      <a:noFill/>
                    </a:lnB>
                    <a:solidFill>
                      <a:srgbClr val="FFFFFF"/>
                    </a:solidFill>
                  </a:tcPr>
                </a:tc>
                <a:tc>
                  <a:txBody>
                    <a:bodyPr/>
                    <a:lstStyle/>
                    <a:p>
                      <a:pPr algn="l" fontAlgn="b"/>
                      <a:r>
                        <a:rPr lang="es-CO" sz="200" b="0" i="0" u="none" strike="noStrike">
                          <a:solidFill>
                            <a:srgbClr val="FFFFFF"/>
                          </a:solidFill>
                          <a:effectLst/>
                          <a:latin typeface="Calibri" panose="020F0502020204030204" pitchFamily="34" charset="0"/>
                        </a:rPr>
                        <a:t> </a:t>
                      </a:r>
                    </a:p>
                  </a:txBody>
                  <a:tcPr marL="1310" marR="1310" marT="1310" marB="0" anchor="b">
                    <a:lnL>
                      <a:noFill/>
                    </a:lnL>
                    <a:lnR>
                      <a:noFill/>
                    </a:lnR>
                    <a:lnT>
                      <a:noFill/>
                    </a:lnT>
                    <a:lnB>
                      <a:noFill/>
                    </a:lnB>
                    <a:solidFill>
                      <a:srgbClr val="FFFFFF"/>
                    </a:solidFill>
                  </a:tcPr>
                </a:tc>
                <a:tc>
                  <a:txBody>
                    <a:bodyPr/>
                    <a:lstStyle/>
                    <a:p>
                      <a:pPr algn="l" fontAlgn="ctr"/>
                      <a:r>
                        <a:rPr lang="es-CO" sz="200" b="0" i="0" u="none" strike="noStrike" dirty="0">
                          <a:solidFill>
                            <a:srgbClr val="000000"/>
                          </a:solidFill>
                          <a:effectLst/>
                          <a:latin typeface="Calibri" panose="020F0502020204030204" pitchFamily="34" charset="0"/>
                        </a:rPr>
                        <a:t> </a:t>
                      </a:r>
                    </a:p>
                  </a:txBody>
                  <a:tcPr marL="1310" marR="1310" marT="1310" marB="0" anchor="ctr">
                    <a:lnL>
                      <a:noFill/>
                    </a:lnL>
                    <a:lnR>
                      <a:noFill/>
                    </a:lnR>
                    <a:lnT>
                      <a:noFill/>
                    </a:lnT>
                    <a:lnB>
                      <a:noFill/>
                    </a:lnB>
                    <a:solidFill>
                      <a:srgbClr val="FFFFFF"/>
                    </a:solidFill>
                  </a:tcPr>
                </a:tc>
                <a:extLst>
                  <a:ext uri="{0D108BD9-81ED-4DB2-BD59-A6C34878D82A}">
                    <a16:rowId xmlns:a16="http://schemas.microsoft.com/office/drawing/2014/main" val="1738935764"/>
                  </a:ext>
                </a:extLst>
              </a:tr>
            </a:tbl>
          </a:graphicData>
        </a:graphic>
      </p:graphicFrame>
      <p:sp>
        <p:nvSpPr>
          <p:cNvPr id="3" name="Título 2"/>
          <p:cNvSpPr>
            <a:spLocks noGrp="1"/>
          </p:cNvSpPr>
          <p:nvPr>
            <p:ph type="title" idx="4294967295"/>
          </p:nvPr>
        </p:nvSpPr>
        <p:spPr>
          <a:xfrm>
            <a:off x="10951284" y="183092"/>
            <a:ext cx="1111624" cy="451609"/>
          </a:xfrm>
        </p:spPr>
        <p:txBody>
          <a:bodyPr>
            <a:normAutofit fontScale="90000"/>
          </a:bodyPr>
          <a:lstStyle/>
          <a:p>
            <a:r>
              <a:rPr lang="es-CO" dirty="0"/>
              <a:t>2 de 2</a:t>
            </a:r>
          </a:p>
        </p:txBody>
      </p:sp>
    </p:spTree>
    <p:extLst>
      <p:ext uri="{BB962C8B-B14F-4D97-AF65-F5344CB8AC3E}">
        <p14:creationId xmlns:p14="http://schemas.microsoft.com/office/powerpoint/2010/main" val="62333300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081710" y="144157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descubrir la importancia de la planeación y aprender varias técnicas basadas en mejores prácticas</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1710" y="3362999"/>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revisar a qué nos referimos cuando hablamos de planeación; entender cuándo es necesario planear algo y cuándo no; hacer un paralelo entre pensar y actuar; conocer cuatro temas fundamentales para una adecuada planeación; conocer el alcance de la planificación; estudiar la importancia de la priorización; aprender algunas técnicas para manejar una agenda; saber cómo hacer seguimiento a lo planeado; entender las grandes ventajas que la planeación ofrece; conocer unas técnicas muy prácticas para planear; aprender a autoevaluarse con respecto al desarrollo propio de esta habilidad </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6" name="Título 5"/>
          <p:cNvSpPr>
            <a:spLocks noGrp="1"/>
          </p:cNvSpPr>
          <p:nvPr>
            <p:ph type="title" idx="4294967295"/>
          </p:nvPr>
        </p:nvSpPr>
        <p:spPr>
          <a:xfrm>
            <a:off x="0" y="490210"/>
            <a:ext cx="12192000" cy="762000"/>
          </a:xfrm>
        </p:spPr>
        <p:txBody>
          <a:bodyPr>
            <a:normAutofit fontScale="90000"/>
          </a:bodyPr>
          <a:lstStyle/>
          <a:p>
            <a:pPr rtl="0" eaLnBrk="1" latinLnBrk="0" hangingPunct="1"/>
            <a:r>
              <a:rPr lang="es-ES" sz="2800" b="1"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PLANEACION</a:t>
            </a:r>
            <a:endParaRPr lang="es-CO" sz="2800" dirty="0">
              <a:effectLst/>
              <a:latin typeface="Open Sans Bold" panose="020B0604020202020204"/>
            </a:endParaRPr>
          </a:p>
          <a:p>
            <a:pPr rtl="0" eaLnBrk="1" latinLnBrk="0" hangingPunct="1"/>
            <a:r>
              <a:rPr lang="es-CO" sz="2800"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Dedicando unos minutos a pensar antes de hacer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86517319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S</a:t>
            </a:r>
            <a:r>
              <a:rPr lang="es-ES" sz="2800" dirty="0">
                <a:solidFill>
                  <a:srgbClr val="233DFF"/>
                </a:solidFill>
                <a:latin typeface="Open Sans Bold"/>
                <a:ea typeface="Calibri" panose="020F0502020204030204" pitchFamily="34" charset="0"/>
                <a:cs typeface="Times New Roman" panose="02020603050405020304" pitchFamily="18" charset="0"/>
              </a:rPr>
              <a:t>e enfoca en comprender las ventajas y la eficiencia que alcanzan las personas que han desarrollado la habilidad de saber qué hacer primero y qué después</a:t>
            </a:r>
            <a:endParaRPr lang="es-CO" sz="2800"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lvl="0" algn="just"/>
            <a:r>
              <a:rPr lang="es-ES" sz="2400" dirty="0">
                <a:solidFill>
                  <a:schemeClr val="bg1"/>
                </a:solidFill>
                <a:latin typeface="Open Sans Bold"/>
                <a:ea typeface="Calibri" panose="020F0502020204030204" pitchFamily="34" charset="0"/>
                <a:cs typeface="Times New Roman" panose="02020603050405020304" pitchFamily="18" charset="0"/>
              </a:rPr>
              <a:t>Se conversa, entre otros, de temas como desarrollar con detalle el concepto de establecer prioridades; conocer algunas sugerencias de cómo establecer prioridades; revisar algunos ejemplos de herramientas de priorización; determinar cuáles son las ventajas de priorizar; evaluar los riegos de no hacerlo; aprender a autoevaluarse sobre el desarrollo de esta habilidad; descubrir recomendaciones para fortalecer la habilidad de priorizar</a:t>
            </a:r>
            <a:endParaRPr lang="es-CO" sz="24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9621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PRIORIZACION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por qué es primero lo primero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84015104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conocer la gran importancia de hacer las cosas antes que nos lo digan o que otros las hagan</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000" dirty="0">
                <a:solidFill>
                  <a:srgbClr val="004AAD"/>
                </a:solidFill>
                <a:latin typeface="Open Sans Bold" panose="020B0604020202020204"/>
                <a:ea typeface="Calibri" panose="020F0502020204030204" pitchFamily="34" charset="0"/>
                <a:cs typeface="Times New Roman" panose="02020603050405020304" pitchFamily="18" charset="0"/>
              </a:rPr>
              <a:t>Se conversa, entre otros, de temas como qué significa ser proactivo; preguntarse si la proactividad es innata o se va adquiriendo; explorar las razones por las cuales una persona proactiva siempre se destacará sobre las demás; validar si se puede ser líder sin ser proactivo; entender la diferencia entre alguien proactivo y alguien reactivo; conocer cómo medir nuestro propio nivel de proactividad; descubrir las mejores técnicas para aumentar nuestra proactividad; revisar la manera de impulsar a otras personas a ser más proactivas</a:t>
            </a:r>
            <a:endParaRPr lang="es-CO" sz="2000"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579446"/>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PROACTIVIDAD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Avanzando siempre un paso delante de los demás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57402599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81710" y="148332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reconocer el inmenso valor que tiene la puntualidad para todas las actividades del vida personal, académica y profesional</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400"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entender qué quiere decir puntualidad; preguntarse si la puntualidad es un hábito o una habilidad; explorar el impacto positivo que causa una persona puntual; revisar el impacto que puede tener sobre la productividad la gente impuntual; conocer lo que los líderes piensan sobre una persona impuntual; conocer la forma de autoevaluarse sobre qué tan puntuales somos; explorar varias técnicas para aumentar nuestro grado de puntualidad</a:t>
            </a:r>
            <a:endParaRPr lang="es-CO" sz="24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93080"/>
            <a:ext cx="12192000" cy="762000"/>
          </a:xfrm>
        </p:spPr>
        <p:txBody>
          <a:bodyPr>
            <a:normAutofit fontScale="90000"/>
          </a:bodyPr>
          <a:lstStyle/>
          <a:p>
            <a:pPr rtl="0" eaLnBrk="1" latinLnBrk="0" hangingPunct="1"/>
            <a:r>
              <a:rPr lang="es-ES" sz="2800" b="1"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PUNTUALIDAD</a:t>
            </a:r>
            <a:endParaRPr lang="es-CO" sz="2800" dirty="0">
              <a:effectLst/>
              <a:latin typeface="Open Sans Bold" panose="020B0604020202020204"/>
            </a:endParaRPr>
          </a:p>
          <a:p>
            <a:pPr rtl="0" eaLnBrk="1" latinLnBrk="0" hangingPunct="1"/>
            <a:r>
              <a:rPr lang="es-CO" sz="2800"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Llegando siempre unos minutos antes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01333877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comprender que la resistencia no sólo es física, sino emocional  y mental y que quienes desarrollan esta habilidad serán mucho más exitosos que quienes no lo hacen</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000" dirty="0">
                <a:solidFill>
                  <a:srgbClr val="004AAD"/>
                </a:solidFill>
                <a:latin typeface="Open Sans Bold"/>
                <a:ea typeface="Calibri" panose="020F0502020204030204" pitchFamily="34" charset="0"/>
                <a:cs typeface="Times New Roman" panose="02020603050405020304" pitchFamily="18" charset="0"/>
              </a:rPr>
              <a:t>Se conversa, entre otros, de temas como saber en qué consiste la habilidad de la resistencia; entender el concepto desde el punto de vista físico, emocional y mental; saber por qué se hace necesario ser resistente para ser destacado; conocer el perfil de quienes son más resistentes; explorar algunos elementos claves de esta habilidad como la capacidad física, la resiliencia, la flexibilidad; la buena gestión del tiempo, etc.; descubrir cómo podemos aumentar nuestros niveles de resistencia; conocer las ventajas de quienes cuentan con esta habilidad en alto grado de desarrollo</a:t>
            </a:r>
            <a:endParaRPr lang="es-CO" sz="2000"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564092"/>
            <a:ext cx="1219199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RESISTENCIA</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Practicando actividades de largo alcance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43298601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explorar la necesidad de desarrollar en alto grado la habilidad de resolver problemas para poder estar a la altura de las exigencias de muchos roles</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000" b="1" dirty="0">
                <a:solidFill>
                  <a:srgbClr val="004AAD"/>
                </a:solidFill>
                <a:latin typeface="Open Sans Bold" panose="020B0604020202020204"/>
                <a:ea typeface="Calibri" panose="020F0502020204030204" pitchFamily="34" charset="0"/>
                <a:cs typeface="Times New Roman" panose="02020603050405020304" pitchFamily="18" charset="0"/>
              </a:rPr>
              <a:t>Se conversa, entre otros, de temas como comprender de qué se trata la resolución de problemas; preguntarse si esto es una habilidad o una competencia laboral; explorar quiénes están obligados a tener en alto grado de desarrollo su capacidad de resolver problemas; entender cómo es el perfil de quien  es hábil en la atención de los problemas; explorar los impactos que puede tener carecer de esta habilidad; saber cómo conocer nuestro propio grado de desarrollo de la capacidad de resolver problemas; descubrir la forma de fortalecer esta capacidad</a:t>
            </a:r>
            <a:endParaRPr lang="es-CO" sz="2000"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40129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RESOLUCION DE PROBLEMAS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la respuesta a situaciones difíciles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33152778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aceptar con contundencia que el respeto no tiene posibilidades de ser negociado</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algn="just"/>
            <a:r>
              <a:rPr lang="es-ES" sz="2000"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comprender con exactitud a qué se refiere el concepto de respetar; validar si el respeto es una habilidad o una competencia; conocer el perfil de una persona respetuosa; descubrir las inmensas oportunidades que se nos presentan cuando tenemos actitudes respetuosas; entender cómo se identifica una persona irrespetuosa; saber cómo actuar frente a alguien que nos falta al respeto; explorar el impacto negativo que puede tener la falta de respeto sobre las relaciones; aprender a auto evaluarse frente en esta materia</a:t>
            </a:r>
            <a:endParaRPr lang="es-CO" sz="2000"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50721"/>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RESPETO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Aceptando otras formas de pensar y actuar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87657668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ea typeface="Calibri" panose="020F0502020204030204" pitchFamily="34" charset="0"/>
                <a:cs typeface="Times New Roman" panose="02020603050405020304" pitchFamily="18" charset="0"/>
              </a:rPr>
              <a:t>Se enfoca en entender que la responsabilidad al mismo tiempo que es una habilidad y una competencia, es una obligación y que es muy difícil avanzar en el crecimiento personal y profesional si no se practica debidamente esta habilidad</a:t>
            </a:r>
            <a:endParaRPr lang="es-CO" sz="2800" dirty="0">
              <a:solidFill>
                <a:schemeClr val="bg1"/>
              </a:solidFill>
              <a:ea typeface="Calibri" panose="020F0502020204030204" pitchFamily="34" charset="0"/>
              <a:cs typeface="Times New Roman" panose="02020603050405020304" pitchFamily="18" charset="0"/>
            </a:endParaRPr>
          </a:p>
        </p:txBody>
      </p:sp>
      <p:sp>
        <p:nvSpPr>
          <p:cNvPr id="4" name="Rectángulo redondeado 3"/>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000" dirty="0">
                <a:solidFill>
                  <a:srgbClr val="004AAD"/>
                </a:solidFill>
                <a:ea typeface="Calibri" panose="020F0502020204030204" pitchFamily="34" charset="0"/>
                <a:cs typeface="Times New Roman" panose="02020603050405020304" pitchFamily="18" charset="0"/>
              </a:rPr>
              <a:t>Se conversa, entre otros, de temas como comprender el concepto de responsabilidad desde varios puntos de vista; explorar la etimología de la palabra “responsabilidad”; explorar cómo ven los demás a una persona que consideran responsable; estudiar los riesgos  de actuar de manera irresponsable; descubrir la forma de autoevaluarse sobre el grado de desarrollo de esta habilidad; aprender algunas técnicas para elevar nuestros niveles de responsabilidad; revisar la manera de proyectarse responsable ante los demás</a:t>
            </a:r>
            <a:endParaRPr lang="es-CO" sz="2000" dirty="0">
              <a:solidFill>
                <a:srgbClr val="004AAD"/>
              </a:solidFill>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9965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RESPONSABILIDAD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Destacándome por mi forma de hacer las cosas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3161912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81710" y="148332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explorar la importancia que tienen por un lado las empresas pero por otro lado y de manera especial las personas, en el aporte que pueden hacer desde su labor al mejor vivir de otros</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000" dirty="0">
                <a:solidFill>
                  <a:srgbClr val="233DFF"/>
                </a:solidFill>
                <a:latin typeface="Open Sans Bold"/>
                <a:ea typeface="Calibri" panose="020F0502020204030204" pitchFamily="34" charset="0"/>
                <a:cs typeface="Times New Roman" panose="02020603050405020304" pitchFamily="18" charset="0"/>
              </a:rPr>
              <a:t>Se conversa, entre otros, de temas como comprender el significado de algunos conceptos como sostenibilidad y bienestar social; presentar a partir de allí algunos significados de responsabilidad social; revisar un paralelo entre la responsabilidad social que atañe a las empresas y la que tiene que ver con las personas; hacer una autoevaluación sobre el grado de responsabilidad social que cada uno de nosotros tiene; comprender la importancia que en el desarrollo profesional ha ido adquiriendo esta habilidad; aprender a incrementar nuestros niveles de responsabilidad social</a:t>
            </a:r>
            <a:endParaRPr lang="es-CO" sz="2000"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564092"/>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RESPONSABILIDAD SOCIAL</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Conociendo el impacto de labor sobre la sociedad</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33888259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81710" y="148332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233DFF"/>
                </a:solidFill>
                <a:latin typeface="Open Sans Bold"/>
                <a:ea typeface="Calibri" panose="020F0502020204030204" pitchFamily="34" charset="0"/>
                <a:cs typeface="Times New Roman" panose="02020603050405020304" pitchFamily="18" charset="0"/>
              </a:rPr>
              <a:t>Se enfoca en entender con profundidad por qué saber ofrecer retroalimentación se convierte en una de las herramientas más efectivas para lograr el crecimiento personal y profesional de otras personas</a:t>
            </a:r>
            <a:endParaRPr lang="es-CO" sz="2800"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1710" y="3362999"/>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lvl="0" algn="just"/>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conocer el alcance que tiene el concepto de retroalimentación; revisar las razones de ser de este concepto; aprender las ventajas de retroalimentar; explorar el papel que un coach o líder juega con su equipo en el proceso de retroalimentación; saber cuáles son los momentos más apropiados para retroalimentar; descubrir la razón por la cual hay momentos que no son oportunos para hacerlo; descubrir técnicas efectivas para hacer la retroalimentación; comparar los conceptos de retroalimentación y  reconocimiento</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27970"/>
            <a:ext cx="1217374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RETROALIMENTACION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Apoyando a los demás a corregir sus errores y a utilizar sus fortalezas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89727994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4" y="6169480"/>
            <a:ext cx="2408032"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Rectángulo redondeado 5"/>
          <p:cNvSpPr/>
          <p:nvPr/>
        </p:nvSpPr>
        <p:spPr>
          <a:xfrm>
            <a:off x="1120982" y="1383487"/>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entender la importancia de convertir el acompañamiento a las personas de nuestro equipo de trabajo en una gran oportunidad para hacerlos crecer y obtener mejores resultados </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7" name="Rectángulo redondeado 6"/>
          <p:cNvSpPr/>
          <p:nvPr/>
        </p:nvSpPr>
        <p:spPr>
          <a:xfrm>
            <a:off x="1132412" y="3318466"/>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definición de acompañamiento, el rol de quien lo hace, el objetivo de hacerlo, los errores más frecuentes que se cometen al hacer acompañamiento, qué se identifica al acompañar a alguien (conocimientos, habilidades, actitudes), cuál es la ruta para una buena sesión de acompañamiento, algunas reflexiones sobre esta modalidad de gerenciamiento</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0" y="486508"/>
            <a:ext cx="12192000" cy="762000"/>
          </a:xfrm>
        </p:spPr>
        <p:txBody>
          <a:bodyPr>
            <a:normAutofit fontScale="90000"/>
          </a:bodyPr>
          <a:lstStyle/>
          <a:p>
            <a:pPr rtl="0" eaLnBrk="1" latinLnBrk="0" hangingPunct="1"/>
            <a:r>
              <a:rPr lang="es-ES" sz="2800" b="1" kern="1200" dirty="0">
                <a:solidFill>
                  <a:srgbClr val="FFFFFF"/>
                </a:solidFill>
                <a:effectLst/>
                <a:latin typeface="Open Sans Bold"/>
                <a:ea typeface="Calibri" panose="020F0502020204030204" pitchFamily="34" charset="0"/>
                <a:cs typeface="Times New Roman" panose="02020603050405020304" pitchFamily="18" charset="0"/>
              </a:rPr>
              <a:t>ACOMPAÑAMIENTO</a:t>
            </a:r>
            <a:br>
              <a:rPr lang="es-ES" sz="3100" b="1" kern="1200" dirty="0">
                <a:solidFill>
                  <a:srgbClr val="FFFFFF"/>
                </a:solidFill>
                <a:effectLst/>
                <a:latin typeface="Open Sans Bold"/>
                <a:ea typeface="Calibri" panose="020F0502020204030204" pitchFamily="34" charset="0"/>
                <a:cs typeface="Times New Roman" panose="02020603050405020304" pitchFamily="18" charset="0"/>
              </a:rPr>
            </a:br>
            <a:r>
              <a:rPr lang="es-ES" sz="3100" kern="1200" dirty="0">
                <a:solidFill>
                  <a:srgbClr val="FFFFFF"/>
                </a:solidFill>
                <a:effectLst/>
                <a:latin typeface="Open Sans Bold"/>
                <a:ea typeface="Calibri" panose="020F0502020204030204" pitchFamily="34" charset="0"/>
                <a:cs typeface="Times New Roman" panose="02020603050405020304" pitchFamily="18" charset="0"/>
              </a:rPr>
              <a:t>Apoyando la labor de mi equipo</a:t>
            </a:r>
            <a:endParaRPr lang="es-CO" sz="3100" dirty="0">
              <a:effectLst/>
              <a:latin typeface="Open Sans Bold" panose="020B0604020202020204"/>
            </a:endParaRPr>
          </a:p>
        </p:txBody>
      </p:sp>
      <p:pic>
        <p:nvPicPr>
          <p:cNvPr id="5" name="Imagen 4">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8926" y="157086"/>
            <a:ext cx="936000" cy="932507"/>
          </a:xfrm>
          <a:prstGeom prst="rect">
            <a:avLst/>
          </a:prstGeom>
        </p:spPr>
      </p:pic>
    </p:spTree>
    <p:extLst>
      <p:ext uri="{BB962C8B-B14F-4D97-AF65-F5344CB8AC3E}">
        <p14:creationId xmlns:p14="http://schemas.microsoft.com/office/powerpoint/2010/main" val="329167081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233DFF"/>
                </a:solidFill>
                <a:latin typeface="Open Sans Bold"/>
                <a:ea typeface="Calibri" panose="020F0502020204030204" pitchFamily="34" charset="0"/>
                <a:cs typeface="Times New Roman" panose="02020603050405020304" pitchFamily="18" charset="0"/>
              </a:rPr>
              <a:t>Se enfoca en revisar con profundidad el estado de las finanzas personales, comprender cuál es nuestra situación y aprender a poner en práctica acciones concretas que nos llevarán a una situación mucho más favorable</a:t>
            </a:r>
            <a:endParaRPr lang="es-CO" sz="2800"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ctr"/>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qué significa salud financiera; comparar los distintos tipos de salud que puede tener una persona; explorar qué quiere decir estar financieramente saludable; conocer el concepto de libertad financiera; explorar varias maneras de mejorar nuestra salud financiera a través de  reglas clave; descubrir los errores más frecuentes que cometemos con las finanzas personales; aprender a conocer el estado de nuestras propias finanzas; descubrir basados en mejores prácticas los diez secretos básicos de la salud financiera</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43962" y="57022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SALUD FINANCIERA</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Cuidando mi salud financiera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19422071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81710" y="1483326"/>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ampliar el concepto de seguridad del aspecto solamente físico a muchos otros elementos que unidos se convierten en una de las competencias más valiosas de las personas que se destacan</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3362999"/>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el concepto de seguridad personal más allá de la seguridad física; explorar los campos de la seguridad emocional; financiera, cibernética, del hogar, de la salud; etc.; de la misma manera compara el concepto de seguridad personal con la autoconfianza; descubrir la forma de autoevaluarnos sobre cómo está nuestra seguridad en varios de estos campos; comprender qué tiene que ver la seguridad personal con el desarrollo profesional y personal; aprender a fortalecer nuestra seguridad personal; entender por qué las personas más exitosas desarrollan en alto grado esta habilidad</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64092"/>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SEGURIDAD PERSONAL</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Valorando mis propias capacidades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0"/>
            <a:ext cx="975638" cy="972000"/>
          </a:xfrm>
          <a:prstGeom prst="rect">
            <a:avLst/>
          </a:prstGeom>
        </p:spPr>
      </p:pic>
    </p:spTree>
    <p:extLst>
      <p:ext uri="{BB962C8B-B14F-4D97-AF65-F5344CB8AC3E}">
        <p14:creationId xmlns:p14="http://schemas.microsoft.com/office/powerpoint/2010/main" val="27108006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81710" y="1483326"/>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reconocer que la sensibilidad en sus diferentes aspectos es una herramientas muy importante para lograr un mejor desarrollo personal, académico y profesional</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1710" y="336299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000" dirty="0">
                <a:solidFill>
                  <a:srgbClr val="233DFF"/>
                </a:solidFill>
                <a:latin typeface="Open Sans Bold"/>
                <a:ea typeface="Calibri" panose="020F0502020204030204" pitchFamily="34" charset="0"/>
                <a:cs typeface="Times New Roman" panose="02020603050405020304" pitchFamily="18" charset="0"/>
              </a:rPr>
              <a:t>Se conversa, entre otros, de temas como comprender de manera amplia el concepto de sensibilidad; explorar varios tipos de sensibilidad que pueden presentar las personas (emocional, física, sensorial, social, artística, etc.); estudiar si la sensibilidad es una habilidad o una competencia; explorar las ventajas que en el crecimiento personal, académico y profesional tienen las personas sensibles; hacer un paralelo interesante entre sensibilidad y debilidad; descubrir cómo medir nuestro grado de sensibilidad; aprender a fortalecer esta habilidad; evaluar los riesgos de la excesiva sensibilidad</a:t>
            </a:r>
            <a:endParaRPr lang="es-CO" sz="2000"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502097"/>
            <a:ext cx="1219199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SENSIBILIDAD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Comprendiendo otros mundos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83983858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10457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000" dirty="0">
                <a:solidFill>
                  <a:srgbClr val="233DFF"/>
                </a:solidFill>
                <a:latin typeface="Open Sans Bold"/>
                <a:ea typeface="Calibri" panose="020F0502020204030204" pitchFamily="34" charset="0"/>
                <a:cs typeface="Times New Roman" panose="02020603050405020304" pitchFamily="18" charset="0"/>
              </a:rPr>
              <a:t>Se conversa, entre otros, de temas como entender el concepto de sentido común; preguntarse si el sentido común es innato o se va adquiriendo con el tiempo; conocer cuándo se actúa con sentido común y cuándo no; conocer algunos elementos claves del sentido común como la lógica, el razonamiento, la practicidad y otros; aprender a reconocer el perfil de quien actúa basado en el sentido común; explorar los efectos positivos y negativos que pueden presentarse cuando alguien no hace las cosas basado en esta habilidad; reflexionar el por qué de la frase “el sentido común es el menos común de los sentidos”</a:t>
            </a:r>
            <a:endParaRPr lang="es-CO" sz="2000"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descubrir que el sentido común no es tan simple como su nombre lo dice y que quien desarrolla una buena capacidad de actuar y pensar con sentido común, es mucho más exitoso que quien no lo hace</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1654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SENTIDO COMUN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Actuando de manera lógica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92653" y="76265"/>
            <a:ext cx="975638" cy="972000"/>
          </a:xfrm>
          <a:prstGeom prst="rect">
            <a:avLst/>
          </a:prstGeom>
        </p:spPr>
      </p:pic>
    </p:spTree>
    <p:extLst>
      <p:ext uri="{BB962C8B-B14F-4D97-AF65-F5344CB8AC3E}">
        <p14:creationId xmlns:p14="http://schemas.microsoft.com/office/powerpoint/2010/main" val="353542552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104570" y="3362999"/>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216000" rtlCol="0" anchor="ctr"/>
          <a:lstStyle/>
          <a:p>
            <a:pPr algn="just"/>
            <a:r>
              <a:rPr lang="es-ES" sz="2400"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es la sicología del consumidor; conocer cómo funciona; ampliar el significado de consumidor; aprender los factores claves de la sicología del consumidor; estudiar el concepto de necesidades ligado a este tema; conocer qué tiene que ver en este tema la percepción; revisar algunos factores culturales y sociales que pueden modificar el comportamiento del consumidor</a:t>
            </a:r>
            <a:endParaRPr lang="es-CO" sz="24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1483326"/>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dirty="0">
                <a:solidFill>
                  <a:schemeClr val="bg1"/>
                </a:solidFill>
                <a:latin typeface="Open Sans Bold"/>
                <a:ea typeface="Calibri" panose="020F0502020204030204" pitchFamily="34" charset="0"/>
                <a:cs typeface="Times New Roman" panose="02020603050405020304" pitchFamily="18" charset="0"/>
              </a:rPr>
              <a:t>Se enfoca en aprender cuáles son los elementos fundamentales que  determinan los comportamientos de los consumidores,  para desarrollar la habilidad de comprenderlas y tomar decisiones acertadas en la gestión profesional</a:t>
            </a:r>
            <a:endParaRPr lang="es-CO" sz="24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8252" y="507980"/>
            <a:ext cx="12173748"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SICOLOGIA DEL CONSUMIDOR</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Comprendiendo las conductas de mis clientes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16397956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104570" y="3362999"/>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dirty="0">
                <a:solidFill>
                  <a:schemeClr val="bg1"/>
                </a:solidFill>
                <a:latin typeface="Open Sans Bold"/>
                <a:ea typeface="Calibri" panose="020F0502020204030204" pitchFamily="34" charset="0"/>
                <a:cs typeface="Times New Roman" panose="02020603050405020304" pitchFamily="18" charset="0"/>
              </a:rPr>
              <a:t>Se conversa, entre otros, de temas como estudiar de qué se trata la sociabilidad; conocer la importancia de saberse relacionar con otros; entender las razones por las cuales sin el desarrollo de esta habilidad se limitan muchas posibilidades en el campo personal, en el académico y en el profesional; relacionar la habilidad de sociabilidad con la de trabajo en equipo; descubrir la sociabilidad en el campo de las redes sociales; saber qué es lo mínimo que debemos tener para ser suficientemente sociables, pasando por la capacidad de escuchar, de mostrar interés por los demás, de participar en actividades grupales, de desarrollar la empatía, entre otras cosas; aprender a autoevaluar nuestro nivel de sociabilidad; explorar algunas técnicas para aumentar el grado de sociabilidad</a:t>
            </a:r>
            <a:endParaRPr lang="es-CO"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81710" y="148332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233DFF"/>
                </a:solidFill>
                <a:latin typeface="Open Sans Bold"/>
                <a:ea typeface="Calibri" panose="020F0502020204030204" pitchFamily="34" charset="0"/>
                <a:cs typeface="Times New Roman" panose="02020603050405020304" pitchFamily="18" charset="0"/>
              </a:rPr>
              <a:t>Se enfoca en evaluar a fondo cómo la habilidad para relacionarse con los demás se convierte en una de las herramientas más poderosas para triunfar en cualquier actividad</a:t>
            </a:r>
            <a:endParaRPr lang="es-CO" sz="2800"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18055" y="410527"/>
            <a:ext cx="12314663"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SOCIABILIDAD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Actuando efectivamente dentro de la sociedad</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7747495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104570" y="336299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dirty="0">
                <a:solidFill>
                  <a:srgbClr val="004AAD"/>
                </a:solidFill>
                <a:latin typeface="Open Sans Bold"/>
                <a:ea typeface="Calibri" panose="020F0502020204030204" pitchFamily="34" charset="0"/>
                <a:cs typeface="Times New Roman" panose="02020603050405020304" pitchFamily="18" charset="0"/>
              </a:rPr>
              <a:t>Se conversa, entre otros, de temas como conocer a qué nos referimos cuando hablamos de tenacidad; saber para qué sirve ser tenaz; explorar algunas de las ventajas que tienen quienes desarrollan esta habilidad; cuáles son las variables mínimas requeridas para poder desarrollarla; comprender por qué es tan valorada esta cualidad por tantas personas; aprender a identificar rápidamente a una persona que se destaca por su tenacidad; descubrir la forma de medir el desarrollo que cada uno tiene de esta habilidad; conocer algunas técnicas para volverse más tenaces</a:t>
            </a:r>
            <a:endParaRPr lang="es-CO" sz="2000"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reconocer la gran importancia que tiene para el crecimiento personal, académico y profesional, la habilidad de poder perseverar en algo hasta llegar al final que nos hemos propuesto</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1907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TENACIDAD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Evitando rendirse fácilmente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10439867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conocer la capacidad que tienen muchas personas de manejar los fracasos y canalizarlos positivamente, presentando varias técnicas para que todos lo podamos hacer </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104570" y="3362999"/>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significa frustración; saber cuáles son los impactos que puede tener sobre una persona sentirse frustrado; explorar las razones por las cuales hay que saber manejar la frustración; estudiar el concepto de tolerancia a la frustración; revisar la inmensas ventajas que tiene quien sabe tolerar la frustración; aprender a tomar los fracasos como oportunidades de aprendizaje y no como fallas; descubrir la forma de conocer cuál es nuestro nivel de tolerancia a la frustración; conocer las técnicas más utilizadas para incrementar nuestro grado de tolerancia; entender como identificar a una personas que tiene un buen nivel de tolerancia a la frustración</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6" name="Título 5"/>
          <p:cNvSpPr>
            <a:spLocks noGrp="1"/>
          </p:cNvSpPr>
          <p:nvPr>
            <p:ph type="title" idx="4294967295"/>
          </p:nvPr>
        </p:nvSpPr>
        <p:spPr>
          <a:xfrm>
            <a:off x="0" y="496550"/>
            <a:ext cx="12104077"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TOLERANCIA A LA FRUSTRACION</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Descubriendo que a veces no se gana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67227759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233DFF"/>
                </a:solidFill>
                <a:latin typeface="Open Sans Bold"/>
                <a:ea typeface="Calibri" panose="020F0502020204030204" pitchFamily="34" charset="0"/>
                <a:cs typeface="Times New Roman" panose="02020603050405020304" pitchFamily="18" charset="0"/>
              </a:rPr>
              <a:t>Se enfoca en presentar las ventajas que tienen las personas que son capaces de atender situaciones muy demandantes y de ofrecer técnicas para que todos desarrollemos esta capacidad</a:t>
            </a:r>
            <a:endParaRPr lang="es-CO" sz="2800"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104570" y="3362999"/>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con detalle de qué se trata este concepto; aprender a aceptar que siempre habrá algo de presión en cualquier actividad que desarrollemos; descubrir que sin el desarrollo de esta habilidad se nos pueden cerrar muchas puertas; conocer las principales reacciones de quienes no toleran la presión; saber cuáles son las ventajas de poderlo hacer; estudiar algunas variables clave para el desarrollo de esta habilidad como son saber mantener la calma, poder tomar decisiones en escenarios de presión, adaptarse, tenerse confianza en sí mismo; etc.; conocer como autoevaluarse sobre esta habilidad; descubrir la forma de incrementar nuestro grado de tolerancia a la presión</a:t>
            </a:r>
            <a:endParaRPr lang="es-CO" sz="20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710" y="42067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TOLERANCIA A LA PRESION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Sintiendo el mundo encima de ti</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210673"/>
            <a:ext cx="975638" cy="972000"/>
          </a:xfrm>
          <a:prstGeom prst="rect">
            <a:avLst/>
          </a:prstGeom>
        </p:spPr>
      </p:pic>
    </p:spTree>
    <p:extLst>
      <p:ext uri="{BB962C8B-B14F-4D97-AF65-F5344CB8AC3E}">
        <p14:creationId xmlns:p14="http://schemas.microsoft.com/office/powerpoint/2010/main" val="334651976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3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81710" y="1483326"/>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explorar todas las ventajas y desventajas que tiene el reunir a varias personas a trabajar sobre un mismo tema y los logros que pueden alcanzarse al hacerlo</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104570" y="339728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dirty="0">
                <a:solidFill>
                  <a:srgbClr val="233DFF"/>
                </a:solidFill>
                <a:latin typeface="Open Sans Bold"/>
                <a:ea typeface="Calibri" panose="020F0502020204030204" pitchFamily="34" charset="0"/>
                <a:cs typeface="Times New Roman" panose="02020603050405020304" pitchFamily="18" charset="0"/>
              </a:rPr>
              <a:t>Se conversa, entre otros, de temas como definir el concepto de trabajo en equipo; comparar este concepto con el de un equipo de trabajo; explorar las razones por las cuales se debe trabajar en equipo; diferenciar entre un grupo de personas y un equipo de trabajo; conocer los secretos que por dentro tienen los equipos exitosos de trabajo; descubrir los beneficios del trabajo en equipo; analizar las diversas situaciones positivas y negativas que se pueden presentar al interior de un equipo de trabajo; evaluar algunas desventajas del trabajo en equipo; aprender los roles que se juegan dentro de un equipo; estudiar las características típicas de un equipo de trabajo; explorar por qué puede fracasar un equipo</a:t>
            </a:r>
            <a:endParaRPr lang="es-CO" sz="2000"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9541" y="432103"/>
            <a:ext cx="12182460" cy="762000"/>
          </a:xfrm>
        </p:spPr>
        <p:txBody>
          <a:bodyPr>
            <a:noAutofit/>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TRABAJO EN EQUIPO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lo mejor de los demás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57373866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9153334" y="6169480"/>
            <a:ext cx="2408032"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7" name="Rectángulo redondeado 6"/>
          <p:cNvSpPr/>
          <p:nvPr/>
        </p:nvSpPr>
        <p:spPr>
          <a:xfrm>
            <a:off x="987416" y="1367382"/>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lograr potenciar nuestras propias capacidades a través de la forma como actuamos ante situaciones difíciles</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8" name="Rectángulo redondeado 7"/>
          <p:cNvSpPr/>
          <p:nvPr/>
        </p:nvSpPr>
        <p:spPr>
          <a:xfrm>
            <a:off x="941696" y="3311006"/>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definición de actitud; la importancia de la actitud; reflexión de la actitud como escogencia propia; definición de actitud positiva; dificultades para actuar de forma positiva, por qué se llega a una actitud negativa; ganancias de la actitud positiva; cómo identificar a una persona de actitud positiva y/o negativa; la forma de cambiar la actitud; la manera de lograr actuar positivamente ante situaciones difíciles; algunos sabios consejos para mantener una actitud positiva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Título 2"/>
          <p:cNvSpPr>
            <a:spLocks noGrp="1"/>
          </p:cNvSpPr>
          <p:nvPr>
            <p:ph type="title" idx="4294967295"/>
          </p:nvPr>
        </p:nvSpPr>
        <p:spPr>
          <a:xfrm>
            <a:off x="0" y="493408"/>
            <a:ext cx="12192000" cy="762000"/>
          </a:xfrm>
        </p:spPr>
        <p:txBody>
          <a:bodyPr>
            <a:normAutofit fontScale="90000"/>
          </a:bodyPr>
          <a:lstStyle/>
          <a:p>
            <a:pPr rtl="0" eaLnBrk="1" latinLnBrk="0" hangingPunct="1"/>
            <a:r>
              <a:rPr lang="es-ES" sz="2800" b="1" kern="1200" dirty="0">
                <a:solidFill>
                  <a:srgbClr val="233DFF"/>
                </a:solidFill>
                <a:effectLst/>
                <a:latin typeface="Open Sans Bold"/>
                <a:ea typeface="Calibri" panose="020F0502020204030204" pitchFamily="34" charset="0"/>
                <a:cs typeface="Times New Roman" panose="02020603050405020304" pitchFamily="18" charset="0"/>
              </a:rPr>
              <a:t>ACTITUD POSITIVA</a:t>
            </a:r>
            <a:br>
              <a:rPr lang="es-ES" sz="2800" b="1" kern="1200" dirty="0">
                <a:solidFill>
                  <a:srgbClr val="233DFF"/>
                </a:solidFill>
                <a:effectLst/>
                <a:latin typeface="Open Sans Bold"/>
                <a:ea typeface="Calibri" panose="020F0502020204030204" pitchFamily="34" charset="0"/>
                <a:cs typeface="Times New Roman" panose="02020603050405020304" pitchFamily="18" charset="0"/>
              </a:rPr>
            </a:br>
            <a:r>
              <a:rPr lang="es-ES" sz="2800" kern="1200" dirty="0">
                <a:solidFill>
                  <a:srgbClr val="233DFF"/>
                </a:solidFill>
                <a:effectLst/>
                <a:latin typeface="Open Sans Bold"/>
                <a:ea typeface="Calibri" panose="020F0502020204030204" pitchFamily="34" charset="0"/>
                <a:cs typeface="Times New Roman" panose="02020603050405020304" pitchFamily="18" charset="0"/>
              </a:rPr>
              <a:t>Transmitiendo la mejor energía</a:t>
            </a:r>
            <a:endParaRPr lang="es-CO" sz="2800" dirty="0">
              <a:effectLst/>
              <a:latin typeface="Open Sans Bold" panose="020B0604020202020204"/>
            </a:endParaRPr>
          </a:p>
        </p:txBody>
      </p:sp>
      <p:pic>
        <p:nvPicPr>
          <p:cNvPr id="9" name="Imagen 8">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50297195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77570" y="1562999"/>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cuáles son los aspectos que hay que desarrollar para poder adquirir la habilidad de tener visión amplia sobre las cosas y obtener las grandes ventajas de contar con ella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56000" y="3502059"/>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significa tener visión; cuáles son las características que definen a una persona que cuenta con estas capacidad; explorar variables claves para poder desarrollar esta habilidad como contar con claridad total, mantener el foco sobre el objetivo propuesto, una alta capacidad de planeación estratégica, entre otras; aprender a identificar el grado de desarrollo que cada uno de nosotros tiene de esta habilidad; conocer algunas técnicas que ayudan al fortalecimiento de la misma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516026"/>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VISION</a:t>
            </a:r>
            <a:endParaRPr lang="es-CO" sz="2800" dirty="0">
              <a:effectLst/>
              <a:latin typeface="Open Sans Bold" panose="020B0604020202020204"/>
            </a:endParaRPr>
          </a:p>
          <a:p>
            <a:pPr rtl="0" eaLnBrk="1" latinLnBrk="0" hangingPunct="1"/>
            <a:r>
              <a:rPr lang="es-CO" sz="2800" b="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Analizando con perspectiva de futuro</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21473173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77570" y="1540139"/>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descubrir la importancia que tiene estar convencido del éxito para alcanzarlo y mostrar la manera de desarrollar esta capacidad </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78860" y="344490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dirty="0">
                <a:solidFill>
                  <a:srgbClr val="233DFF"/>
                </a:solidFill>
                <a:latin typeface="Open Sans Bold"/>
                <a:ea typeface="Calibri" panose="020F0502020204030204" pitchFamily="34" charset="0"/>
                <a:cs typeface="Times New Roman" panose="02020603050405020304" pitchFamily="18" charset="0"/>
              </a:rPr>
              <a:t>Se conversa, entre otros, de temas como entender cuál es el significado de esta habilidad; conocer cómo adquirir el nivel de positivismo necesario para adquirir esta habilidad; conocer los elementos fundamentales para poder tener visión ganadora como la claridad, la inspiración, la determinación, entre otras; entender el papel del líder respecto a la visión ganadora; comprender cómo es el perfil de una persona con esta capacidad altamente desarrollada; aprender a autoevaluarse respecto a esta habilidad; conocer las mejores técnicas para fortalecer esta habilidad; conocer las ventajas de quien vive inspirado en una visión ganadora</a:t>
            </a:r>
            <a:endParaRPr lang="es-CO" sz="2000"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038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VISION GANADORA</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Proyectándome siempre como un ganador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81828081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540139"/>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descubrir las ventajas que tiene contar con un alto interés por el bienestar de los demás para ser exitoso en nuestro propio camino de crecimiento profesional, académico y personal</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78860" y="344490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dirty="0">
                <a:solidFill>
                  <a:srgbClr val="004AAD"/>
                </a:solidFill>
                <a:latin typeface="Open Sans Bold"/>
                <a:ea typeface="Calibri" panose="020F0502020204030204" pitchFamily="34" charset="0"/>
                <a:cs typeface="Times New Roman" panose="02020603050405020304" pitchFamily="18" charset="0"/>
              </a:rPr>
              <a:t>Se conversa, entre otros, de temas como explorar el concepto de servicio; revisar a qué nos referimos cuando hablamos de vocación de servicio; analizar si contar con esta habilidad es algo innato o se puede adquirir; conocer las ventajas que tiene contar con esta habilidad; entender cuáles tipos de actividades requieren necesariamente el desarrollo de esta actividad; comprender las variables fundamentales de la vocación al servicio como el compromiso, la empatía, el interés por los demás, etc.; descubrir cómo medir nuestro propio nivel de vocación al servicio; aprender a fortalecer esta habilidad</a:t>
            </a:r>
            <a:endParaRPr lang="es-CO" sz="2000" dirty="0">
              <a:solidFill>
                <a:srgbClr val="004AAD"/>
              </a:solidFill>
              <a:latin typeface="Open Sans Bold"/>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0" y="491785"/>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VOCACION DE SERVICIO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Buscando como apoyar siempre al que lo necesita</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48571162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l="-38000" r="-38000"/>
          </a:stretch>
        </a:blip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3"/>
          <p:cNvSpPr/>
          <p:nvPr/>
        </p:nvSpPr>
        <p:spPr>
          <a:xfrm>
            <a:off x="0" y="0"/>
            <a:ext cx="12192000" cy="6858000"/>
          </a:xfrm>
          <a:prstGeom prst="rect">
            <a:avLst/>
          </a:prstGeom>
          <a:noFill/>
          <a:ln w="7620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Título 4"/>
          <p:cNvSpPr>
            <a:spLocks noGrp="1"/>
          </p:cNvSpPr>
          <p:nvPr>
            <p:ph type="title" idx="4294967295"/>
          </p:nvPr>
        </p:nvSpPr>
        <p:spPr>
          <a:xfrm>
            <a:off x="152400" y="1030584"/>
            <a:ext cx="11887200" cy="4611932"/>
          </a:xfrm>
        </p:spPr>
        <p:txBody>
          <a:bodyPr>
            <a:normAutofit/>
          </a:bodyPr>
          <a:lstStyle/>
          <a:p>
            <a:pPr rtl="0" eaLnBrk="1" latinLnBrk="0" hangingPunct="1"/>
            <a:r>
              <a:rPr lang="es-CO" sz="3200" b="1" kern="1200" dirty="0">
                <a:solidFill>
                  <a:srgbClr val="233DFF"/>
                </a:solidFill>
                <a:effectLst/>
                <a:latin typeface="Open Sans Bold" panose="020B0604020202020204"/>
                <a:ea typeface="+mn-ea"/>
                <a:cs typeface="+mn-cs"/>
              </a:rPr>
              <a:t>Charlas dirigidas a fortalecer y desarrollar habilidades de las personas que gestionan micro y pequeñas empresas, para garantizar su sostenibilidad, crecimiento y rentabilidad</a:t>
            </a:r>
            <a:endParaRPr lang="es-CO" sz="3200" dirty="0">
              <a:effectLst/>
              <a:latin typeface="Open Sans Bold" panose="020B0604020202020204"/>
            </a:endParaRPr>
          </a:p>
        </p:txBody>
      </p:sp>
    </p:spTree>
    <p:extLst>
      <p:ext uri="{BB962C8B-B14F-4D97-AF65-F5344CB8AC3E}">
        <p14:creationId xmlns:p14="http://schemas.microsoft.com/office/powerpoint/2010/main" val="406795439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Título 1">
            <a:extLst>
              <a:ext uri="{FF2B5EF4-FFF2-40B4-BE49-F238E27FC236}">
                <a16:creationId xmlns:a16="http://schemas.microsoft.com/office/drawing/2014/main" id="{638638E8-F844-FA85-FE18-E51FD165D9FD}"/>
              </a:ext>
            </a:extLst>
          </p:cNvPr>
          <p:cNvSpPr txBox="1">
            <a:spLocks/>
          </p:cNvSpPr>
          <p:nvPr/>
        </p:nvSpPr>
        <p:spPr>
          <a:xfrm>
            <a:off x="70338" y="301558"/>
            <a:ext cx="12121662" cy="835269"/>
          </a:xfrm>
          <a:prstGeom prst="rect">
            <a:avLst/>
          </a:prstGeom>
          <a:noFill/>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endParaRPr lang="es-CO" dirty="0">
              <a:solidFill>
                <a:schemeClr val="bg1"/>
              </a:solidFill>
              <a:latin typeface="Open Sans Bold"/>
            </a:endParaRPr>
          </a:p>
        </p:txBody>
      </p:sp>
      <p:sp>
        <p:nvSpPr>
          <p:cNvPr id="4" name="Rectángulo redondeado 3"/>
          <p:cNvSpPr/>
          <p:nvPr/>
        </p:nvSpPr>
        <p:spPr>
          <a:xfrm>
            <a:off x="1077570" y="1540139"/>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mj-ea"/>
                <a:cs typeface="Times New Roman" panose="02020603050405020304" pitchFamily="18" charset="0"/>
              </a:rPr>
              <a:t>Se enfoca en descubrir la forma de optimizar los equipos de trabajo y el papel que el líder juega allí, para lograr excelentes resultados</a:t>
            </a:r>
            <a:endParaRPr lang="es-CO" sz="2800" b="1" dirty="0">
              <a:solidFill>
                <a:schemeClr val="bg1"/>
              </a:solidFill>
              <a:latin typeface="Open Sans Bold"/>
              <a:ea typeface="+mj-ea"/>
              <a:cs typeface="Times New Roman" panose="02020603050405020304" pitchFamily="18" charset="0"/>
            </a:endParaRPr>
          </a:p>
        </p:txBody>
      </p:sp>
      <p:sp>
        <p:nvSpPr>
          <p:cNvPr id="5" name="Rectángulo redondeado 4"/>
          <p:cNvSpPr/>
          <p:nvPr/>
        </p:nvSpPr>
        <p:spPr>
          <a:xfrm>
            <a:off x="1078860" y="344490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400" b="1" dirty="0">
                <a:solidFill>
                  <a:srgbClr val="233DFF"/>
                </a:solidFill>
                <a:latin typeface="Open Sans Bold"/>
                <a:ea typeface="+mj-ea"/>
                <a:cs typeface="Times New Roman" panose="02020603050405020304" pitchFamily="18" charset="0"/>
              </a:rPr>
              <a:t>Se conversa, entre otros, de temas como conocer la razón de ser de un equipo de trabajo; saber qué se busca con un equipo de trabajo; conocer técnicas de conformación de equipos (cómo identificar talentos, reconocer las brechas y saber buscar nuevos talentos); revisar el papel del líder frente a este proceso; el concepto de la matriz querer-poder; el perfilamiento de nuevos talentos</a:t>
            </a:r>
            <a:endParaRPr lang="es-CO" sz="2400" b="1" dirty="0">
              <a:solidFill>
                <a:srgbClr val="233DFF"/>
              </a:solidFill>
              <a:latin typeface="Open Sans Bold"/>
              <a:ea typeface="+mj-ea"/>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ARMAR Y DESARROLLAR EQUIPOS DE TRABAJO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49608330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8638E8-F844-FA85-FE18-E51FD165D9FD}"/>
              </a:ext>
            </a:extLst>
          </p:cNvPr>
          <p:cNvSpPr txBox="1">
            <a:spLocks/>
          </p:cNvSpPr>
          <p:nvPr/>
        </p:nvSpPr>
        <p:spPr>
          <a:xfrm>
            <a:off x="70338" y="0"/>
            <a:ext cx="12121662" cy="835269"/>
          </a:xfrm>
          <a:prstGeom prst="rect">
            <a:avLst/>
          </a:prstGeom>
          <a:noFill/>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s-ES" sz="2800" b="1" dirty="0">
                <a:solidFill>
                  <a:srgbClr val="233DFF"/>
                </a:solidFill>
                <a:latin typeface="+mn-lt"/>
                <a:cs typeface="Times New Roman" panose="02020603050405020304" pitchFamily="18" charset="0"/>
              </a:rPr>
              <a:t>ARMAR Y DESARROLLAR EQUIPOS DE TRABAJO</a:t>
            </a:r>
            <a:endParaRPr lang="es-CO" dirty="0">
              <a:solidFill>
                <a:srgbClr val="233DFF"/>
              </a:solidFill>
            </a:endParaRPr>
          </a:p>
        </p:txBody>
      </p:sp>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redondeado 4"/>
          <p:cNvSpPr/>
          <p:nvPr/>
        </p:nvSpPr>
        <p:spPr>
          <a:xfrm>
            <a:off x="1077570" y="1540139"/>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rgbClr val="004AAD"/>
                </a:solidFill>
                <a:latin typeface="Open Sans Bold" panose="020B0604020202020204"/>
                <a:ea typeface="Calibri" panose="020F0502020204030204" pitchFamily="34" charset="0"/>
                <a:cs typeface="Times New Roman" panose="02020603050405020304" pitchFamily="18" charset="0"/>
              </a:rPr>
              <a:t>Se enfoca en conocer una de las herramientas más poderosas de planeación y validar que es muy sencillo aplicarla cualquier empresa</a:t>
            </a:r>
            <a:endParaRPr lang="es-CO" sz="2800"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redondeado 5"/>
          <p:cNvSpPr/>
          <p:nvPr/>
        </p:nvSpPr>
        <p:spPr>
          <a:xfrm>
            <a:off x="1078860" y="3444909"/>
            <a:ext cx="10080000" cy="2880000"/>
          </a:xfrm>
          <a:prstGeom prst="roundRect">
            <a:avLst/>
          </a:prstGeom>
          <a:solidFill>
            <a:srgbClr val="004AAD"/>
          </a:solid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tener una visión general sobre esta herramienta de planeación; revisar algunas definiciones que se han dado del Balanced Scorecard; explorar el concepto del cuadro de mando integral; explorar los componentes básicos de esta herramienta; comprender el concepto de las perspectivas que utiliza; conocer la razón de ser de cada perspectiva; revisar varios ejemplos de cómo desarrollar cada perspectiva; comprender cómo se construye un plan completo basado en esta herramienta; conocer los conceptos de objetivos, indicadores, responsables, actividades, cronogramas, etc.; descubrir como podría aplicarse esta herramienta a cualquier tipo de negocio con mucha facilidad</a:t>
            </a:r>
            <a:endParaRPr lang="es-CO"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1" y="42820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BALANCED SCORECARD</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Sincronizando los objetivos de las diferentes perspectivas de la empresa</a:t>
            </a:r>
            <a:endParaRPr lang="es-CO" sz="2800" dirty="0">
              <a:effectLst/>
              <a:latin typeface="Open Sans Bold" panose="020B0604020202020204"/>
            </a:endParaRPr>
          </a:p>
        </p:txBody>
      </p:sp>
      <p:pic>
        <p:nvPicPr>
          <p:cNvPr id="8" name="Imagen 7">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77099027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77570" y="1540139"/>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presentar con detalle el papel que juegan todas las vías con las cuales un cliente final se contacta con la empresa y las ventajas de tener una estrategia detallada para administrarlas</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8860" y="3444909"/>
            <a:ext cx="10080000" cy="2880000"/>
          </a:xfrm>
          <a:prstGeom prst="roundRect">
            <a:avLst/>
          </a:prstGeom>
          <a:solidFill>
            <a:srgbClr val="004AAD"/>
          </a:solid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revisar el concepto de Distribución; definir qué son canales de distribución; conocer cuáles son las funciones de un canal de distribución; evaluar el papel de un intermediario como canal de distribución; saber qué papel juegan los canales de distribución en el marketing de la empresa; descubrir para qué sirven los canales de distribución y qué pueden aportar al desarrollo de una empresa; explorar cuál es el objetivo de tener canales de distribución; clasificar los tipos de canales que existen; entender los conflictos que pueden presentarse con los canales; descubrir como motivar a los canales</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69" y="446140"/>
            <a:ext cx="12192001"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CANALES DE DISTRIBUCION</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Llegando de forma efectiva a los clientes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27814855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540139"/>
            <a:ext cx="10080000" cy="1800000"/>
          </a:xfrm>
          <a:prstGeom prst="roundRect">
            <a:avLst/>
          </a:prstGeom>
          <a:solidFill>
            <a:srgbClr val="233DFF"/>
          </a:solid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el análisis del impacto que un adecuado clima organizacional tiene sobre los resultados finales de una empresa y la forma de alcanzar mediciones aceptables</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8860" y="3444909"/>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800"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profundizar el concepto de clima organizacional; la importancia de éste en una empresa; la relación del ambiente organizacional con la productividad, la </a:t>
            </a:r>
            <a:r>
              <a:rPr lang="es-ES" sz="2800" dirty="0" err="1">
                <a:solidFill>
                  <a:srgbClr val="233DFF"/>
                </a:solidFill>
                <a:latin typeface="Open Sans Bold" panose="020B0604020202020204"/>
                <a:ea typeface="Calibri" panose="020F0502020204030204" pitchFamily="34" charset="0"/>
                <a:cs typeface="Times New Roman" panose="02020603050405020304" pitchFamily="18" charset="0"/>
              </a:rPr>
              <a:t>motivación,la</a:t>
            </a:r>
            <a:r>
              <a:rPr lang="es-ES" sz="2800" dirty="0">
                <a:solidFill>
                  <a:srgbClr val="233DFF"/>
                </a:solidFill>
                <a:latin typeface="Open Sans Bold" panose="020B0604020202020204"/>
                <a:ea typeface="Calibri" panose="020F0502020204030204" pitchFamily="34" charset="0"/>
                <a:cs typeface="Times New Roman" panose="02020603050405020304" pitchFamily="18" charset="0"/>
              </a:rPr>
              <a:t> convivencia; la comunicación; un ejemplo de medición de clima organizacional; ideas sobre la estrategia para mejorarlo</a:t>
            </a:r>
            <a:endParaRPr lang="es-CO" sz="2800"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45282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CLIMA ORGANIZACIONAL</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Compartiendo un ambiente amable y productivo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91849764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77570" y="1540139"/>
            <a:ext cx="10080000" cy="1800000"/>
          </a:xfrm>
          <a:prstGeom prst="roundRect">
            <a:avLst/>
          </a:prstGeom>
          <a:solidFill>
            <a:srgbClr val="004AAD"/>
          </a:solid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a:ea typeface="Calibri" panose="020F0502020204030204" pitchFamily="34" charset="0"/>
                <a:cs typeface="Times New Roman" panose="02020603050405020304" pitchFamily="18" charset="0"/>
              </a:rPr>
              <a:t>Se enfoca en la exploración de los alcances que pueden tener las clínicas de ventas en los resultados al entenderlas como instrumentos de formación, capacitación y seguimiento</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78860" y="3524919"/>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800" dirty="0">
                <a:solidFill>
                  <a:srgbClr val="004AAD"/>
                </a:solidFill>
                <a:latin typeface="Open Sans Bold"/>
                <a:ea typeface="Calibri" panose="020F0502020204030204" pitchFamily="34" charset="0"/>
                <a:cs typeface="Times New Roman" panose="02020603050405020304" pitchFamily="18" charset="0"/>
              </a:rPr>
              <a:t>Se conversa, entre otros, de temas como entender qué es una clínica de ventas; cuál es su propósito; la manera como debe prepararse una clínica de ventas, su ubicación, sus asistentes; los temas que pueden tratarse allí; la metodología adecuada para desarrollar una clínica de ventas; la forma como se evalúan los resultados</a:t>
            </a:r>
            <a:r>
              <a:rPr lang="es-ES" sz="2800" dirty="0">
                <a:solidFill>
                  <a:schemeClr val="bg1"/>
                </a:solidFill>
                <a:latin typeface="Open Sans Bold"/>
                <a:ea typeface="Calibri" panose="020F0502020204030204" pitchFamily="34" charset="0"/>
                <a:cs typeface="Times New Roman" panose="02020603050405020304" pitchFamily="18" charset="0"/>
              </a:rPr>
              <a:t>.</a:t>
            </a: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Título 4"/>
          <p:cNvSpPr>
            <a:spLocks noGrp="1"/>
          </p:cNvSpPr>
          <p:nvPr>
            <p:ph type="title" idx="4294967295"/>
          </p:nvPr>
        </p:nvSpPr>
        <p:spPr>
          <a:xfrm>
            <a:off x="21570" y="41827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CLINICAS DE VENTAS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Entrenando de forma práctica a mi fuerza comercial</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12029226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77570" y="1494419"/>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dirty="0">
                <a:solidFill>
                  <a:schemeClr val="bg1"/>
                </a:solidFill>
                <a:latin typeface="Open Sans Bold" panose="020B0604020202020204"/>
                <a:ea typeface="Calibri" panose="020F0502020204030204" pitchFamily="34" charset="0"/>
                <a:cs typeface="Times New Roman" panose="02020603050405020304" pitchFamily="18" charset="0"/>
              </a:rPr>
              <a:t>Se enfoca en el profundo entendimiento de lo que significa ser un coach y entender como migrar de una jefatura tradicional a este esquema de dirección y formación</a:t>
            </a:r>
            <a:endParaRPr lang="es-CO" sz="28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definir el concepto de coaching; conocer la historia y el desarrollo en el tiempo de este concepto; comparar el actuar de un jefe tradicional con el de un coach; revisar la forma como lidera un coach; conocer el perfil de un verdadero coach; estudiar y desarrollar los cinco aspectos claves del coaching (visión, confiabilidad, empatía, claridad y congruencia); conocer los nueve elementos claves del coaching (visión ganadora, armar el equipo, gerenciar desempeño, desarrollo del talento humano, acompañamiento, retroalimentación, reconocimiento, empoderamiento, motivación); aprender a autoevaluar nuestro nivel como coach; reflexionar por qué puede un coach fracasar</a:t>
            </a:r>
            <a:endParaRPr lang="es-CO" sz="2000"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499868"/>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COACHING</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Migrando de jefe a coach</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98893896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35045" y="13337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rgbClr val="233DFF"/>
                </a:solidFill>
                <a:latin typeface="Open Sans Bold"/>
                <a:ea typeface="Calibri" panose="020F0502020204030204" pitchFamily="34" charset="0"/>
                <a:cs typeface="Times New Roman" panose="02020603050405020304" pitchFamily="18" charset="0"/>
              </a:rPr>
              <a:t>Se enfoca en tomar conciencia de la importancia de mantenerse al día en los avances que se presentan en nuestro campo de acción y en los riesgos de no hacerlo</a:t>
            </a:r>
            <a:endParaRPr lang="es-CO" sz="24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35045" y="3282378"/>
            <a:ext cx="10080000" cy="2880000"/>
          </a:xfrm>
          <a:prstGeom prst="roundRect">
            <a:avLst/>
          </a:prstGeom>
          <a:solidFill>
            <a:srgbClr val="233D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el concepto de actualización de conocimientos; lo más clave de esta competencia; las razones por las cuales hay que mantenerse actualizado; los factores claves en la actualización de conocimientos; la forma como podemos mantenernos actualizados; los temas centrales en los cuales hay que actualizarse; los riesgos de no hacerlo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74294"/>
            <a:ext cx="12192000" cy="1259496"/>
          </a:xfrm>
        </p:spPr>
        <p:txBody>
          <a:bodyPr>
            <a:normAutofit/>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ACTUALIZACION DE CONOCIMIENTOS</a:t>
            </a:r>
            <a:b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Actualizándome todos los días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68078569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494419"/>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panose="020B0604020202020204"/>
                <a:ea typeface="Calibri" panose="020F0502020204030204" pitchFamily="34" charset="0"/>
                <a:cs typeface="Times New Roman" panose="02020603050405020304" pitchFamily="18" charset="0"/>
              </a:rPr>
              <a:t>Se enfoca en conocer con mucho detalle el proceso de cobranza que se debe llevar a cabo cuando alguien tiene una deuda con nuestra empresa</a:t>
            </a:r>
            <a:endParaRPr lang="es-CO" sz="28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16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la razón por la cual las personas toman créditos; qué paga y qué valora quien toma un crédito; por qué las empresas toman créditos; detallar el ciclo de crédito; conocer cómo se estudia un crédito; saber qué es capacidad de pago, endeudamiento, hábitos de pago, liquidez de una empresa, rentabilidad, deudor, central de riesgo, cartera y otros conceptos referentes a la industria; reflexionar a quien se le podría prestar plata; conocer cuándo se presentan dificultades para pagar; definir el concepto de la cobranza; recorrer los factores claves de la cobranza; aprender a construir una estrategia de cobranza; conocer el perfil de los clientes morosos; revisas los medios y canales por los cuales se puede cobrar; estudiar las etapas de la cobranza; conocer conceptos básicos de la gestión jurídica; comprender el perfil del cobrador profesional; saber argumentar las razones de no pago</a:t>
            </a:r>
            <a:endParaRPr lang="es-CO" sz="16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67350"/>
            <a:ext cx="12099072" cy="762000"/>
          </a:xfrm>
        </p:spPr>
        <p:txBody>
          <a:bodyPr>
            <a:noAutofit/>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COBRANZAS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Comprendiendo la industria de la cobranza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32015745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494419"/>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Se enfoca en conocer la forma como se mueven los mensajes dentro de una organización y la forma de optimizar este proceso</a:t>
            </a:r>
            <a:endParaRPr lang="es-CO" sz="28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definir el alcance de la comunicación organizacional; conocer las diferentes rutas de comunicación dentro de una organización; entender cuáles son los canales de comunicación organizacional; ofrecer una serie de recomendaciones para una adecuada comunicación organizacional</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133815"/>
            <a:ext cx="12192000" cy="1090058"/>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COMUNICACIÓN ORGANIZACIONAL</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Construyendo canales para que fluya la información </a:t>
            </a:r>
            <a:endParaRPr lang="es-CO" sz="2800" b="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al interior de la empresa</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09210240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77570" y="1494419"/>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analizar la importancia de conocer qué hacen otras personas o empresas que se dedican a lo mismo que nosotros, la forma de hacerlo y los límites que esta actividad debe tener</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las razones por las cuales hay que conocer la competencia; algunas metodologías para saber de la competencia; los riesgos de ignorar la competencia; comprender esta habilidad como una competencia laboral clave; aprender a evaluar nuestro propio nivel de conocimiento de la competencia; conocer técnicas para de investigación de competencia; realizar un análisis de hasta donde es ético investigar a la competencia; entender que mis competidores  sí me investigan; reflexionar si el competidor es o no un enemigo</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417268"/>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CONOCIMIENTO DE LA COMPETENCIA</a:t>
            </a:r>
            <a:endParaRPr lang="es-CO" sz="2800" dirty="0">
              <a:effectLst/>
              <a:latin typeface="Open Sans Bold" panose="020B0604020202020204"/>
            </a:endParaRPr>
          </a:p>
          <a:p>
            <a:pPr rtl="0" eaLnBrk="1" latinLnBrk="0" hangingPunct="1"/>
            <a:r>
              <a:rPr lang="es-ES" sz="2800" b="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Conociendo a mis colegas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72604188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494419"/>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panose="020B0604020202020204"/>
                <a:ea typeface="Calibri" panose="020F0502020204030204" pitchFamily="34" charset="0"/>
                <a:cs typeface="Times New Roman" panose="02020603050405020304" pitchFamily="18" charset="0"/>
              </a:rPr>
              <a:t>Se enfoca en el entendimiento detallado de lo qué es un producto y las razones por las cuales se requiere conocer a fondo los productos para sobresalir y ser exitoso como vendedor</a:t>
            </a:r>
            <a:endParaRPr lang="es-CO" sz="28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explorar a qué se refiere el concepto de conocimiento de producto; por qué un vendedor debe conocer muy bien sus productos; saber lo fundamental que hay que saber sobre los productos de una empresa; las ventajas claras que tiene quien tiene mejor conocimiento de producto; descubrir la forma de evaluar si una persona tiene o no suficientes conocimientos de productos; aprender la forma de fortalecer mi conocimientos de productos; revisar con detalle el concepto de qué es exactamente un producto; conocer los riesgos de no conocer el producto</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32355" y="564092"/>
            <a:ext cx="1217043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 DE PRODUCTO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Profundizando en lo que ofrezco a mi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24625578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77570" y="1494419"/>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el concepto de gestión de recursos humanos y la importancia que saber de este tema tiene para el desarrollo profesional de una persona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77570" y="338532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conocer los elementos fundamentales de la gestión del recurso humano (reclutamiento, selección, capacitación, evaluación, comunicación interna, entre otros); la necesidad de conocer desde cualquier cargo lo fundamental de este concepto, aún sin tener gente a su cargo; descubrir como el adecuado conocimiento de la gestión del recurso humano es una competencia laboral clave; aprender a autoevaluar mi nivel de conocimiento sobre esta gestión; estudiar la forma de fortalecer los conocimientos sobre gestión de recurso humano</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21570" y="305967"/>
            <a:ext cx="1221357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 DE RECURSOS HUMANOS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 mejor forma de administrar el talento humano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36004444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077570" y="1494419"/>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reflexionar la razón por la cual conocer sobre ventas es una obligación parta todos, aún sin se vendedores, para destacarse personal y profesionalmente</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77570" y="3385323"/>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es lo mínimo que todos debemos saber sobre ventas; las razones para saber de ventas aún sin ser vendedor; cómo se destaca una persona conocedora de ventas sobre quienes no lo son; entender si saber de ventas es una habilidad o una competencia; las razones por las cuales son muy exitosos quienes saben de ventas; descubrir la forma de evaluar los conocimientos que una persona tiene sobre ventas; estudiar metodologías para ampliar mis propios conocimientos de ventas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74107"/>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6" name="Título 5"/>
          <p:cNvSpPr>
            <a:spLocks noGrp="1"/>
          </p:cNvSpPr>
          <p:nvPr>
            <p:ph type="title" idx="4294967295"/>
          </p:nvPr>
        </p:nvSpPr>
        <p:spPr>
          <a:xfrm>
            <a:off x="21571" y="183092"/>
            <a:ext cx="12021746"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CONOCIMIENTOS DE VENTAS</a:t>
            </a:r>
            <a:endParaRPr lang="es-CO" sz="2800" dirty="0">
              <a:solidFill>
                <a:srgbClr val="004AAD"/>
              </a:solidFill>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Descubriendo el concepto de vender</a:t>
            </a:r>
            <a:endParaRPr lang="es-CO" sz="2800" dirty="0">
              <a:solidFill>
                <a:srgbClr val="004AAD"/>
              </a:solidFill>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8583973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77570" y="1494419"/>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enfoca en estudiar la forma de conocer al cliente a partir de variables más estratégicas que permiten construir estrategias más acertadas</a:t>
            </a:r>
            <a:endParaRPr lang="es-CO"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077570" y="338532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explorar qué significa un buen conocimiento del cliente; saber qué es lo mínimo que hay que conocer de un cliente; revisar algo del conocimiento del entorno y su influencia sobre los clientes; aprender a analizar separando lo importante y prioritario de lo que no lo es; entender cómo conocer a los clientes basados en su propio potencial; saber cómo definir estrategias a partir del conocimiento del cliente</a:t>
            </a: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1570" y="396566"/>
            <a:ext cx="1206635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 ESTRATEGICO DEL CLIENTE</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como construir estrategias a partir de saber cómo </a:t>
            </a:r>
            <a:b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son los clientes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17489895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54710" y="152817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entender por qué es absolutamente necesario entender el mercado, sus dinámicas y sus exigencias, para garantizar el éxito de la gestión que realizamos</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0" y="340818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el concepto de conocimiento estratégico del mercado;  estudiar qué es exactamente un mercado, cuales son sus componentes; ver cuáles son las principales exigencias del mercado hoy; que diferencia a un mercado de oferta de uno de demanda </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1290" y="381888"/>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 ESTRATEGICO DEL MERCADO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Comprendiendo el potencial de mi empresa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70039846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74107"/>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54710" y="152817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de qué se trata el plan de bienestar de una empresa y explorar la forma de construirlo</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54710" y="340818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a profundidad de qué se trata el plan de bienestar de una empresa; conocer los principios básicos de este plan como por ejemplo incremento de calidad de vida de los trabajadores, apoyo en temas de salud y educación, entre otros; reconocer que para iniciar su construcción debemos saber qué es lo que realmente quieren y necesitan los empleados desde el aspecto familiar, personal y profesional; entender que un plan de bienestar puede ser visto desde varias perspectivas; revisar algunos ejemplos de las áreas que podrían impactarse desde el plan de bienestar; conocer los pasos básicos para empezar su construcción</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42671" y="473690"/>
            <a:ext cx="12104077"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CONSTRUYENDO EL PLAN DE BIENESTAR</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Asegurando la calidad de vida a mis trabajadores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29387632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5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54710" y="149388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desarrollar a fondo el concepto de cultura organizacional y saber cómo lograr implementarla y divulgarla en una compañía </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0" y="340818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1600" b="1" dirty="0">
                <a:solidFill>
                  <a:srgbClr val="004AAD"/>
                </a:solidFill>
                <a:latin typeface="Open Sans Bold"/>
                <a:ea typeface="Calibri" panose="020F0502020204030204" pitchFamily="34" charset="0"/>
                <a:cs typeface="Times New Roman" panose="02020603050405020304" pitchFamily="18" charset="0"/>
              </a:rPr>
              <a:t>Se conversa, entre otros, de temas como comprender el significado de la palabra “cultura”; estudiar la aplicación de este concepto al mundo empresarial (cultura empresarial); revisar la importancia que tiene para una empresa tener su propia cultura; conocer cómo se puede medir la existencia de una cultura organizacional en una empresa; aprender cuál es el primer paso para construir una cultura propia; explorar a quién le corresponde construir la cultura dentro de una empresa; estudiar las acciones concretas que deben hacerse para desarrollar la cultura en una empresa; evaluar técnicas para saber si la empresa tiene una cultura adecuada; conocer el proceso de comunicación y divulgación de la cultura empresarial; ver las acciones que deben hacerse para convencer a la gente de apropiarse de esas cultura y saber cómo actuar con quien se niega a hacerlo</a:t>
            </a:r>
            <a:endParaRPr lang="es-CO" sz="16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1290" y="403158"/>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CREACION DE UNA CULTURA PROPIA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Construyendo nuestra cultura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56342016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223010" y="1398052"/>
            <a:ext cx="10080000" cy="1800000"/>
          </a:xfrm>
          <a:prstGeom prst="roundRect">
            <a:avLst/>
          </a:prstGeom>
          <a:solidFill>
            <a:srgbClr val="004AA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comprender como asumir los cambios constantes que enfrentamos y la importancia de adaptarnos a ellos</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216020" y="3326130"/>
            <a:ext cx="10080000" cy="2880000"/>
          </a:xfrm>
          <a:prstGeom prst="roundRect">
            <a:avLst/>
          </a:prstGeom>
          <a:solidFill>
            <a:schemeClr val="bg1"/>
          </a:solidFill>
          <a:ln w="3810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la definición de adaptabilidad; los conceptos de adaptabilidad vs cambio; la importancia de adaptarse a nuevas circunstancias; la ruta de adaptación al cambio; la forma como se reacciona a un cambio; las nuevas oportunidades que produce un cambio</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379035"/>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ADAPTABILIDAD</a:t>
            </a:r>
            <a:b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las diferentes situaciones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49740184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0.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54710" y="149388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las posibilidades que puede tener una empresa de incrementar sus ventas a través de la estructuración juiciosa de un plan para que lleguen clientes nuevos </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0" y="340818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Se conversa, entre otros, de temas como entender qué es un plan de referidos; descubrir la importancia de contar con un plan de referidos; explorar los elementos claves de un plan de referidos como por ejemplo la definición de las recompensas, la fijación de unas metas, el plan de comunicación que debe tener, entre otras cosas; descubrir cuándo sí y cuando no es conveniente tener este tipo de planes; entender la manera de hacer seguimiento a un plan de referidos; conocer los elementos básicos para la construcción de un plan</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9860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CREAR PLANES DE REFERIDOS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Invitando a que mis clientes traigan más clientes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43765144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54710" y="1493883"/>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de qué se trata esta herramienta y la importancia estratégica de contar con ella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0" y="340818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comprender el concepto de CRM (</a:t>
            </a:r>
            <a:r>
              <a:rPr lang="es-ES" sz="2000" b="1" dirty="0" err="1">
                <a:solidFill>
                  <a:srgbClr val="233DFF"/>
                </a:solidFill>
                <a:latin typeface="Open Sans Bold"/>
                <a:ea typeface="Calibri" panose="020F0502020204030204" pitchFamily="34" charset="0"/>
                <a:cs typeface="Times New Roman" panose="02020603050405020304" pitchFamily="18" charset="0"/>
              </a:rPr>
              <a:t>Customer</a:t>
            </a:r>
            <a:r>
              <a:rPr lang="es-ES" sz="2000" b="1" dirty="0">
                <a:solidFill>
                  <a:srgbClr val="233DFF"/>
                </a:solidFill>
                <a:latin typeface="Open Sans Bold"/>
                <a:ea typeface="Calibri" panose="020F0502020204030204" pitchFamily="34" charset="0"/>
                <a:cs typeface="Times New Roman" panose="02020603050405020304" pitchFamily="18" charset="0"/>
              </a:rPr>
              <a:t> </a:t>
            </a:r>
            <a:r>
              <a:rPr lang="es-ES" sz="2000" b="1" dirty="0" err="1">
                <a:solidFill>
                  <a:srgbClr val="233DFF"/>
                </a:solidFill>
                <a:latin typeface="Open Sans Bold"/>
                <a:ea typeface="Calibri" panose="020F0502020204030204" pitchFamily="34" charset="0"/>
                <a:cs typeface="Times New Roman" panose="02020603050405020304" pitchFamily="18" charset="0"/>
              </a:rPr>
              <a:t>Relationship</a:t>
            </a:r>
            <a:r>
              <a:rPr lang="es-ES" sz="2000" b="1" dirty="0">
                <a:solidFill>
                  <a:srgbClr val="233DFF"/>
                </a:solidFill>
                <a:latin typeface="Open Sans Bold"/>
                <a:ea typeface="Calibri" panose="020F0502020204030204" pitchFamily="34" charset="0"/>
                <a:cs typeface="Times New Roman" panose="02020603050405020304" pitchFamily="18" charset="0"/>
              </a:rPr>
              <a:t> Management); describir cuáles son los componentes básicos de un CRM; aprender cómo establecer cuáles son las necesidades de información que puede tener una empresa; entender cómo definir los objetivos de un CRM; saber cuáles son las ventajas de contar con un sistema de CRM; evaluar los riegos de no tenerlo; explorar los pasos que deben seguirse para implementar este tipo de metodología de conocimiento y relación con los clientes  </a:t>
            </a:r>
            <a:endParaRPr lang="es-CO" sz="2000" b="1" dirty="0">
              <a:solidFill>
                <a:srgbClr val="233DFF"/>
              </a:solidFill>
              <a:latin typeface="Open Sans Bold"/>
              <a:ea typeface="Calibri" panose="020F0502020204030204" pitchFamily="34" charset="0"/>
              <a:cs typeface="Times New Roman" panose="02020603050405020304" pitchFamily="18" charset="0"/>
            </a:endParaRPr>
          </a:p>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88254"/>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CRM</a:t>
            </a:r>
            <a:endParaRPr lang="es-CO" sz="2800" dirty="0">
              <a:effectLst/>
              <a:latin typeface="Open Sans Bold" panose="020B0604020202020204"/>
            </a:endParaRPr>
          </a:p>
          <a:p>
            <a:pPr rtl="0" eaLnBrk="1" latinLnBrk="0" hangingPunct="1"/>
            <a:r>
              <a:rPr lang="es-CO" sz="2800" b="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Conociendo mi cliente a partir de la información</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415658689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2.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que podemos tener un papel muy activo en el plan de desarrollo y crecimiento de nuestros clientes y aprender cómo hacerlo</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54711" y="3333590"/>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Se conversa, entre otros, de temas como comprender de qué se trata este concepto; saber qué quiere decir ser socio estratégico de un cliente; descubrir cómo se puede profundizar en el conocimiento de un cliente; validar cómo se puede conocer el entorno dentro del cuál éste se mueve; entender los conceptos de entorno interno y externo; profundizar en la forma de saber las mayores necesidades de un cliente y descubrir la urgencia y la criticidad de cada una de ellas; saber cómo puede construirse un plan de desarrollo para un cliente</a:t>
            </a:r>
            <a:endParaRPr lang="es-CO" sz="2000" b="1" dirty="0">
              <a:solidFill>
                <a:srgbClr val="002060"/>
              </a:solidFill>
              <a:latin typeface="Open Sans Bold"/>
              <a:ea typeface="Calibri" panose="020F0502020204030204" pitchFamily="34" charset="0"/>
              <a:cs typeface="Times New Roman" panose="02020603050405020304" pitchFamily="18" charset="0"/>
            </a:endParaRPr>
          </a:p>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1288" y="425254"/>
            <a:ext cx="1219199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DESARROLLAR CLIENTES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Creciendo en forma paralela con mis clientes</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58717266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3.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la importancia que tiene para una empresa asegurarse que sus empleados participen en programas que contribuyan a su crecimiento personal y profesional</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33590"/>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comprender el alcance de este concepto; comprender las razones por las cuales debe establecerse un plan de desarrollo de los empleados; entender los retos que tiene este tipo de plan; revisar a profundidad todo el concepto de entrenamiento y formación; explorar con profundidad las diferentes metodologías para hacerlo; aprender a identificar los aspectos que deben reforzarse a cada funcionario; validar las mejores técnicas para lograrlo</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25208"/>
            <a:ext cx="12000001"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DESARROLLAR EL TALENTO HUMANO</a:t>
            </a:r>
            <a:endParaRPr lang="es-CO" sz="2800" dirty="0">
              <a:effectLst/>
              <a:latin typeface="Open Sans Bold" panose="020B0604020202020204"/>
            </a:endParaRPr>
          </a:p>
          <a:p>
            <a:pPr rtl="0" eaLnBrk="1" latinLnBrk="0" hangingPunct="1"/>
            <a:r>
              <a:rPr lang="es-CO"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Apoyando el crecimiento personal y profesional de los colaboradores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72832901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las ventajas de contar con una adecuada descripción de los cargos y explorar las forma de construirla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33590"/>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en qué consiste una descripción de cargo; afirmar la importancia de tenerla; describir los riegos de no contar con una adecuada descripción de cada cargo; revisar los elementos claves que deben tener como por ejemplo claridad de las funciones, título del cargo, responsabilidades a cargo, objetivos esperados, entre otros; aprender la forma de construir una descripción de cargo, incluyendo algunas variables claves como perfil de quien lo debe ocupar, esquema de remuneración, etc.; revisar con detalle a quien corresponde realizar esta descripción</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67477" y="439400"/>
            <a:ext cx="12054468"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DESCRIPCIONES DE CARGOS</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Identificando con claridad los roles y funciones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52427887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conocer las habilidades que deben desarrollarse para encontrar nuevas oportunidades, haciendo especial énfasis en el concepto del “</a:t>
            </a:r>
            <a:r>
              <a:rPr lang="es-ES" sz="2800" b="1" dirty="0" err="1">
                <a:solidFill>
                  <a:srgbClr val="002060"/>
                </a:solidFill>
                <a:latin typeface="Open Sans Bold"/>
                <a:ea typeface="Calibri" panose="020F0502020204030204" pitchFamily="34" charset="0"/>
                <a:cs typeface="Times New Roman" panose="02020603050405020304" pitchFamily="18" charset="0"/>
              </a:rPr>
              <a:t>insight</a:t>
            </a:r>
            <a:r>
              <a:rPr lang="es-ES" sz="2800" b="1" dirty="0">
                <a:solidFill>
                  <a:srgbClr val="002060"/>
                </a:solidFill>
                <a:latin typeface="Open Sans Bold"/>
                <a:ea typeface="Calibri" panose="020F0502020204030204" pitchFamily="34" charset="0"/>
                <a:cs typeface="Times New Roman" panose="02020603050405020304" pitchFamily="18" charset="0"/>
              </a:rPr>
              <a:t>”</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33590"/>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preguntarse si realmente hay nuevas oportunidades; si está todo inventado; descubrir cómo las oportunidades pueden sorprendernos en cualquier momento; saber encontrar nuevas oportunidades; desarrollar con detalle cuatro habilidades para encontrar oportunidades (el análisis, la síntesis, la ejecución y la habilidad para hacer “insight”); entender qué es un insight; avanzar el concepto hasta llevarlo a business insight; comprender cuando hay un insight; conocer cómo se comporta el experto en hacer business insight; saber cuáles son los aliados del insight</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289" y="38378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DESCUBRIR NUEVAS OPORTUNIDADES DE NEGOCIO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y aprovechando lo que otros no ven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56059175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las ventajas que tiene la claridad previa sobre las competencias requeridas para un cargo</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33590"/>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Se conversa, entre otros, de temas como recordar el concepto de competencias; explorar la información mínima que debe conocerse para poder revisar las competencias que requiere un cargo, como por ejemplo las responsabilidades y los roles, las tareas que le corresponden, los niveles de relaciones, entre otros; aprender a desarrollar el perfil de un cargo, basado no solo en los conocimientos sino en las competencias; aprender a priorizar las competencias; entender las ventajas de hacer este tipo de análisis</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344870"/>
            <a:ext cx="1219199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DIAGNOSTICO DE COMPETENCIAS REQUERIDAS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Identificando cómo deben ser nuestros colaboradores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17229478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3333590"/>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comprensión del concepto de necesidad; una revisión sobre las necesidades que cada uno puede tener; validar los tipos de necesidades que existen; explorar qué define las necesidades de un cliente; conocer por qué es clave saber qué necesita un cliente; descubrir las principales técnicas para saber qué necesita un cliente; reconocer para qué sirve saber esas necesidades; pensar en lo que yo debo hacer al conocer las necesidades de mi cliente; entender los riesgos de no ajustar nuestra oferta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validar la importancia de basar nuestro actuar y nuestras ofertas en función de lo que un cliente requiere</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289" y="471760"/>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DIAGNOSTICO DE NECESIDADES</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Descubriendo lo que realmente quiere el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42433444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54711" y="3333590"/>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a qué se refiere el concepto de Driver; ampliar esta definición hacia Driver de negocio; conocer la importancia de los Drivers; explorar en mejores prácticas cuáles se consideran los grandes Drivers; saber cómo reconocer los Drivers de mi propia compañía; conocer los elementos claves de un Driver de negocios, tales como el entendimiento del entorno, de los objetivos empresariales, los tipos de clientes, etc.</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entender el concepto de Driver de negocio y saber cómo aplicarlo en nuestra empresa</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289" y="38169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DRIVER DE NEGOCIO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Optimizando las variables que permiten crecer el negocio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99392660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6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cómo entender qué es el poder; cuáles son los tipos de poder; la relación entre poder y liderazgo; los aprendizajes que deja el poder; las habilidades blandas y el poder; la soledad del poder; qué viene después del poder</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transmitir las ventajas y oportunidades que encuentran las personas que ejercen poder dentro de las empresas y los riesgos que se asumen cuando éste no es utilizado adecuadamente</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55985"/>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EL PODER EN LAS EMPRESAS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 responsabilidad de quienes dirigen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62154"/>
            <a:ext cx="975638" cy="972000"/>
          </a:xfrm>
          <a:prstGeom prst="rect">
            <a:avLst/>
          </a:prstGeom>
        </p:spPr>
      </p:pic>
    </p:spTree>
    <p:extLst>
      <p:ext uri="{BB962C8B-B14F-4D97-AF65-F5344CB8AC3E}">
        <p14:creationId xmlns:p14="http://schemas.microsoft.com/office/powerpoint/2010/main" val="159750110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5" name="Rectángulo redondeado 4"/>
          <p:cNvSpPr/>
          <p:nvPr/>
        </p:nvSpPr>
        <p:spPr>
          <a:xfrm>
            <a:off x="1037059" y="1334372"/>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la necesidad de tener la capacidad básica de administrar un proyecto para lograr mejores resultados y cumplir los objetivos </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Rectángulo redondeado 5"/>
          <p:cNvSpPr/>
          <p:nvPr/>
        </p:nvSpPr>
        <p:spPr>
          <a:xfrm>
            <a:off x="1037059" y="3331231"/>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definición de administrar proyectos; la importancia de tener esta habilidad; las competencias requeridas para administrar un proyecto; el riesgo para un proyecto de no ser debidamente administrado; la razón por la cual son más exitosas las personas que saben administrar un proyecto; las formas de fortalecer esta habilidad; el perfil de un buen administrador de proyectos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0" y="221304"/>
            <a:ext cx="11913326" cy="1137513"/>
          </a:xfrm>
        </p:spPr>
        <p:txBody>
          <a:bodyPr>
            <a:noAutofit/>
          </a:bodyPr>
          <a:lstStyle/>
          <a:p>
            <a:pPr rtl="0" eaLnBrk="1" latinLnBrk="0" hangingPunct="1"/>
            <a:r>
              <a:rPr lang="es-ES" sz="2800" b="1" kern="1200" dirty="0">
                <a:solidFill>
                  <a:srgbClr val="004AAD"/>
                </a:solidFill>
                <a:effectLst/>
                <a:latin typeface="Open Sans Bold" panose="020B0604020202020204"/>
                <a:ea typeface="+mn-ea"/>
                <a:cs typeface="Times New Roman" panose="02020603050405020304" pitchFamily="18" charset="0"/>
              </a:rPr>
              <a:t>ADMINISTRACION DE PROYECTOS</a:t>
            </a:r>
            <a:br>
              <a:rPr lang="es-ES" sz="2800" b="1" kern="1200" dirty="0">
                <a:solidFill>
                  <a:srgbClr val="004AAD"/>
                </a:solidFill>
                <a:effectLst/>
                <a:latin typeface="Open Sans Bold" panose="020B0604020202020204"/>
                <a:ea typeface="+mn-ea"/>
                <a:cs typeface="Times New Roman" panose="02020603050405020304" pitchFamily="18" charset="0"/>
              </a:rPr>
            </a:br>
            <a:r>
              <a:rPr lang="es-ES" sz="2800" kern="1200" dirty="0">
                <a:solidFill>
                  <a:srgbClr val="004AAD"/>
                </a:solidFill>
                <a:effectLst/>
                <a:latin typeface="Open Sans Bold" panose="020B0604020202020204"/>
                <a:ea typeface="+mn-ea"/>
                <a:cs typeface="Times New Roman" panose="02020603050405020304" pitchFamily="18" charset="0"/>
              </a:rPr>
              <a:t>Gestionando exitosamente los proyectos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0559383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cuáles son los criterios que usualmente tiene un cliente para tomar una decisión, descubrir cómo podemos saber nosotros de antemano cuáles son esos elementos; aprender a separar cuáles de estos criterios son determinantes y cuales son solo referentes; saber cuáles son manejables y cuáles no; conocer la forma de organizar un plan con el cliente frente a los elementos decisores para acercar la posibilidad de una decisión positiva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cómo identificar criterios que los clientes tienen previamente establecidos para tomar una  decisión y cómo enfrentarlos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5975"/>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ELEMENTOS DECISORES DEL CLIENTE</a:t>
            </a:r>
            <a:endParaRPr lang="es-CO" sz="2800" dirty="0">
              <a:effectLst/>
              <a:latin typeface="Open Sans Bold" panose="020B0604020202020204"/>
            </a:endParaRPr>
          </a:p>
          <a:p>
            <a:pPr rtl="0" eaLnBrk="1" latinLnBrk="0" hangingPunct="1"/>
            <a:r>
              <a:rPr lang="es-ES" sz="2800" b="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Sabiendo qué lleva al cliente a tomar decisiones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11930618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quién es nuestro cliente; aprender a descubrir qué espera el cliente de nosotros; definir el concepto de servicio; comprender las dificultades de ofrecer un buen servicio; definir con mayor profundidad quién se considera un cliente; revisar cómo han cambiado las personas y que efecto tiene </a:t>
            </a:r>
            <a:r>
              <a:rPr lang="es-ES" sz="2000" b="1" dirty="0" err="1">
                <a:solidFill>
                  <a:schemeClr val="bg1"/>
                </a:solidFill>
                <a:latin typeface="Open Sans Bold"/>
                <a:ea typeface="Calibri" panose="020F0502020204030204" pitchFamily="34" charset="0"/>
                <a:cs typeface="Times New Roman" panose="02020603050405020304" pitchFamily="18" charset="0"/>
              </a:rPr>
              <a:t>ésto</a:t>
            </a:r>
            <a:r>
              <a:rPr lang="es-ES" sz="2000" b="1" dirty="0">
                <a:solidFill>
                  <a:schemeClr val="bg1"/>
                </a:solidFill>
                <a:latin typeface="Open Sans Bold"/>
                <a:ea typeface="Calibri" panose="020F0502020204030204" pitchFamily="34" charset="0"/>
                <a:cs typeface="Times New Roman" panose="02020603050405020304" pitchFamily="18" charset="0"/>
              </a:rPr>
              <a:t> en la comprensión del comportamiento del cliente; conocer una fórmula infalible para manejar los clientes; profundizar el concepto de enfoque al cliente; estudiar el concepto de experiencia del cliente; ofrecer varias técnicas para sorprender a a los clientes</a:t>
            </a:r>
          </a:p>
        </p:txBody>
      </p:sp>
      <p:sp>
        <p:nvSpPr>
          <p:cNvPr id="4" name="Rectángulo redondeado 3"/>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comprender con una visión más amplia el concepto de servicio al cliente y conocer varias técnicas basadas en entender al cliente</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84697"/>
            <a:ext cx="1206562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MEJOR A MI CLIENTE</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lo fácil que es saber cómo se comporta un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413099503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significa comprender un negocio; saber quienes están obligador a entenderlo; cuáles son los riesgos de no hacerlo; preguntarse si el entendimiento del negocio es una competencia laboral; conocer la forma de saber si alguien conoce bien su negocio; descubrir técnicas para ampliar mis conocimientos del negocio; explorar las razones por las cuales se destacan más quienes tienen esta habilidad; comprender bien el perfil de quien sabe mucho de su negocio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rgbClr val="002060"/>
                </a:solidFill>
                <a:latin typeface="Open Sans Bold"/>
                <a:ea typeface="Calibri" panose="020F0502020204030204" pitchFamily="34" charset="0"/>
                <a:cs typeface="Times New Roman" panose="02020603050405020304" pitchFamily="18" charset="0"/>
              </a:rPr>
              <a:t>Se enfoca en comprender la importancia de conocer muy bien el negocio en el que estamos, la forma de hacerlo y los riesgos de desconocerlo</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399223"/>
            <a:ext cx="1219199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ENTENDIMIENTO DEL NEGOCIO</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Conociendo mi industria y sus protagonistas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6405898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recordar qué es una entrevista, cuál es el perfil de un buen entrevistador; saber la importancia de quien realiza una entrevista; conocer los lenguajes que puede tener un entrevistado; validar los tipos de entrevistas;  explorar las diferentes formas de entrevistar y conocer cuál forma debe usarse; las claves para que una entrevista sea efectiva; los momentos que se dan en una entrevista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descubrir que el entrevistado y el entrevistador son iguales de importantes en una entrevista y que no todas son iguales </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29918"/>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ENTREVISTAS EFECTIVAS</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Generando compromiso con la empresa desde el momento </a:t>
            </a:r>
            <a:b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de la selección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25142922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Se conversa, entre otros, de temas como entender los conceptos de entrenamiento y capacitación; revisar varios aspectos generales sobre el entrenamiento; revisar el concepto de entrenamiento versus el de aprendizaje; conocer los temas básicos en los cuales un líder debe formar y entrenar a su gente, como por ejemplo habilidades, actitudes, en comportamientos, entre otros; conocer las herramientas más utilizadas en el entrenamiento, tales como entrenamientos formales, clínicas de ventas, reuniones de ventas y visitas acompañadas </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saber cuáles son los aspectos fundamentales en los cuales una persona debe ser entrenada y formada por su líder para garantizar altos niveles de eficiencia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1547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FORMAR Y ENTRENAR</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Diferenciando los conceptos de entrenar y formar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26745059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con varios ejemplos de que se trata el concepto de valor; saber varias definiciones del mismo; explorar si el valor responde a alguna fórmula matemática; revisar quién define si algo tiene valor; comprender cómo pueden ser las percepciones de un cliente o de alguien a quien estamos ofreciéndole algo; detallar el concepto de una propuestas de valor; ofrecer muchas técnicas para incrementar la percepción de valor</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reconocer que el verdadero valor de la cosas no es el precio y que no es quien ofrece el que determina si algo es o no valioso </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 y="327043"/>
            <a:ext cx="1219199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GENERANDO VALOR</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Logrando que los clientes perciban lo que en realidad buscan</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54090618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entender qué quiere decir gerenciar el desempeño; conocer cómo se puede gerenciar el desempeño; explorar una ruta propuesta para hacerlo que pasa por tener claro el desempeño esperado, la identificación de las brechas, la definición de objetivos y los acuerdo que deben hacerse para lograrlos; conocer a fondo la matriz querer-poder; entender la metodología de habilidades vs. actitudes, para incrementar el desempeño de las personas; conocer varias recomendaciones para fortalecer conocimientos, habilidades y actitudes; descubrir una excelente visión de la forma de fijar objetivos y metas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descubrir la habilidad que nos permitirá optimizar y controlar el desempeño de las personas que están con nosotros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26122"/>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GERENCIAR Y POTENCIAR EL DESEMPEÑO</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Encontrando las mejores posibilidades en nuestros colaboradores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93317680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definir qué es un cambio; analizar si todos estamos preparados para enfrentarlos; revisar cuál es la situación en qué podemos encontrarnos en un momento dado y qué puede suceder cuando algo se sale de su rutina; conocer las diferentes reacciones de los seres humanos frente a los cambios; describir con detalle cómo se va dando a nuestro interior el proceso de un cambio; enseñar cómo tomar una posición definitiva; descubrir lo positivos que pueden ser los cambios y cuánto se puede aprender de ellos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explorar todo lo qué sucede en las personas cuando se salen de una zona de confort y cómo lograr que esta situación tenga siempre consecuencias positivas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 DEL CAMBIO</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El cambio como una oportunidad de aprendizaje constante</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70438185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33590"/>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conocer qué es una meta; explorar las ventajas de fijar metas; evaluar los riesgos de no hacerlo; validar si hay que tener metas para todo; entender cómo deben estructurarse las metas; conocer la mejor forma de comunicar una meta; identificar cuando debe modificarse una meta; revisar cada cuánto es conveniente hacer un seguimiento sobre el cumplimiento de una meta; aprender a reconocer el cumplimiento de una meta; descubrir qué hacer con quien no cumple sus metas</a:t>
            </a:r>
            <a:endParaRPr lang="es-CO" sz="20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reconocer la importancia que tiene para la vida personal y profesional fijarse objetivos y retos que inviten a realizar esfuerzos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9736" y="390299"/>
            <a:ext cx="1222173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 DE METAS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Impulsando los resultados con objetivos claros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08184430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54711" y="3333590"/>
            <a:ext cx="10080000" cy="2880000"/>
          </a:xfrm>
          <a:prstGeom prst="roundRect">
            <a:avLst/>
          </a:prstGeom>
          <a:solidFill>
            <a:srgbClr val="004AAD"/>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entender el alcance de este concepto; reconocer los temas que abarca como por ejemplo la estructura de la organización, los esquemas de comunicación interna, los procesos que la rigen, la gestión de recursos humanos y financieros, la tecnología, entre otras; descubrir las oportunidades que se le presentan a una organización debidamente gestionada frente al a que no lo está; aprender a desarrollar prácticas de seguimiento; aprender cuáles son los elementos claves en un modelo de gestión interna</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explorar la forma como deben ser las prácticas que garanticen la eficiencia en una organización y en la forma de adaptarlas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43962" y="368337"/>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GESTION INTERNA DE LA ORGANIZACION</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Moviendo correctamente las fichas de la organización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03122335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Rectángulo redondeado 5"/>
          <p:cNvSpPr/>
          <p:nvPr/>
        </p:nvSpPr>
        <p:spPr>
          <a:xfrm>
            <a:off x="1058815" y="130271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rgbClr val="004AAD"/>
                </a:solidFill>
                <a:latin typeface="Open Sans Bold"/>
                <a:ea typeface="Calibri" panose="020F0502020204030204" pitchFamily="34" charset="0"/>
                <a:cs typeface="Times New Roman" panose="02020603050405020304" pitchFamily="18" charset="0"/>
              </a:rPr>
              <a:t>Se enfoca en comprender que una persona que tiene desarrollada esta habilidad logrará mejores resultados en los negocios y en las relaciones</a:t>
            </a:r>
            <a:endParaRPr lang="es-CO" sz="24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7" name="Rectángulo redondeado 6"/>
          <p:cNvSpPr/>
          <p:nvPr/>
        </p:nvSpPr>
        <p:spPr>
          <a:xfrm>
            <a:off x="1154056" y="3213041"/>
            <a:ext cx="10080000" cy="2880000"/>
          </a:xfrm>
          <a:prstGeom prst="roundRect">
            <a:avLst/>
          </a:prstGeom>
          <a:solidFill>
            <a:srgbClr val="233D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definición de agudeza comercial; para qué sirve esta habilidad; cómo es el perfil de una persona de buena agudeza comercial; los riesgos de no tener esta habilidad; la manera de alcanzar altos niveles de agudeza comercial</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Título 2"/>
          <p:cNvSpPr>
            <a:spLocks noGrp="1"/>
          </p:cNvSpPr>
          <p:nvPr>
            <p:ph type="title" idx="4294967295"/>
          </p:nvPr>
        </p:nvSpPr>
        <p:spPr>
          <a:xfrm>
            <a:off x="304799" y="195943"/>
            <a:ext cx="10929257" cy="1051976"/>
          </a:xfrm>
        </p:spPr>
        <p:txBody>
          <a:bodyPr>
            <a:noAutofit/>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AGUDEZA COMERCIAL</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Superando a otros en mi labor comercial</a:t>
            </a:r>
            <a:endParaRPr lang="es-CO" sz="2800" dirty="0">
              <a:effectLst/>
              <a:latin typeface="Open Sans Bold" panose="020B0604020202020204"/>
            </a:endParaRPr>
          </a:p>
        </p:txBody>
      </p:sp>
      <p:pic>
        <p:nvPicPr>
          <p:cNvPr id="8" name="Imagen 7">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29445289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46554"/>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comprender a qué se le llama grupos primarios; conocer algo de la historia de éstos; saber cuál es su definición; explorar el papel de los grupos primarios en una empresa; hablar de grupos primarios y secundarios; descubrir la importancia de los grupos primarios; estudiar cómo se lideran los grupos primarios; ver qué no debe hacerse en un grupo primario; presentar una sugerencia de metodología para su realización; ofrecer unas posibles reglas para el manejo de los grupos primarios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Se enfoca en comprender la importancia que tienen los grupos primarios como una de las maneras más efectivas de comunicarse dentro de una organización</a:t>
            </a:r>
            <a:endParaRPr lang="es-CO" sz="28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1" y="313805"/>
            <a:ext cx="1219199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GRUPOS PRIMARIOS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el funcionamiento del más tradicional esquema </a:t>
            </a:r>
            <a:b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a:t>
            </a:r>
            <a:r>
              <a:rPr lang="es-CO" sz="2800" dirty="0">
                <a:latin typeface="Open Sans Bold" panose="020B0604020202020204"/>
              </a:rPr>
              <a:t> </a:t>
            </a: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comunicación interna</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67614101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redondeado 1"/>
          <p:cNvSpPr/>
          <p:nvPr/>
        </p:nvSpPr>
        <p:spPr>
          <a:xfrm>
            <a:off x="1054711" y="3346554"/>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ctr"/>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presentar la manera de identificar los talentos en una persona, partiendo del conocimiento detallado del cargo para el cual está optando; ofrecer algunas técnicas para convencer a los más talentosos; explorar estratégicamente el proceso de reclutamiento; profundizar en las fuentes de reclutamiento; recordar los aspectos más importantes de una entrevista; conocer la importancia de las pruebas complementarias que se realizan; comprender la importancia de la definición de quién ingresa a la empresa</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panose="020B0604020202020204"/>
                <a:ea typeface="Calibri" panose="020F0502020204030204" pitchFamily="34" charset="0"/>
                <a:cs typeface="Times New Roman" panose="02020603050405020304" pitchFamily="18" charset="0"/>
              </a:rPr>
              <a:t>Se enfoca en transmitir la importancia estratégica que tiene el proceso de selección en el adecuado y productivo desarrollo de una persona como funcionario de una empresa</a:t>
            </a:r>
            <a:endParaRPr lang="es-CO" sz="28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3"/>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70529"/>
            <a:ext cx="1216914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HERRAMIENTAS DE SELECCION</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Armando mi equipo con los mejores talentos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413386296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3346554"/>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confirmar a qué se refiere un indicador de gestión; saber los criterios para establecerlos; comprender los beneficios de hacer estas mediciones; describir los tipos de indicadores; saber cuál es la estructura de un indicador; conocer las premisas para fijar indicadores de gestión; aprender a construir indicadores de gestión; descubrir la forma de gestionar esos indicadores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valorar la importancia de tener un sistema de medición que permita conocer cómo van avanzado las acciones que se desarrollan buscando un resultado</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45894" y="423022"/>
            <a:ext cx="1228121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INDICADORES DE GESTION</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Midiendo y cuantificando todo para tomar decisiones acertadas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86481933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entender qué son los indicadores financieros; conocer su utilidad; explorar los principales tipos de indicadores y su interpretación (indicadores de rentabilidad, liquidez, eficiencia, rentabilidad); aprender a saber qué nos muestran los indicadores financieros; describir los indicadores más frecuentes; revisar qué tipo de acciones pueden tomarse para mejorar cada indicador</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descubrir la importancia de los indicadores financieros como herramientas para optimizar la gestión de una compañía</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4006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INDICADORES FINANCIEROS</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Conociendo la salud financiera de mi empresa</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07557019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las razones por las cuales se debe desarrollar la habilidad de la inteligencia competitiva para lograr destacarse en el actual ámbito profesional y personal</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estudiar el concepto de inteligencia competitiva; revisar a quién se considera competencia; revisar si es válido saber de la competencia; conocer los riesgos de desconocerla; aprender a elevar el grado de inteligencia competitiva; descubrir como evaluar a una persona para conocer su nivel de inteligencia competitiva; reflexionar sobre si es bueno evitar que los competidores me conozcan; saber qué utilidad tiene la inteligencia competitiva; ver por qué se destaca más una persona con un alto grado de inteligencia competitiva</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289" y="346309"/>
            <a:ext cx="12191999"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INTELIGENCIA COMPETITIVA</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Triunfando en un mundo con alternativas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96826975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explorar la importancia que tiene mostrar preocupación sobre el bienestar, el desarrollo y el crecimiento personal y profesional de nuestros trabajadores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comprender de qué se trata esta habilidad; saber por qué es tan valioso desarrollarla; describir el impacto que tiene en las relaciones y en la aceptación cómo líder contar con esta habilidad; conocer la forma de demostrar que ese interés es genuino y no simulado; entender cuáles son los elementos claves para el desarrollo de esta habilidad; aprender a autoevaluarse frente al grado de desarrollo que tenemos sobre esta habilidad; descubrir algunas técnicas que son útiles para aumentar ese interés por los colaboradores</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31310"/>
            <a:ext cx="1219328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INTERES POR SUS COLABORADORES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Demostrando genuinamente cuánto me importa mi equipo de trabajo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08082084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conocer el importante papel que deben desarrollar quienes tienen personas a su cargo para garantizar el éxito de las funciones que ellos desempeñan</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definir concretamente a qué se refiere este concepto de manejo de gente; entender que no se limita simplemente a dar órdenes; reflexionar sobre las responsabilidades de tener gente a su cargo; conocer el papel que juega un jefe frente al desarrollo personal y profesional de sus subordinados; saber cómo crear oportunidades de aprendizaje y crecimiento; aprender a llevar a cabo retroalimentaciones positivas; entender la necesidad de motivar e incentivar; descubrir la forma efectiva de hacer seguimiento a las labores y tareas asignadas; comprender la importancia orientar y dar instrucciones muy claras; aceptar la necesidad de estar accesible siempre; reconocer la importancia de la comunicación con subordinados</a:t>
            </a:r>
            <a:endParaRPr lang="es-CO"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78420" y="335349"/>
            <a:ext cx="1237042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MANEJO DE GENTE</a:t>
            </a:r>
            <a:endParaRPr lang="es-CO" sz="2800" dirty="0">
              <a:effectLst/>
              <a:latin typeface="Open Sans Bold" panose="020B0604020202020204"/>
            </a:endParaRPr>
          </a:p>
          <a:p>
            <a:pPr rtl="0" eaLnBrk="1" latinLnBrk="0" hangingPunct="1"/>
            <a:r>
              <a:rPr lang="es-CO"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Gestionando el capital humano</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9444" y="125349"/>
            <a:ext cx="975638" cy="972000"/>
          </a:xfrm>
          <a:prstGeom prst="rect">
            <a:avLst/>
          </a:prstGeom>
        </p:spPr>
      </p:pic>
    </p:spTree>
    <p:extLst>
      <p:ext uri="{BB962C8B-B14F-4D97-AF65-F5344CB8AC3E}">
        <p14:creationId xmlns:p14="http://schemas.microsoft.com/office/powerpoint/2010/main" val="238832499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comprender como lograr desarrollar la habilidad de manejar de una forma óptima los recursos que están a cargo nuestro para ofrecer mejorar resultados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saber qué quiere decir encomendar recursos; qué recursos le entrega una empresa a un empleado; por qué hay personas que tienden a desperdiciarlos; validar si ahorrar es lo mismo que optimizar; entender cuáles son las técnicas más apropiadas para hacer uso adecuado de los recursos; explorar por qué se dice que el manejo adecuado de los recursos a su cargo es una habilidad; descubrir cómo podemos saber si sabemos cuidar los recursos que nos entregan; validar la razón por la cual tiene más probabilidad de éxito quien tiene desarrollada esta habilidad</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289" y="523790"/>
            <a:ext cx="1219071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MANEJO DE LOS RECURSOS</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Optimizando lo que me encomiendan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384832926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mostrar cómo el principal obstáculo que usualmente tiene una venta realmente es una verdadera oportunidad que se presenta</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rgbClr val="002060"/>
                </a:solidFill>
                <a:latin typeface="Open Sans Bold" panose="020B0604020202020204"/>
                <a:ea typeface="Calibri" panose="020F0502020204030204" pitchFamily="34" charset="0"/>
                <a:cs typeface="Times New Roman" panose="02020603050405020304" pitchFamily="18" charset="0"/>
              </a:rPr>
              <a:t>Se conversa, entre otros,  de temas como definir con claridad de qué se trata esta técnica de ventas; hacer un paralelo entre el concepto de objeciones y el de paradigmas; entender el paradigma de las objeciones; conocer una clasificación y los tipos de objeciones; revisar la diferencia entre objeción y resistencia; desarrollar varias técnicas generales para el manejo de objeciones; descubrir nueve secretos basados en mejores prácticas para manejarlas</a:t>
            </a:r>
            <a:endParaRPr lang="es-CO" sz="24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1289" y="375098"/>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MANEJO DE OBJECIONES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cómo un “no” puede ser un “sí” escondido</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31281280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054711" y="1419290"/>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lumMod val="95000"/>
                  </a:schemeClr>
                </a:solidFill>
                <a:latin typeface="Open Sans Bold" panose="020B0604020202020204"/>
                <a:ea typeface="Calibri" panose="020F0502020204030204" pitchFamily="34" charset="0"/>
                <a:cs typeface="Times New Roman" panose="02020603050405020304" pitchFamily="18" charset="0"/>
              </a:rPr>
              <a:t>Se enfoca en descubrir la forma como ha ido evolucionando la relación que se lleva con los clientes, dejando de ser un simple proveedor a ser un socio estratégico</a:t>
            </a:r>
            <a:endParaRPr lang="es-CO" sz="2800" b="1" dirty="0">
              <a:solidFill>
                <a:schemeClr val="bg1">
                  <a:lumMod val="95000"/>
                </a:schemeClr>
              </a:solidFill>
              <a:latin typeface="Open Sans Bold" panose="020B0604020202020204"/>
              <a:ea typeface="Calibri" panose="020F0502020204030204" pitchFamily="34" charset="0"/>
              <a:cs typeface="Times New Roman" panose="02020603050405020304" pitchFamily="18" charset="0"/>
            </a:endParaRPr>
          </a:p>
        </p:txBody>
      </p:sp>
      <p:sp>
        <p:nvSpPr>
          <p:cNvPr id="3" name="Rectángulo redondeado 2"/>
          <p:cNvSpPr/>
          <p:nvPr/>
        </p:nvSpPr>
        <p:spPr>
          <a:xfrm>
            <a:off x="1054711" y="3346554"/>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lumMod val="95000"/>
                  </a:schemeClr>
                </a:solidFill>
                <a:latin typeface="Open Sans Bold" panose="020B0604020202020204"/>
                <a:ea typeface="Calibri" panose="020F0502020204030204" pitchFamily="34" charset="0"/>
                <a:cs typeface="Times New Roman" panose="02020603050405020304" pitchFamily="18" charset="0"/>
              </a:rPr>
              <a:t>Se conversa, entre otros,  de temas como comprender a qué se refiere el concepto de partnering; definir la palabra “partner” a partir de su etimología; conocer los atributos de un partner; aprender a ser visto por los demás como partner; validar qué no significa ser partner; aplicar esta competencia en el campo de la relación con los clientes; conocer mejores prácticas de partnering que se han desarrollado</a:t>
            </a:r>
            <a:endParaRPr lang="es-CO" sz="2400" b="1" dirty="0">
              <a:solidFill>
                <a:schemeClr val="bg1">
                  <a:lumMod val="95000"/>
                </a:schemeClr>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6" name="Título 5"/>
          <p:cNvSpPr>
            <a:spLocks noGrp="1"/>
          </p:cNvSpPr>
          <p:nvPr>
            <p:ph type="title" idx="4294967295"/>
          </p:nvPr>
        </p:nvSpPr>
        <p:spPr>
          <a:xfrm>
            <a:off x="0" y="336530"/>
            <a:ext cx="12193289"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PARTNERING</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Migrando de cliente a </a:t>
            </a:r>
            <a:r>
              <a:rPr lang="es-ES" sz="2800" kern="1200" dirty="0" err="1">
                <a:solidFill>
                  <a:srgbClr val="233DFF"/>
                </a:solidFill>
                <a:effectLst/>
                <a:latin typeface="Open Sans Bold" panose="020B0604020202020204"/>
                <a:ea typeface="Calibri" panose="020F0502020204030204" pitchFamily="34" charset="0"/>
                <a:cs typeface="Times New Roman" panose="02020603050405020304" pitchFamily="18" charset="0"/>
              </a:rPr>
              <a:t>partner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50825648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960120" y="1514928"/>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ver la ambición como un elemento positivo y diferenciarlo de la codicia y sobre las razones por las cuales la sana ambición es relevante en el éxito laboral</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963808" y="3421615"/>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rgbClr val="233DFF"/>
                </a:solidFill>
                <a:latin typeface="Open Sans Bold"/>
                <a:ea typeface="Calibri" panose="020F0502020204030204" pitchFamily="34" charset="0"/>
                <a:cs typeface="Times New Roman" panose="02020603050405020304" pitchFamily="18" charset="0"/>
              </a:rPr>
              <a:t>Se conversa, entre otros, de temas como la definición del concepto de ambición; la definición del concepto de codicia; una interesante comparación de estos dos temas; una revisión de la ética versus la ambición; una reflexión sobre lo bueno y lo malo de la ambición; ampliar el entendimiento sobre por qué se deben tener ambiciones; las características de una persona ambiciosa; ejemplos de ambiciones positivas; los tipos de ambición que existen; la forma de destacarse laboralmente cuando se es ambicioso; reflexión sobre por qué las empresas buscan personas ambiciosas; cómo se deben gestionar las personas sin ambición; razones de impacto positivo </a:t>
            </a:r>
            <a:r>
              <a:rPr lang="es-ES" sz="2000" b="1" dirty="0">
                <a:solidFill>
                  <a:srgbClr val="233DFF"/>
                </a:solidFill>
                <a:latin typeface="Open Sans Bold"/>
                <a:ea typeface="Calibri" panose="020F0502020204030204" pitchFamily="34" charset="0"/>
                <a:cs typeface="Times New Roman" panose="02020603050405020304" pitchFamily="18" charset="0"/>
              </a:rPr>
              <a:t>de la ambición en el ámbito laboral</a:t>
            </a:r>
            <a:endParaRPr lang="es-CO"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86061"/>
            <a:ext cx="12080837" cy="1240031"/>
          </a:xfrm>
        </p:spPr>
        <p:txBody>
          <a:bodyPr>
            <a:noAutofit/>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AMBICION PROFESIONAL</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Buscando siempre ser el mejor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61790354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lumMod val="95000"/>
                  </a:schemeClr>
                </a:solidFill>
                <a:latin typeface="Open Sans Bold"/>
              </a:rPr>
              <a:t>Formándonos</a:t>
            </a:r>
            <a:endParaRPr lang="en-US" sz="2600" b="1" dirty="0">
              <a:solidFill>
                <a:schemeClr val="bg1">
                  <a:lumMod val="95000"/>
                </a:schemeClr>
              </a:solidFill>
              <a:latin typeface="Open Sans Bold"/>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panose="020B0604020202020204"/>
                <a:ea typeface="Calibri" panose="020F0502020204030204" pitchFamily="34" charset="0"/>
                <a:cs typeface="Times New Roman" panose="02020603050405020304" pitchFamily="18" charset="0"/>
              </a:rPr>
              <a:t>Se enfoca en desarrollar con profundidad el concepto de incentivos adicionales a una remuneración para impulsar a cumplir resultados, sus efectos positivos y negativos y las modalidades que existen</a:t>
            </a:r>
            <a:endParaRPr lang="es-CO" sz="28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1600" b="1" dirty="0">
                <a:solidFill>
                  <a:schemeClr val="bg1">
                    <a:lumMod val="95000"/>
                  </a:schemeClr>
                </a:solidFill>
                <a:latin typeface="Open Sans Bold" panose="020B0604020202020204"/>
                <a:ea typeface="Calibri" panose="020F0502020204030204" pitchFamily="34" charset="0"/>
                <a:cs typeface="Times New Roman" panose="02020603050405020304" pitchFamily="18" charset="0"/>
              </a:rPr>
              <a:t>Se conversa, entre otros,  de temas como saber qué es un plan de incentivos; averiguar si para todo es necesario tener incentivos; conocer todos los tipos de incentivos que existen; explorar algunas actividades en las que no es conveniente tener un plan de incentivos; descubrir la estructura básica de un buen plan de incentivos; reflexionar en la conveniencia que tiene que los incentivados participen en la construcción de su propio plan de incentivos; definir cómo actuar cuando alguien se niega a cumplir sus labores si no le dan incentivos adicionales; reflexionar de qué se tratan y por qué son tan importantes los incentivos no monetarios y conocer varios ejemplos de ellos; explorar cual debe ser el equilibrio entre una remuneración fija y una variable; pensar en las razones por las cuales fallan algunos planes de incentivos; descubrir cómo comunicar este tipo de planes; revisar un ejemplo de plan de incentivos</a:t>
            </a:r>
            <a:endParaRPr lang="es-CO" sz="1600" b="1" dirty="0">
              <a:solidFill>
                <a:schemeClr val="bg1">
                  <a:lumMod val="95000"/>
                </a:schemeClr>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85458"/>
            <a:ext cx="12110224" cy="762000"/>
          </a:xfrm>
        </p:spPr>
        <p:txBody>
          <a:bodyPr>
            <a:normAutofit fontScale="90000"/>
          </a:bodyPr>
          <a:lstStyle/>
          <a:p>
            <a:pPr rtl="0" eaLnBrk="1" latinLnBrk="0" hangingPunct="1"/>
            <a:r>
              <a:rPr lang="es-ES" sz="2800" b="1" kern="1200" dirty="0">
                <a:solidFill>
                  <a:srgbClr val="F2F2F2"/>
                </a:solidFill>
                <a:effectLst/>
                <a:latin typeface="Open Sans Bold" panose="020B0604020202020204"/>
                <a:ea typeface="Calibri" panose="020F0502020204030204" pitchFamily="34" charset="0"/>
                <a:cs typeface="Times New Roman" panose="02020603050405020304" pitchFamily="18" charset="0"/>
              </a:rPr>
              <a:t>PLAN DE INCENTIVOS</a:t>
            </a:r>
            <a:endParaRPr lang="es-CO" sz="2800" dirty="0">
              <a:effectLst/>
              <a:latin typeface="Open Sans Bold" panose="020B0604020202020204"/>
            </a:endParaRPr>
          </a:p>
          <a:p>
            <a:pPr rtl="0" eaLnBrk="1" latinLnBrk="0" hangingPunct="1"/>
            <a:r>
              <a:rPr lang="es-ES" sz="2800" b="0" kern="1200" dirty="0">
                <a:solidFill>
                  <a:srgbClr val="F2F2F2"/>
                </a:solidFill>
                <a:effectLst/>
                <a:latin typeface="Open Sans Bold" panose="020B0604020202020204"/>
                <a:ea typeface="Calibri" panose="020F0502020204030204" pitchFamily="34" charset="0"/>
                <a:cs typeface="Times New Roman" panose="02020603050405020304" pitchFamily="18" charset="0"/>
              </a:rPr>
              <a:t>Motivando a mis colaboradores a superar sus metas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418429010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lumMod val="95000"/>
                  </a:schemeClr>
                </a:solidFill>
                <a:latin typeface="Open Sans Bold"/>
              </a:rPr>
              <a:t>Formándonos</a:t>
            </a:r>
            <a:endParaRPr lang="en-US" sz="2600" b="1" dirty="0">
              <a:solidFill>
                <a:schemeClr val="bg1">
                  <a:lumMod val="95000"/>
                </a:schemeClr>
              </a:solidFill>
              <a:latin typeface="Open Sans Bold"/>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Se enfoca en conocer la forma de estructurar la ruta de una compañía a partir de una planeación oportuna basada en los objetivos de la misma</a:t>
            </a:r>
            <a:endParaRPr lang="es-CO" sz="28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definir qué es un plan de negocio; conocer cuál es su alcance; entender elementos claves como la importancia de hacer proyecciones, de tener objetivos claramente definidos; explorar la estructura de un plan de negocio, revisando con detalle temas como el análisis del mercado, la descripción del negocio, el plan operativo, el esquema de marketing y el plan táctico financiero; descubrir las grandes ventajas que conlleva tener un plan de negocio realizado; saber cómo hacer seguimiento a la ejecución del plan; revisar los riesgos de actuar sin un plan de negocio</a:t>
            </a:r>
            <a:endParaRPr lang="es-CO"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89210" y="183092"/>
            <a:ext cx="1228121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PLAN DE NEGOCIO</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Planeando el desarrollo de mi empresa</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70148018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la importancia de tener un modelo estratégico de planeación de las ventas de la compañía y en la forma de desarrollarlo </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054711" y="3346554"/>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definir a qué se refiere el concepto de un plan de ventas; conocer la importancia que tiene éste para los resultados del negocio; entender los componentes de un plan de ventas, entre ellos el análisis del mercado, la fijación de objetivos, la definición de clientes, la segmentación y fijación de mercado </a:t>
            </a:r>
            <a:r>
              <a:rPr lang="es-ES" b="1" dirty="0" err="1">
                <a:solidFill>
                  <a:schemeClr val="bg1"/>
                </a:solidFill>
                <a:latin typeface="Open Sans Bold"/>
                <a:ea typeface="Calibri" panose="020F0502020204030204" pitchFamily="34" charset="0"/>
                <a:cs typeface="Times New Roman" panose="02020603050405020304" pitchFamily="18" charset="0"/>
              </a:rPr>
              <a:t>objetivo;la</a:t>
            </a:r>
            <a:r>
              <a:rPr lang="es-ES" b="1" dirty="0">
                <a:solidFill>
                  <a:schemeClr val="bg1"/>
                </a:solidFill>
                <a:latin typeface="Open Sans Bold"/>
                <a:ea typeface="Calibri" panose="020F0502020204030204" pitchFamily="34" charset="0"/>
                <a:cs typeface="Times New Roman" panose="02020603050405020304" pitchFamily="18" charset="0"/>
              </a:rPr>
              <a:t> definición de las acciones tácticas a realizar y su esquema de seguimiento; saber cuáles son los impactos de cuando se actúa sin un plan de ventas; conocer las mejores prácticas de comunicación de este plan; conocer algunas metodología usadas para estructurarlo</a:t>
            </a:r>
            <a:endParaRPr lang="es-CO"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6" name="Título 5"/>
          <p:cNvSpPr>
            <a:spLocks noGrp="1"/>
          </p:cNvSpPr>
          <p:nvPr>
            <p:ph type="title" idx="4294967295"/>
          </p:nvPr>
        </p:nvSpPr>
        <p:spPr>
          <a:xfrm>
            <a:off x="-22860" y="183092"/>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PLAN DE VENTAS</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Organizando los ingresos de mi empresa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95304764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lumMod val="95000"/>
                  </a:schemeClr>
                </a:solidFill>
                <a:latin typeface="Open Sans Bold"/>
              </a:rPr>
              <a:t>Formándonos</a:t>
            </a:r>
            <a:endParaRPr lang="en-US" sz="2600" b="1" dirty="0">
              <a:solidFill>
                <a:schemeClr val="bg1">
                  <a:lumMod val="95000"/>
                </a:schemeClr>
              </a:solidFill>
              <a:latin typeface="Open Sans Bold"/>
            </a:endParaRPr>
          </a:p>
        </p:txBody>
      </p:sp>
      <p:sp>
        <p:nvSpPr>
          <p:cNvPr id="3" name="Rectángulo redondeado 2"/>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descubrir las potentes ventajas de hacer una debida planeación de la empresa basada en sus diferentes perspectivas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comprender a qué se refiere el concepto de planeación estratégica; recordar algunas definiciones de pensamiento estratégico; definir el concepto de planear y las ventajas de hacerlo; aprender a dimensionar las diferentes perspectivas de una empresa (la del dueño, la del mercado, la interna, la del capital humano); descubrir herramientas para desarrollar una planeación estratégica; aprender a definir objetivos estratégicos, a fijar indicadores, a establecer metas, a definir actividades, a plantear cronogramas; conocer algunos ejemplos de planes estratégicos</a:t>
            </a:r>
            <a:endParaRPr lang="es-CO" sz="20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89210" y="183092"/>
            <a:ext cx="1228121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PLANEACION ESTRATEGICA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Definiendo la ruta en el corto y mediano plazo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43522229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lumMod val="95000"/>
                  </a:schemeClr>
                </a:solidFill>
                <a:latin typeface="Open Sans Bold"/>
              </a:rPr>
              <a:t>Formándonos</a:t>
            </a:r>
            <a:endParaRPr lang="en-US" sz="2600" b="1" dirty="0">
              <a:solidFill>
                <a:schemeClr val="bg1">
                  <a:lumMod val="95000"/>
                </a:schemeClr>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a:solidFill>
                  <a:schemeClr val="bg1"/>
                </a:solidFill>
                <a:latin typeface="Open Sans Bold" panose="020B0604020202020204"/>
                <a:ea typeface="Calibri" panose="020F0502020204030204" pitchFamily="34" charset="0"/>
                <a:cs typeface="Times New Roman" panose="02020603050405020304" pitchFamily="18" charset="0"/>
              </a:rPr>
              <a:t>Se enfoca en descubrir la habilidad que nos permitirá optimizar y controlar el desempeño de las personas que están con nosotros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Se conversa de temas como entender qué quiere decir </a:t>
            </a:r>
            <a:r>
              <a:rPr lang="es-ES" sz="2000" b="1" dirty="0" err="1">
                <a:solidFill>
                  <a:srgbClr val="002060"/>
                </a:solidFill>
                <a:latin typeface="Open Sans Bold" panose="020B0604020202020204"/>
                <a:ea typeface="Calibri" panose="020F0502020204030204" pitchFamily="34" charset="0"/>
                <a:cs typeface="Times New Roman" panose="02020603050405020304" pitchFamily="18" charset="0"/>
              </a:rPr>
              <a:t>gerenciar</a:t>
            </a:r>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 el desempeño; conocer cómo se puede </a:t>
            </a:r>
            <a:r>
              <a:rPr lang="es-ES" sz="2000" b="1" dirty="0" err="1">
                <a:solidFill>
                  <a:srgbClr val="002060"/>
                </a:solidFill>
                <a:latin typeface="Open Sans Bold" panose="020B0604020202020204"/>
                <a:ea typeface="Calibri" panose="020F0502020204030204" pitchFamily="34" charset="0"/>
                <a:cs typeface="Times New Roman" panose="02020603050405020304" pitchFamily="18" charset="0"/>
              </a:rPr>
              <a:t>gerenciar</a:t>
            </a:r>
            <a:r>
              <a:rPr lang="es-ES" sz="2000" b="1" dirty="0">
                <a:solidFill>
                  <a:srgbClr val="002060"/>
                </a:solidFill>
                <a:latin typeface="Open Sans Bold" panose="020B0604020202020204"/>
                <a:ea typeface="Calibri" panose="020F0502020204030204" pitchFamily="34" charset="0"/>
                <a:cs typeface="Times New Roman" panose="02020603050405020304" pitchFamily="18" charset="0"/>
              </a:rPr>
              <a:t> el desempeño; explorar una ruta propuesta para hacerlo que pasa por tener claro el desempeño esperado, la identificación de las brechas, la definición de objetivos y los acuerdo que deben hacerse para lograrlos; conocer a fondo la matriz querer-poder; entender la metodología de habilidades vs. actitudes, para incrementar le desempeño de las personas; conocer varias recomendaciones para fortalecer conocimientos, habilidades y actitudes; descubrir una excelente visión de la forma de fijar objetivos y metas; etc.</a:t>
            </a:r>
            <a:endParaRPr lang="es-CO" sz="20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4262"/>
            <a:ext cx="1219328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GERENCIAR Y POTENCIAR EL DESEMPEÑO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las mejores posibilidades en nuestros colaboradores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52193864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054711" y="1419290"/>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 importancia que tiene tener espacios específicos para hablar con la fuerza comercial de los temas referentes a las ventas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diferenciar qué es una reunión de ventas; diferenciarla de una reunión común; definir los elementos fundamentales de este tipo de reuniones; saber cuáles son las condiciones para considerar exitosa una reunión de ventas, pasando por saber si hubo comprensión total de los temas tratados, si hay participación de todos, si se desarrolla en un ambiente constructivo, etc.; definir cómo es la metodología para este tipo de reuniones (duración, frecuencia, asistentes, temarios); etc.</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43144"/>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REUNIONES DE VENTAS</a:t>
            </a:r>
            <a:endParaRPr lang="es-CO" sz="2800" dirty="0">
              <a:effectLst/>
              <a:latin typeface="Open Sans Bold" panose="020B0604020202020204"/>
            </a:endParaRPr>
          </a:p>
          <a:p>
            <a:pPr rtl="0" eaLnBrk="1" latinLnBrk="0" hangingPunct="1"/>
            <a:r>
              <a:rPr lang="es-ES" sz="2800" b="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Haciendo seguimiento a la gestión comercial</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2549898647"/>
      </p:ext>
    </p:extLst>
  </p:cSld>
  <p:clrMapOvr>
    <a:masterClrMapping/>
  </p:clrMapOvr>
  <mc:AlternateContent xmlns:mc="http://schemas.openxmlformats.org/markup-compatibility/2006" xmlns:p14="http://schemas.microsoft.com/office/powerpoint/2010/main">
    <mc:Choice Requires="p14">
      <p:transition p14:dur="10" advClick="0" advTm="50000"/>
    </mc:Choice>
    <mc:Fallback xmlns="">
      <p:transition advClick="0" advTm="50000"/>
    </mc:Fallback>
  </mc:AlternateContent>
</p:sld>
</file>

<file path=ppt/slides/slide19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Se enfoca en comprender que las reuniones pueden ser muy útiles cuando se dan ciertas condiciones que garanticen que realmente sean productivas</a:t>
            </a:r>
            <a:endParaRPr lang="es-CO" sz="28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identificar las variables que permiten que una reunión cumpla con sus objetivos; revisar las condiciones que deben darse para considerar efectiva una reunión, como por ejemplo si se cumplió el orden del día, si se cumplieron los horarios previstos, si el objetivo en la reunión fue alcanzado, si hubo participación activa de los asistentes, si se tomaron las decisiones necesarias; aprender a estructurar una buena metodología para alcanzar la efectividad en las reuniones</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11512" y="350376"/>
            <a:ext cx="1230351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REUNIONES EFECTIVAS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Optimizando los momentos conjuntos de trabajo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22058487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panose="020B0604020202020204"/>
                <a:ea typeface="Calibri" panose="020F0502020204030204" pitchFamily="34" charset="0"/>
                <a:cs typeface="Times New Roman" panose="02020603050405020304" pitchFamily="18" charset="0"/>
              </a:rPr>
              <a:t>Se enfoca en la importancia de lograr que la gente tenga sentimientos positivos hacia su empresa para asegurar una mejor gestión y un mayor resultado</a:t>
            </a:r>
            <a:endParaRPr lang="es-CO" sz="28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qué quiere decir; por qué es importante que la gente sienta algo por su empresa; cómo se relaciona esta sensibilidad con el sentido de pertenencia; qué pasa cuando se es insensible ante las diferentes situaciones de la empresa; cómo lograr generar esta sensibilidad; cómo reconocer a quienes tienen alto grado de sensibilidad organizacional; por qué tiene más probabilidades de éxito quien tiene esta habilidad</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00695"/>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SENSIBILIDAD ORGANIZACIONAL</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Creando sentimientos positivos frente a la compañía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56445561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054711" y="1419290"/>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endParaRPr lang="es-CO" sz="2800" b="1" dirty="0">
              <a:solidFill>
                <a:srgbClr val="002060"/>
              </a:solidFill>
              <a:latin typeface="Open Sans Bold" panose="020B0604020202020204"/>
              <a:ea typeface="Calibri" panose="020F0502020204030204" pitchFamily="34" charset="0"/>
              <a:cs typeface="Times New Roman" panose="02020603050405020304" pitchFamily="18" charset="0"/>
            </a:endParaRPr>
          </a:p>
        </p:txBody>
      </p:sp>
      <p:sp>
        <p:nvSpPr>
          <p:cNvPr id="3" name="Rectángulo redondeado 2"/>
          <p:cNvSpPr/>
          <p:nvPr/>
        </p:nvSpPr>
        <p:spPr>
          <a:xfrm>
            <a:off x="1054711" y="3346554"/>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saber qué es la sicología del consumidor; conocer cómo funciona; ampliar el significado de consumidor; aprender los factores claves de la sicología del consumidor; estudiar el concepto de necesidades ligado a este tema; conocer qué tiene que ver en este tema la percepción; revisar algunos factores culturales y sociales que pueden modificar el comportamiento del consumidor</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54711" y="1327850"/>
            <a:ext cx="10080000" cy="1800000"/>
          </a:xfrm>
          <a:prstGeom prst="roundRect">
            <a:avLst/>
          </a:prstGeom>
          <a:solidFill>
            <a:srgbClr val="233DFF"/>
          </a:solidFill>
          <a:ln w="57150">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enfoca en aprender cuáles son los elementos fundamentales que  determinan los comportamientos de los consumidores,  para desarrollar la habilidad de comprenderlas y tomar decisiones acertadas en la gestión profesional</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7" name="Título 6"/>
          <p:cNvSpPr>
            <a:spLocks noGrp="1"/>
          </p:cNvSpPr>
          <p:nvPr>
            <p:ph type="title" idx="4294967295"/>
          </p:nvPr>
        </p:nvSpPr>
        <p:spPr>
          <a:xfrm>
            <a:off x="-116445" y="382250"/>
            <a:ext cx="12336966"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SICOLOGIA DEL CONSUMIDOR</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Comprendiendo las conductas de mis clientes</a:t>
            </a:r>
            <a:endParaRPr lang="es-CO" sz="2800" dirty="0">
              <a:effectLst/>
              <a:latin typeface="Open Sans Bold" panose="020B0604020202020204"/>
            </a:endParaRPr>
          </a:p>
        </p:txBody>
      </p:sp>
      <p:pic>
        <p:nvPicPr>
          <p:cNvPr id="8" name="Imagen 7">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151994"/>
            <a:ext cx="975638" cy="972000"/>
          </a:xfrm>
          <a:prstGeom prst="rect">
            <a:avLst/>
          </a:prstGeom>
        </p:spPr>
      </p:pic>
    </p:spTree>
    <p:extLst>
      <p:ext uri="{BB962C8B-B14F-4D97-AF65-F5344CB8AC3E}">
        <p14:creationId xmlns:p14="http://schemas.microsoft.com/office/powerpoint/2010/main" val="180123615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19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4711" y="1419290"/>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explorar todas las ventajas y desventajas </a:t>
            </a: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que</a:t>
            </a: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 tiene el reunir a varias personas a trabajar sobre un mismo tema y los logros que pueden alcanzarse al hacerlo</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54711"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lIns="0" tIns="72000" rtlCol="0" anchor="ctr"/>
          <a:lstStyle/>
          <a:p>
            <a:pPr lvl="0" algn="just"/>
            <a:r>
              <a:rPr lang="es-ES"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definir el concepto de trabajo en equipo; comparar este concepto con el de un equipo de trabajo; explorar las razones por las cuales se debe trabajar en equipo; diferenciar entre un grupo de personas y un equipo de trabajo; conocer los secretos que por dentro tienen los equipos exitosos de trabajo; descubrir los beneficios del trabajo en equipo; analizar las diversas situaciones positivas y negativas que se pueden presentar al interior de un equipo de trabajo; evaluar algunas desventajas del trabajo en equipo; aprender los roles que se juegan dentro de un equipo; estudiar las características típicas de un equipo de trabajo; explorar por qué puede fracasar un equipo</a:t>
            </a:r>
            <a:endParaRPr lang="es-CO"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45251" y="388732"/>
            <a:ext cx="12192000" cy="762000"/>
          </a:xfrm>
        </p:spPr>
        <p:txBody>
          <a:bodyPr>
            <a:noAutofit/>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TRABAJO EN EQUIPO</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lo mejor de los demás</a:t>
            </a:r>
            <a:endParaRPr lang="es-CO" sz="2800" dirty="0">
              <a:effectLst/>
              <a:latin typeface="Open Sans Bold" panose="020B0604020202020204"/>
            </a:endParaRPr>
          </a:p>
        </p:txBody>
      </p:sp>
      <p:pic>
        <p:nvPicPr>
          <p:cNvPr id="6" name="Imagen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3546" y="120174"/>
            <a:ext cx="975638" cy="972000"/>
          </a:xfrm>
          <a:prstGeom prst="rect">
            <a:avLst/>
          </a:prstGeom>
        </p:spPr>
      </p:pic>
    </p:spTree>
    <p:extLst>
      <p:ext uri="{BB962C8B-B14F-4D97-AF65-F5344CB8AC3E}">
        <p14:creationId xmlns:p14="http://schemas.microsoft.com/office/powerpoint/2010/main" val="188306770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TextBox 3"/>
          <p:cNvSpPr txBox="1"/>
          <p:nvPr/>
        </p:nvSpPr>
        <p:spPr>
          <a:xfrm>
            <a:off x="0" y="1854200"/>
            <a:ext cx="12192000" cy="410433"/>
          </a:xfrm>
          <a:prstGeom prst="rect">
            <a:avLst/>
          </a:prstGeom>
        </p:spPr>
        <p:style>
          <a:lnRef idx="3">
            <a:schemeClr val="lt1"/>
          </a:lnRef>
          <a:fillRef idx="1">
            <a:schemeClr val="accent2"/>
          </a:fillRef>
          <a:effectRef idx="1">
            <a:schemeClr val="accent2"/>
          </a:effectRef>
          <a:fontRef idx="minor">
            <a:schemeClr val="lt1"/>
          </a:fontRef>
        </p:style>
        <p:txBody>
          <a:bodyPr wrap="square" lIns="0" tIns="0" rIns="0" bIns="0" rtlCol="0" anchor="t">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Adobe Heiti Std R" panose="020B0400000000000000" pitchFamily="34" charset="-128"/>
              <a:ea typeface="Adobe Heiti Std R" panose="020B0400000000000000" pitchFamily="34" charset="-128"/>
              <a:cs typeface="+mn-cs"/>
            </a:endParaRPr>
          </a:p>
        </p:txBody>
      </p:sp>
      <p:grpSp>
        <p:nvGrpSpPr>
          <p:cNvPr id="4" name="Group 4"/>
          <p:cNvGrpSpPr/>
          <p:nvPr/>
        </p:nvGrpSpPr>
        <p:grpSpPr>
          <a:xfrm>
            <a:off x="1781661" y="3928076"/>
            <a:ext cx="2089229" cy="2089229"/>
            <a:chOff x="0" y="0"/>
            <a:chExt cx="812800" cy="812800"/>
          </a:xfrm>
        </p:grpSpPr>
        <p:sp>
          <p:nvSpPr>
            <p:cNvPr id="5" name="Freeform 5"/>
            <p:cNvSpPr/>
            <p:nvPr/>
          </p:nvSpPr>
          <p:spPr>
            <a:xfrm>
              <a:off x="0" y="0"/>
              <a:ext cx="812800" cy="812800"/>
            </a:xfrm>
            <a:custGeom>
              <a:avLst/>
              <a:gdLst/>
              <a:ahLst/>
              <a:cxnLst/>
              <a:rect l="l" t="t" r="r" b="b"/>
              <a:pathLst>
                <a:path w="812800" h="812800">
                  <a:moveTo>
                    <a:pt x="56820" y="0"/>
                  </a:moveTo>
                  <a:lnTo>
                    <a:pt x="755980" y="0"/>
                  </a:lnTo>
                  <a:cubicBezTo>
                    <a:pt x="771050" y="0"/>
                    <a:pt x="785502" y="5986"/>
                    <a:pt x="796158" y="16642"/>
                  </a:cubicBezTo>
                  <a:cubicBezTo>
                    <a:pt x="806814" y="27298"/>
                    <a:pt x="812800" y="41750"/>
                    <a:pt x="812800" y="56820"/>
                  </a:cubicBezTo>
                  <a:lnTo>
                    <a:pt x="812800" y="755980"/>
                  </a:lnTo>
                  <a:cubicBezTo>
                    <a:pt x="812800" y="771050"/>
                    <a:pt x="806814" y="785502"/>
                    <a:pt x="796158" y="796158"/>
                  </a:cubicBezTo>
                  <a:cubicBezTo>
                    <a:pt x="785502" y="806814"/>
                    <a:pt x="771050" y="812800"/>
                    <a:pt x="755980" y="812800"/>
                  </a:cubicBezTo>
                  <a:lnTo>
                    <a:pt x="56820" y="812800"/>
                  </a:lnTo>
                  <a:cubicBezTo>
                    <a:pt x="41750" y="812800"/>
                    <a:pt x="27298" y="806814"/>
                    <a:pt x="16642" y="796158"/>
                  </a:cubicBezTo>
                  <a:cubicBezTo>
                    <a:pt x="5986" y="785502"/>
                    <a:pt x="0" y="771050"/>
                    <a:pt x="0" y="755980"/>
                  </a:cubicBezTo>
                  <a:lnTo>
                    <a:pt x="0" y="56820"/>
                  </a:lnTo>
                  <a:cubicBezTo>
                    <a:pt x="0" y="41750"/>
                    <a:pt x="5986" y="27298"/>
                    <a:pt x="16642" y="16642"/>
                  </a:cubicBezTo>
                  <a:cubicBezTo>
                    <a:pt x="27298" y="5986"/>
                    <a:pt x="41750" y="0"/>
                    <a:pt x="56820" y="0"/>
                  </a:cubicBezTo>
                  <a:close/>
                </a:path>
              </a:pathLst>
            </a:custGeom>
            <a:blipFill>
              <a:blip r:embed="rId2"/>
              <a:stretch>
                <a:fillRect l="-18309" r="-18309"/>
              </a:stretch>
            </a:blipFill>
          </p:spPr>
        </p:sp>
      </p:grpSp>
      <p:sp>
        <p:nvSpPr>
          <p:cNvPr id="6" name="TextBox 6"/>
          <p:cNvSpPr txBox="1"/>
          <p:nvPr/>
        </p:nvSpPr>
        <p:spPr>
          <a:xfrm>
            <a:off x="284925" y="6121400"/>
            <a:ext cx="5082699" cy="461665"/>
          </a:xfrm>
          <a:prstGeom prst="rect">
            <a:avLst/>
          </a:prstGeom>
        </p:spPr>
        <p:txBody>
          <a:bodyPr lIns="0" tIns="0" rIns="0" bIns="0" rtlCol="0" anchor="t">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FFFFFF"/>
                </a:solidFill>
                <a:effectLst/>
                <a:uLnTx/>
                <a:uFillTx/>
                <a:latin typeface="Open Sans Bold"/>
                <a:ea typeface="+mn-ea"/>
                <a:cs typeface="+mn-cs"/>
              </a:rPr>
              <a:t>José Fernando Durán Gutiérrez</a:t>
            </a:r>
          </a:p>
        </p:txBody>
      </p:sp>
      <p:sp>
        <p:nvSpPr>
          <p:cNvPr id="7" name="TextBox 7"/>
          <p:cNvSpPr txBox="1"/>
          <p:nvPr/>
        </p:nvSpPr>
        <p:spPr>
          <a:xfrm>
            <a:off x="9046305" y="6121400"/>
            <a:ext cx="2275285" cy="461665"/>
          </a:xfrm>
          <a:prstGeom prst="rect">
            <a:avLst/>
          </a:prstGeom>
        </p:spPr>
        <p:txBody>
          <a:bodyPr lIns="0" tIns="0" rIns="0" bIns="0" rtlCol="0" anchor="t">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FFFFFF"/>
                </a:solidFill>
                <a:effectLst/>
                <a:uLnTx/>
                <a:uFillTx/>
                <a:latin typeface="Open Sans Bold"/>
                <a:ea typeface="+mn-ea"/>
                <a:cs typeface="+mn-cs"/>
              </a:rPr>
              <a:t>Formándonos</a:t>
            </a:r>
          </a:p>
        </p:txBody>
      </p:sp>
      <p:sp>
        <p:nvSpPr>
          <p:cNvPr id="8" name="Título 7"/>
          <p:cNvSpPr>
            <a:spLocks noGrp="1"/>
          </p:cNvSpPr>
          <p:nvPr>
            <p:ph type="title" idx="4294967295"/>
          </p:nvPr>
        </p:nvSpPr>
        <p:spPr>
          <a:xfrm>
            <a:off x="304799" y="645240"/>
            <a:ext cx="11370527" cy="762000"/>
          </a:xfrm>
        </p:spPr>
        <p:txBody>
          <a:bodyPr>
            <a:normAutofit/>
          </a:bodyPr>
          <a:lstStyle/>
          <a:p>
            <a:pPr rtl="0" eaLnBrk="1" latinLnBrk="0" hangingPunct="1"/>
            <a:r>
              <a:rPr lang="es-MX" sz="4000" b="1" kern="1200" dirty="0">
                <a:solidFill>
                  <a:srgbClr val="FFFFFF"/>
                </a:solidFill>
                <a:effectLst/>
                <a:latin typeface="Open Sans Bold" panose="020B0604020202020204"/>
                <a:ea typeface="+mn-ea"/>
                <a:cs typeface="+mn-cs"/>
              </a:rPr>
              <a:t>Enfoque y contenido de todas nuestras charlas</a:t>
            </a:r>
            <a:endParaRPr lang="es-CO" dirty="0">
              <a:effectLst/>
            </a:endParaRPr>
          </a:p>
        </p:txBody>
      </p:sp>
    </p:spTree>
    <p:extLst>
      <p:ext uri="{BB962C8B-B14F-4D97-AF65-F5344CB8AC3E}">
        <p14:creationId xmlns:p14="http://schemas.microsoft.com/office/powerpoint/2010/main" val="385401139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914571" y="1351108"/>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entender en qué consiste el saber analizar el entorno y las ventajas que esta habilidad nos da como profesionales exitosos</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892630" y="3311338"/>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lumMod val="95000"/>
                  </a:schemeClr>
                </a:solidFill>
                <a:latin typeface="Open Sans Bold"/>
                <a:ea typeface="Calibri" panose="020F0502020204030204" pitchFamily="34" charset="0"/>
                <a:cs typeface="Times New Roman" panose="02020603050405020304" pitchFamily="18" charset="0"/>
              </a:rPr>
              <a:t>Se conversa, entre otros, de temas como entender el concepto de entorno; las factores que componen el entorno; la importancia de un adecuado análisis del entorno; el perfil de una persona que analiza el entorno; los principales errores que se comenten al hacer este análisis; los riesgos de no hacerlo; las razones por las cuales el análisis del entorno es una competencia que refleja personas exitosas; cómo fortalecerse en este habilidad</a:t>
            </a:r>
            <a:endParaRPr lang="es-CO" sz="2000" b="1" dirty="0">
              <a:solidFill>
                <a:schemeClr val="bg1">
                  <a:lumMod val="95000"/>
                </a:schemeClr>
              </a:solidFill>
              <a:latin typeface="Open Sans Bold"/>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0" y="139849"/>
            <a:ext cx="12192000" cy="1051029"/>
          </a:xfrm>
        </p:spPr>
        <p:txBody>
          <a:bodyPr>
            <a:normAutofit/>
          </a:bodyPr>
          <a:lstStyle/>
          <a:p>
            <a:pPr rtl="0" eaLnBrk="1" latinLnBrk="0" hangingPunct="1"/>
            <a:r>
              <a:rPr lang="es-ES" sz="2800" b="1" kern="1200" dirty="0">
                <a:solidFill>
                  <a:srgbClr val="004AAD"/>
                </a:solidFill>
                <a:effectLst/>
                <a:latin typeface="Open Sans Bold" panose="020B0604020202020204"/>
                <a:ea typeface="+mn-ea"/>
                <a:cs typeface="Times New Roman" panose="02020603050405020304" pitchFamily="18" charset="0"/>
              </a:rPr>
              <a:t>ANALISIS DEL ENTORNO</a:t>
            </a:r>
            <a:br>
              <a:rPr lang="es-ES" sz="2800" b="1" kern="1200" dirty="0">
                <a:solidFill>
                  <a:srgbClr val="004AAD"/>
                </a:solidFill>
                <a:effectLst/>
                <a:latin typeface="Open Sans Bold" panose="020B0604020202020204"/>
                <a:ea typeface="+mn-ea"/>
                <a:cs typeface="Times New Roman" panose="02020603050405020304" pitchFamily="18" charset="0"/>
              </a:rPr>
            </a:br>
            <a:r>
              <a:rPr lang="es-ES" sz="2800" kern="1200" dirty="0">
                <a:solidFill>
                  <a:srgbClr val="004AAD"/>
                </a:solidFill>
                <a:effectLst/>
                <a:latin typeface="Open Sans Bold" panose="020B0604020202020204"/>
                <a:ea typeface="+mn-ea"/>
                <a:cs typeface="Times New Roman" panose="02020603050405020304" pitchFamily="18" charset="0"/>
              </a:rPr>
              <a:t>Entendiendo lo que pasa a mi alrededor</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71145312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80675" y="1487388"/>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validar las posibilidades de sobresalir de quienes pueden resolver con más facilidad asuntos numéricos, estadísticos y otras cuestiones que involucran cifras</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77141" y="3370212"/>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la comprensión del concepto de análisis numérico; las razones por las cuales éste se convierte en una competencia diferenciadora; cómo se refleja esta habilidad en las personas más exitosas; recomendaciones para conseguir un buen nivel de análisis numérico; el perfil de la persona con habilidad destacada en análisis numérico; las desventajas de no tener esta habilidad; una reflexión sobre si el análisis numérico es innato o se puede aprender</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Rectángulo 5"/>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Título 4"/>
          <p:cNvSpPr>
            <a:spLocks noGrp="1"/>
          </p:cNvSpPr>
          <p:nvPr>
            <p:ph type="title" idx="4294967295"/>
          </p:nvPr>
        </p:nvSpPr>
        <p:spPr>
          <a:xfrm>
            <a:off x="0" y="564092"/>
            <a:ext cx="1189795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ANALISIS NUMERICO</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Manejando adecuadamente los números</a:t>
            </a: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16741717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860515" y="1486068"/>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tomar conciencia sobre la necesidad de tomar decisiones debidamente analizadas y los riesgos de apresurarse</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851634" y="3384042"/>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el entendimiento del alcance de esta competencia; la forma como debemos prepararnos para tomar decisiones; la importancia de analizar antes de decidir; los riesgos de tomar decisiones apresuradas; el perfil de quien sabe tomar decisiones; la razón por la cual un profesional es más exitoso cuando toma decisiones analizadas; las decisiones en la vida personal</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564092"/>
            <a:ext cx="12102352" cy="762000"/>
          </a:xfrm>
        </p:spPr>
        <p:txBody>
          <a:bodyPr>
            <a:noAutofit/>
          </a:bodyPr>
          <a:lstStyle/>
          <a:p>
            <a:pPr rtl="0" eaLnBrk="1" latinLnBrk="0" hangingPunct="1"/>
            <a:r>
              <a:rPr lang="es-ES" sz="2800" b="1" kern="1200" dirty="0">
                <a:solidFill>
                  <a:srgbClr val="233DFF"/>
                </a:solidFill>
                <a:effectLst/>
                <a:latin typeface="Open Sans Bold" panose="020B0604020202020204"/>
                <a:ea typeface="+mn-ea"/>
                <a:cs typeface="Times New Roman" panose="02020603050405020304" pitchFamily="18" charset="0"/>
              </a:rPr>
              <a:t>ANALISIS Y TOMA DE DECISIONES</a:t>
            </a:r>
            <a:br>
              <a:rPr lang="es-ES" sz="2800" b="1" kern="1200" dirty="0">
                <a:solidFill>
                  <a:srgbClr val="233DFF"/>
                </a:solidFill>
                <a:effectLst/>
                <a:latin typeface="Open Sans Bold" panose="020B0604020202020204"/>
                <a:ea typeface="+mn-ea"/>
                <a:cs typeface="Times New Roman" panose="02020603050405020304" pitchFamily="18" charset="0"/>
              </a:rPr>
            </a:br>
            <a:r>
              <a:rPr lang="es-ES" sz="2800" kern="1200" dirty="0">
                <a:solidFill>
                  <a:srgbClr val="233DFF"/>
                </a:solidFill>
                <a:effectLst/>
                <a:latin typeface="Open Sans Bold" panose="020B0604020202020204"/>
                <a:ea typeface="+mn-ea"/>
                <a:cs typeface="Times New Roman" panose="02020603050405020304" pitchFamily="18" charset="0"/>
              </a:rPr>
              <a:t>Definiendo adecuadamente los números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89952173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redondeado 4"/>
          <p:cNvSpPr/>
          <p:nvPr/>
        </p:nvSpPr>
        <p:spPr>
          <a:xfrm>
            <a:off x="994410" y="1421426"/>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rgbClr val="004AAD"/>
                </a:solidFill>
                <a:latin typeface="Open Sans Bold"/>
                <a:ea typeface="Calibri" panose="020F0502020204030204" pitchFamily="34" charset="0"/>
                <a:cs typeface="Times New Roman" panose="02020603050405020304" pitchFamily="18" charset="0"/>
              </a:rPr>
              <a:t>Se enfoca en conocer las inmensas probabilidades que ofrece un proceso de aprendizaje en equipo y la forma de hacer que a partir de allí un equipo sea más exitoso</a:t>
            </a:r>
            <a:endParaRPr lang="es-CO" sz="24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Rectángulo redondeado 5"/>
          <p:cNvSpPr/>
          <p:nvPr/>
        </p:nvSpPr>
        <p:spPr>
          <a:xfrm>
            <a:off x="994410" y="3351716"/>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el concepto de aprendizaje en equipo; la diferencia que hay entre un grupo y un equipo; como hacer que un grupo se vuelva un equipo; comprender el comportamiento de un equipo exitoso; la forma colectiva de pensar de un buen equipo; la diferencia entre aprender individualmente y hacerlo en equipo; las ventajas y riesgos del aprendizaje en equipo; qué dificulta el aprendizaje en equipo; los temas que sí y que no deben intentar aprenderse en equipo; las mejores prácticas del aprendizaje en equipo; algunas recomendaciones para iniciar un proceso de aprendizaje en equipo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0" y="529136"/>
            <a:ext cx="12192000" cy="762000"/>
          </a:xfrm>
        </p:spPr>
        <p:txBody>
          <a:bodyPr>
            <a:noAutofit/>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APRENDIZAJE EN EQUIPO</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Aprendiendo con mis compañeros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12502721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5" name="Rectángulo redondeado 4"/>
          <p:cNvSpPr/>
          <p:nvPr/>
        </p:nvSpPr>
        <p:spPr>
          <a:xfrm>
            <a:off x="923653" y="1430627"/>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crear conciencia sobre la importancia de identificar los riesgos y de saber asumirlos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7" name="Rectángulo redondeado 6"/>
          <p:cNvSpPr/>
          <p:nvPr/>
        </p:nvSpPr>
        <p:spPr>
          <a:xfrm>
            <a:off x="923653" y="3349276"/>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definir el riesgo; saber cuando sí y cuando no existen riesgos; los riesgos de ignorarlos; por qué saber asumir riesgos es una excelente competencia personal; reflexionar hasta donde se deben asumirse riesgos; conocer la forma de prepararse para asumir riesgos; comprender qué tan fácil es tomar riesgos; las desventajas de no asumir riesgos; el perfil de quien sabe asumir riesgos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0" y="441275"/>
            <a:ext cx="12016292" cy="762000"/>
          </a:xfrm>
        </p:spPr>
        <p:txBody>
          <a:bodyPr>
            <a:noAutofit/>
          </a:bodyPr>
          <a:lstStyle/>
          <a:p>
            <a:pPr rtl="0" eaLnBrk="1" latinLnBrk="0" hangingPunct="1"/>
            <a:r>
              <a:rPr lang="es-ES" sz="2800" b="1" kern="1200" dirty="0">
                <a:solidFill>
                  <a:srgbClr val="004AAD"/>
                </a:solidFill>
                <a:effectLst/>
                <a:latin typeface="Open Sans Bold" panose="020B0604020202020204"/>
                <a:ea typeface="+mn-ea"/>
                <a:cs typeface="Times New Roman" panose="02020603050405020304" pitchFamily="18" charset="0"/>
              </a:rPr>
              <a:t>ASUMIR RIESGOS</a:t>
            </a:r>
            <a:br>
              <a:rPr lang="es-ES" sz="2800" b="1" kern="1200" dirty="0">
                <a:solidFill>
                  <a:srgbClr val="004AAD"/>
                </a:solidFill>
                <a:effectLst/>
                <a:latin typeface="Open Sans Bold" panose="020B0604020202020204"/>
                <a:ea typeface="+mn-ea"/>
                <a:cs typeface="Times New Roman" panose="02020603050405020304" pitchFamily="18" charset="0"/>
              </a:rPr>
            </a:br>
            <a:r>
              <a:rPr lang="es-ES" sz="2800" kern="1200" dirty="0">
                <a:solidFill>
                  <a:srgbClr val="004AAD"/>
                </a:solidFill>
                <a:effectLst/>
                <a:latin typeface="Open Sans Bold" panose="020B0604020202020204"/>
                <a:ea typeface="+mn-ea"/>
                <a:cs typeface="Times New Roman" panose="02020603050405020304" pitchFamily="18" charset="0"/>
              </a:rPr>
              <a:t>Enfrentando decisiones y asumiendo consecuencias</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66329375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994410" y="1302335"/>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rgbClr val="004AAD"/>
                </a:solidFill>
                <a:latin typeface="Open Sans Bold"/>
                <a:ea typeface="Calibri" panose="020F0502020204030204" pitchFamily="34" charset="0"/>
                <a:cs typeface="Times New Roman" panose="02020603050405020304" pitchFamily="18" charset="0"/>
              </a:rPr>
              <a:t>Se enfoca en aprender a desarrollar la capacidad de eliminar distractores que impidan estar atentos a cada circunstancia</a:t>
            </a:r>
            <a:endParaRPr lang="es-CO" sz="24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37951" y="3310087"/>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la comprensión del concepto de atención; aprender a identificar un foco; entender cómo concentrarse y las principales distracciones que siempre están presentes; recomendaciones para mejorar el nivel de atención</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8049" y="332583"/>
            <a:ext cx="12192000" cy="762000"/>
          </a:xfrm>
        </p:spPr>
        <p:txBody>
          <a:bodyPr>
            <a:noAutofit/>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ATENCION CONSCIENTE</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Capturando cada situación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04351829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redondeado 1"/>
          <p:cNvSpPr/>
          <p:nvPr/>
        </p:nvSpPr>
        <p:spPr>
          <a:xfrm>
            <a:off x="1045028" y="1330898"/>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descubrir como un buen nivel de confianza en sí mismo es clave para el buen desempeño personal, social y laboral</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066800" y="3346554"/>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definición de autoconfianza; las razones por las cuales hay que creer en uno mismo; los riesgos cuando se duda de sus propias capacidades; por qué es más exitosa una persona con buen nivel de autoconfianza; la diferencia entre soberbia y autoconfianza; la forma de reconocer a una persona que confía en sí misma; como subir los niveles de autoconfianza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mn-ea"/>
                <a:cs typeface="Times New Roman" panose="02020603050405020304" pitchFamily="18" charset="0"/>
              </a:rPr>
              <a:t>AUTOCONFIANZA</a:t>
            </a:r>
            <a:br>
              <a:rPr lang="es-ES" sz="2800" b="1" kern="1200" dirty="0">
                <a:solidFill>
                  <a:srgbClr val="FFFFFF"/>
                </a:solidFill>
                <a:effectLst/>
                <a:latin typeface="Open Sans Bold" panose="020B0604020202020204"/>
                <a:ea typeface="+mn-ea"/>
                <a:cs typeface="Times New Roman" panose="02020603050405020304" pitchFamily="18" charset="0"/>
              </a:rPr>
            </a:br>
            <a:r>
              <a:rPr lang="es-ES" sz="2800" kern="1200" dirty="0">
                <a:solidFill>
                  <a:srgbClr val="FFFFFF"/>
                </a:solidFill>
                <a:effectLst/>
                <a:latin typeface="Open Sans Bold" panose="020B0604020202020204"/>
                <a:ea typeface="+mn-ea"/>
                <a:cs typeface="Times New Roman" panose="02020603050405020304" pitchFamily="18" charset="0"/>
              </a:rPr>
              <a:t>Creyendo en mis propias capacidades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24405187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28700" y="1438542"/>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reconocer la importancia de tener control sobre uno mismo, las ventajas de hacerlo, la forma de lograrlo y los riesgos de no tenerlo</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028700" y="3372032"/>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entender por autocontrol; conocer varias técnicas para lograrlo; saber la importancia del autocontrol; conocer cuál es la relación entre autocontrol e inteligencia emocional; identificar los errores que se cometen frecuentemente por no tener autocontrol; saber qué barreras enfrenta una persona sin autocontrol; saber por qué hay riesgos de no ser exitoso sin autocontrol; entender cómo ayudar a una persona con bajo autocontrol; reconocer los pasos para ir ganando cada vez más control de uno mismo </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30713"/>
            <a:ext cx="12191999"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mn-ea"/>
                <a:cs typeface="Times New Roman" panose="02020603050405020304" pitchFamily="18" charset="0"/>
              </a:rPr>
              <a:t>AUTOCONTROL</a:t>
            </a:r>
            <a:br>
              <a:rPr lang="es-ES" sz="2800" b="1" kern="1200" dirty="0">
                <a:solidFill>
                  <a:srgbClr val="004AAD"/>
                </a:solidFill>
                <a:effectLst/>
                <a:latin typeface="Open Sans Bold" panose="020B0604020202020204"/>
                <a:ea typeface="+mn-ea"/>
                <a:cs typeface="Times New Roman" panose="02020603050405020304" pitchFamily="18" charset="0"/>
              </a:rPr>
            </a:br>
            <a:r>
              <a:rPr lang="es-ES" sz="2800" kern="1200" dirty="0">
                <a:solidFill>
                  <a:srgbClr val="004AAD"/>
                </a:solidFill>
                <a:effectLst/>
                <a:latin typeface="Open Sans Bold" panose="020B0604020202020204"/>
                <a:ea typeface="+mn-ea"/>
                <a:cs typeface="Times New Roman" panose="02020603050405020304" pitchFamily="18" charset="0"/>
              </a:rPr>
              <a:t>Haciéndome seguimiento a mí mismo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51069832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994410" y="1420575"/>
            <a:ext cx="10080000" cy="1800000"/>
          </a:xfrm>
          <a:prstGeom prst="roundRect">
            <a:avLst/>
          </a:prstGeom>
          <a:solidFill>
            <a:schemeClr val="bg1"/>
          </a:solidFill>
          <a:ln w="7620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comprender la importancia y las oportunidades que </a:t>
            </a:r>
            <a:r>
              <a:rPr lang="es-ES"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presentan a partir de una sana revisión de nuestras acciones</a:t>
            </a:r>
            <a:endParaRPr lang="es-CO"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994410" y="3363847"/>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el concepto de autocrítica; la aceptación del error propio y de los demás; las posibilidades de corregir fallas; la importancia de replantear algunas cosas; lo positiva de la autocrítica; mi realidad frente a este competencia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75304" y="376730"/>
            <a:ext cx="1211669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AUTOCRITICA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Aceptando mis propios errores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43097762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C8F949A-0F87-FF66-A8ED-07D21006A09D}"/>
              </a:ext>
            </a:extLst>
          </p:cNvPr>
          <p:cNvSpPr txBox="1"/>
          <p:nvPr/>
        </p:nvSpPr>
        <p:spPr>
          <a:xfrm>
            <a:off x="33264" y="397279"/>
            <a:ext cx="12130454" cy="523220"/>
          </a:xfrm>
          <a:prstGeom prst="rect">
            <a:avLst/>
          </a:prstGeom>
          <a:noFill/>
        </p:spPr>
        <p:txBody>
          <a:bodyPr wrap="square" rtlCol="0">
            <a:spAutoFit/>
          </a:bodyPr>
          <a:lstStyle/>
          <a:p>
            <a:pPr algn="ctr"/>
            <a:endParaRPr lang="es-CO" sz="2800" dirty="0">
              <a:solidFill>
                <a:schemeClr val="bg1"/>
              </a:solidFill>
              <a:effectLst/>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925830" y="1351386"/>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asimilar la importancia de ser capaz de asumir responsabilidades y tener capacidad de acción sin la necesidad de tener quien lo recuerde constantemente</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925830" y="3354630"/>
            <a:ext cx="10080000" cy="2880000"/>
          </a:xfrm>
          <a:prstGeom prst="roundRect">
            <a:avLst/>
          </a:prstGeom>
          <a:solidFill>
            <a:srgbClr val="004AA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identificar el significado de autogestión; entender el concepto de administración autónoma; conocer cómo se autogestiona una persona con alta capacidad de ejecución; saber cómo se conoce si una persona es capaz de autogestionarse; revisar el concepto de autogestión vs antisocial; revisar por qué la autogestión se considera una de las habilidades más claves de una persona exitosa; preguntarse qué tan fácil es hacerlo; estudiar cómo aumentar nuestra capacidad de autogestión; hablar del concepto de autogestión vs la supervisión; ver las posibilidades de sobresalir sin autogestionarse</a:t>
            </a:r>
            <a:endParaRPr lang="es-CO" sz="2000" dirty="0">
              <a:solidFill>
                <a:schemeClr val="bg1"/>
              </a:solidFill>
              <a:latin typeface="Open Sans Bold"/>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19123" y="373943"/>
            <a:ext cx="1215873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AUTOGESTION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Actuando con mi propio impulso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72253745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8000"/>
            <a:lum/>
          </a:blip>
          <a:srcRect/>
          <a:stretch>
            <a:fillRect l="-38000" r="-38000"/>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0CA56E-EB15-8341-BA8A-14A5C61A0652}"/>
              </a:ext>
            </a:extLst>
          </p:cNvPr>
          <p:cNvSpPr txBox="1">
            <a:spLocks/>
          </p:cNvSpPr>
          <p:nvPr/>
        </p:nvSpPr>
        <p:spPr>
          <a:xfrm>
            <a:off x="204518" y="2286000"/>
            <a:ext cx="11356848" cy="2315183"/>
          </a:xfrm>
          <a:prstGeom prst="rect">
            <a:avLst/>
          </a:prstGeom>
          <a:noFill/>
          <a:ln>
            <a:noFill/>
          </a:ln>
        </p:spPr>
        <p:txBody>
          <a:bodyPr vert="horz" lIns="91440" tIns="45720" rIns="91440" bIns="45720" rtlCol="0" anchor="ctr">
            <a:normAutofit fontScale="62500" lnSpcReduction="20000"/>
          </a:bodyPr>
          <a:lstStyle>
            <a:lvl1pPr algn="ctr" defTabSz="609630" rtl="0" eaLnBrk="1" latinLnBrk="0" hangingPunct="1">
              <a:spcBef>
                <a:spcPct val="0"/>
              </a:spcBef>
              <a:buNone/>
              <a:defRPr sz="2933" kern="1200">
                <a:solidFill>
                  <a:schemeClr val="tx1"/>
                </a:solidFill>
                <a:latin typeface="+mj-lt"/>
                <a:ea typeface="+mj-ea"/>
                <a:cs typeface="+mj-cs"/>
              </a:defRPr>
            </a:lvl1pPr>
          </a:lstStyle>
          <a:p>
            <a:pPr marL="0" marR="0" lvl="0" indent="0" algn="ctr" defTabSz="609630" rtl="0" eaLnBrk="1" fontAlgn="auto" latinLnBrk="0" hangingPunct="1">
              <a:lnSpc>
                <a:spcPct val="100000"/>
              </a:lnSpc>
              <a:spcBef>
                <a:spcPct val="0"/>
              </a:spcBef>
              <a:spcAft>
                <a:spcPts val="0"/>
              </a:spcAft>
              <a:buClrTx/>
              <a:buSzTx/>
              <a:buFontTx/>
              <a:buNone/>
              <a:tabLst/>
              <a:defRPr/>
            </a:pPr>
            <a:br>
              <a:rPr kumimoji="0" lang="es-CO" sz="10700" b="1" i="0" u="none" strike="noStrike" kern="1200" cap="none" spc="0" normalizeH="0" baseline="0" noProof="0" dirty="0">
                <a:ln>
                  <a:noFill/>
                </a:ln>
                <a:solidFill>
                  <a:prstClr val="black"/>
                </a:solidFill>
                <a:effectLst/>
                <a:uLnTx/>
                <a:uFillTx/>
                <a:latin typeface="Open Sans Bold"/>
                <a:ea typeface="+mj-ea"/>
                <a:cs typeface="+mj-cs"/>
              </a:rPr>
            </a:br>
            <a:br>
              <a:rPr kumimoji="0" lang="es-CO" sz="5300" b="1" i="0" u="none" strike="noStrike" kern="1200" cap="none" spc="0" normalizeH="0" baseline="0" noProof="0" dirty="0">
                <a:ln>
                  <a:noFill/>
                </a:ln>
                <a:solidFill>
                  <a:prstClr val="black"/>
                </a:solidFill>
                <a:effectLst/>
                <a:uLnTx/>
                <a:uFillTx/>
                <a:latin typeface="Open Sans Bold"/>
                <a:ea typeface="+mj-ea"/>
                <a:cs typeface="+mj-cs"/>
              </a:rPr>
            </a:br>
            <a:br>
              <a:rPr kumimoji="0" lang="es-CO" sz="5300" b="1" i="0" u="none" strike="noStrike" kern="1200" cap="none" spc="0" normalizeH="0" baseline="0" noProof="0" dirty="0">
                <a:ln>
                  <a:noFill/>
                </a:ln>
                <a:solidFill>
                  <a:prstClr val="black"/>
                </a:solidFill>
                <a:effectLst/>
                <a:uLnTx/>
                <a:uFillTx/>
                <a:latin typeface="Open Sans Bold"/>
                <a:ea typeface="+mj-ea"/>
                <a:cs typeface="+mj-cs"/>
              </a:rPr>
            </a:br>
            <a:endParaRPr kumimoji="0" lang="es-CO" sz="5300" b="1" i="0" u="none" strike="noStrike" kern="1200" cap="none" spc="0" normalizeH="0" baseline="0" noProof="0" dirty="0">
              <a:ln>
                <a:noFill/>
              </a:ln>
              <a:solidFill>
                <a:prstClr val="black"/>
              </a:solidFill>
              <a:effectLst/>
              <a:uLnTx/>
              <a:uFillTx/>
              <a:latin typeface="Open Sans Bold"/>
              <a:ea typeface="+mj-ea"/>
              <a:cs typeface="+mj-cs"/>
            </a:endParaRPr>
          </a:p>
        </p:txBody>
      </p:sp>
      <p:sp>
        <p:nvSpPr>
          <p:cNvPr id="3" name="Rectángulo 2"/>
          <p:cNvSpPr/>
          <p:nvPr/>
        </p:nvSpPr>
        <p:spPr>
          <a:xfrm>
            <a:off x="9153334" y="6169480"/>
            <a:ext cx="2408032" cy="514500"/>
          </a:xfrm>
          <a:prstGeom prst="rect">
            <a:avLst/>
          </a:prstGeom>
        </p:spPr>
        <p:txBody>
          <a:bodyPr wrap="none">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1" i="0" u="none" strike="noStrike" kern="1200" cap="none" spc="0" normalizeH="0" baseline="0" noProof="0" dirty="0" err="1">
                <a:ln>
                  <a:noFill/>
                </a:ln>
                <a:solidFill>
                  <a:srgbClr val="233DFF"/>
                </a:solidFill>
                <a:effectLst/>
                <a:uLnTx/>
                <a:uFillTx/>
                <a:latin typeface="Open Sans Bold"/>
                <a:ea typeface="+mn-ea"/>
                <a:cs typeface="+mn-cs"/>
              </a:rPr>
              <a:t>Formándonos</a:t>
            </a:r>
            <a:endParaRPr kumimoji="0" lang="en-US" sz="2600" b="1" i="0" u="none" strike="noStrike" kern="1200" cap="none" spc="0" normalizeH="0" baseline="0" noProof="0" dirty="0">
              <a:ln>
                <a:noFill/>
              </a:ln>
              <a:solidFill>
                <a:srgbClr val="233DFF"/>
              </a:solidFill>
              <a:effectLst/>
              <a:uLnTx/>
              <a:uFillTx/>
              <a:latin typeface="Open Sans Bold"/>
              <a:ea typeface="+mn-ea"/>
              <a:cs typeface="+mn-cs"/>
            </a:endParaRPr>
          </a:p>
        </p:txBody>
      </p:sp>
      <p:sp>
        <p:nvSpPr>
          <p:cNvPr id="4" name="Rectángulo 3"/>
          <p:cNvSpPr/>
          <p:nvPr/>
        </p:nvSpPr>
        <p:spPr>
          <a:xfrm>
            <a:off x="0" y="0"/>
            <a:ext cx="12192000" cy="6858000"/>
          </a:xfrm>
          <a:prstGeom prst="rect">
            <a:avLst/>
          </a:prstGeom>
          <a:no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Título 4"/>
          <p:cNvSpPr>
            <a:spLocks noGrp="1"/>
          </p:cNvSpPr>
          <p:nvPr>
            <p:ph type="title" idx="4294967295"/>
          </p:nvPr>
        </p:nvSpPr>
        <p:spPr>
          <a:xfrm>
            <a:off x="118946" y="650736"/>
            <a:ext cx="11954107" cy="4734596"/>
          </a:xfrm>
        </p:spPr>
        <p:txBody>
          <a:bodyPr>
            <a:normAutofit/>
          </a:bodyPr>
          <a:lstStyle/>
          <a:p>
            <a:pPr rtl="0" eaLnBrk="1" latinLnBrk="0" hangingPunct="1"/>
            <a:r>
              <a:rPr lang="es-CO" sz="4000" b="1" kern="1200" dirty="0">
                <a:solidFill>
                  <a:srgbClr val="233DFF"/>
                </a:solidFill>
                <a:effectLst/>
                <a:latin typeface="Open Sans Bold" panose="020B0604020202020204"/>
                <a:ea typeface="+mn-ea"/>
                <a:cs typeface="+mn-cs"/>
              </a:rPr>
              <a:t>En las siguientes diapositivas encuentras una breve descripción del enfoque y del contenido de cada una de las charlas</a:t>
            </a:r>
            <a:endParaRPr lang="es-CO" dirty="0"/>
          </a:p>
        </p:txBody>
      </p:sp>
    </p:spTree>
    <p:extLst>
      <p:ext uri="{BB962C8B-B14F-4D97-AF65-F5344CB8AC3E}">
        <p14:creationId xmlns:p14="http://schemas.microsoft.com/office/powerpoint/2010/main" val="116264192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881957" y="1242673"/>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a:solidFill>
                  <a:schemeClr val="bg1"/>
                </a:solidFill>
                <a:latin typeface="Open Sans Bold"/>
                <a:ea typeface="Calibri" panose="020F0502020204030204" pitchFamily="34" charset="0"/>
                <a:cs typeface="Times New Roman" panose="02020603050405020304" pitchFamily="18" charset="0"/>
              </a:rPr>
              <a:t>Se enfoca en analizar las posibilidades que una persona tiene de impulsarse a sí misma para alcanzar sus logros y objetivos personales y profesionales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866096" y="3286760"/>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explorar el significado de motivación; reflexionar qué pasa cuando no hay motivación; conocer las fuentes principales de la motivación; aprender a reconocer a una persona desmotivada; evaluar las posibilidades de motivarse a sí mismo; estudiar las dificultades que tiene aprender a automotivarse; estudiar cinco de las mejores técnicas de automotivación existentes; reflexionar sobre la razón por la cual es más exitoso quien se automotiva; saber como combinar la motivación que yo me puedo dar con las que me dan otros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5919" y="183092"/>
            <a:ext cx="12191999"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AUTOMOTIVACION</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Aumentando mi intención de hacer cada vez más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20213780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01487" y="1400601"/>
            <a:ext cx="10080000" cy="1800000"/>
          </a:xfrm>
          <a:prstGeom prst="roundRect">
            <a:avLst/>
          </a:prstGeom>
          <a:solidFill>
            <a:srgbClr val="233D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a:solidFill>
                  <a:schemeClr val="bg1"/>
                </a:solidFill>
                <a:latin typeface="Open Sans Bold"/>
                <a:ea typeface="Calibri" panose="020F0502020204030204" pitchFamily="34" charset="0"/>
                <a:cs typeface="Times New Roman" panose="02020603050405020304" pitchFamily="18" charset="0"/>
              </a:rPr>
              <a:t>Se enfoca en validar la importancia de saber cuestionar de manera reflexiva, objetiva y constructiva alguna información o punto de vista diferente al nuestro</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01487" y="3346554"/>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conversa, entre otros, de temas como qué entender por capacidad crítica; la diferencia entre criticar y oponerse a algo; las diferencias entre una crítica negativa y una positiva; analizar si la capacidad crítica es una habilidad o una competencia; formas de desarrollar una buena capacidad crítica; evaluar cómo una persona con capacidad crítica destaca mucho frente a quienes no la tienen; revisar qué tan válido es criticar por simples impulsos emocionales; ver ejemplos de lenguaje adecuado para hacer crítica constructiva; entender cómo enfrentar a quienes nos contradicen o critican; estudiar qué tan exitoso se es sin criticar constructivamente</a:t>
            </a:r>
            <a:endParaRPr lang="es-CO" sz="2000" dirty="0">
              <a:solidFill>
                <a:srgbClr val="004AAD"/>
              </a:solidFill>
            </a:endParaRPr>
          </a:p>
        </p:txBody>
      </p:sp>
      <p:sp>
        <p:nvSpPr>
          <p:cNvPr id="6" name="Título 5"/>
          <p:cNvSpPr>
            <a:spLocks noGrp="1"/>
          </p:cNvSpPr>
          <p:nvPr>
            <p:ph type="title" idx="4294967295"/>
          </p:nvPr>
        </p:nvSpPr>
        <p:spPr>
          <a:xfrm>
            <a:off x="-54513" y="480309"/>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CAPACIDAD CRITICA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Validando lo que hacen los demás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18571209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redondeado 1"/>
          <p:cNvSpPr/>
          <p:nvPr/>
        </p:nvSpPr>
        <p:spPr>
          <a:xfrm>
            <a:off x="1153889" y="1423725"/>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a:solidFill>
                  <a:schemeClr val="bg1"/>
                </a:solidFill>
                <a:latin typeface="Open Sans Bold"/>
                <a:ea typeface="Calibri" panose="020F0502020204030204" pitchFamily="34" charset="0"/>
                <a:cs typeface="Times New Roman" panose="02020603050405020304" pitchFamily="18" charset="0"/>
              </a:rPr>
              <a:t>Se enfoca en ser consciente de lo que implica en la vida laboral una buena capacidad de aprendizaje y como fortalecer la misma </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175661" y="3346554"/>
            <a:ext cx="10080000" cy="2880000"/>
          </a:xfrm>
          <a:prstGeom prst="roundRect">
            <a:avLst/>
          </a:prstGeom>
          <a:solidFill>
            <a:schemeClr val="bg1"/>
          </a:solidFill>
          <a:ln>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conocer el concepto de capacidad de aprendizaje; reflexionar si todo el mundo tiene la misma capacidad de aprender; evaluar si se puede amentar la capacidad de aprendizaje que tenemos actualmente; saber cómo reconocer a una persona con dificultades de aprendizaje; comprender si para destacarse laboralmente se requiere una buena capacidad de aprendizaje; revisar los campos en que se requiere mayor capacidad de aprendizaje; pensar sobre si la capacidad de aprendizaje es innata o se puede ir adquiriendo; conocer si esta habilidad es una competencia prioritaria; aprender a autoevaluarse la propia capacidad de aprendizaje </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3"/>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4"/>
          <p:cNvSpPr/>
          <p:nvPr/>
        </p:nvSpPr>
        <p:spPr>
          <a:xfrm>
            <a:off x="0" y="392814"/>
            <a:ext cx="12192000" cy="523220"/>
          </a:xfrm>
          <a:prstGeom prst="rect">
            <a:avLst/>
          </a:prstGeom>
        </p:spPr>
        <p:txBody>
          <a:bodyPr wrap="square">
            <a:spAutoFit/>
          </a:bodyPr>
          <a:lstStyle/>
          <a:p>
            <a:pPr algn="ctr"/>
            <a:endParaRPr lang="es-CO" sz="2800"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0788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CAPACIDAD DE APRENDIZAJE</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Ejercitando la mente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09391619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164771" y="1320686"/>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a:solidFill>
                  <a:schemeClr val="bg1"/>
                </a:solidFill>
                <a:latin typeface="Open Sans Bold"/>
                <a:ea typeface="Calibri" panose="020F0502020204030204" pitchFamily="34" charset="0"/>
                <a:cs typeface="Times New Roman" panose="02020603050405020304" pitchFamily="18" charset="0"/>
              </a:rPr>
              <a:t>Se enfoca en entender a fondo el carácter de las personas y ver los impactos que puede tener laboralmente, personal y profesionalmente el carácter de cada uno</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164771" y="3286760"/>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qué es el carácter de una persona; analizar a qué se refiere cuando se dice que alguien tiene mal carácter; ver la relación existente entre carácter y liderazgo; reflexionar si el mal carácter se puede corregir; conocer las diferencias entre “mal carácter” y “carácter fuerte”; pensar por qué hay personas que se sienten orgullosas de su mal carácter; identificar cómo se comporta una persona con un carácter adecuado; estudiar por qué el carácter es una de las competencia claves para el desarrollo profesional; saber cuáles son los errores más frecuentes que se comenten profesionalmente por el mal carácter; aprender a autoevaluase su propio carácter</a:t>
            </a:r>
            <a:endParaRPr lang="es-CO"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884" y="457485"/>
            <a:ext cx="118872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CARÁCTER</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Logrando éxitos a partir de mi forma de ser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29763395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925285" y="1306285"/>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comprender como causar un impacto positivo en otras personas y la importancia de lograrlo para nuestra vida laboral y personal</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925285" y="3346554"/>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lumMod val="95000"/>
                  </a:schemeClr>
                </a:solidFill>
                <a:latin typeface="Open Sans Bold"/>
                <a:ea typeface="Calibri" panose="020F0502020204030204" pitchFamily="34" charset="0"/>
                <a:cs typeface="Times New Roman" panose="02020603050405020304" pitchFamily="18" charset="0"/>
              </a:rPr>
              <a:t>Se conversa, entre otros, de temas referentes a preguntarse si una persona puede causar algún impacto en otras y por qué; si ese impacto puede ser negativo; cómo saber qué tipo de impacto causamos a los demás; entender que causar impacto positivo es una excelente habilidad gerencial; estudiar cómo causar impactos positivos; saber por qué es más exitoso quien causa impacto positivo que aquel que no lo hace; conocer varios ejemplos de impactos positivos; hacer un paralelo entre impacto positivo e imposición; aprender a reconocer a una persona que puede causar impacto positivo en otras</a:t>
            </a:r>
            <a:endParaRPr lang="es-CO" sz="2000" b="1" dirty="0">
              <a:solidFill>
                <a:schemeClr val="bg1">
                  <a:lumMod val="95000"/>
                </a:schemeClr>
              </a:solidFill>
              <a:latin typeface="Open Sans Bold"/>
              <a:ea typeface="Calibri" panose="020F0502020204030204" pitchFamily="34" charset="0"/>
              <a:cs typeface="Times New Roman" panose="02020603050405020304" pitchFamily="18" charset="0"/>
            </a:endParaRPr>
          </a:p>
        </p:txBody>
      </p:sp>
      <p:sp>
        <p:nvSpPr>
          <p:cNvPr id="9" name="Título 8"/>
          <p:cNvSpPr>
            <a:spLocks noGrp="1"/>
          </p:cNvSpPr>
          <p:nvPr>
            <p:ph type="title" idx="4294967295"/>
          </p:nvPr>
        </p:nvSpPr>
        <p:spPr>
          <a:xfrm>
            <a:off x="0" y="28092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CAUSAR IMPACTO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Dejando una positiva recordación de mí</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71708099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88570" y="1284514"/>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comprender la importancia de lograr que nuestra forma de pensar y actuar tengan un hilo conductor claro y lógico y lo que esto significa para nuestro desarrollo personal y profesional</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88570" y="31719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descubrir qué entendemos por coherencia; por qué la coherencia es una competencia laboral; encontrar la relación entre coherencia y liderazgo; reflexionar sobre los riesgos de la incoherencia; aprender a alcanzar altos niveles de coherencia; saber autoevaluar mis propios niveles de coherencia; comprende cómo convivir con alguien incoherente; preguntarse si es más exitosa una persona coherente que quien no lo es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2F2F2"/>
                </a:solidFill>
                <a:effectLst/>
                <a:latin typeface="Open Sans Bold" panose="020B0604020202020204"/>
                <a:ea typeface="Calibri" panose="020F0502020204030204" pitchFamily="34" charset="0"/>
                <a:cs typeface="Times New Roman" panose="02020603050405020304" pitchFamily="18" charset="0"/>
              </a:rPr>
              <a:t>COHERENCIA</a:t>
            </a:r>
            <a:endParaRPr lang="es-CO" sz="2800" dirty="0">
              <a:effectLst/>
              <a:latin typeface="Open Sans Bold" panose="020B0604020202020204"/>
            </a:endParaRPr>
          </a:p>
          <a:p>
            <a:pPr rtl="0" eaLnBrk="1" latinLnBrk="0" hangingPunct="1"/>
            <a:r>
              <a:rPr lang="es-ES" sz="2800" kern="1200" dirty="0">
                <a:solidFill>
                  <a:srgbClr val="F2F2F2"/>
                </a:solidFill>
                <a:effectLst/>
                <a:latin typeface="Open Sans Bold" panose="020B0604020202020204"/>
                <a:ea typeface="Calibri" panose="020F0502020204030204" pitchFamily="34" charset="0"/>
                <a:cs typeface="Times New Roman" panose="02020603050405020304" pitchFamily="18" charset="0"/>
              </a:rPr>
              <a:t>Haciendo que lo que pienso, digo y hago, tenga una lógica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48" y="76265"/>
            <a:ext cx="975638" cy="972000"/>
          </a:xfrm>
          <a:prstGeom prst="rect">
            <a:avLst/>
          </a:prstGeom>
        </p:spPr>
      </p:pic>
    </p:spTree>
    <p:extLst>
      <p:ext uri="{BB962C8B-B14F-4D97-AF65-F5344CB8AC3E}">
        <p14:creationId xmlns:p14="http://schemas.microsoft.com/office/powerpoint/2010/main" val="374236261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1110425" y="1316036"/>
            <a:ext cx="10080000" cy="1800000"/>
          </a:xfrm>
          <a:prstGeom prst="roundRect">
            <a:avLst/>
          </a:prstGeom>
          <a:solidFill>
            <a:srgbClr val="004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entender a fondo el concepto de competencias, su importancia y conocer los diferentes tipos de competencias que existen</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132197" y="3201398"/>
            <a:ext cx="10080000" cy="2880000"/>
          </a:xfrm>
          <a:prstGeom prst="roundRect">
            <a:avLst/>
          </a:prstGeom>
          <a:solidFill>
            <a:srgbClr val="233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definir el concepto de competencias; conocer los tipos de competencias que existen; saber cómo pueden tipificarse la competencias; desarrollar con detalle conceptos como competencias básicas, conductuales, funcionales, técnicas, gerenciales, de liderazgo, interpersonales, conceptuales; entender los requerimientos que tienen las competencias</a:t>
            </a:r>
            <a:r>
              <a:rPr lang="es-ES"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es-CO"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48871"/>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COMPETENCIAS</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Comprendiendo mejor aquello en lo que debo formarme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5947243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990605" y="1362500"/>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desarrollar el concepto del compromiso que sienten las personas hacia los proyectos en que participan y la importancia de hacerlo así y de guiar a otros a hacerlo también</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58227" y="3345846"/>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el término compromiso; saber qué significa el concepto; conocer diferentes tipos de compromiso; aprender a reconocer fácilmente una persona con bajos niveles de compromiso; identificar a aquellos que sienten verdadero compromiso con un proyecto; descubrir la forma de autoevaluar mis propios niveles de compromiso; aprender técnicas para aumentar nuestro nivel de compromiso; entender nuestra capacidades para generar en los demás compromiso hacia algo; descubrir por qué los equipos con integrantes comprometidos son más exitosos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0961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COMPROMISO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Entregando todo lo que está a mi alcance por el éxito de mi empresa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37575246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55917" y="3276525"/>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explorar el concepto de asertividad; entender el significado de la comunicación asertiva; entender las diferencias entre una comunicación asertiva, una agresiva y una pasiva; reflexionar sobre los requisitos de la comunicación asertiva; aprender varias técnicas para comunicarse asertivamente; revisar las ventajas de la comunicación asertiva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34145" y="1352066"/>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descubrir la forma de expresar todo lo que uno quiere y hacerlo de una manera que no genere rechazo en otras personas y conserve excelente niveles de relación con los demás</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COMUNICACION ASERTIVA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Diciendo las cosas de la mejor manera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47904757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4" y="6166760"/>
            <a:ext cx="2408032"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3" name="Rectángulo redondeado 2"/>
          <p:cNvSpPr/>
          <p:nvPr/>
        </p:nvSpPr>
        <p:spPr>
          <a:xfrm>
            <a:off x="903513" y="3313115"/>
            <a:ext cx="10080000" cy="2880000"/>
          </a:xfrm>
          <a:prstGeom prst="roundRect">
            <a:avLst/>
          </a:prstGeom>
          <a:solidFill>
            <a:srgbClr val="004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conocer la etimología de la palabra confianza y algunas definiciones sobre este concepto; reflexionar la importancia de la confianza en las relaciones; profundizar sobre la confiabilidad; evaluar por que ésta se considera una competencia clave en aspectos laborales; aprender a reconocer a una persona confiable; comprender qué se le puede delegar a una persona no confiable; descubrir cómo transmitir confiabilidad; aprender a reconocer cuando se está simulando confiabilidad; realizar un análisis de la relación entre confianza y liderazgo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881744" y="1447799"/>
            <a:ext cx="10080000" cy="1800000"/>
          </a:xfrm>
          <a:prstGeom prst="roundRect">
            <a:avLst/>
          </a:prstGeom>
          <a:solidFill>
            <a:srgbClr val="233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entender lo que genuinamente debemos hacer para que otras personas sientan que pueden confiar en lo que nosotros hacemos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09898"/>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CONFIABILIDAD</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Dejando que todos crean en mí</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04825521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9153334" y="6169480"/>
            <a:ext cx="2408032" cy="514500"/>
          </a:xfrm>
          <a:prstGeom prst="rect">
            <a:avLst/>
          </a:prstGeom>
        </p:spPr>
        <p:txBody>
          <a:bodyPr wrap="none">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1" i="0" u="none" strike="noStrike" kern="1200" cap="none" spc="0" normalizeH="0" baseline="0" noProof="0" dirty="0" err="1">
                <a:ln>
                  <a:noFill/>
                </a:ln>
                <a:solidFill>
                  <a:prstClr val="white"/>
                </a:solidFill>
                <a:effectLst/>
                <a:uLnTx/>
                <a:uFillTx/>
                <a:latin typeface="Open Sans Bold"/>
                <a:ea typeface="+mn-ea"/>
                <a:cs typeface="+mn-cs"/>
              </a:rPr>
              <a:t>Formándonos</a:t>
            </a:r>
            <a:endParaRPr kumimoji="0" lang="en-US" sz="2600" b="1" i="0" u="none" strike="noStrike" kern="1200" cap="none" spc="0" normalizeH="0" baseline="0" noProof="0" dirty="0">
              <a:ln>
                <a:noFill/>
              </a:ln>
              <a:solidFill>
                <a:prstClr val="white"/>
              </a:solidFill>
              <a:effectLst/>
              <a:uLnTx/>
              <a:uFillTx/>
              <a:latin typeface="Open Sans Bold"/>
              <a:ea typeface="+mn-ea"/>
              <a:cs typeface="+mn-cs"/>
            </a:endParaRPr>
          </a:p>
        </p:txBody>
      </p:sp>
      <p:sp>
        <p:nvSpPr>
          <p:cNvPr id="4" name="Título 3"/>
          <p:cNvSpPr>
            <a:spLocks noGrp="1"/>
          </p:cNvSpPr>
          <p:nvPr>
            <p:ph type="title" idx="4294967295"/>
          </p:nvPr>
        </p:nvSpPr>
        <p:spPr>
          <a:xfrm>
            <a:off x="1058091" y="1162594"/>
            <a:ext cx="10032275" cy="4067115"/>
          </a:xfrm>
        </p:spPr>
        <p:txBody>
          <a:bodyPr>
            <a:normAutofit/>
          </a:bodyPr>
          <a:lstStyle/>
          <a:p>
            <a:pPr rtl="0" eaLnBrk="1" latinLnBrk="0" hangingPunct="1"/>
            <a:r>
              <a:rPr lang="es-CO" sz="4000" b="1" kern="1200" dirty="0">
                <a:solidFill>
                  <a:srgbClr val="FFFFFF"/>
                </a:solidFill>
                <a:effectLst/>
                <a:latin typeface="Open Sans Bold" panose="020B0604020202020204"/>
                <a:ea typeface="+mn-ea"/>
                <a:cs typeface="+mn-cs"/>
              </a:rPr>
              <a:t>Charlas dirigidas a fortalecer y desarrollar habilidades de personas frente a sí mismas, a otras personas, a su trabajo y a sus clientes</a:t>
            </a:r>
            <a:endParaRPr lang="es-CO" dirty="0">
              <a:effectLst/>
            </a:endParaRPr>
          </a:p>
        </p:txBody>
      </p:sp>
    </p:spTree>
    <p:extLst>
      <p:ext uri="{BB962C8B-B14F-4D97-AF65-F5344CB8AC3E}">
        <p14:creationId xmlns:p14="http://schemas.microsoft.com/office/powerpoint/2010/main" val="39883299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redondeado 1"/>
          <p:cNvSpPr/>
          <p:nvPr/>
        </p:nvSpPr>
        <p:spPr>
          <a:xfrm>
            <a:off x="1088569" y="1306285"/>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analizar la importancia de conocer qué hacen otras personas o empresas que se dedican a lo mismo que nosotros, la forma de hacerlo y los límites que esta actividad debe tener</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088569" y="3299606"/>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las razones por las cuales hay que conocer la competencia; algunas metodologías para saber de la competencia; los riesgos de ignorar la competencia; comprender esta habilidad como una competencia laboral clave; aprender a evaluar nuestro propio nivel de conocimiento de la competencia; conocer técnicas para de investigación de competencia; realizar un análisis de hasta dónde es ético investigar a la competencia; entender que mis competidores  sí me investigan; reflexionar si el competidor es o no un enemigo</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3"/>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75305" y="351787"/>
            <a:ext cx="12267304" cy="762000"/>
          </a:xfrm>
        </p:spPr>
        <p:txBody>
          <a:bodyPr>
            <a:normAutofit fontScale="90000"/>
          </a:bodyPr>
          <a:lstStyle/>
          <a:p>
            <a:pPr rtl="0" eaLnBrk="1" latinLnBrk="0" hangingPunct="1"/>
            <a:r>
              <a:rPr lang="es-ES" sz="2800" b="1" i="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 DE LA COMPETENCIA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Conociendo a mis colegas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96102397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conocer los fundamentos del marketing</a:t>
            </a:r>
          </a:p>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 y la forma como estos conocimientos básicos se convierten en una competencia que asegura una ruta profesional más exitosa</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comprensión básica del marketing; los fundamentos del mismo; las razones por las cuales tener estos conocimientos básicos es necesario; evaluar hasta dónde conocer de marketing se convierte en una habilidad o una competencia; saber qué es lo mínimo que todos debemos conocer de marketing; revisar la forma como puedo autoevaluar mis conocimientos en esta materia; reflexionar hasta donde el marketing es necesario para todo; explorar la forma de fortalecer mis conocimientos de marketing; descubrir por qué una persona fuerte en marketing puede ser más exitosa que otras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41273"/>
            <a:ext cx="118872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CONOCIMIENTOS DE MARKETING</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cómo llegar a mi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20217965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66799" y="1424913"/>
            <a:ext cx="10080000" cy="18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el entendimiento detallado de lo que es un producto y las razones por las cuales se requiere conocer a fondo los productos para sobresalir y ser exitoso como vendedor</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explorar a qué se refiere el concepto de conocimiento de producto; por qué un vendedor debe conocer muy bien sus productos; saber lo fundamental que hay que saber sobre los productos de una empresa; las ventajas claras que tiene quien tiene mejor conocimiento de producto; descubrir la forma de evaluar si una persona tiene o no suficientes conocimientos de productos; aprender la forma de fortalecer mis conocimientos de productos; revisar con detalle el concepto de qué es exactamente un producto; conocer los riesgos de no conocer el producto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23684" y="381023"/>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CONOCIMIENTO DE PRODUCTO</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Profundizando en lo que ofrezco a mi cliente</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32722"/>
            <a:ext cx="975638" cy="972000"/>
          </a:xfrm>
          <a:prstGeom prst="rect">
            <a:avLst/>
          </a:prstGeom>
        </p:spPr>
      </p:pic>
    </p:spTree>
    <p:extLst>
      <p:ext uri="{BB962C8B-B14F-4D97-AF65-F5344CB8AC3E}">
        <p14:creationId xmlns:p14="http://schemas.microsoft.com/office/powerpoint/2010/main" val="358440509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reflexionar la razón por la cual conocer sobre ventas es una obligación para todos, aún sin ser vendedores, para destacarse personal y profesionalmente</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es lo mínimo que todos debemos saber sobre ventas; las razones para saber de ventas aún sin ser vendedor; cómo se destaca una persona conocedora de ventas sobre quienes no lo son; entender si saber de ventas es una habilidad o una competencia; las razones por las cuales son muy exitosos quienes saben de ventas; descubrir la forma de evaluar los conocimientos que una persona tiene sobre ventas; estudiar metodologías para ampliar mis propios conocimientos de ventas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49065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CONOCIMIENTOS DE VENTAS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el concepto de vender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69334697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3200" b="1" dirty="0">
                <a:solidFill>
                  <a:schemeClr val="bg1"/>
                </a:solidFill>
                <a:latin typeface="Open Sans Bold"/>
                <a:ea typeface="Calibri" panose="020F0502020204030204" pitchFamily="34" charset="0"/>
                <a:cs typeface="Times New Roman" panose="02020603050405020304" pitchFamily="18" charset="0"/>
              </a:rPr>
              <a:t>Se enfoca en estudiar la forma de conocer al cliente a partir de variables más estratégicas que permiten construir estrategias más acertadas</a:t>
            </a: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explorar qué significa un buen conocimiento del cliente; saber qué es lo mínimo que hay que conocer de un cliente; revisar algo del conocimiento del entorno y su influencia sobre los clientes; aprender a analizar separando lo importante y prioritario de lo que no lo es; entender como conocer a los clientes basados en su propio potencial; saber cómo definir estrategias a partir del conocimiento del cliente</a:t>
            </a:r>
          </a:p>
          <a:p>
            <a:pPr lvl="0" algn="ct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0" y="442611"/>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CONOCIMIENTO ESTRATEGICO DEL CLIENTE</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Entendiendo como construir estrategias a partir de saber cómo son los clientes</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033446690"/>
      </p:ext>
    </p:extLst>
  </p:cSld>
  <p:clrMapOvr>
    <a:masterClrMapping/>
  </p:clrMapOvr>
  <mc:AlternateContent xmlns:mc="http://schemas.openxmlformats.org/markup-compatibility/2006" xmlns:p14="http://schemas.microsoft.com/office/powerpoint/2010/main">
    <mc:Choice Requires="p14">
      <p:transition p14:dur="10" advClick="0" advTm="50000"/>
    </mc:Choice>
    <mc:Fallback xmlns="">
      <p:transition advClick="0" advTm="50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redondeado 1"/>
          <p:cNvSpPr/>
          <p:nvPr/>
        </p:nvSpPr>
        <p:spPr>
          <a:xfrm>
            <a:off x="1066799" y="1424913"/>
            <a:ext cx="10080000" cy="18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3200" b="1" dirty="0">
                <a:solidFill>
                  <a:srgbClr val="233DFF"/>
                </a:solidFill>
                <a:latin typeface="Open Sans Bold"/>
                <a:ea typeface="Calibri" panose="020F0502020204030204" pitchFamily="34" charset="0"/>
                <a:cs typeface="Times New Roman" panose="02020603050405020304" pitchFamily="18" charset="0"/>
              </a:rPr>
              <a:t>Se enfoca en hacer un paralelo analítico entre conocimientos y competencias y validar si los unos pueden o no reemplazar a los otros</a:t>
            </a:r>
            <a:endParaRPr lang="es-CO" sz="32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066799" y="3346553"/>
            <a:ext cx="10080000" cy="2880000"/>
          </a:xfrm>
          <a:prstGeom prst="roundRect">
            <a:avLst/>
          </a:prstGeom>
          <a:solidFill>
            <a:srgbClr val="233DFF"/>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reflexionar si tener muchas competencias puede reemplazar o no a los conocimientos; pensar si tener mucha experiencia es suficiente para ser exitoso; explorar la combinación ideal entre experiencia, habilidades y conocimientos; saber qué pasa cuando hay pocas habilidades y muchos conocimientos; revisar hasta donde la experiencia reemplaza a los conocimientos; identificar cuáles deben ser los conocimientos básicos que deben tenerse sobre una actividad determinada; aprender a evaluar la experiencia de una persona; saber identificar los niveles de conocimientos de alguien sobre una actividad específica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Título 4"/>
          <p:cNvSpPr>
            <a:spLocks noGrp="1"/>
          </p:cNvSpPr>
          <p:nvPr>
            <p:ph type="title" idx="4294967295"/>
          </p:nvPr>
        </p:nvSpPr>
        <p:spPr>
          <a:xfrm>
            <a:off x="48451" y="360849"/>
            <a:ext cx="1211669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CONOCIMIENTOS Y EXPERIENCIA TECNICA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 utilidad de mis conocimientos y mi experiencia</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9226" y="76265"/>
            <a:ext cx="975638" cy="972000"/>
          </a:xfrm>
          <a:prstGeom prst="rect">
            <a:avLst/>
          </a:prstGeom>
        </p:spPr>
      </p:pic>
    </p:spTree>
    <p:extLst>
      <p:ext uri="{BB962C8B-B14F-4D97-AF65-F5344CB8AC3E}">
        <p14:creationId xmlns:p14="http://schemas.microsoft.com/office/powerpoint/2010/main" val="22680780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aprender a separar toda la información que tenemos entre lo importante y relevante para definir una estrategia y lo que no lo es</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a:t>
            </a:r>
            <a:r>
              <a:rPr lang="es-ES" sz="2000" b="1" dirty="0">
                <a:solidFill>
                  <a:schemeClr val="bg1"/>
                </a:solidFill>
                <a:latin typeface="Open Sans Bold"/>
                <a:ea typeface="Calibri" panose="020F0502020204030204" pitchFamily="34" charset="0"/>
                <a:cs typeface="Times New Roman" panose="02020603050405020304" pitchFamily="18" charset="0"/>
              </a:rPr>
              <a:t>e conversa, entre otros, de temas como averiguar por qué a veces da temor preguntar; entender que no todo es información importante y valiosa; explorar diferentes formas de conseguir información; conocer dos tipos diferentes de información (cotidiana y relevante); explorar habilidades por desarrollar para conseguir la información más relevante; descubrir los diferentes niveles de información; aplicar esta habilidad en el mundo empresarial</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319089"/>
            <a:ext cx="12091595"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CONSEGUIR INFORMACION RELEVANTE</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lo fundamental</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83092933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algn="ctr"/>
            <a:r>
              <a:rPr lang="es-ES" sz="3200" b="1" dirty="0">
                <a:solidFill>
                  <a:schemeClr val="bg1"/>
                </a:solidFill>
                <a:latin typeface="Open Sans Bold"/>
                <a:ea typeface="Calibri" panose="020F0502020204030204" pitchFamily="34" charset="0"/>
                <a:cs typeface="Times New Roman" panose="02020603050405020304" pitchFamily="18" charset="0"/>
              </a:rPr>
              <a:t>Se enfoca en identificar los efectos positivos de tener un proyecto de vida claro y definido y en aprender a construirlo</a:t>
            </a:r>
            <a:endParaRPr lang="es-CO" sz="32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ampliar el concepto de “proyecto de vida”; reflexionar sobre la razón de tenerlo; los temas mínimos que debemos contemplar en un proyecto de vida; aprender a construir un proyecto de vida; descubrir si se necesita ayuda para construirlo o se puede hacer solo; aprender que sí se puede cambiar el proyecto de vida y cómo hacerlo; evaluar los riesgos de no tener un proyecto de vida construido; aprender a apoyar a otros a construir su proyecto de vida; reflexionar sobre el proyecto de vida visto como una competencia laboral; pensar en si es posible ser exitoso sin tener un proyecto de vida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12301"/>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CONSTRUIR UN PROYECTO DE VIDA</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Entendiendo mi propio futuro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25260324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descubrir cómo el control sobre uno mismo y sobre ciertas actividades, puede convertirse en una poderosa habilidad para destacarse sobre otras personas </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chemeClr val="bg1"/>
                </a:solidFill>
                <a:latin typeface="Open Sans Bold"/>
                <a:ea typeface="Calibri" panose="020F0502020204030204" pitchFamily="34" charset="0"/>
                <a:cs typeface="Times New Roman" panose="02020603050405020304" pitchFamily="18" charset="0"/>
              </a:rPr>
              <a:t>Se conversa, entre otros, de temas como conocer algunas definiciones de control; estudiar qué quiere decir tomar control sobre algo; preguntarse la relación que hay entre control y poder; reflexionar sobre lo que significa el control sobre uno mismo; evaluar qué es una persona descontrolada; ver por qué el control es clave en la relación con otras personas; estudiar el control como una habilidad blanda; validar la importancia del control como competencia laboral; descubrir el potencial del control para ser una persona destacada; explorar lo que debemos controlar en nuestro trabajo; conocer cómo autoevaluar mis propios niveles de control; aprende a trabajar en la mejora de mis habilidades de control</a:t>
            </a:r>
            <a:endParaRPr lang="es-CO" b="1" dirty="0">
              <a:solidFill>
                <a:schemeClr val="bg1"/>
              </a:solidFill>
              <a:latin typeface="Open Sans Bold"/>
              <a:ea typeface="Calibri" panose="020F0502020204030204" pitchFamily="34" charset="0"/>
              <a:cs typeface="Times New Roman" panose="02020603050405020304" pitchFamily="18" charset="0"/>
            </a:endParaRPr>
          </a:p>
        </p:txBody>
      </p:sp>
      <p:sp>
        <p:nvSpPr>
          <p:cNvPr id="2" name="Título 1"/>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CONTROL</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Asegurando tener todo en el radar</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680748325"/>
      </p:ext>
    </p:extLst>
  </p:cSld>
  <p:clrMapOvr>
    <a:masterClrMapping/>
  </p:clrMapOvr>
  <mc:AlternateContent xmlns:mc="http://schemas.openxmlformats.org/markup-compatibility/2006" xmlns:p14="http://schemas.microsoft.com/office/powerpoint/2010/main">
    <mc:Choice Requires="p14">
      <p:transition p14:dur="10" advClick="0" advTm="50000"/>
    </mc:Choice>
    <mc:Fallback xmlns="">
      <p:transition advClick="0" advTm="50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enfoca en validar hasta donde puede llegar una persona creativa, cuándo serlo y cómo aprender a desarrollar esta importante habilidad</a:t>
            </a:r>
            <a:endParaRPr lang="es-CO"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2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en qué consiste la creatividad; saber por qué se debe ser creativo; comparar los conceptos creatividad e innovación; diferenciar entre una competencia y una habilidad blanda y ubicar dentro de estos conceptos la creatividad; aprender a identificar una persona creativa; explorar los riesgos de no serlo; aprende a desarrollar un buen nivel de creatividad; preguntarse si es buena la creatividad en exceso; conocer diez ejemplos de creatividad</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9335" y="346913"/>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CREATIVIDAD</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Encontrando ideas diferentes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20424530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2"/>
          <p:cNvSpPr/>
          <p:nvPr/>
        </p:nvSpPr>
        <p:spPr>
          <a:xfrm>
            <a:off x="1692727" y="3059235"/>
            <a:ext cx="8582025" cy="1323439"/>
          </a:xfrm>
          <a:prstGeom prst="rect">
            <a:avLst/>
          </a:prstGeom>
        </p:spPr>
        <p:txBody>
          <a:bodyPr wrap="square">
            <a:spAutoFit/>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prstClr val="white"/>
                </a:solidFill>
                <a:effectLst/>
                <a:uLnTx/>
                <a:uFillTx/>
                <a:latin typeface="Open Sans Bold" panose="020B0604020202020204"/>
                <a:ea typeface="+mn-ea"/>
                <a:cs typeface="+mn-cs"/>
              </a:rPr>
              <a:t>Charlas dirigidas a fortalecer y desarrollar habilidades de personas frente a sí mismas, a otras personas, a su trabajo y a sus clientes.</a:t>
            </a:r>
          </a:p>
          <a:p>
            <a:pPr marL="0" marR="0" lvl="0" indent="0" algn="ctr" defTabSz="914400" rtl="0" eaLnBrk="1" fontAlgn="ctr" latinLnBrk="0" hangingPunct="1">
              <a:lnSpc>
                <a:spcPct val="100000"/>
              </a:lnSpc>
              <a:spcBef>
                <a:spcPts val="0"/>
              </a:spcBef>
              <a:spcAft>
                <a:spcPts val="0"/>
              </a:spcAft>
              <a:buClrTx/>
              <a:buSzTx/>
              <a:buFontTx/>
              <a:buNone/>
              <a:tabLst/>
              <a:defRPr/>
            </a:pPr>
            <a:br>
              <a:rPr kumimoji="0" lang="es-MX" sz="2000" b="1" i="0" u="none" strike="noStrike" kern="1200" cap="none" spc="0" normalizeH="0" baseline="0" noProof="0" dirty="0">
                <a:ln>
                  <a:noFill/>
                </a:ln>
                <a:solidFill>
                  <a:prstClr val="white"/>
                </a:solidFill>
                <a:effectLst/>
                <a:uLnTx/>
                <a:uFillTx/>
                <a:latin typeface="Open Sans Bold" panose="020B0604020202020204"/>
                <a:ea typeface="+mn-ea"/>
                <a:cs typeface="+mn-cs"/>
              </a:rPr>
            </a:br>
            <a:r>
              <a:rPr kumimoji="0" lang="es-MX" sz="2000" b="1" i="0" u="none" strike="noStrike" kern="1200" cap="none" spc="0" normalizeH="0" baseline="0" noProof="0" dirty="0">
                <a:ln>
                  <a:noFill/>
                </a:ln>
                <a:solidFill>
                  <a:prstClr val="white"/>
                </a:solidFill>
                <a:effectLst/>
                <a:uLnTx/>
                <a:uFillTx/>
                <a:latin typeface="Open Sans Bold" panose="020B0604020202020204"/>
                <a:ea typeface="+mn-ea"/>
                <a:cs typeface="+mn-cs"/>
              </a:rPr>
              <a:t>(Haga clic sobre el número de la charla que quiere consultar)</a:t>
            </a:r>
          </a:p>
        </p:txBody>
      </p:sp>
      <p:sp>
        <p:nvSpPr>
          <p:cNvPr id="4" name="Rectángulo 3"/>
          <p:cNvSpPr/>
          <p:nvPr/>
        </p:nvSpPr>
        <p:spPr>
          <a:xfrm>
            <a:off x="9153335" y="6169480"/>
            <a:ext cx="2408030" cy="514500"/>
          </a:xfrm>
          <a:prstGeom prst="rect">
            <a:avLst/>
          </a:prstGeom>
        </p:spPr>
        <p:txBody>
          <a:bodyPr wrap="none">
            <a:spAutoFit/>
          </a:bodyPr>
          <a:lstStyle/>
          <a:p>
            <a:pPr marL="0" marR="0" lvl="0" indent="0" algn="ctr" defTabSz="609630" rtl="0" eaLnBrk="1" fontAlgn="auto" latinLnBrk="0" hangingPunct="1">
              <a:lnSpc>
                <a:spcPts val="3640"/>
              </a:lnSpc>
              <a:spcBef>
                <a:spcPts val="0"/>
              </a:spcBef>
              <a:spcAft>
                <a:spcPts val="0"/>
              </a:spcAft>
              <a:buClrTx/>
              <a:buSzTx/>
              <a:buFontTx/>
              <a:buNone/>
              <a:tabLst/>
              <a:defRPr/>
            </a:pPr>
            <a:r>
              <a:rPr kumimoji="0" lang="en-US" sz="2600" b="1" i="0" u="none" strike="noStrike" kern="1200" cap="none" spc="0" normalizeH="0" baseline="0" noProof="0" dirty="0" err="1">
                <a:ln>
                  <a:noFill/>
                </a:ln>
                <a:solidFill>
                  <a:prstClr val="white"/>
                </a:solidFill>
                <a:effectLst/>
                <a:uLnTx/>
                <a:uFillTx/>
                <a:latin typeface="Open Sans Bold"/>
                <a:ea typeface="+mn-ea"/>
                <a:cs typeface="+mn-cs"/>
              </a:rPr>
              <a:t>Formándonos</a:t>
            </a:r>
            <a:endParaRPr kumimoji="0" lang="en-US" sz="2600" b="1" i="0" u="none" strike="noStrike" kern="1200" cap="none" spc="0" normalizeH="0" baseline="0" noProof="0" dirty="0">
              <a:ln>
                <a:noFill/>
              </a:ln>
              <a:solidFill>
                <a:prstClr val="white"/>
              </a:solidFill>
              <a:effectLst/>
              <a:uLnTx/>
              <a:uFillTx/>
              <a:latin typeface="Open Sans Bold"/>
              <a:ea typeface="+mn-ea"/>
              <a:cs typeface="+mn-cs"/>
            </a:endParaRPr>
          </a:p>
        </p:txBody>
      </p:sp>
      <p:sp>
        <p:nvSpPr>
          <p:cNvPr id="6" name="Título 5"/>
          <p:cNvSpPr>
            <a:spLocks noGrp="1"/>
          </p:cNvSpPr>
          <p:nvPr>
            <p:ph type="title" idx="4294967295"/>
          </p:nvPr>
        </p:nvSpPr>
        <p:spPr>
          <a:xfrm>
            <a:off x="0" y="1231151"/>
            <a:ext cx="12192000" cy="1748655"/>
          </a:xfrm>
        </p:spPr>
        <p:txBody>
          <a:bodyPr>
            <a:normAutofit/>
          </a:bodyPr>
          <a:lstStyle/>
          <a:p>
            <a:pPr rtl="0" eaLnBrk="1" latinLnBrk="0" hangingPunct="1"/>
            <a:r>
              <a:rPr lang="es-CO" sz="5400" kern="1200" dirty="0">
                <a:solidFill>
                  <a:schemeClr val="bg1"/>
                </a:solidFill>
                <a:effectLst/>
                <a:latin typeface="Open Sans Bold" panose="020B0604020202020204"/>
                <a:ea typeface="+mn-ea"/>
                <a:cs typeface="+mn-cs"/>
              </a:rPr>
              <a:t>Tabla de contenido</a:t>
            </a:r>
            <a:endParaRPr lang="es-CO" dirty="0">
              <a:solidFill>
                <a:schemeClr val="bg1"/>
              </a:solidFill>
              <a:effectLst/>
            </a:endParaRPr>
          </a:p>
          <a:p>
            <a:pPr rtl="0" eaLnBrk="1" latinLnBrk="0" hangingPunct="1"/>
            <a:r>
              <a:rPr lang="es-CO" sz="3600" kern="1200" dirty="0">
                <a:solidFill>
                  <a:schemeClr val="bg1"/>
                </a:solidFill>
                <a:effectLst/>
                <a:latin typeface="Open Sans Bold" panose="020B0604020202020204"/>
                <a:ea typeface="+mn-ea"/>
                <a:cs typeface="+mn-cs"/>
              </a:rPr>
              <a:t>Sección 1</a:t>
            </a:r>
            <a:endParaRPr lang="es-CO" sz="1800" dirty="0">
              <a:solidFill>
                <a:schemeClr val="bg1"/>
              </a:solidFill>
              <a:effectLst/>
            </a:endParaRPr>
          </a:p>
        </p:txBody>
      </p:sp>
    </p:spTree>
    <p:extLst>
      <p:ext uri="{BB962C8B-B14F-4D97-AF65-F5344CB8AC3E}">
        <p14:creationId xmlns:p14="http://schemas.microsoft.com/office/powerpoint/2010/main" val="343401560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reconocer el valor de tener un buen acceso a créditos, la forma de utilizarlos y en aprender a evitar los errores que usualmente se cometen por quienes los toman</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aprender cuándo y cómo tomar un crédito; reflexionar sobre la importancia de cuidar el acceso al crédito; entender como un buen crédito puede convertirse en el mejor aliado; explorar dónde sí y dónde no deben tomarse créditos; descubrir qué no deben hacerse al tomar un crédito; entender cómo funciona el crédito en instituciones formales; saber cómo escoger la institución más adecuada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59094"/>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¿CUANDO Y COMO TOMAR UN CREDITO?</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Decidiendo cuándo y cómo me endeudo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92439776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aceptar la importancia de actuar y comportarse desde ya de una manera que sea coherente con lo que quisiéramos que perciban y recuerden de nosotros </a:t>
            </a:r>
            <a:endParaRPr lang="es-CO" sz="2800" b="1" dirty="0">
              <a:solidFill>
                <a:srgbClr val="233DFF"/>
              </a:solidFill>
              <a:latin typeface="Open Sans Bold"/>
              <a:ea typeface="Calibri" panose="020F0502020204030204" pitchFamily="34" charset="0"/>
              <a:cs typeface="Times New Roman" panose="02020603050405020304" pitchFamily="18" charset="0"/>
            </a:endParaRPr>
          </a:p>
          <a:p>
            <a:pPr lvl="0" algn="ctr"/>
            <a:endParaRPr lang="es-CO" sz="32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a que se refiere el concepto de dejar huella; saber cómo lograr que nos recuerden por algo positivo; explorar qué hay que hacer para empezar a generar recordación; descubrir cómo saber lo que hoy piensan de nosotros; conocer el concepto de la marca personal; entender cómo empezar a construir nuestra propia marca</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DEJAR HUELLA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Logrando que te recuerden positivamente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07946559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reflexionar sobre la importancia de delegar, cuándo hacerlo, a quién hacerlo y cómo aprender a hacerlo sin temor</a:t>
            </a:r>
            <a:endParaRPr lang="es-CO" sz="2800" b="1" dirty="0">
              <a:solidFill>
                <a:srgbClr val="004AAD"/>
              </a:solidFill>
              <a:latin typeface="Open Sans Bold"/>
              <a:ea typeface="Calibri" panose="020F0502020204030204" pitchFamily="34" charset="0"/>
              <a:cs typeface="Times New Roman" panose="02020603050405020304" pitchFamily="18" charset="0"/>
            </a:endParaRPr>
          </a:p>
          <a:p>
            <a:pPr lvl="0" algn="ctr"/>
            <a:endParaRPr lang="es-CO" sz="32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la interpretación del concepto de delegar; revisar la diferencia entre delegar y dar órdenes; pensar sobre las responsabilidades que nos quedan cuando delegamos; explorar si todo es delegable; saber si a cualquier persona se le puede delegar; entender por qué es tan difícil para algunas personas delegar; aprender a superar los temores que surgen al delegar algo; descubrir cómo saber a quien sí se le puede delegar; entender que quien delega no pierde su autoridad; validar si delegar es una habilidad o una competencia laboral y la importancia de hacerlo bien</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DELEGACION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Permitiendo a todos aportar lo que pueden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76265"/>
            <a:ext cx="975638" cy="972000"/>
          </a:xfrm>
          <a:prstGeom prst="rect">
            <a:avLst/>
          </a:prstGeom>
        </p:spPr>
      </p:pic>
    </p:spTree>
    <p:extLst>
      <p:ext uri="{BB962C8B-B14F-4D97-AF65-F5344CB8AC3E}">
        <p14:creationId xmlns:p14="http://schemas.microsoft.com/office/powerpoint/2010/main" val="278496997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validar la importancia de basar nuestro actuar y nuestras ofertas en función de lo que un cliente requiere</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recordar qué ventas han sido exitosas y cuáles han fallado y por qué; el concepto de “vender”; las habilidades claves de un buen vendedor y la forma de aplicarlas cuando el producto es uno mismo; </a:t>
            </a:r>
            <a:r>
              <a:rPr lang="es-ES" sz="2400" b="1" dirty="0">
                <a:solidFill>
                  <a:schemeClr val="bg1"/>
                </a:solidFill>
                <a:latin typeface="Open Sans Bold"/>
              </a:rPr>
              <a:t>aprendiendo a venderse; el desarrollo de una marca propia; el manejo de las relaciones con los demás; el uso de una técnica infalible; el conocimiento de un arma poderosa</a:t>
            </a:r>
            <a:endParaRPr lang="es-CO" sz="2400" b="1" dirty="0">
              <a:solidFill>
                <a:schemeClr val="bg1"/>
              </a:solidFill>
              <a:latin typeface="Open Sans Bold"/>
            </a:endParaRPr>
          </a:p>
        </p:txBody>
      </p:sp>
      <p:sp>
        <p:nvSpPr>
          <p:cNvPr id="6" name="Título 5"/>
          <p:cNvSpPr>
            <a:spLocks noGrp="1"/>
          </p:cNvSpPr>
          <p:nvPr>
            <p:ph type="title" idx="4294967295"/>
          </p:nvPr>
        </p:nvSpPr>
        <p:spPr>
          <a:xfrm>
            <a:off x="10799" y="541273"/>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DESARROLLAR IMAGEN PERSONAL</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Vendiéndome a mí mismo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8111879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validar la importancia de basar nuestro actuar y nuestras ofertas en función de lo que un cliente requiere</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Se conversa, entre otros, de temas como  la comprensión del concepto de necesidad; </a:t>
            </a:r>
          </a:p>
          <a:p>
            <a:pPr lvl="0" algn="just"/>
            <a:r>
              <a:rPr lang="es-ES" sz="20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una revisión sobre las necesidades que cada uno puede tener; validad los tipos de necesidades que existen; explorar qué define las necesidades de un cliente; conocer por qué es clave saber qué necesita un cliente; descubrir las principales técnicas para saber qué necesita un cliente; reconocer para qué sirve saber esas necesidades; pensar en lo que yo debo hacer al conocer las necesidades de mi cliente; entender los riesgos de no ajustar nuestra oferta</a:t>
            </a:r>
            <a:endParaRPr lang="es-CO" sz="2000" b="1" dirty="0">
              <a:solidFill>
                <a:srgbClr val="233D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DIAGNOSTICO DE NECESIDADES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lo que realmente quiere el cliente</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30641373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descubrir el impacto que tiene dentro de las relaciones y los resultados el nivel de dinamismo de una persona y cómo trabajar en aumentarlo</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definir qué es una persona dinámica; evaluar a qué se refiere la energía en una persona; preguntarse si hay personas más dinámicas que otras y por qué; explorar si una persona puede ir perdiendo su dinamismo; revisar cómo el dinamismo de una persona puede afectar las relaciones sociales; averiguar qué tanto se convierte el dinamismo de una persona en una habilidad; conocer por qué son más exitosas las personas dinámicas; comprender la forma de aumentar mis niveles de dinamismo; descubrir como se percibe a una persona de baja energía y averiguar qué tan fácil es establecer relaciones con esta persona</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05058"/>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DINAMISMO Y ENERGIA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Logrando que todos te sientan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72178850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conocer las habilidades que deben desarrollarse para encontrar nuevas oportunidades, haciendo especial énfasis en el concepto del “</a:t>
            </a:r>
            <a:r>
              <a:rPr lang="es-ES" sz="28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insight</a:t>
            </a: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preguntarse si realmente hay nuevas oportunidades; si está todo inventado; descubrir cómo las oportunidades pueden sorprendernos en cualquier momento; saber encontrar nuevas oportunidades; desarrollar con detalle cuatro habilidades para encontrar oportunidades (el análisis, la síntesis, la ejecución y la habilidad para hacer “insight”); entender qué es un insight; avanzar el concepto hasta llevarlo a “business insight”; comprender cuando hay un “insight”; conocer cómo se comporta el experto en hacer “business insight”; saber cuáles son los aliados del “insight”</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12605"/>
            <a:ext cx="12192000" cy="762000"/>
          </a:xfrm>
        </p:spPr>
        <p:txBody>
          <a:bodyPr>
            <a:normAutofit fontScale="90000"/>
          </a:bodyPr>
          <a:lstStyle/>
          <a:p>
            <a:pPr rtl="0" eaLnBrk="1" latinLnBrk="0" hangingPunct="1"/>
            <a:r>
              <a:rPr lang="es-ES" sz="2800" b="1"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DESCUBRIR NUEVAS OPORTUNIDADES DE NEGOCIO</a:t>
            </a:r>
            <a:endParaRPr lang="es-CO" sz="2800" dirty="0">
              <a:effectLst/>
              <a:latin typeface="Open Sans Bold" panose="020B0604020202020204"/>
            </a:endParaRPr>
          </a:p>
          <a:p>
            <a:pPr rtl="0" eaLnBrk="1" latinLnBrk="0" hangingPunct="1"/>
            <a:r>
              <a:rPr lang="es-ES" sz="2800" b="0" kern="1200" dirty="0">
                <a:solidFill>
                  <a:srgbClr val="002060"/>
                </a:solidFill>
                <a:effectLst/>
                <a:latin typeface="Open Sans Bold" panose="020B0604020202020204"/>
                <a:ea typeface="Calibri" panose="020F0502020204030204" pitchFamily="34" charset="0"/>
                <a:cs typeface="Times New Roman" panose="02020603050405020304" pitchFamily="18" charset="0"/>
              </a:rPr>
              <a:t>Descubriendo y aprovechando lo que otros no ven</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1517056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lumMod val="95000"/>
                  </a:schemeClr>
                </a:solidFill>
                <a:latin typeface="Open Sans Bold"/>
                <a:ea typeface="Calibri" panose="020F0502020204030204" pitchFamily="34" charset="0"/>
                <a:cs typeface="Times New Roman" panose="02020603050405020304" pitchFamily="18" charset="0"/>
              </a:rPr>
              <a:t>Se enfoca en reconocer las oportunidades que se presentan cuando se aceptan las ideas que traen las personas más jóvenes</a:t>
            </a:r>
            <a:endParaRPr lang="es-CO" sz="2800" b="1" dirty="0">
              <a:solidFill>
                <a:schemeClr val="bg1">
                  <a:lumMod val="95000"/>
                </a:schemeClr>
              </a:solidFill>
              <a:latin typeface="Open Sans Bold"/>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comprender por qué cada generación es distinta; preguntarse si hay generaciones mejores que otras; explorar por qué algunas personas son resistentes a las nuevas generaciones; entender las ventajas de aprovechar los aportes que dan las personas más jóvenes; estudiar los riesgos de desconocer a las generaciones; pensar acerca de los cambios que hay que hacer al dirigir personas de generaciones más jóvenes; evaluar cómo dirigir simultáneamente personas de generaciones diferentes; reconocer las ventajas de desarrollar como líder esta habilidad</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DIRIGIR DIVERSAS GENERACIONES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Optimizando las nuevas formas de pensar y actuar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17694737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explicar por qué un alto nivel de disposición de una persona hacia determinados temas puede ser una de las principales habilidades para establecer relaciones y ser muy exitoso</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explorar qué es disposición; evaluar por qué es tan “agradable” la gente dispuesta; conocer por qué la disposición es una de las principales habilidades blandas de las personas; saber cómo se identifica a una persona con baja disposición; averiguar de qué depende el nivel de disposición de una persona; preguntarse si siempre hay que estar dispuesto a todo; conocer cómo puedo aumentar mis niveles de disposición hacia un tema específico; revisar algunos ejemplos de mala disposición; comprender cómo convencer a alguien a estar más dispuesto</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8" y="373574"/>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DISPOSICION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Logrando que reconozcan que puedes apoyar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31693146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400" b="1" dirty="0">
                <a:solidFill>
                  <a:schemeClr val="bg1"/>
                </a:solidFill>
                <a:latin typeface="Open Sans Bold"/>
              </a:rPr>
              <a:t>Se enfoca en la interiorización de las habilidades necesarias para tener la capacidad de no quedarse en ideas y planteamientos, sino de convertir en realidad proyectos con una adecuada y oportuna ejecución</a:t>
            </a:r>
            <a:endParaRPr lang="es-CO" sz="2400" b="1" dirty="0">
              <a:solidFill>
                <a:schemeClr val="bg1"/>
              </a:solidFill>
              <a:latin typeface="Open Sans Bold"/>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rPr>
              <a:t>Se conversa, entre otros, de temas como las dificultades de poner en práctica las ideas, qué hace un buen ejecutor; cómo se reconoce un ejecutor sobresaliente; las cinco competencias diferenciales de un buen ejecutor (manejo del tiempo, planeación, efectividad y oportunidad, orientación al logro, autocrítica); las tres habilidades de un ejecutor sobresaliente (autogestión,  evitar procrastinación, medición de resultados)</a:t>
            </a:r>
            <a:endParaRPr lang="es-CO" sz="2000" b="1" dirty="0">
              <a:solidFill>
                <a:schemeClr val="bg1"/>
              </a:solidFill>
              <a:latin typeface="Open Sans Bold"/>
            </a:endParaRPr>
          </a:p>
        </p:txBody>
      </p:sp>
      <p:sp>
        <p:nvSpPr>
          <p:cNvPr id="6" name="Título 5"/>
          <p:cNvSpPr>
            <a:spLocks noGrp="1"/>
          </p:cNvSpPr>
          <p:nvPr>
            <p:ph type="title" idx="4294967295"/>
          </p:nvPr>
        </p:nvSpPr>
        <p:spPr>
          <a:xfrm>
            <a:off x="0" y="281913"/>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EJECUCION CON OPORTUNIDAD</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Alcanzando niveles superiores de ejecución, </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logrando un manejo adecuado del tiempo y priorizando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9434886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778196983"/>
              </p:ext>
            </p:extLst>
          </p:nvPr>
        </p:nvGraphicFramePr>
        <p:xfrm>
          <a:off x="344244" y="136380"/>
          <a:ext cx="11521440" cy="6370319"/>
        </p:xfrm>
        <a:graphic>
          <a:graphicData uri="http://schemas.openxmlformats.org/drawingml/2006/table">
            <a:tbl>
              <a:tblPr/>
              <a:tblGrid>
                <a:gridCol w="226734">
                  <a:extLst>
                    <a:ext uri="{9D8B030D-6E8A-4147-A177-3AD203B41FA5}">
                      <a16:colId xmlns:a16="http://schemas.microsoft.com/office/drawing/2014/main" val="2649037919"/>
                    </a:ext>
                  </a:extLst>
                </a:gridCol>
                <a:gridCol w="3013719">
                  <a:extLst>
                    <a:ext uri="{9D8B030D-6E8A-4147-A177-3AD203B41FA5}">
                      <a16:colId xmlns:a16="http://schemas.microsoft.com/office/drawing/2014/main" val="2109006038"/>
                    </a:ext>
                  </a:extLst>
                </a:gridCol>
                <a:gridCol w="310045">
                  <a:extLst>
                    <a:ext uri="{9D8B030D-6E8A-4147-A177-3AD203B41FA5}">
                      <a16:colId xmlns:a16="http://schemas.microsoft.com/office/drawing/2014/main" val="3737842139"/>
                    </a:ext>
                  </a:extLst>
                </a:gridCol>
                <a:gridCol w="281018">
                  <a:extLst>
                    <a:ext uri="{9D8B030D-6E8A-4147-A177-3AD203B41FA5}">
                      <a16:colId xmlns:a16="http://schemas.microsoft.com/office/drawing/2014/main" val="3045094357"/>
                    </a:ext>
                  </a:extLst>
                </a:gridCol>
                <a:gridCol w="3571240">
                  <a:extLst>
                    <a:ext uri="{9D8B030D-6E8A-4147-A177-3AD203B41FA5}">
                      <a16:colId xmlns:a16="http://schemas.microsoft.com/office/drawing/2014/main" val="3610387653"/>
                    </a:ext>
                  </a:extLst>
                </a:gridCol>
                <a:gridCol w="86360">
                  <a:extLst>
                    <a:ext uri="{9D8B030D-6E8A-4147-A177-3AD203B41FA5}">
                      <a16:colId xmlns:a16="http://schemas.microsoft.com/office/drawing/2014/main" val="1818683117"/>
                    </a:ext>
                  </a:extLst>
                </a:gridCol>
                <a:gridCol w="276347">
                  <a:extLst>
                    <a:ext uri="{9D8B030D-6E8A-4147-A177-3AD203B41FA5}">
                      <a16:colId xmlns:a16="http://schemas.microsoft.com/office/drawing/2014/main" val="3202361847"/>
                    </a:ext>
                  </a:extLst>
                </a:gridCol>
                <a:gridCol w="3755977">
                  <a:extLst>
                    <a:ext uri="{9D8B030D-6E8A-4147-A177-3AD203B41FA5}">
                      <a16:colId xmlns:a16="http://schemas.microsoft.com/office/drawing/2014/main" val="2864928961"/>
                    </a:ext>
                  </a:extLst>
                </a:gridCol>
              </a:tblGrid>
              <a:tr h="473220">
                <a:tc gridSpan="8">
                  <a:txBody>
                    <a:bodyPr/>
                    <a:lstStyle/>
                    <a:p>
                      <a:pPr algn="ctr" rtl="0" fontAlgn="ctr"/>
                      <a:r>
                        <a:rPr lang="es-MX" sz="1000" b="1" i="0" u="none" strike="noStrike" dirty="0">
                          <a:solidFill>
                            <a:srgbClr val="004AAD"/>
                          </a:solidFill>
                          <a:effectLst/>
                          <a:latin typeface="Open Sans Bold" panose="020B0604020202020204"/>
                        </a:rPr>
                        <a:t>Charlas dirigidas a fortalecer y desarrollar habilidades de personas frente a sí mismas, a otras personas, a su trabajo y a sus clientes. </a:t>
                      </a:r>
                      <a:br>
                        <a:rPr lang="es-MX" sz="1000" b="1" i="0" u="none" strike="noStrike" dirty="0">
                          <a:solidFill>
                            <a:srgbClr val="004AAD"/>
                          </a:solidFill>
                          <a:effectLst/>
                          <a:latin typeface="Open Sans Bold" panose="020B0604020202020204"/>
                        </a:rPr>
                      </a:br>
                      <a:r>
                        <a:rPr lang="es-MX" sz="1000" b="1" i="0" u="none" strike="noStrike" dirty="0">
                          <a:solidFill>
                            <a:srgbClr val="233DFF"/>
                          </a:solidFill>
                          <a:effectLst/>
                          <a:latin typeface="Open Sans Bold" panose="020B0604020202020204"/>
                        </a:rPr>
                        <a:t>(Haga </a:t>
                      </a:r>
                      <a:r>
                        <a:rPr lang="es-MX" sz="1000" b="1" i="0" u="none" strike="noStrike" dirty="0" err="1">
                          <a:solidFill>
                            <a:srgbClr val="233DFF"/>
                          </a:solidFill>
                          <a:effectLst/>
                          <a:latin typeface="Open Sans Bold" panose="020B0604020202020204"/>
                        </a:rPr>
                        <a:t>click</a:t>
                      </a:r>
                      <a:r>
                        <a:rPr lang="es-MX" sz="1000" b="1" i="0" u="none" strike="noStrike" dirty="0">
                          <a:solidFill>
                            <a:srgbClr val="233DFF"/>
                          </a:solidFill>
                          <a:effectLst/>
                          <a:latin typeface="Open Sans Bold" panose="020B0604020202020204"/>
                        </a:rPr>
                        <a:t> sobre el numero de la charla que quiere consultar)</a:t>
                      </a:r>
                      <a:br>
                        <a:rPr lang="es-MX" sz="1000" b="1" i="0" u="none" strike="noStrike" dirty="0">
                          <a:solidFill>
                            <a:srgbClr val="233DFF"/>
                          </a:solidFill>
                          <a:effectLst/>
                          <a:latin typeface="Open Sans Bold" panose="020B0604020202020204"/>
                        </a:rPr>
                      </a:b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634084275"/>
                  </a:ext>
                </a:extLst>
              </a:tr>
              <a:tr h="334491">
                <a:tc>
                  <a:txBody>
                    <a:bodyPr/>
                    <a:lstStyle/>
                    <a:p>
                      <a:pPr algn="ctr" rtl="0" fontAlgn="ctr"/>
                      <a:r>
                        <a:rPr lang="es-CO" sz="1000" b="1" i="0" u="none" strike="noStrike" dirty="0">
                          <a:solidFill>
                            <a:srgbClr val="000000"/>
                          </a:solidFill>
                          <a:effectLst/>
                          <a:latin typeface="Open Sans Bold" panose="020B0604020202020204"/>
                          <a:hlinkClick r:id="rId3" action="ppaction://hlinksldjump"/>
                        </a:rPr>
                        <a:t>1</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ACOMPAÑAMIENTO</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Apoyando la labor de mi equipo</a:t>
                      </a: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dirty="0">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4" action="ppaction://hlinksldjump"/>
                        </a:rPr>
                        <a:t>13</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ATENCION CONSCIENTE</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Capturando cada situación</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dirty="0"/>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5" action="ppaction://hlinksldjump"/>
                        </a:rPr>
                        <a:t>25</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COMPROMISO</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Entregando todo lo que está a mi alcance por el éxito de mi empresa</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485673205"/>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413653518"/>
                  </a:ext>
                </a:extLst>
              </a:tr>
              <a:tr h="227325">
                <a:tc>
                  <a:txBody>
                    <a:bodyPr/>
                    <a:lstStyle/>
                    <a:p>
                      <a:pPr algn="ctr" rtl="0" fontAlgn="ctr"/>
                      <a:r>
                        <a:rPr lang="es-CO" sz="1000" b="1" i="0" u="none" strike="noStrike" dirty="0">
                          <a:solidFill>
                            <a:srgbClr val="000000"/>
                          </a:solidFill>
                          <a:effectLst/>
                          <a:latin typeface="Open Sans Bold" panose="020B0604020202020204"/>
                          <a:hlinkClick r:id="rId6" action="ppaction://hlinksldjump"/>
                        </a:rPr>
                        <a:t>2</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ACTITUD POSITIVA</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Transmitiendo la mejor energía</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7" action="ppaction://hlinksldjump"/>
                        </a:rPr>
                        <a:t>14</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AUTOCONFIANZA</a:t>
                      </a:r>
                      <a:br>
                        <a:rPr lang="es-MX" sz="1000" b="1" i="0" u="none" strike="noStrike" dirty="0">
                          <a:solidFill>
                            <a:srgbClr val="233DFF"/>
                          </a:solidFill>
                          <a:effectLst/>
                          <a:latin typeface="Open Sans Bold" panose="020B0604020202020204"/>
                        </a:rPr>
                      </a:br>
                      <a:r>
                        <a:rPr lang="es-MX" sz="1000" b="1" i="0" u="none" strike="noStrike" dirty="0">
                          <a:solidFill>
                            <a:srgbClr val="233DFF"/>
                          </a:solidFill>
                          <a:effectLst/>
                          <a:latin typeface="Open Sans Bold" panose="020B0604020202020204"/>
                        </a:rPr>
                        <a:t>Creyendo en mis propias capacidades</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8" action="ppaction://hlinksldjump"/>
                        </a:rPr>
                        <a:t>26</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COMUNICACION ASERTIVA</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Diciendo las cosas de la mejor manera</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692072447"/>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129540355"/>
                  </a:ext>
                </a:extLst>
              </a:tr>
              <a:tr h="227325">
                <a:tc>
                  <a:txBody>
                    <a:bodyPr/>
                    <a:lstStyle/>
                    <a:p>
                      <a:pPr algn="ctr" rtl="0" fontAlgn="ctr"/>
                      <a:r>
                        <a:rPr lang="es-CO" sz="1000" b="1" i="0" u="none" strike="noStrike" dirty="0">
                          <a:solidFill>
                            <a:srgbClr val="000000"/>
                          </a:solidFill>
                          <a:effectLst/>
                          <a:latin typeface="Open Sans Bold" panose="020B0604020202020204"/>
                          <a:hlinkClick r:id="rId9" action="ppaction://hlinksldjump"/>
                        </a:rPr>
                        <a:t>3</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ACTUALIZACION DE CONOCIMIENTOS</a:t>
                      </a:r>
                      <a:br>
                        <a:rPr lang="es-MX" sz="1000" b="1" i="0" u="none" strike="noStrike">
                          <a:solidFill>
                            <a:srgbClr val="004AAD"/>
                          </a:solidFill>
                          <a:effectLst/>
                          <a:latin typeface="Open Sans Bold" panose="020B0604020202020204"/>
                        </a:rPr>
                      </a:br>
                      <a:r>
                        <a:rPr lang="es-MX" sz="1000" b="1" i="0" u="none" strike="noStrike">
                          <a:solidFill>
                            <a:srgbClr val="004AAD"/>
                          </a:solidFill>
                          <a:effectLst/>
                          <a:latin typeface="Open Sans Bold" panose="020B0604020202020204"/>
                        </a:rPr>
                        <a:t>Actualizándome todos los días</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0" action="ppaction://hlinksldjump"/>
                        </a:rPr>
                        <a:t>15</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AUTOCONTROL</a:t>
                      </a:r>
                      <a:br>
                        <a:rPr lang="es-MX" sz="1000" b="1" i="0" u="none" strike="noStrike" dirty="0">
                          <a:solidFill>
                            <a:srgbClr val="004AAD"/>
                          </a:solidFill>
                          <a:effectLst/>
                          <a:latin typeface="Open Sans Bold" panose="020B0604020202020204"/>
                        </a:rPr>
                      </a:br>
                      <a:r>
                        <a:rPr lang="es-MX" sz="1000" b="1" i="0" u="none" strike="noStrike" dirty="0">
                          <a:solidFill>
                            <a:srgbClr val="004AAD"/>
                          </a:solidFill>
                          <a:effectLst/>
                          <a:latin typeface="Open Sans Bold" panose="020B0604020202020204"/>
                        </a:rPr>
                        <a:t>Haciéndome seguimiento a mí mismo</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1" action="ppaction://hlinksldjump"/>
                        </a:rPr>
                        <a:t>27</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CONFIABILIDAD</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Dejando que todos crean en mí</a:t>
                      </a: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132260655"/>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1979500"/>
                  </a:ext>
                </a:extLst>
              </a:tr>
              <a:tr h="224076">
                <a:tc>
                  <a:txBody>
                    <a:bodyPr/>
                    <a:lstStyle/>
                    <a:p>
                      <a:pPr algn="ctr" rtl="0" fontAlgn="ctr"/>
                      <a:r>
                        <a:rPr lang="es-CO" sz="1000" b="1" i="0" u="none" strike="noStrike" dirty="0">
                          <a:solidFill>
                            <a:srgbClr val="000000"/>
                          </a:solidFill>
                          <a:effectLst/>
                          <a:latin typeface="Open Sans Bold" panose="020B0604020202020204"/>
                          <a:hlinkClick r:id="rId12" action="ppaction://hlinksldjump"/>
                        </a:rPr>
                        <a:t>4</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ADAPTABILIDAD</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Entendiendo las diferentes situaciones</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dirty="0">
                        <a:solidFill>
                          <a:srgbClr val="000000"/>
                        </a:solidFill>
                        <a:effectLst/>
                        <a:latin typeface="Open Sans Bold" panose="020B0604020202020204"/>
                      </a:endParaRPr>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3" action="ppaction://hlinksldjump"/>
                        </a:rPr>
                        <a:t>16</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AUTOCRITICA</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Aceptando mis propios errores</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ctr">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4" action="ppaction://hlinksldjump"/>
                        </a:rPr>
                        <a:t>28</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CONOCIMIENTO DE LA COMPETENCIA</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Conociendo a mis colegas</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183576651"/>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3493323309"/>
                  </a:ext>
                </a:extLst>
              </a:tr>
              <a:tr h="224076">
                <a:tc>
                  <a:txBody>
                    <a:bodyPr/>
                    <a:lstStyle/>
                    <a:p>
                      <a:pPr algn="ctr" rtl="0" fontAlgn="ctr"/>
                      <a:r>
                        <a:rPr lang="es-CO" sz="1000" b="1" i="0" u="none" strike="noStrike" dirty="0">
                          <a:solidFill>
                            <a:srgbClr val="000000"/>
                          </a:solidFill>
                          <a:effectLst/>
                          <a:latin typeface="Open Sans Bold" panose="020B0604020202020204"/>
                          <a:hlinkClick r:id="rId15" action="ppaction://hlinksldjump"/>
                        </a:rPr>
                        <a:t>5</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ADMINISTRACION DE PROYECTOS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Gestionando exitosamente los proyectos</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6" action="ppaction://hlinksldjump"/>
                        </a:rPr>
                        <a:t>17</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4AAD"/>
                          </a:solidFill>
                          <a:effectLst/>
                          <a:latin typeface="Open Sans Bold" panose="020B0604020202020204"/>
                        </a:rPr>
                        <a:t>AUTOGESTION</a:t>
                      </a:r>
                      <a:br>
                        <a:rPr lang="es-CO" sz="1000" b="1" i="0" u="none" strike="noStrike" dirty="0">
                          <a:solidFill>
                            <a:srgbClr val="004AAD"/>
                          </a:solidFill>
                          <a:effectLst/>
                          <a:latin typeface="Open Sans Bold" panose="020B0604020202020204"/>
                        </a:rPr>
                      </a:br>
                      <a:r>
                        <a:rPr lang="es-CO" sz="1000" b="0" i="0" u="none" strike="noStrike" dirty="0">
                          <a:solidFill>
                            <a:srgbClr val="004AAD"/>
                          </a:solidFill>
                          <a:effectLst/>
                          <a:latin typeface="Open Sans Bold" panose="020B0604020202020204"/>
                        </a:rPr>
                        <a:t>Actuando con mi propio impulso</a:t>
                      </a:r>
                      <a:endParaRPr lang="es-CO"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17" action="ppaction://hlinksldjump"/>
                        </a:rPr>
                        <a:t>29</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CONOCIMIENTOS DE MARKETING</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Descubriendo cómo llegar a mi cliente</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093522719"/>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912008156"/>
                  </a:ext>
                </a:extLst>
              </a:tr>
              <a:tr h="334491">
                <a:tc>
                  <a:txBody>
                    <a:bodyPr/>
                    <a:lstStyle/>
                    <a:p>
                      <a:pPr algn="ctr" rtl="0" fontAlgn="ctr"/>
                      <a:r>
                        <a:rPr lang="es-CO" sz="1000" b="1" i="0" u="none" strike="noStrike" dirty="0">
                          <a:solidFill>
                            <a:srgbClr val="000000"/>
                          </a:solidFill>
                          <a:effectLst/>
                          <a:latin typeface="Open Sans Bold" panose="020B0604020202020204"/>
                          <a:hlinkClick r:id="rId18" action="ppaction://hlinksldjump"/>
                        </a:rPr>
                        <a:t>6</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AGUDEZA COMERCIAL</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Superando a otros en mi labor comercial</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9" action="ppaction://hlinksldjump"/>
                        </a:rPr>
                        <a:t>18</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AUTOMOTIVACION</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Aumentando mi intención de hacer cada vez más</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20" action="ppaction://hlinksldjump"/>
                        </a:rPr>
                        <a:t>30</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CONOCIMIENTO DE PRODUCTO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Profundizando en lo que ofrezco a mi cliente</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960349737"/>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459436323"/>
                  </a:ext>
                </a:extLst>
              </a:tr>
              <a:tr h="227325">
                <a:tc>
                  <a:txBody>
                    <a:bodyPr/>
                    <a:lstStyle/>
                    <a:p>
                      <a:pPr algn="ctr" rtl="0" fontAlgn="ctr"/>
                      <a:r>
                        <a:rPr lang="es-CO" sz="1000" b="1" i="0" u="none" strike="noStrike" dirty="0">
                          <a:solidFill>
                            <a:srgbClr val="000000"/>
                          </a:solidFill>
                          <a:effectLst/>
                          <a:latin typeface="Open Sans Bold" panose="020B0604020202020204"/>
                          <a:hlinkClick r:id="rId21" action="ppaction://hlinksldjump"/>
                        </a:rPr>
                        <a:t>7</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AMBICION PROFESIONAL</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Buscando siempre ser el mejor</a:t>
                      </a: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22" action="ppaction://hlinksldjump"/>
                        </a:rPr>
                        <a:t>19</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CAPACIDAD CRITICA</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Validando lo que hacen los demá</a:t>
                      </a:r>
                      <a:r>
                        <a:rPr lang="es-MX" sz="1000" b="1" i="0" u="none" strike="noStrike" dirty="0">
                          <a:solidFill>
                            <a:srgbClr val="004AAD"/>
                          </a:solidFill>
                          <a:effectLst/>
                          <a:latin typeface="Open Sans Bold" panose="020B0604020202020204"/>
                        </a:rPr>
                        <a:t>s</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23" action="ppaction://hlinksldjump"/>
                        </a:rPr>
                        <a:t>31</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CONOCIMIENTOS DE VENTAS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Descubriendo el concepto de vender</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3242259195"/>
                  </a:ext>
                </a:extLst>
              </a:tr>
              <a:tr h="113662">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1"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412163547"/>
                  </a:ext>
                </a:extLst>
              </a:tr>
              <a:tr h="448153">
                <a:tc>
                  <a:txBody>
                    <a:bodyPr/>
                    <a:lstStyle/>
                    <a:p>
                      <a:pPr algn="ctr" rtl="0" fontAlgn="ctr"/>
                      <a:r>
                        <a:rPr lang="es-CO" sz="1000" b="1" i="0" u="none" strike="noStrike" dirty="0">
                          <a:solidFill>
                            <a:srgbClr val="000000"/>
                          </a:solidFill>
                          <a:effectLst/>
                          <a:latin typeface="Open Sans Bold" panose="020B0604020202020204"/>
                          <a:hlinkClick r:id="rId24" action="ppaction://hlinksldjump"/>
                        </a:rPr>
                        <a:t>8</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ANALISIS DEL ENTORNO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Entendiendo lo que pasa a mi alrededor</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5" action="ppaction://hlinksldjump"/>
                        </a:rPr>
                        <a:t>20</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CAPACIDAD DE APRENDIZAJE</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Ejercitando la mente</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dirty="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26" action="ppaction://hlinksldjump"/>
                        </a:rPr>
                        <a:t>32</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CONOCIMIENTO ESTRATEGICO DEL CLIENTE</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Entendiendo como construir estrategias a partir de saber cómo son los clientes</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33250555"/>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032105706"/>
                  </a:ext>
                </a:extLst>
              </a:tr>
              <a:tr h="448153">
                <a:tc>
                  <a:txBody>
                    <a:bodyPr/>
                    <a:lstStyle/>
                    <a:p>
                      <a:pPr algn="ctr" rtl="0" fontAlgn="ctr"/>
                      <a:r>
                        <a:rPr lang="es-CO" sz="1000" b="1" i="0" u="none" strike="noStrike" dirty="0">
                          <a:solidFill>
                            <a:srgbClr val="000000"/>
                          </a:solidFill>
                          <a:effectLst/>
                          <a:latin typeface="Open Sans Bold" panose="020B0604020202020204"/>
                          <a:hlinkClick r:id="rId27" action="ppaction://hlinksldjump"/>
                        </a:rPr>
                        <a:t>9</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ANALISIS NUMERICO</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Manejando adecuadamente los números</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8" action="ppaction://hlinksldjump"/>
                        </a:rPr>
                        <a:t>21</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4AAD"/>
                          </a:solidFill>
                          <a:effectLst/>
                          <a:latin typeface="Open Sans Bold" panose="020B0604020202020204"/>
                        </a:rPr>
                        <a:t>CARÁCTER</a:t>
                      </a:r>
                      <a:br>
                        <a:rPr lang="es-CO" sz="1000" b="1" i="0" u="none" strike="noStrike">
                          <a:solidFill>
                            <a:srgbClr val="004AAD"/>
                          </a:solidFill>
                          <a:effectLst/>
                          <a:latin typeface="Open Sans Bold" panose="020B0604020202020204"/>
                        </a:rPr>
                      </a:br>
                      <a:r>
                        <a:rPr lang="es-CO" sz="1000" b="0" i="0" u="none" strike="noStrike">
                          <a:solidFill>
                            <a:srgbClr val="004AAD"/>
                          </a:solidFill>
                          <a:effectLst/>
                          <a:latin typeface="Open Sans Bold" panose="020B0604020202020204"/>
                        </a:rPr>
                        <a:t>Logrando éxitos a partir de mi forma de ser</a:t>
                      </a:r>
                      <a:endParaRPr lang="es-CO"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rowSpan="2">
                  <a:txBody>
                    <a:bodyPr/>
                    <a:lstStyle/>
                    <a:p>
                      <a:pPr algn="ctr" rtl="0" fontAlgn="ctr"/>
                      <a:r>
                        <a:rPr lang="es-CO" sz="1000" b="1" i="0" u="none" strike="noStrike" dirty="0">
                          <a:solidFill>
                            <a:srgbClr val="000000"/>
                          </a:solidFill>
                          <a:effectLst/>
                          <a:latin typeface="Open Sans Bold" panose="020B0604020202020204"/>
                          <a:hlinkClick r:id="rId29" action="ppaction://hlinksldjump"/>
                        </a:rPr>
                        <a:t>33</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CONOCIMIENTOS Y EXPERIENCIA TECNICA</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Entendiendo la utilidad de mis conocimientos y mi experiencia</a:t>
                      </a: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591192946"/>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vMerge="1">
                  <a:txBody>
                    <a:bodyPr/>
                    <a:lstStyle/>
                    <a:p>
                      <a:endParaRPr lang="es-CO"/>
                    </a:p>
                  </a:txBody>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865901784"/>
                  </a:ext>
                </a:extLst>
              </a:tr>
              <a:tr h="337738">
                <a:tc>
                  <a:txBody>
                    <a:bodyPr/>
                    <a:lstStyle/>
                    <a:p>
                      <a:pPr algn="ctr" rtl="0" fontAlgn="ctr"/>
                      <a:r>
                        <a:rPr lang="es-CO" sz="1000" b="1" i="0" u="none" strike="noStrike" dirty="0">
                          <a:solidFill>
                            <a:srgbClr val="000000"/>
                          </a:solidFill>
                          <a:effectLst/>
                          <a:latin typeface="Open Sans Bold" panose="020B0604020202020204"/>
                          <a:hlinkClick r:id="rId30" action="ppaction://hlinksldjump"/>
                        </a:rPr>
                        <a:t>10</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ANALISIS Y TOMA DE DECISIONES</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Definiendo adecuadamente los números</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1" action="ppaction://hlinksldjump"/>
                        </a:rPr>
                        <a:t>22</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CAUSAR IMPACTO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Dejando una positiva recordación de mí</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2" action="ppaction://hlinksldjump"/>
                        </a:rPr>
                        <a:t>34</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233DFF"/>
                          </a:solidFill>
                          <a:effectLst/>
                          <a:latin typeface="Open Sans Bold" panose="020B0604020202020204"/>
                        </a:rPr>
                        <a:t>CONSEGUIR INFORMACION RELEVANTE</a:t>
                      </a:r>
                      <a:br>
                        <a:rPr lang="es-CO" sz="1000" b="1" i="0" u="none" strike="noStrike" dirty="0">
                          <a:solidFill>
                            <a:srgbClr val="233DFF"/>
                          </a:solidFill>
                          <a:effectLst/>
                          <a:latin typeface="Open Sans Bold" panose="020B0604020202020204"/>
                        </a:rPr>
                      </a:br>
                      <a:r>
                        <a:rPr lang="es-CO" sz="1000" b="0" i="0" u="none" strike="noStrike" dirty="0">
                          <a:solidFill>
                            <a:srgbClr val="233DFF"/>
                          </a:solidFill>
                          <a:effectLst/>
                          <a:latin typeface="Open Sans Bold" panose="020B0604020202020204"/>
                        </a:rPr>
                        <a:t>Encontrando lo fundamental</a:t>
                      </a:r>
                      <a:endParaRPr lang="es-CO"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578842466"/>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4AAD"/>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905266388"/>
                  </a:ext>
                </a:extLst>
              </a:tr>
              <a:tr h="334491">
                <a:tc>
                  <a:txBody>
                    <a:bodyPr/>
                    <a:lstStyle/>
                    <a:p>
                      <a:pPr algn="ctr" rtl="0" fontAlgn="ctr"/>
                      <a:r>
                        <a:rPr lang="es-CO" sz="1000" b="1" i="0" u="none" strike="noStrike" dirty="0">
                          <a:solidFill>
                            <a:srgbClr val="000000"/>
                          </a:solidFill>
                          <a:effectLst/>
                          <a:latin typeface="Open Sans Bold" panose="020B0604020202020204"/>
                          <a:hlinkClick r:id="rId33" action="ppaction://hlinksldjump"/>
                        </a:rPr>
                        <a:t>11</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APRENDIZAJE EN EQUIPO </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Aprendiendo con mis compañeros</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4" action="ppaction://hlinksldjump"/>
                        </a:rPr>
                        <a:t>23</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COHERENCIA</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Haciendo que lo que pienso, digo y hago, tenga una lógica</a:t>
                      </a:r>
                      <a:endParaRPr lang="es-MX" sz="1000" b="1" i="0" u="none" strike="noStrike">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5" action="ppaction://hlinksldjump"/>
                        </a:rPr>
                        <a:t>35</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CONSTRUIR UN PROYECTO DE VIDA</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Entendiendo mi propio futuro</a:t>
                      </a:r>
                      <a:endParaRPr lang="es-MX" sz="1000" b="1" i="0" u="none" strike="noStrike" dirty="0">
                        <a:solidFill>
                          <a:srgbClr val="004AAD"/>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4271426190"/>
                  </a:ext>
                </a:extLst>
              </a:tr>
              <a:tr h="108993">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1" i="0" u="none" strike="noStrike">
                          <a:solidFill>
                            <a:srgbClr val="233DFF"/>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1310639302"/>
                  </a:ext>
                </a:extLst>
              </a:tr>
              <a:tr h="334491">
                <a:tc>
                  <a:txBody>
                    <a:bodyPr/>
                    <a:lstStyle/>
                    <a:p>
                      <a:pPr algn="ctr" rtl="0" fontAlgn="ctr"/>
                      <a:r>
                        <a:rPr lang="es-CO" sz="1000" b="1" i="0" u="none" strike="noStrike" dirty="0">
                          <a:solidFill>
                            <a:srgbClr val="000000"/>
                          </a:solidFill>
                          <a:effectLst/>
                          <a:latin typeface="Open Sans Bold" panose="020B0604020202020204"/>
                          <a:hlinkClick r:id="rId36" action="ppaction://hlinksldjump"/>
                        </a:rPr>
                        <a:t>12</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ASUMIR RIESGOS</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Enfrentando decisiones y asumiendo consecuencias</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7" action="ppaction://hlinksldjump"/>
                        </a:rPr>
                        <a:t>24</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COMPETENCIAS</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Comprendiendo mejor aquello en lo que debo formarme</a:t>
                      </a:r>
                      <a:endParaRPr lang="es-MX" sz="1000" b="1" i="0" u="none" strike="noStrike">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endParaRPr lang="es-CO" sz="1050"/>
                    </a:p>
                  </a:txBody>
                  <a:tcPr marL="1872" marR="1872" marT="187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8" action="ppaction://hlinksldjump"/>
                        </a:rPr>
                        <a:t>36</a:t>
                      </a:r>
                      <a:endParaRPr lang="es-CO" sz="1000" b="1" i="0" u="none" strike="noStrike" dirty="0">
                        <a:solidFill>
                          <a:srgbClr val="000000"/>
                        </a:solidFill>
                        <a:effectLst/>
                        <a:latin typeface="Open Sans Bold" panose="020B0604020202020204"/>
                      </a:endParaRPr>
                    </a:p>
                  </a:txBody>
                  <a:tcPr marL="1872" marR="1872" marT="187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CONTROL</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Asegurando tener todo en el radar</a:t>
                      </a:r>
                      <a:endParaRPr lang="es-MX" sz="1000" b="1" i="0" u="none" strike="noStrike" dirty="0">
                        <a:solidFill>
                          <a:srgbClr val="233DFF"/>
                        </a:solidFill>
                        <a:effectLst/>
                        <a:latin typeface="Open Sans Bold" panose="020B0604020202020204"/>
                      </a:endParaRPr>
                    </a:p>
                  </a:txBody>
                  <a:tcPr marL="1872" marR="1872" marT="1872" marB="0" anchor="ctr">
                    <a:lnL>
                      <a:noFill/>
                    </a:lnL>
                    <a:lnR>
                      <a:noFill/>
                    </a:lnR>
                    <a:lnT>
                      <a:noFill/>
                    </a:lnT>
                    <a:lnB>
                      <a:noFill/>
                    </a:lnB>
                    <a:solidFill>
                      <a:srgbClr val="FFFFFF"/>
                    </a:solidFill>
                  </a:tcPr>
                </a:tc>
                <a:extLst>
                  <a:ext uri="{0D108BD9-81ED-4DB2-BD59-A6C34878D82A}">
                    <a16:rowId xmlns:a16="http://schemas.microsoft.com/office/drawing/2014/main" val="259726522"/>
                  </a:ext>
                </a:extLst>
              </a:tr>
            </a:tbl>
          </a:graphicData>
        </a:graphic>
      </p:graphicFrame>
      <p:sp>
        <p:nvSpPr>
          <p:cNvPr id="2" name="Título 1"/>
          <p:cNvSpPr>
            <a:spLocks noGrp="1"/>
          </p:cNvSpPr>
          <p:nvPr>
            <p:ph type="title" idx="4294967295"/>
          </p:nvPr>
        </p:nvSpPr>
        <p:spPr>
          <a:xfrm>
            <a:off x="10995365" y="0"/>
            <a:ext cx="1196635" cy="430306"/>
          </a:xfrm>
        </p:spPr>
        <p:txBody>
          <a:bodyPr>
            <a:normAutofit fontScale="90000"/>
          </a:bodyPr>
          <a:lstStyle/>
          <a:p>
            <a:r>
              <a:rPr lang="es-CO" dirty="0"/>
              <a:t>1 de</a:t>
            </a:r>
            <a:r>
              <a:rPr lang="es-CO" baseline="0" dirty="0"/>
              <a:t> 4</a:t>
            </a:r>
            <a:endParaRPr lang="es-CO" dirty="0"/>
          </a:p>
        </p:txBody>
      </p:sp>
    </p:spTree>
    <p:extLst>
      <p:ext uri="{BB962C8B-B14F-4D97-AF65-F5344CB8AC3E}">
        <p14:creationId xmlns:p14="http://schemas.microsoft.com/office/powerpoint/2010/main" val="278953075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enfoca en transmitir las ventajas y oportunidades que encuentran las personas que ejercen poder dentro de las empresas y los riesgos que se asumen cuando éste no es utilizado adecuadamente</a:t>
            </a:r>
            <a:endParaRPr lang="es-CO" sz="24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2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entender qué es el poder; cuáles son los tipos de poder; la relación entre poder y liderazgo; los aprendizajes que deja el poder; las habilidades blandas y el poder; la soledad del poder; qué viene después del poder</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37797"/>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EL PODER EN LAS EMPRESAS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 responsabilidad de quienes dirigen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8148398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cómo identificar criterios que los clientes tienen previamente establecidos para tomar una  decisión y cómo enfrentarlos</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saber cuales son los criterios que usualmente tiene un cliente para tomar una decisión; descubrir cómo podemos saber nosotros de antemano cuáles son esos elementos; aprender a separar cuáles de estos criterios son determinantes y cuales son solo referentes; saber cuáles son manejables y cuáles no; conocer la forma de organizar un plan con el cliente frente a los elementos decisores para acercar la posibilidad de una decisión positiva</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430517"/>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ELEMENTOS DECISORES DEL CLIENTE</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Sabiendo qué lleva al cliente a tomar decisiones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95858573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profundizar en el concepto de empatía, entender por qué es de los términos más mencionados y aprender o ser mucho más empático en mi actuar personal y profesional</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conocer qué es empatía; aprender a responder con empatía; explorar si todos tenemos el mismo nivel de empatía; descubrir por qué en los últimos años se ha hablado tanto de empatía; revisar la empatía como una de las principales habilidades blandas; aprender a conocer mis propios niveles de empatía; conocer técnicas para modificar mis niveles de empatía; estudiar como puedo hacer más empática a otra persona</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299484"/>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EMPATIA</a:t>
            </a:r>
            <a:b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br>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Actuando en función de lo que sienten los demás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50010425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3200" b="1" dirty="0">
                <a:solidFill>
                  <a:schemeClr val="bg1"/>
                </a:solidFill>
                <a:latin typeface="Open Sans Bold"/>
                <a:ea typeface="Calibri" panose="020F0502020204030204" pitchFamily="34" charset="0"/>
                <a:cs typeface="Times New Roman" panose="02020603050405020304" pitchFamily="18" charset="0"/>
              </a:rPr>
              <a:t>Se enfoca en descubrir cómo el potencial de una persona puede ser mayor cuando siente que se le encomiendan labores de más responsabilidad</a:t>
            </a:r>
            <a:endParaRPr lang="es-CO" sz="32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comprender el concepto; explorar si es una habilidad o una competencia laboral; explorar las ventajas de empoderar a otras personas; conocer los riesgos de no hacerlo; explorar los límites del empoderamiento; reconocer las razones por las cuales una persona es más productiva en la medida en que está más empoderada; saber cómo descubrir en qué sí y en qué no es probable empoderar a alguien; encontrar cómo evaluar nuestra capacidad de empoderamiento</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183092"/>
            <a:ext cx="12091594"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EMPODERAMIENTO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Permitiendo que los demás hagan lo que mejor pueden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60809744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explorar las razones por las cuales siempre será muy recomendable que todo lo que hagamos se destaque por su alta calidad</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entender las varias interpretaciones que tiene le concepto de calidad; cuestionarse qué quiere decir exactamente hacer las cosas con calidad; saber cómo se puede medir la calidad; entender por qué las personas que se enfocan en la calidad son más exitosas que quienes no lo hacen; comprender qué pasa cuando no hay una calidad aceptable en la ejecución de los procesos; aprender a autoevaluar los niveles de actuación con calidad que cada uno de nosotros tiene; entender cómo podemos mejorar la calidad de todo lo que hacemos; descubrir por qué la alta calidad es un elemento diferenciador</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183092"/>
            <a:ext cx="12048565"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ENFASIS EN CALIDAD</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Haciendo las cosas muy bien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04609985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conocer las grandes oportunidades que se tienen cuando se comprende con profundidad lo que sucede en otros lugares del mundo</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comprender el concepto; preguntarse si lo que sucede en el mundo nos afecta o no; descubrir cuáles son los aspectos que necesariamente debemos conocer; revisar cuáles son las mejores fuentes para entender este contexto; evaluar lo que puede suceder si desconocemos el contexto internacional; descubrir la mejor manera de transmitir a otros lo que sucede en el mundo; explorar cómo saber si algo de este contexto afecta nuestra labor o no; reconocer nuestro nivel de desarrollo de esta habilidad</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448518"/>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ENTENDER EL CONTEXTO INTERNACIONAL</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Asegurándome de conocer el mundo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3546" y="76265"/>
            <a:ext cx="975638" cy="972000"/>
          </a:xfrm>
          <a:prstGeom prst="rect">
            <a:avLst/>
          </a:prstGeom>
        </p:spPr>
      </p:pic>
    </p:spTree>
    <p:extLst>
      <p:ext uri="{BB962C8B-B14F-4D97-AF65-F5344CB8AC3E}">
        <p14:creationId xmlns:p14="http://schemas.microsoft.com/office/powerpoint/2010/main" val="242743145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la importancia de conocer muy bien el negocio en el que estamos, la forma de hacerlo y los riesgos de desconocerlo</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Open Sans Bold"/>
                <a:ea typeface="Calibri" panose="020F0502020204030204" pitchFamily="34" charset="0"/>
                <a:cs typeface="Times New Roman" panose="02020603050405020304" pitchFamily="18" charset="0"/>
              </a:rPr>
              <a:t>Se conversa, entre otros, de temas como saber qué significa comprender un negocio; saber quienes están obligador a entenderlo; cuáles son los riesgos de no hacerlo; preguntarse si el entendimiento del negocio es una competencia laboral; conocer la forma de saber si alguien conoce bien su negocio; descubrir técnicas para ampliar mis conocimientos del negocio; explorar las razones por las cuales se destacan más quienes tienen esta habilidad; comprender bien el perfil de quien sabe mucho de su negocio</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08083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ENTENDIMIENTO DEL NEGOCIO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Conociendo mi industria y sus protagonistas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699" y="183092"/>
            <a:ext cx="975638" cy="972000"/>
          </a:xfrm>
          <a:prstGeom prst="rect">
            <a:avLst/>
          </a:prstGeom>
        </p:spPr>
      </p:pic>
    </p:spTree>
    <p:extLst>
      <p:ext uri="{BB962C8B-B14F-4D97-AF65-F5344CB8AC3E}">
        <p14:creationId xmlns:p14="http://schemas.microsoft.com/office/powerpoint/2010/main" val="42234842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descubrir que las personas de otras culturas diferentes nos pueden aportar mucho más de lo que usualmente suponemos</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reconocer que hay diferentes culturas en el mundo; evaluar cuánto ha crecido la interacción entre personas de diferentes culturas; entender qué define que alguien tenga una cultura diferente; ver qué no  solo son diferentes las culturas por ser de otro país; comprender cuál debe ser nuestra actuación ante alguien de cultura diferente; saber qué debemos hacer para aumentar nuestra habilidad de interactuar con personas de cultura diferente; explorar qué tan preparados estamos para hacerlo</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96732"/>
            <a:ext cx="1197326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ENTENDIMIENTO INTECULTURAL</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la forma de pensar en otros países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94959384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004AAD"/>
                </a:solidFill>
                <a:latin typeface="Open Sans Bold"/>
              </a:rPr>
              <a:t>Formándonos</a:t>
            </a:r>
            <a:endParaRPr lang="en-US" sz="2600" b="1" dirty="0">
              <a:solidFill>
                <a:srgbClr val="004AAD"/>
              </a:solidFill>
              <a:latin typeface="Open Sans Bold"/>
            </a:endParaRPr>
          </a:p>
        </p:txBody>
      </p:sp>
      <p:sp>
        <p:nvSpPr>
          <p:cNvPr id="4" name="Rectángulo redondeado 3"/>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504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comprender a profundidad la forma de entender el estado real de una compañía a partir de sus estados financieros</a:t>
            </a:r>
            <a:endParaRPr lang="es-CO" sz="2800" b="1" dirty="0">
              <a:solidFill>
                <a:schemeClr val="bg1"/>
              </a:solidFill>
              <a:latin typeface="Open Sans Bold"/>
              <a:ea typeface="Calibri" panose="020F0502020204030204" pitchFamily="34" charset="0"/>
              <a:cs typeface="Times New Roman" panose="02020603050405020304" pitchFamily="18" charset="0"/>
            </a:endParaRPr>
          </a:p>
          <a:p>
            <a:pPr lvl="0" algn="ctr"/>
            <a:endParaRPr lang="es-CO" sz="36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qué son los estados financieros (balance, estado de resultados, flujo de caja, etc.); estudiar la relación entre estados financieros y declaración de renta; repasar cuáles deben ser los objetivos financieros de una compañía; revisar cómo se analizan e interpretan  los estados financieros; profundizar en cómo es la estructura financiera de una empresa; aprender a conocer alarmas en los estados financieros; revisar el concepto de indicador financiero y conocer cuáles son, cómo calcularlos e interpretarlos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01847"/>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ENTENDIMIENTO Y ANALISIS FINANCIERO</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Conociendo los elementos básicos de las finanzas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22156251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lvl="0" algn="ctr"/>
            <a:r>
              <a:rPr lang="es-ES" sz="3200" b="1" dirty="0">
                <a:solidFill>
                  <a:srgbClr val="004AAD"/>
                </a:solidFill>
                <a:latin typeface="Open Sans Bold"/>
                <a:ea typeface="Calibri" panose="020F0502020204030204" pitchFamily="34" charset="0"/>
                <a:cs typeface="Times New Roman" panose="02020603050405020304" pitchFamily="18" charset="0"/>
              </a:rPr>
              <a:t>Se enfoca en descubrir que el entrevistado y el entrevistador son iguales de importantes en una entrevista y que no todas son iguales</a:t>
            </a:r>
            <a:endParaRPr lang="es-CO" sz="32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recordar qué es una entrevista, cual es el perfil de un buen entrevistador; saber la importancia de quien realiza una entrevista; conocer los lenguajes que puede tener un entrevistado; validar los tipos de entrevistas;  explorar las diferentes formas de entrevistar y conocer cuál forma debe usarse; las claves para que una entrevista sea efectiva; los momentos que se dan en una entrevista</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69966" y="364711"/>
            <a:ext cx="1207366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ENTREVISTAS EFECTIVAS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Generando compromiso con la empresa desde el momento de </a:t>
            </a:r>
            <a:b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la selección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89438407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36735786"/>
              </p:ext>
            </p:extLst>
          </p:nvPr>
        </p:nvGraphicFramePr>
        <p:xfrm>
          <a:off x="365761" y="67570"/>
          <a:ext cx="11435376" cy="6613364"/>
        </p:xfrm>
        <a:graphic>
          <a:graphicData uri="http://schemas.openxmlformats.org/drawingml/2006/table">
            <a:tbl>
              <a:tblPr/>
              <a:tblGrid>
                <a:gridCol w="332739">
                  <a:extLst>
                    <a:ext uri="{9D8B030D-6E8A-4147-A177-3AD203B41FA5}">
                      <a16:colId xmlns:a16="http://schemas.microsoft.com/office/drawing/2014/main" val="4072164766"/>
                    </a:ext>
                  </a:extLst>
                </a:gridCol>
                <a:gridCol w="3206347">
                  <a:extLst>
                    <a:ext uri="{9D8B030D-6E8A-4147-A177-3AD203B41FA5}">
                      <a16:colId xmlns:a16="http://schemas.microsoft.com/office/drawing/2014/main" val="3219610423"/>
                    </a:ext>
                  </a:extLst>
                </a:gridCol>
                <a:gridCol w="133753">
                  <a:extLst>
                    <a:ext uri="{9D8B030D-6E8A-4147-A177-3AD203B41FA5}">
                      <a16:colId xmlns:a16="http://schemas.microsoft.com/office/drawing/2014/main" val="3636283175"/>
                    </a:ext>
                  </a:extLst>
                </a:gridCol>
                <a:gridCol w="324152">
                  <a:extLst>
                    <a:ext uri="{9D8B030D-6E8A-4147-A177-3AD203B41FA5}">
                      <a16:colId xmlns:a16="http://schemas.microsoft.com/office/drawing/2014/main" val="3237777999"/>
                    </a:ext>
                  </a:extLst>
                </a:gridCol>
                <a:gridCol w="3337607">
                  <a:extLst>
                    <a:ext uri="{9D8B030D-6E8A-4147-A177-3AD203B41FA5}">
                      <a16:colId xmlns:a16="http://schemas.microsoft.com/office/drawing/2014/main" val="132094646"/>
                    </a:ext>
                  </a:extLst>
                </a:gridCol>
                <a:gridCol w="256426">
                  <a:extLst>
                    <a:ext uri="{9D8B030D-6E8A-4147-A177-3AD203B41FA5}">
                      <a16:colId xmlns:a16="http://schemas.microsoft.com/office/drawing/2014/main" val="3145258297"/>
                    </a:ext>
                  </a:extLst>
                </a:gridCol>
                <a:gridCol w="506745">
                  <a:extLst>
                    <a:ext uri="{9D8B030D-6E8A-4147-A177-3AD203B41FA5}">
                      <a16:colId xmlns:a16="http://schemas.microsoft.com/office/drawing/2014/main" val="1058848747"/>
                    </a:ext>
                  </a:extLst>
                </a:gridCol>
                <a:gridCol w="3337607">
                  <a:extLst>
                    <a:ext uri="{9D8B030D-6E8A-4147-A177-3AD203B41FA5}">
                      <a16:colId xmlns:a16="http://schemas.microsoft.com/office/drawing/2014/main" val="1197527843"/>
                    </a:ext>
                  </a:extLst>
                </a:gridCol>
              </a:tblGrid>
              <a:tr h="444332">
                <a:tc gridSpan="8">
                  <a:txBody>
                    <a:bodyPr/>
                    <a:lstStyle/>
                    <a:p>
                      <a:pPr algn="ctr" rtl="0" fontAlgn="ctr"/>
                      <a:r>
                        <a:rPr lang="es-MX" sz="1000" b="1" i="0" u="none" strike="noStrike" dirty="0">
                          <a:solidFill>
                            <a:srgbClr val="004AAD"/>
                          </a:solidFill>
                          <a:effectLst/>
                          <a:latin typeface="Open Sans Bold" panose="020B0604020202020204"/>
                        </a:rPr>
                        <a:t>Charlas dirigidas a fortalecer y desarrollar habilidades de personas frente a sí mismas, a otras personas, a su trabajo y a sus clientes. </a:t>
                      </a:r>
                      <a:br>
                        <a:rPr lang="es-MX" sz="1000" b="1" i="0" u="none" strike="noStrike" dirty="0">
                          <a:solidFill>
                            <a:srgbClr val="004AAD"/>
                          </a:solidFill>
                          <a:effectLst/>
                          <a:latin typeface="Open Sans Bold" panose="020B0604020202020204"/>
                        </a:rPr>
                      </a:br>
                      <a:r>
                        <a:rPr lang="es-MX" sz="1000" b="1" i="0" u="none" strike="noStrike" dirty="0">
                          <a:solidFill>
                            <a:srgbClr val="233DFF"/>
                          </a:solidFill>
                          <a:effectLst/>
                          <a:latin typeface="Open Sans Bold" panose="020B0604020202020204"/>
                        </a:rPr>
                        <a:t>(Haga </a:t>
                      </a:r>
                      <a:r>
                        <a:rPr lang="es-MX" sz="1000" b="1" i="0" u="none" strike="noStrike" dirty="0" err="1">
                          <a:solidFill>
                            <a:srgbClr val="233DFF"/>
                          </a:solidFill>
                          <a:effectLst/>
                          <a:latin typeface="Open Sans Bold" panose="020B0604020202020204"/>
                        </a:rPr>
                        <a:t>click</a:t>
                      </a:r>
                      <a:r>
                        <a:rPr lang="es-MX" sz="1000" b="1" i="0" u="none" strike="noStrike" dirty="0">
                          <a:solidFill>
                            <a:srgbClr val="233DFF"/>
                          </a:solidFill>
                          <a:effectLst/>
                          <a:latin typeface="Open Sans Bold" panose="020B0604020202020204"/>
                        </a:rPr>
                        <a:t> sobre el numero de la charla que quiere consultar)</a:t>
                      </a:r>
                      <a:br>
                        <a:rPr lang="es-MX" sz="1000" b="1" i="0" u="none" strike="noStrike" dirty="0">
                          <a:solidFill>
                            <a:srgbClr val="233DFF"/>
                          </a:solidFill>
                          <a:effectLst/>
                          <a:latin typeface="Open Sans Bold" panose="020B0604020202020204"/>
                        </a:rPr>
                      </a:br>
                      <a:endParaRPr lang="es-MX"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523898959"/>
                  </a:ext>
                </a:extLst>
              </a:tr>
              <a:tr h="444332">
                <a:tc>
                  <a:txBody>
                    <a:bodyPr/>
                    <a:lstStyle/>
                    <a:p>
                      <a:pPr algn="ctr" rtl="0" fontAlgn="ctr"/>
                      <a:r>
                        <a:rPr lang="es-CO" sz="1000" b="1" i="0" u="none" strike="noStrike" dirty="0">
                          <a:solidFill>
                            <a:srgbClr val="000000"/>
                          </a:solidFill>
                          <a:effectLst/>
                          <a:latin typeface="Open Sans Bold" panose="020B0604020202020204"/>
                          <a:hlinkClick r:id="rId3" action="ppaction://hlinksldjump"/>
                        </a:rPr>
                        <a:t>37</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4AAD"/>
                          </a:solidFill>
                          <a:effectLst/>
                          <a:latin typeface="Open Sans Bold" panose="020B0604020202020204"/>
                        </a:rPr>
                        <a:t>CREATIVIDAD</a:t>
                      </a:r>
                      <a:br>
                        <a:rPr lang="es-CO" sz="1000" b="1" i="0" u="none" strike="noStrike" dirty="0">
                          <a:solidFill>
                            <a:srgbClr val="004AAD"/>
                          </a:solidFill>
                          <a:effectLst/>
                          <a:latin typeface="Open Sans Bold" panose="020B0604020202020204"/>
                        </a:rPr>
                      </a:br>
                      <a:r>
                        <a:rPr lang="es-CO" sz="1000" b="0" i="0" u="none" strike="noStrike" dirty="0">
                          <a:solidFill>
                            <a:srgbClr val="004AAD"/>
                          </a:solidFill>
                          <a:effectLst/>
                          <a:latin typeface="Open Sans Bold" panose="020B0604020202020204"/>
                        </a:rPr>
                        <a:t>Encontrando ideas diferentes</a:t>
                      </a:r>
                      <a:endParaRPr lang="es-CO"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dirty="0">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4" action="ppaction://hlinksldjump"/>
                        </a:rPr>
                        <a:t>49</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ELEMENTOS DECISORES DEL CLIENTE</a:t>
                      </a:r>
                      <a:br>
                        <a:rPr lang="es-MX" sz="1000" b="0"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Sabiendo qué lleva al cliente a tomar decisiones</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5" action="ppaction://hlinksldjump"/>
                        </a:rPr>
                        <a:t>61</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ESTILOS DE PENSAMIENTO</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Comprendiendo la forma como cada uno entiende las cosas</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34379454"/>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03081035"/>
                  </a:ext>
                </a:extLst>
              </a:tr>
              <a:tr h="316892">
                <a:tc>
                  <a:txBody>
                    <a:bodyPr/>
                    <a:lstStyle/>
                    <a:p>
                      <a:pPr algn="ctr" rtl="0" fontAlgn="ctr"/>
                      <a:r>
                        <a:rPr lang="es-CO" sz="1000" b="1" i="0" u="none" strike="noStrike" dirty="0">
                          <a:solidFill>
                            <a:srgbClr val="000000"/>
                          </a:solidFill>
                          <a:effectLst/>
                          <a:latin typeface="Open Sans Bold" panose="020B0604020202020204"/>
                          <a:hlinkClick r:id="rId6" action="ppaction://hlinksldjump"/>
                        </a:rPr>
                        <a:t>38</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¿CUANDO Y COMO TOMAR UN CREDITO?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Decidiendo cuándo y cómo me endeudo</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7" action="ppaction://hlinksldjump"/>
                        </a:rPr>
                        <a:t>50</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233DFF"/>
                          </a:solidFill>
                          <a:effectLst/>
                          <a:latin typeface="Open Sans Bold" panose="020B0604020202020204"/>
                        </a:rPr>
                        <a:t>EMPATIA </a:t>
                      </a:r>
                    </a:p>
                    <a:p>
                      <a:pPr algn="l" rtl="0" fontAlgn="ctr"/>
                      <a:r>
                        <a:rPr lang="es-ES" sz="1000" b="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Actuando en función de lo que sienten los demás</a:t>
                      </a:r>
                      <a:endParaRPr lang="es-CO" sz="1000" b="0"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8" action="ppaction://hlinksldjump"/>
                        </a:rPr>
                        <a:t>62</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a:solidFill>
                            <a:srgbClr val="233DFF"/>
                          </a:solidFill>
                          <a:effectLst/>
                          <a:latin typeface="Open Sans Bold" panose="020B0604020202020204"/>
                        </a:rPr>
                        <a:t>ESTILOS DE PERSONALIDAD </a:t>
                      </a:r>
                      <a:br>
                        <a:rPr lang="es-CO" sz="1000" b="1" i="0" u="none" strike="noStrike">
                          <a:solidFill>
                            <a:srgbClr val="233DFF"/>
                          </a:solidFill>
                          <a:effectLst/>
                          <a:latin typeface="Open Sans Bold" panose="020B0604020202020204"/>
                        </a:rPr>
                      </a:br>
                      <a:r>
                        <a:rPr lang="es-CO" sz="1000" b="0" i="0" u="none" strike="noStrike">
                          <a:solidFill>
                            <a:srgbClr val="233DFF"/>
                          </a:solidFill>
                          <a:effectLst/>
                          <a:latin typeface="Open Sans Bold" panose="020B0604020202020204"/>
                        </a:rPr>
                        <a:t>Superando distintos tipos de personalidades</a:t>
                      </a:r>
                      <a:endParaRPr lang="es-CO"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3107666316"/>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686477692"/>
                  </a:ext>
                </a:extLst>
              </a:tr>
              <a:tr h="313844">
                <a:tc>
                  <a:txBody>
                    <a:bodyPr/>
                    <a:lstStyle/>
                    <a:p>
                      <a:pPr algn="ctr" rtl="0" fontAlgn="ctr"/>
                      <a:r>
                        <a:rPr lang="es-CO" sz="1000" b="1" i="0" u="none" strike="noStrike" dirty="0">
                          <a:solidFill>
                            <a:srgbClr val="000000"/>
                          </a:solidFill>
                          <a:effectLst/>
                          <a:latin typeface="Open Sans Bold" panose="020B0604020202020204"/>
                          <a:hlinkClick r:id="rId9" action="ppaction://hlinksldjump"/>
                        </a:rPr>
                        <a:t>39</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DEJAR HUELLA</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Logrando que te recuerden positivamente</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0" action="ppaction://hlinksldjump"/>
                        </a:rPr>
                        <a:t>51</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EMPODERAMIENTO</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Permitiendo que los demás hagan lo que mejor pueden</a:t>
                      </a:r>
                      <a:endParaRPr lang="es-MX"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1" action="ppaction://hlinksldjump"/>
                        </a:rPr>
                        <a:t>63</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ESTRATEGIA Y TACTICA</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D</a:t>
                      </a:r>
                      <a:r>
                        <a:rPr lang="es-MX" sz="1000" b="0" i="1" u="none" strike="noStrike">
                          <a:solidFill>
                            <a:srgbClr val="004AAD"/>
                          </a:solidFill>
                          <a:effectLst/>
                          <a:latin typeface="Open Sans Bold" panose="020B0604020202020204"/>
                        </a:rPr>
                        <a:t>iferenciando el pensar del actuar</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3799725163"/>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504460585"/>
                  </a:ext>
                </a:extLst>
              </a:tr>
              <a:tr h="313844">
                <a:tc>
                  <a:txBody>
                    <a:bodyPr/>
                    <a:lstStyle/>
                    <a:p>
                      <a:pPr algn="ctr" rtl="0" fontAlgn="ctr"/>
                      <a:r>
                        <a:rPr lang="es-CO" sz="1000" b="1" i="0" u="none" strike="noStrike" dirty="0">
                          <a:solidFill>
                            <a:srgbClr val="000000"/>
                          </a:solidFill>
                          <a:effectLst/>
                          <a:latin typeface="Open Sans Bold" panose="020B0604020202020204"/>
                          <a:hlinkClick r:id="rId12" action="ppaction://hlinksldjump"/>
                        </a:rPr>
                        <a:t>40</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DELEGACION</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Permitiendo a todos aportar lo que pueden</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3" action="ppaction://hlinksldjump"/>
                        </a:rPr>
                        <a:t>52</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ENFASIS EN CALIDAD</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Haciendo las cosas muy bien</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4" action="ppaction://hlinksldjump"/>
                        </a:rPr>
                        <a:t>64</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ETICA PROFESIONAL</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Actuando dentro de un marco de principios y valores</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3195449473"/>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dirty="0">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863776792"/>
                  </a:ext>
                </a:extLst>
              </a:tr>
              <a:tr h="316892">
                <a:tc>
                  <a:txBody>
                    <a:bodyPr/>
                    <a:lstStyle/>
                    <a:p>
                      <a:pPr algn="ctr" rtl="0" fontAlgn="ctr"/>
                      <a:r>
                        <a:rPr lang="es-CO" sz="1000" b="1" i="0" u="none" strike="noStrike" dirty="0">
                          <a:solidFill>
                            <a:srgbClr val="000000"/>
                          </a:solidFill>
                          <a:effectLst/>
                          <a:latin typeface="Open Sans Bold" panose="020B0604020202020204"/>
                          <a:hlinkClick r:id="rId15" action="ppaction://hlinksldjump"/>
                        </a:rPr>
                        <a:t>41</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DESARROLLAR IMAGEN PERSONAL</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Vendiéndome a mí mismo</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233DFF"/>
                          </a:solidFill>
                          <a:effectLst/>
                          <a:latin typeface="Open Sans Bold" panose="020B0604020202020204"/>
                          <a:hlinkClick r:id="rId16" action="ppaction://hlinksldjump"/>
                        </a:rPr>
                        <a:t>53</a:t>
                      </a:r>
                      <a:endParaRPr lang="es-CO"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ENTENDER EL CONTEXTO INTERNACIONAL</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Asegurándome de conocer el mundo</a:t>
                      </a:r>
                      <a:endParaRPr lang="es-MX"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7" action="ppaction://hlinksldjump"/>
                        </a:rPr>
                        <a:t>65</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ETIQUETA TELEFONICA</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Optimizando la comunicación por teléfono</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975892727"/>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527500522"/>
                  </a:ext>
                </a:extLst>
              </a:tr>
              <a:tr h="313844">
                <a:tc>
                  <a:txBody>
                    <a:bodyPr/>
                    <a:lstStyle/>
                    <a:p>
                      <a:pPr algn="ctr" rtl="0" fontAlgn="ctr"/>
                      <a:r>
                        <a:rPr lang="es-CO" sz="1000" b="1" i="0" u="none" strike="noStrike" dirty="0">
                          <a:solidFill>
                            <a:srgbClr val="000000"/>
                          </a:solidFill>
                          <a:effectLst/>
                          <a:latin typeface="Open Sans Bold" panose="020B0604020202020204"/>
                          <a:hlinkClick r:id="rId18" action="ppaction://hlinksldjump"/>
                        </a:rPr>
                        <a:t>42</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DIAGNOSTICO DE NECESIDADES</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Descubriendo lo que realmente quiere el cliente</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19" action="ppaction://hlinksldjump"/>
                        </a:rPr>
                        <a:t>54</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ENTENDIMIENTO DEL NEGOCIO</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Conociendo mi industria y sus protagonistas</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0" action="ppaction://hlinksldjump"/>
                        </a:rPr>
                        <a:t>66</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EVITAR PROCRASTINACION </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Haciendo hoy lo que debemos hacer</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407446121"/>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extLst>
                  <a:ext uri="{0D108BD9-81ED-4DB2-BD59-A6C34878D82A}">
                    <a16:rowId xmlns:a16="http://schemas.microsoft.com/office/drawing/2014/main" val="1448204721"/>
                  </a:ext>
                </a:extLst>
              </a:tr>
              <a:tr h="319940">
                <a:tc>
                  <a:txBody>
                    <a:bodyPr/>
                    <a:lstStyle/>
                    <a:p>
                      <a:pPr algn="ctr" rtl="0" fontAlgn="ctr"/>
                      <a:r>
                        <a:rPr lang="es-CO" sz="1000" b="1" i="0" u="none" strike="noStrike" dirty="0">
                          <a:solidFill>
                            <a:srgbClr val="000000"/>
                          </a:solidFill>
                          <a:effectLst/>
                          <a:latin typeface="Open Sans Bold" panose="020B0604020202020204"/>
                          <a:hlinkClick r:id="rId21" action="ppaction://hlinksldjump"/>
                        </a:rPr>
                        <a:t>43</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DINAMISMO Y ENERGIA</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Logrando que todos te sientan</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2" action="ppaction://hlinksldjump"/>
                        </a:rPr>
                        <a:t>55</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ENTENDIMIENTO INTECULTURAL</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Entendiendo la forma de pensar en otros países</a:t>
                      </a:r>
                      <a:endParaRPr lang="es-MX"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dirty="0">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3" action="ppaction://hlinksldjump"/>
                        </a:rPr>
                        <a:t>67</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FLEXIBILIDAD</a:t>
                      </a:r>
                      <a:br>
                        <a:rPr lang="es-MX" sz="1000" b="1" i="0" u="none" strike="noStrike">
                          <a:solidFill>
                            <a:srgbClr val="004AAD"/>
                          </a:solidFill>
                          <a:effectLst/>
                          <a:latin typeface="Open Sans Bold" panose="020B0604020202020204"/>
                        </a:rPr>
                      </a:br>
                      <a:r>
                        <a:rPr lang="es-MX" sz="1000" b="1" i="0" u="none" strike="noStrike">
                          <a:solidFill>
                            <a:srgbClr val="004AAD"/>
                          </a:solidFill>
                          <a:effectLst/>
                          <a:latin typeface="Open Sans Bold" panose="020B0604020202020204"/>
                        </a:rPr>
                        <a:t>Abriendo la mente a opciones diferentes</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728272425"/>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504803479"/>
                  </a:ext>
                </a:extLst>
              </a:tr>
              <a:tr h="444332">
                <a:tc>
                  <a:txBody>
                    <a:bodyPr/>
                    <a:lstStyle/>
                    <a:p>
                      <a:pPr algn="ctr" rtl="0" fontAlgn="ctr"/>
                      <a:r>
                        <a:rPr lang="es-CO" sz="1000" b="1" i="0" u="none" strike="noStrike" dirty="0">
                          <a:solidFill>
                            <a:srgbClr val="000000"/>
                          </a:solidFill>
                          <a:effectLst/>
                          <a:latin typeface="Open Sans Bold" panose="020B0604020202020204"/>
                          <a:hlinkClick r:id="rId24" action="ppaction://hlinksldjump"/>
                        </a:rPr>
                        <a:t>44</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DESCUBRIR NUEVAS OPORTUNIDADES DE NEGOCIO</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Descubriendo y aprovechando lo que otros no ven</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5" action="ppaction://hlinksldjump"/>
                        </a:rPr>
                        <a:t>56</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ENTENDIMIENTO Y ANALISIS FINANCIERO </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Conociendo los elementos básicos de las finanzas</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6" action="ppaction://hlinksldjump"/>
                        </a:rPr>
                        <a:t>68</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GENERANDO VALOR</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Logrando que los clientes perciban lo que en realidad buscan</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450199054"/>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1634391"/>
                  </a:ext>
                </a:extLst>
              </a:tr>
              <a:tr h="444332">
                <a:tc>
                  <a:txBody>
                    <a:bodyPr/>
                    <a:lstStyle/>
                    <a:p>
                      <a:pPr algn="ctr" rtl="0" fontAlgn="ctr"/>
                      <a:r>
                        <a:rPr lang="es-CO" sz="1000" b="1" i="0" u="none" strike="noStrike" dirty="0">
                          <a:solidFill>
                            <a:srgbClr val="000000"/>
                          </a:solidFill>
                          <a:effectLst/>
                          <a:latin typeface="Open Sans Bold" panose="020B0604020202020204"/>
                          <a:hlinkClick r:id="rId27" action="ppaction://hlinksldjump"/>
                        </a:rPr>
                        <a:t>45</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DIRIGIR DIVERSAS GENERACIONES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Optimizando las nuevas formas de pensar y actuar</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8" action="ppaction://hlinksldjump"/>
                        </a:rPr>
                        <a:t>57</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ENTREVISTAS EFECTIVAS</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Generando compromiso con la empresa desde el momento de la selección</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29" action="ppaction://hlinksldjump"/>
                        </a:rPr>
                        <a:t>69</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GESTION DEL CAMBIO</a:t>
                      </a:r>
                      <a:br>
                        <a:rPr lang="es-MX" sz="1000" b="1" i="0" u="none" strike="noStrike" dirty="0">
                          <a:solidFill>
                            <a:srgbClr val="004AAD"/>
                          </a:solidFill>
                          <a:effectLst/>
                          <a:latin typeface="Open Sans Bold" panose="020B0604020202020204"/>
                        </a:rPr>
                      </a:br>
                      <a:r>
                        <a:rPr lang="es-MX" sz="1000" b="1" i="0" u="none" strike="noStrike" dirty="0">
                          <a:solidFill>
                            <a:srgbClr val="004AAD"/>
                          </a:solidFill>
                          <a:effectLst/>
                          <a:latin typeface="Open Sans Bold" panose="020B0604020202020204"/>
                        </a:rPr>
                        <a:t>El cambio como una oportunidad de aprendizaje constante</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2875675155"/>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560343230"/>
                  </a:ext>
                </a:extLst>
              </a:tr>
              <a:tr h="444332">
                <a:tc>
                  <a:txBody>
                    <a:bodyPr/>
                    <a:lstStyle/>
                    <a:p>
                      <a:pPr algn="ctr" rtl="0" fontAlgn="ctr"/>
                      <a:r>
                        <a:rPr lang="es-CO" sz="1000" b="1" i="0" u="none" strike="noStrike" dirty="0">
                          <a:solidFill>
                            <a:srgbClr val="000000"/>
                          </a:solidFill>
                          <a:effectLst/>
                          <a:latin typeface="Open Sans Bold" panose="020B0604020202020204"/>
                          <a:hlinkClick r:id="rId30" action="ppaction://hlinksldjump"/>
                        </a:rPr>
                        <a:t>46</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DISPOSICION</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Logrando que reconozcan que puedes apoyar</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1" action="ppaction://hlinksldjump"/>
                        </a:rPr>
                        <a:t>58</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ESCUCHAR </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Descubriendo el secreto del mejor comunicador</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2" action="ppaction://hlinksldjump"/>
                        </a:rPr>
                        <a:t>70</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GESTION DE INFORMACION</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Aprovechando al máximo la información con la que contamos</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863382525"/>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3298842"/>
                  </a:ext>
                </a:extLst>
              </a:tr>
              <a:tr h="444332">
                <a:tc>
                  <a:txBody>
                    <a:bodyPr/>
                    <a:lstStyle/>
                    <a:p>
                      <a:pPr algn="ctr" rtl="0" fontAlgn="ctr"/>
                      <a:r>
                        <a:rPr lang="es-CO" sz="1000" b="1" i="0" u="none" strike="noStrike" dirty="0">
                          <a:solidFill>
                            <a:srgbClr val="000000"/>
                          </a:solidFill>
                          <a:effectLst/>
                          <a:latin typeface="Open Sans Bold" panose="020B0604020202020204"/>
                          <a:hlinkClick r:id="rId33" action="ppaction://hlinksldjump"/>
                        </a:rPr>
                        <a:t>47</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EJECUCION CON OPORTUNIDAD</a:t>
                      </a:r>
                      <a:br>
                        <a:rPr lang="es-MX" sz="1000" b="0"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Alcanzando niveles superiores de ejecución, logrando un manejo adecuado del tiempo y priorizando</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4" action="ppaction://hlinksldjump"/>
                        </a:rPr>
                        <a:t>59</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004AAD"/>
                          </a:solidFill>
                          <a:effectLst/>
                          <a:latin typeface="Open Sans Bold" panose="020B0604020202020204"/>
                        </a:rPr>
                        <a:t>ESPIRITU EMPRENDEDOR</a:t>
                      </a:r>
                      <a:br>
                        <a:rPr lang="es-MX" sz="1000" b="1" i="0" u="none" strike="noStrike">
                          <a:solidFill>
                            <a:srgbClr val="004AAD"/>
                          </a:solidFill>
                          <a:effectLst/>
                          <a:latin typeface="Open Sans Bold" panose="020B0604020202020204"/>
                        </a:rPr>
                      </a:br>
                      <a:r>
                        <a:rPr lang="es-MX" sz="1000" b="0" i="0" u="none" strike="noStrike">
                          <a:solidFill>
                            <a:srgbClr val="004AAD"/>
                          </a:solidFill>
                          <a:effectLst/>
                          <a:latin typeface="Open Sans Bold" panose="020B0604020202020204"/>
                        </a:rPr>
                        <a:t>Encontrando nuevos proyectos</a:t>
                      </a:r>
                      <a:endParaRPr lang="es-MX" sz="1000" b="1" i="0" u="none" strike="noStrike">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5" action="ppaction://hlinksldjump"/>
                        </a:rPr>
                        <a:t>71</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004AAD"/>
                          </a:solidFill>
                          <a:effectLst/>
                          <a:latin typeface="Open Sans Bold" panose="020B0604020202020204"/>
                        </a:rPr>
                        <a:t>GESTION DE METAS</a:t>
                      </a:r>
                      <a:br>
                        <a:rPr lang="es-MX" sz="1000" b="1" i="0" u="none" strike="noStrike" dirty="0">
                          <a:solidFill>
                            <a:srgbClr val="004AAD"/>
                          </a:solidFill>
                          <a:effectLst/>
                          <a:latin typeface="Open Sans Bold" panose="020B0604020202020204"/>
                        </a:rPr>
                      </a:br>
                      <a:r>
                        <a:rPr lang="es-MX" sz="1000" b="0" i="0" u="none" strike="noStrike" dirty="0">
                          <a:solidFill>
                            <a:srgbClr val="004AAD"/>
                          </a:solidFill>
                          <a:effectLst/>
                          <a:latin typeface="Open Sans Bold" panose="020B0604020202020204"/>
                        </a:rPr>
                        <a:t>Impulsando los resultados con objetivos claros</a:t>
                      </a:r>
                      <a:endParaRPr lang="es-MX" sz="1000" b="1" i="0" u="none" strike="noStrike" dirty="0">
                        <a:solidFill>
                          <a:srgbClr val="004AAD"/>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1812386461"/>
                  </a:ext>
                </a:extLst>
              </a:tr>
              <a:tr h="149184">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0"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tc>
                  <a:txBody>
                    <a:bodyPr/>
                    <a:lstStyle/>
                    <a:p>
                      <a:pPr algn="l" rtl="0" fontAlgn="ctr"/>
                      <a:r>
                        <a:rPr lang="es-CO" sz="1000" b="1" i="0" u="none" strike="noStrike" dirty="0">
                          <a:solidFill>
                            <a:srgbClr val="000000"/>
                          </a:solidFill>
                          <a:effectLst/>
                          <a:latin typeface="Open Sans Bold" panose="020B0604020202020204"/>
                        </a:rPr>
                        <a:t> </a:t>
                      </a: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890939447"/>
                  </a:ext>
                </a:extLst>
              </a:tr>
              <a:tr h="313844">
                <a:tc>
                  <a:txBody>
                    <a:bodyPr/>
                    <a:lstStyle/>
                    <a:p>
                      <a:pPr algn="ctr" rtl="0" fontAlgn="ctr"/>
                      <a:r>
                        <a:rPr lang="es-CO" sz="1000" b="1" i="0" u="none" strike="noStrike" dirty="0">
                          <a:solidFill>
                            <a:srgbClr val="000000"/>
                          </a:solidFill>
                          <a:effectLst/>
                          <a:latin typeface="Open Sans Bold" panose="020B0604020202020204"/>
                          <a:hlinkClick r:id="rId36" action="ppaction://hlinksldjump"/>
                        </a:rPr>
                        <a:t>48</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EL PODER EN LAS EMPRESAS</a:t>
                      </a:r>
                      <a:br>
                        <a:rPr lang="es-MX" sz="1000" b="0"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Entendiendo la responsabilidad de quienes dirigen</a:t>
                      </a: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7" action="ppaction://hlinksldjump"/>
                        </a:rPr>
                        <a:t>60</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a:solidFill>
                            <a:srgbClr val="233DFF"/>
                          </a:solidFill>
                          <a:effectLst/>
                          <a:latin typeface="Open Sans Bold" panose="020B0604020202020204"/>
                        </a:rPr>
                        <a:t>ESTAR EN ACCION </a:t>
                      </a:r>
                      <a:br>
                        <a:rPr lang="es-MX" sz="1000" b="1" i="0" u="none" strike="noStrike">
                          <a:solidFill>
                            <a:srgbClr val="233DFF"/>
                          </a:solidFill>
                          <a:effectLst/>
                          <a:latin typeface="Open Sans Bold" panose="020B0604020202020204"/>
                        </a:rPr>
                      </a:br>
                      <a:r>
                        <a:rPr lang="es-MX" sz="1000" b="0" i="0" u="none" strike="noStrike">
                          <a:solidFill>
                            <a:srgbClr val="233DFF"/>
                          </a:solidFill>
                          <a:effectLst/>
                          <a:latin typeface="Open Sans Bold" panose="020B0604020202020204"/>
                        </a:rPr>
                        <a:t>Aprovechando cada instante de la vida</a:t>
                      </a:r>
                      <a:endParaRPr lang="es-MX" sz="1000" b="1" i="0" u="none" strike="noStrike">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fontAlgn="b"/>
                      <a:endParaRPr lang="es-CO" sz="900" b="0" i="0" u="none" strike="noStrike">
                        <a:solidFill>
                          <a:srgbClr val="000000"/>
                        </a:solidFill>
                        <a:effectLst/>
                        <a:latin typeface="Open Sans Bold" panose="020B0604020202020204"/>
                      </a:endParaRPr>
                    </a:p>
                  </a:txBody>
                  <a:tcPr marL="1662" marR="1662" marT="1662" marB="0" anchor="b">
                    <a:lnL>
                      <a:noFill/>
                    </a:lnL>
                    <a:lnR>
                      <a:noFill/>
                    </a:lnR>
                    <a:lnT>
                      <a:noFill/>
                    </a:lnT>
                    <a:lnB>
                      <a:noFill/>
                    </a:lnB>
                  </a:tcPr>
                </a:tc>
                <a:tc>
                  <a:txBody>
                    <a:bodyPr/>
                    <a:lstStyle/>
                    <a:p>
                      <a:pPr algn="ctr" rtl="0" fontAlgn="ctr"/>
                      <a:r>
                        <a:rPr lang="es-CO" sz="1000" b="1" i="0" u="none" strike="noStrike" dirty="0">
                          <a:solidFill>
                            <a:srgbClr val="000000"/>
                          </a:solidFill>
                          <a:effectLst/>
                          <a:latin typeface="Open Sans Bold" panose="020B0604020202020204"/>
                          <a:hlinkClick r:id="rId38" action="ppaction://hlinksldjump"/>
                        </a:rPr>
                        <a:t>72</a:t>
                      </a:r>
                      <a:endParaRPr lang="es-CO" sz="1000" b="1" i="0" u="none" strike="noStrike" dirty="0">
                        <a:solidFill>
                          <a:srgbClr val="000000"/>
                        </a:solidFill>
                        <a:effectLst/>
                        <a:latin typeface="Open Sans Bold" panose="020B0604020202020204"/>
                      </a:endParaRPr>
                    </a:p>
                  </a:txBody>
                  <a:tcPr marL="1662" marR="1662" marT="1662" marB="0" anchor="ctr">
                    <a:lnL>
                      <a:noFill/>
                    </a:lnL>
                    <a:lnR>
                      <a:noFill/>
                    </a:lnR>
                    <a:lnT>
                      <a:noFill/>
                    </a:lnT>
                    <a:lnB>
                      <a:noFill/>
                    </a:lnB>
                    <a:solidFill>
                      <a:srgbClr val="FFFFFF"/>
                    </a:solidFill>
                  </a:tcPr>
                </a:tc>
                <a:tc>
                  <a:txBody>
                    <a:bodyPr/>
                    <a:lstStyle/>
                    <a:p>
                      <a:pPr algn="l" rtl="0" fontAlgn="ctr"/>
                      <a:r>
                        <a:rPr lang="es-MX" sz="1000" b="1" i="0" u="none" strike="noStrike" dirty="0">
                          <a:solidFill>
                            <a:srgbClr val="233DFF"/>
                          </a:solidFill>
                          <a:effectLst/>
                          <a:latin typeface="Open Sans Bold" panose="020B0604020202020204"/>
                        </a:rPr>
                        <a:t>GESTIONAR EMOCIONES</a:t>
                      </a:r>
                      <a:br>
                        <a:rPr lang="es-MX" sz="1000" b="1" i="0" u="none" strike="noStrike" dirty="0">
                          <a:solidFill>
                            <a:srgbClr val="233DFF"/>
                          </a:solidFill>
                          <a:effectLst/>
                          <a:latin typeface="Open Sans Bold" panose="020B0604020202020204"/>
                        </a:rPr>
                      </a:br>
                      <a:r>
                        <a:rPr lang="es-MX" sz="1000" b="0" i="0" u="none" strike="noStrike" dirty="0">
                          <a:solidFill>
                            <a:srgbClr val="233DFF"/>
                          </a:solidFill>
                          <a:effectLst/>
                          <a:latin typeface="Open Sans Bold" panose="020B0604020202020204"/>
                        </a:rPr>
                        <a:t>Entendiendo mis emociones</a:t>
                      </a:r>
                      <a:endParaRPr lang="es-MX" sz="1000" b="1" i="0" u="none" strike="noStrike" dirty="0">
                        <a:solidFill>
                          <a:srgbClr val="233DFF"/>
                        </a:solidFill>
                        <a:effectLst/>
                        <a:latin typeface="Open Sans Bold" panose="020B0604020202020204"/>
                      </a:endParaRPr>
                    </a:p>
                  </a:txBody>
                  <a:tcPr marL="1662" marR="1662" marT="1662" marB="0" anchor="ctr">
                    <a:lnL>
                      <a:noFill/>
                    </a:lnL>
                    <a:lnR>
                      <a:noFill/>
                    </a:lnR>
                    <a:lnT>
                      <a:noFill/>
                    </a:lnT>
                    <a:lnB>
                      <a:noFill/>
                    </a:lnB>
                    <a:solidFill>
                      <a:srgbClr val="FFFFFF"/>
                    </a:solidFill>
                  </a:tcPr>
                </a:tc>
                <a:extLst>
                  <a:ext uri="{0D108BD9-81ED-4DB2-BD59-A6C34878D82A}">
                    <a16:rowId xmlns:a16="http://schemas.microsoft.com/office/drawing/2014/main" val="3426676086"/>
                  </a:ext>
                </a:extLst>
              </a:tr>
            </a:tbl>
          </a:graphicData>
        </a:graphic>
      </p:graphicFrame>
      <p:sp>
        <p:nvSpPr>
          <p:cNvPr id="3" name="Título 2"/>
          <p:cNvSpPr>
            <a:spLocks noGrp="1"/>
          </p:cNvSpPr>
          <p:nvPr>
            <p:ph type="title" idx="4294967295"/>
          </p:nvPr>
        </p:nvSpPr>
        <p:spPr>
          <a:xfrm>
            <a:off x="10994315" y="-1581"/>
            <a:ext cx="1197685" cy="485675"/>
          </a:xfrm>
        </p:spPr>
        <p:txBody>
          <a:bodyPr>
            <a:normAutofit fontScale="90000"/>
          </a:bodyPr>
          <a:lstStyle/>
          <a:p>
            <a:r>
              <a:rPr lang="es-CO" dirty="0"/>
              <a:t>2 de 4</a:t>
            </a:r>
          </a:p>
        </p:txBody>
      </p:sp>
    </p:spTree>
    <p:extLst>
      <p:ext uri="{BB962C8B-B14F-4D97-AF65-F5344CB8AC3E}">
        <p14:creationId xmlns:p14="http://schemas.microsoft.com/office/powerpoint/2010/main" val="373945773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lang="es-ES" sz="36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Se enfoca en reconocer que el verdadero secreto del verdadero comunicador está en el alto grado de desarrollo que tiene de la habilidad de escuchar</a:t>
            </a:r>
            <a:endParaRPr lang="es-CO" sz="3600" b="1" dirty="0">
              <a:solidFill>
                <a:srgbClr val="233D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comprender la diferencia entre oír y escuchar; explorar el verdadero sentido y significado de escuchar; comprender el concepto de la escucha activa; compararlo con la escucha pasiva; revisar los tipos de escucha que pueden existir; saber cuáles son los principales obstáculos para no escuchar debidamente y conocer cómo superarlos</a:t>
            </a:r>
            <a:endParaRPr lang="es-CO"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6001"/>
            <a:ext cx="1219199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ESCUCHAR</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Descubriendo el secreto del mejor comunicador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166001"/>
            <a:ext cx="975638" cy="972000"/>
          </a:xfrm>
          <a:prstGeom prst="rect">
            <a:avLst/>
          </a:prstGeom>
        </p:spPr>
      </p:pic>
    </p:spTree>
    <p:extLst>
      <p:ext uri="{BB962C8B-B14F-4D97-AF65-F5344CB8AC3E}">
        <p14:creationId xmlns:p14="http://schemas.microsoft.com/office/powerpoint/2010/main" val="14450321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233DFF"/>
                </a:solidFill>
                <a:latin typeface="Open Sans Bold"/>
              </a:rPr>
              <a:t>Formándonos</a:t>
            </a:r>
            <a:endParaRPr lang="en-US" sz="2800" b="1" dirty="0">
              <a:solidFill>
                <a:srgbClr val="233DFF"/>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entender la importancia para ser exitoso que tiene el contar con un espíritu ampliamente emprendedor y en aprender como desarrollar esta habilidad</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saber qué quiere decir “espíritu emprendedor”; preguntarse si esta es una cualidad innata; conocer cómo se puede adquirir; estudiar ejemplos del concepto de emprender; explorar las dificultades y barreras que enfrenta un emprendedor; pensar en el espíritu emprendedor como una habilidad blanda; hacerlo entendiéndolo como una competencia laboral; descubrir casos exitosos y reales de emprendimientos recientes; conocer el perfil de un emprendedor; saber cómo fortalecer mis habilidades de emprendimiento</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54652"/>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ESPIRITU EMPRENDEDOR</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Encontrando nuevos proyectos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494994009"/>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reconocer la importancia de evitar caer en el estancamiento y en la falta de acción, conociendo técnicas para estar siempre en plena actividad</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4AAD"/>
                </a:solidFill>
                <a:latin typeface="Open Sans Bold"/>
                <a:ea typeface="Calibri" panose="020F0502020204030204" pitchFamily="34" charset="0"/>
                <a:cs typeface="Times New Roman" panose="02020603050405020304" pitchFamily="18" charset="0"/>
              </a:rPr>
              <a:t>Se conversa, entre otros, de temas como la comprensión del concepto de “estar en acción”; revisar qué es lo contrario de este concepto; conocer quiénes se caracterizan por estar siempre en acción; descubrir por qué quienes son así se destacan más que quien no lo son; aprender a autoevaluarse sobre esta habilidad; explorar qué debe hacer una persona para “activarse”; profundizar en los riesgos de la “inacción” en una persona; comprender cómo se puede salir de ese estado; preguntarse si el estancamiento de una persona es una enfermedad o no</a:t>
            </a:r>
            <a:endParaRPr lang="es-CO" sz="20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18334" y="183092"/>
            <a:ext cx="12168733"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ESTAR EN ACCION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Aprovechando cada instante de la vida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72699864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aprender a interpretar y a utilizar los</a:t>
            </a:r>
          </a:p>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 estilos de pensamiento que todos tenemos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rgbClr val="233DFF"/>
                </a:solidFill>
                <a:latin typeface="Open Sans Bold"/>
                <a:ea typeface="Calibri" panose="020F0502020204030204" pitchFamily="34" charset="0"/>
                <a:cs typeface="Times New Roman" panose="02020603050405020304" pitchFamily="18" charset="0"/>
              </a:rPr>
              <a:t>Se conversa, entre otros, de temas como saber qué quiere decir estilo de pensamiento; comprender por qué hay diferentes estilos; detallar cuáles son los principales; hablar sobre el pensamiento disruptivo, sobre el analítico y sobre el global; entender para qué sirve cada uno de ellos; aprender a utilizarlos</a:t>
            </a:r>
            <a:endParaRPr lang="es-CO" sz="20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349227"/>
            <a:ext cx="12116696"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ESTILOS DE PENSAMIENTO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Comprendiendo la forma como cada uno entiende las cosas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244227"/>
            <a:ext cx="975638" cy="972000"/>
          </a:xfrm>
          <a:prstGeom prst="rect">
            <a:avLst/>
          </a:prstGeom>
        </p:spPr>
      </p:pic>
    </p:spTree>
    <p:extLst>
      <p:ext uri="{BB962C8B-B14F-4D97-AF65-F5344CB8AC3E}">
        <p14:creationId xmlns:p14="http://schemas.microsoft.com/office/powerpoint/2010/main" val="155013709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233DFF"/>
                </a:solidFill>
                <a:latin typeface="Open Sans Bold"/>
              </a:rPr>
              <a:t>Formándonos</a:t>
            </a:r>
            <a:endParaRPr lang="en-US" sz="2800" b="1" dirty="0">
              <a:solidFill>
                <a:srgbClr val="233DFF"/>
              </a:solidFill>
              <a:latin typeface="Open Sans Bold"/>
            </a:endParaRPr>
          </a:p>
        </p:txBody>
      </p:sp>
      <p:sp>
        <p:nvSpPr>
          <p:cNvPr id="3" name="Rectángulo redondeado 2"/>
          <p:cNvSpPr/>
          <p:nvPr/>
        </p:nvSpPr>
        <p:spPr>
          <a:xfrm>
            <a:off x="1066799" y="1424913"/>
            <a:ext cx="10080000" cy="180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comprender cómo desarrollar la habilidad de saber cómo actuar ante personas con diferentes tipos de personalidad</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saber qué es un estilo de personalidad; averiguar por qué todos podemos ser distintos; relacionar los estilos más representativos (amistoso, exigente, expresivo, amistoso); estudiar con detalle los comportamientos de cada uno de ellos; saber cómo se caracteriza cada uno de ellos; ofrecer recomendaciones para relacionarse con cada uno de ellos</a:t>
            </a: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76730"/>
            <a:ext cx="12192000"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ESTILOS DE PERSONALIDAD</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Superando distintos tipos de personalidades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24520444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descubrir por qué un estratega requiere de implementación táctica y un táctico siempre requiere de un estratega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46553"/>
            <a:ext cx="10080000" cy="288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002060"/>
                </a:solidFill>
                <a:latin typeface="Open Sans Bold"/>
                <a:ea typeface="Calibri" panose="020F0502020204030204" pitchFamily="34" charset="0"/>
                <a:cs typeface="Times New Roman" panose="02020603050405020304" pitchFamily="18" charset="0"/>
              </a:rPr>
              <a:t>Se conversa, entre otros, de temas como la detallada comprensión de qué es estrategia y qué es táctica; saber si todos podemos ser simultáneamente estrategas y tácticos; identificar cuáles pueden ser las fronteras entre los dos conceptos; saber qué situaciones requieren de actuaciones estratégicas y cuáles de actuaciones tácticas; describir el perfil de un estratega típico y de una persona experta en procedimientos tácticos; descubrir por qué el uno y el otro deben ir siempre de la mano</a:t>
            </a:r>
            <a:endParaRPr lang="es-CO" sz="20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183092"/>
            <a:ext cx="1210235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ESTRATEGIA Y TACTICA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Diferenciando el pensar del actuar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5381622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redondeado 1"/>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de una manera amplia el concepto de ética; detallar qué es lo que se conoce como principios y qué es lo que se denomina valores; focalizar el concepto en la ética profesional; aprender a diferenciar quien actúa con ética y quien no; saber cómo actuar cuando alguien se sale de nuestros principios éticos; descubrir como autoevaluarnos sobre nuestro nivel de ética profesional; explorar las razones por las cuales no es conveniente actuar sin ética profesional</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2"/>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reflexionar sobre la importancia que tiene la ética profesional para el desarrollo de las actividades personales y laborales </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7" name="Título 6"/>
          <p:cNvSpPr>
            <a:spLocks noGrp="1"/>
          </p:cNvSpPr>
          <p:nvPr>
            <p:ph type="title" idx="4294967295"/>
          </p:nvPr>
        </p:nvSpPr>
        <p:spPr>
          <a:xfrm>
            <a:off x="0" y="312605"/>
            <a:ext cx="12080838"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ETICA PROFESIONAL</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Actuando dentro de un marco de principios y valores</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97612740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conocer la importancia de seguir unos patrones y unos parámetros para que una conversación telefónica sea efectiva y aceptada</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3" name="Rectángulo redondeado 2"/>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a qué se refiere el concepto de etiqueta telefónica; cuáles son los objetivos de la misma; saber por qué es necesaria su aplicación;  entender el impacto de la expresión verbal en las comunicaciones telefónicas; explorar el uso adecuado de la voz y del lenguaje durante una llamada; revisar el impacto de la expresión no verbal en este tipo de comunicación; validar el impacto del silencio durante una llamada; descubrir varias reglas que deben seguirse en los diferentes momentos de la llamada; profundizar en algunas de esta reglas en el uso del teléfono celular</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233DFF"/>
                </a:solidFill>
                <a:latin typeface="Open Sans Bold"/>
              </a:rPr>
              <a:t>Formándonos</a:t>
            </a:r>
            <a:endParaRPr lang="en-US" sz="2800" b="1" dirty="0">
              <a:solidFill>
                <a:srgbClr val="233DFF"/>
              </a:solidFill>
              <a:latin typeface="Open Sans Bold"/>
            </a:endParaRPr>
          </a:p>
        </p:txBody>
      </p:sp>
      <p:sp>
        <p:nvSpPr>
          <p:cNvPr id="6" name="Título 5"/>
          <p:cNvSpPr>
            <a:spLocks noGrp="1"/>
          </p:cNvSpPr>
          <p:nvPr>
            <p:ph type="title" idx="4294967295"/>
          </p:nvPr>
        </p:nvSpPr>
        <p:spPr>
          <a:xfrm>
            <a:off x="0" y="467573"/>
            <a:ext cx="121920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ETIQUETA TELEFONICA</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Optimizando la comunicación por teléfono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59263871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Se enfoca en entender el concepto de la </a:t>
            </a:r>
            <a:r>
              <a:rPr lang="es-ES" sz="28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procrastinación</a:t>
            </a:r>
            <a:r>
              <a:rPr lang="es-E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y en buscar que este hábito no afecte el normal desempeño de una persona</a:t>
            </a:r>
            <a:endParaRPr lang="es-CO"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conocer el concepto de procrastinación; saber si ésta es buena o mala y por qué; saber si al no procrastinar se improvisa; comparar la planeación con la procrastinación; aprender a identificar a quien usualmente procrastina; explorar como corregir el hábito de hacerlo; saber cómo puedo evitar que otros procrastinen</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1" y="183092"/>
            <a:ext cx="1211311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EVITAR PROCRASTINACION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Haciendo hoy lo que debemos hacer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02900695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evaluar los aspectos positivos y negativos de la flexibilidad en una persona y la conveniencia de serlo en algunos momentos</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46553"/>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en qué consiste la flexibilidad; reflexionar sobre si la flexibilidad significa debilidad; revisar si ser flexible es una ventaja o una desventaja; aprender en qué debo se flexible; validar si la flexibilidad es una competencia laboral o una habilidad blanda; descubrir cómo conocer mis propios niveles de flexibilidad; conocer cómo podría aumentarlos; comparar la flexibilidad con la resiliencia; averiguar qué pasa con las personas totalmente inflexibles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8208"/>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FLEXIBILIDAD</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Abriendo la mente a opciones diferentes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90911559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561077160"/>
              </p:ext>
            </p:extLst>
          </p:nvPr>
        </p:nvGraphicFramePr>
        <p:xfrm>
          <a:off x="344243" y="26598"/>
          <a:ext cx="11489168" cy="6689761"/>
        </p:xfrm>
        <a:graphic>
          <a:graphicData uri="http://schemas.openxmlformats.org/drawingml/2006/table">
            <a:tbl>
              <a:tblPr/>
              <a:tblGrid>
                <a:gridCol w="248040">
                  <a:extLst>
                    <a:ext uri="{9D8B030D-6E8A-4147-A177-3AD203B41FA5}">
                      <a16:colId xmlns:a16="http://schemas.microsoft.com/office/drawing/2014/main" val="3925984734"/>
                    </a:ext>
                  </a:extLst>
                </a:gridCol>
                <a:gridCol w="3254272">
                  <a:extLst>
                    <a:ext uri="{9D8B030D-6E8A-4147-A177-3AD203B41FA5}">
                      <a16:colId xmlns:a16="http://schemas.microsoft.com/office/drawing/2014/main" val="43202395"/>
                    </a:ext>
                  </a:extLst>
                </a:gridCol>
                <a:gridCol w="307567">
                  <a:extLst>
                    <a:ext uri="{9D8B030D-6E8A-4147-A177-3AD203B41FA5}">
                      <a16:colId xmlns:a16="http://schemas.microsoft.com/office/drawing/2014/main" val="3355488036"/>
                    </a:ext>
                  </a:extLst>
                </a:gridCol>
                <a:gridCol w="248040">
                  <a:extLst>
                    <a:ext uri="{9D8B030D-6E8A-4147-A177-3AD203B41FA5}">
                      <a16:colId xmlns:a16="http://schemas.microsoft.com/office/drawing/2014/main" val="2427533711"/>
                    </a:ext>
                  </a:extLst>
                </a:gridCol>
                <a:gridCol w="3254272">
                  <a:extLst>
                    <a:ext uri="{9D8B030D-6E8A-4147-A177-3AD203B41FA5}">
                      <a16:colId xmlns:a16="http://schemas.microsoft.com/office/drawing/2014/main" val="253763779"/>
                    </a:ext>
                  </a:extLst>
                </a:gridCol>
                <a:gridCol w="307567">
                  <a:extLst>
                    <a:ext uri="{9D8B030D-6E8A-4147-A177-3AD203B41FA5}">
                      <a16:colId xmlns:a16="http://schemas.microsoft.com/office/drawing/2014/main" val="3401393009"/>
                    </a:ext>
                  </a:extLst>
                </a:gridCol>
                <a:gridCol w="615138">
                  <a:extLst>
                    <a:ext uri="{9D8B030D-6E8A-4147-A177-3AD203B41FA5}">
                      <a16:colId xmlns:a16="http://schemas.microsoft.com/office/drawing/2014/main" val="2098070388"/>
                    </a:ext>
                  </a:extLst>
                </a:gridCol>
                <a:gridCol w="3254272">
                  <a:extLst>
                    <a:ext uri="{9D8B030D-6E8A-4147-A177-3AD203B41FA5}">
                      <a16:colId xmlns:a16="http://schemas.microsoft.com/office/drawing/2014/main" val="1974291168"/>
                    </a:ext>
                  </a:extLst>
                </a:gridCol>
              </a:tblGrid>
              <a:tr h="85530">
                <a:tc>
                  <a:txBody>
                    <a:bodyPr/>
                    <a:lstStyle/>
                    <a:p>
                      <a:pPr algn="l" fontAlgn="ctr"/>
                      <a:endParaRPr lang="es-CO" sz="300" b="0" i="0" u="none" strike="noStrike">
                        <a:solidFill>
                          <a:srgbClr val="000000"/>
                        </a:solidFill>
                        <a:effectLst/>
                        <a:latin typeface="Calibri" panose="020F0502020204030204" pitchFamily="34" charset="0"/>
                      </a:endParaRPr>
                    </a:p>
                  </a:txBody>
                  <a:tcPr marL="1795" marR="1795" marT="1795" marB="0" anchor="ctr">
                    <a:lnL>
                      <a:noFill/>
                    </a:lnL>
                    <a:lnR>
                      <a:noFill/>
                    </a:lnR>
                    <a:lnT>
                      <a:noFill/>
                    </a:lnT>
                    <a:lnB>
                      <a:noFill/>
                    </a:lnB>
                  </a:tcPr>
                </a:tc>
                <a:tc>
                  <a:txBody>
                    <a:bodyPr/>
                    <a:lstStyle/>
                    <a:p>
                      <a:pPr algn="l" rtl="0"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extLst>
                  <a:ext uri="{0D108BD9-81ED-4DB2-BD59-A6C34878D82A}">
                    <a16:rowId xmlns:a16="http://schemas.microsoft.com/office/drawing/2014/main" val="4118298919"/>
                  </a:ext>
                </a:extLst>
              </a:tr>
              <a:tr h="450206">
                <a:tc gridSpan="8">
                  <a:txBody>
                    <a:bodyPr/>
                    <a:lstStyle/>
                    <a:p>
                      <a:pPr algn="ctr" rtl="0" fontAlgn="ctr"/>
                      <a:r>
                        <a:rPr lang="es-MX" sz="1050" b="1" i="0" u="none" strike="noStrike">
                          <a:solidFill>
                            <a:srgbClr val="004AAD"/>
                          </a:solidFill>
                          <a:effectLst/>
                          <a:latin typeface="Open Sans Bold" panose="020B0604020202020204"/>
                        </a:rPr>
                        <a:t>Charlas dirigidas a fortalecer y desarrollar habilidades de personas frente a sí mismas, a otras personas, a su trabajo y a sus clientes. </a:t>
                      </a:r>
                      <a:br>
                        <a:rPr lang="es-MX" sz="1050" b="1" i="0" u="none" strike="noStrike">
                          <a:solidFill>
                            <a:srgbClr val="004AAD"/>
                          </a:solidFill>
                          <a:effectLst/>
                          <a:latin typeface="Open Sans Bold" panose="020B0604020202020204"/>
                        </a:rPr>
                      </a:br>
                      <a:r>
                        <a:rPr lang="es-MX" sz="1050" b="1" i="0" u="none" strike="noStrike">
                          <a:solidFill>
                            <a:srgbClr val="233DFF"/>
                          </a:solidFill>
                          <a:effectLst/>
                          <a:latin typeface="Open Sans Bold" panose="020B0604020202020204"/>
                        </a:rPr>
                        <a:t>(Haga click sobre el numero de la charla que quiere consultar)</a:t>
                      </a:r>
                      <a:br>
                        <a:rPr lang="es-MX" sz="1050" b="1" i="0" u="none" strike="noStrike">
                          <a:solidFill>
                            <a:srgbClr val="233DFF"/>
                          </a:solidFill>
                          <a:effectLst/>
                          <a:latin typeface="Open Sans Bold" panose="020B0604020202020204"/>
                        </a:rPr>
                      </a:b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33561486"/>
                  </a:ext>
                </a:extLst>
              </a:tr>
              <a:tr h="450206">
                <a:tc>
                  <a:txBody>
                    <a:bodyPr/>
                    <a:lstStyle/>
                    <a:p>
                      <a:pPr algn="ctr" rtl="0" fontAlgn="ctr"/>
                      <a:r>
                        <a:rPr lang="es-CO" sz="1050" b="1" i="0" u="none" strike="noStrike" dirty="0">
                          <a:solidFill>
                            <a:srgbClr val="000000"/>
                          </a:solidFill>
                          <a:effectLst/>
                          <a:latin typeface="Open Sans Bold" panose="020B0604020202020204"/>
                          <a:hlinkClick r:id="rId3" action="ppaction://hlinksldjump"/>
                        </a:rPr>
                        <a:t>73</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HABILIDADES DE COMUNICACIÓN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Desarrollando mis habilidades de comunicación</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4" action="ppaction://hlinksldjump"/>
                        </a:rPr>
                        <a:t>85</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INTUICION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Haciendo caso mis sensaciones</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5" action="ppaction://hlinksldjump"/>
                        </a:rPr>
                        <a:t>97</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MOTIVACION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Logrando que otros hagan más de lo mínimo que deben hacer</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720819741"/>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549356847"/>
                  </a:ext>
                </a:extLst>
              </a:tr>
              <a:tr h="339318">
                <a:tc>
                  <a:txBody>
                    <a:bodyPr/>
                    <a:lstStyle/>
                    <a:p>
                      <a:pPr algn="ctr" rtl="0" fontAlgn="ctr"/>
                      <a:r>
                        <a:rPr lang="es-CO" sz="1050" b="1" i="0" u="none" strike="noStrike" dirty="0">
                          <a:solidFill>
                            <a:srgbClr val="000000"/>
                          </a:solidFill>
                          <a:effectLst/>
                          <a:latin typeface="Open Sans Bold" panose="020B0604020202020204"/>
                          <a:hlinkClick r:id="rId6" action="ppaction://hlinksldjump"/>
                        </a:rPr>
                        <a:t>74</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HABILIDADES DE VENTAS</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Convirtiéndome en el mejor vendedor</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7" action="ppaction://hlinksldjump"/>
                        </a:rPr>
                        <a:t>86</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INVESTIGACION CREATIVA</a:t>
                      </a:r>
                      <a:br>
                        <a:rPr lang="es-MX" sz="1050" b="0"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Descubriendo información que no está a la vista</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8" action="ppaction://hlinksldjump"/>
                        </a:rPr>
                        <a:t>98</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NEGOCIACION</a:t>
                      </a:r>
                      <a:br>
                        <a:rPr lang="es-MX" sz="1050" b="1" i="0" u="none" strike="noStrike">
                          <a:solidFill>
                            <a:srgbClr val="233DFF"/>
                          </a:solidFill>
                          <a:effectLst/>
                          <a:latin typeface="Open Sans Bold" panose="020B0604020202020204"/>
                        </a:rPr>
                      </a:br>
                      <a:r>
                        <a:rPr lang="es-MX" sz="1050" b="1" i="0" u="none" strike="noStrike">
                          <a:solidFill>
                            <a:srgbClr val="233DFF"/>
                          </a:solidFill>
                          <a:effectLst/>
                          <a:latin typeface="Open Sans Bold" panose="020B0604020202020204"/>
                        </a:rPr>
                        <a:t>Encontrando los caminos hacia el acuerdo</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1040866323"/>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210088192"/>
                  </a:ext>
                </a:extLst>
              </a:tr>
              <a:tr h="300697">
                <a:tc>
                  <a:txBody>
                    <a:bodyPr/>
                    <a:lstStyle/>
                    <a:p>
                      <a:pPr algn="ctr" rtl="0" fontAlgn="ctr"/>
                      <a:r>
                        <a:rPr lang="es-CO" sz="1050" b="1" i="0" u="none" strike="noStrike" dirty="0">
                          <a:solidFill>
                            <a:srgbClr val="000000"/>
                          </a:solidFill>
                          <a:effectLst/>
                          <a:latin typeface="Open Sans Bold" panose="020B0604020202020204"/>
                          <a:hlinkClick r:id="rId9" action="ppaction://hlinksldjump"/>
                        </a:rPr>
                        <a:t>75</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HABILIDADES GERENCIALES</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Gestionando proyectos complejos</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0" action="ppaction://hlinksldjump"/>
                        </a:rPr>
                        <a:t>87</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4AAD"/>
                          </a:solidFill>
                          <a:effectLst/>
                          <a:latin typeface="Open Sans Bold" panose="020B0604020202020204"/>
                        </a:rPr>
                        <a:t>LIDERAZGO</a:t>
                      </a:r>
                      <a:br>
                        <a:rPr lang="es-CO" sz="1050" b="1" i="0" u="none" strike="noStrike">
                          <a:solidFill>
                            <a:srgbClr val="004AAD"/>
                          </a:solidFill>
                          <a:effectLst/>
                          <a:latin typeface="Open Sans Bold" panose="020B0604020202020204"/>
                        </a:rPr>
                      </a:br>
                      <a:r>
                        <a:rPr lang="es-CO" sz="1050" b="0" i="0" u="none" strike="noStrike">
                          <a:solidFill>
                            <a:srgbClr val="004AAD"/>
                          </a:solidFill>
                          <a:effectLst/>
                          <a:latin typeface="Open Sans Bold" panose="020B0604020202020204"/>
                        </a:rPr>
                        <a:t>Descubriéndome como líder</a:t>
                      </a:r>
                      <a:endParaRPr lang="es-CO"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11" action="ppaction://hlinksldjump"/>
                        </a:rPr>
                        <a:t>99</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OBSERVACION CONSTANTE</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Observando todo lo necesario</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995833924"/>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958810169"/>
                  </a:ext>
                </a:extLst>
              </a:tr>
              <a:tr h="332853">
                <a:tc>
                  <a:txBody>
                    <a:bodyPr/>
                    <a:lstStyle/>
                    <a:p>
                      <a:pPr algn="ctr" rtl="0" fontAlgn="ctr"/>
                      <a:r>
                        <a:rPr lang="es-CO" sz="1050" b="1" i="0" u="none" strike="noStrike" dirty="0">
                          <a:solidFill>
                            <a:srgbClr val="000000"/>
                          </a:solidFill>
                          <a:effectLst/>
                          <a:latin typeface="Open Sans Bold" panose="020B0604020202020204"/>
                          <a:hlinkClick r:id="rId12" action="ppaction://hlinksldjump"/>
                        </a:rPr>
                        <a:t>76</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HABLAR EN PUBLICO</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Transmitiendo a otros mis ideas</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3" action="ppaction://hlinksldjump"/>
                        </a:rPr>
                        <a:t>88</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LIDERAZGO EN ENTORNOS DIGITALES</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Adecuando mi estilo de dirección al mundo  digital</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4" action="ppaction://hlinksldjump"/>
                        </a:rPr>
                        <a:t>100</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ORGANIZACIÓN</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Ordenando mis archivos mentales y físico</a:t>
                      </a:r>
                      <a:r>
                        <a:rPr lang="es-MX" sz="1050" b="1" i="0" u="none" strike="noStrike">
                          <a:solidFill>
                            <a:srgbClr val="233DFF"/>
                          </a:solidFill>
                          <a:effectLst/>
                          <a:latin typeface="Open Sans Bold" panose="020B0604020202020204"/>
                        </a:rPr>
                        <a:t>s</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4250095759"/>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107744179"/>
                  </a:ext>
                </a:extLst>
              </a:tr>
              <a:tr h="300697">
                <a:tc>
                  <a:txBody>
                    <a:bodyPr/>
                    <a:lstStyle/>
                    <a:p>
                      <a:pPr algn="ctr" rtl="0" fontAlgn="ctr"/>
                      <a:r>
                        <a:rPr lang="es-CO" sz="1050" b="1" i="0" u="none" strike="noStrike" dirty="0">
                          <a:solidFill>
                            <a:srgbClr val="000000"/>
                          </a:solidFill>
                          <a:effectLst/>
                          <a:latin typeface="Open Sans Bold" panose="020B0604020202020204"/>
                          <a:hlinkClick r:id="rId15" action="ppaction://hlinksldjump"/>
                        </a:rPr>
                        <a:t>77</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HACIENDO REALIDAD LAS IDEAS</a:t>
                      </a:r>
                      <a:br>
                        <a:rPr lang="es-MX" sz="1050" b="0"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Pasando del pensamiento a la ejecución</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6" action="ppaction://hlinksldjump"/>
                        </a:rPr>
                        <a:t>89</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MANEJO DE GENTE</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Gestionando el capital humano</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7" action="ppaction://hlinksldjump"/>
                        </a:rPr>
                        <a:t>101</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ORIENTACION A RESULTADOS</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Alcanzando lo que esperan de mí</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239351359"/>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645754811"/>
                  </a:ext>
                </a:extLst>
              </a:tr>
              <a:tr h="450206">
                <a:tc>
                  <a:txBody>
                    <a:bodyPr/>
                    <a:lstStyle/>
                    <a:p>
                      <a:pPr algn="ctr" rtl="0" fontAlgn="ctr"/>
                      <a:r>
                        <a:rPr lang="es-CO" sz="1050" b="1" i="0" u="none" strike="noStrike" dirty="0">
                          <a:solidFill>
                            <a:srgbClr val="000000"/>
                          </a:solidFill>
                          <a:effectLst/>
                          <a:latin typeface="Open Sans Bold" panose="020B0604020202020204"/>
                          <a:hlinkClick r:id="rId18" action="ppaction://hlinksldjump"/>
                        </a:rPr>
                        <a:t>78</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IDENTIFICACION Y COMPROMISO ORGANIZACIONAL</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Alineando mis expectativas con las de la compañía</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9" action="ppaction://hlinksldjump"/>
                        </a:rPr>
                        <a:t>90</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MANEJO DE PERSONAS DIFICILES</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Superando actuaciones complejas de los demás</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0" action="ppaction://hlinksldjump"/>
                        </a:rPr>
                        <a:t>102</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ORIENTACION AL CLIENTE</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Pensando en lo que quiere el cliente</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1565752688"/>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1891822947"/>
                  </a:ext>
                </a:extLst>
              </a:tr>
              <a:tr h="332853">
                <a:tc>
                  <a:txBody>
                    <a:bodyPr/>
                    <a:lstStyle/>
                    <a:p>
                      <a:pPr algn="ctr" rtl="0" fontAlgn="ctr"/>
                      <a:r>
                        <a:rPr lang="es-CO" sz="1050" b="1" i="0" u="none" strike="noStrike" dirty="0">
                          <a:solidFill>
                            <a:srgbClr val="000000"/>
                          </a:solidFill>
                          <a:effectLst/>
                          <a:latin typeface="Open Sans Bold" panose="020B0604020202020204"/>
                          <a:hlinkClick r:id="rId21" action="ppaction://hlinksldjump"/>
                        </a:rPr>
                        <a:t>79</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INDEPENDENCIA</a:t>
                      </a:r>
                      <a:br>
                        <a:rPr lang="es-MX" sz="1050" b="0"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Logrando avanzar con tus propias capacidades</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2" action="ppaction://hlinksldjump"/>
                        </a:rPr>
                        <a:t>91</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MANEJO DE SITUACIONES AMBIGUAS</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Escogiendo el mejor camino posible</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3" action="ppaction://hlinksldjump"/>
                        </a:rPr>
                        <a:t>103</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ORIENTACION AL SERVICIO</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Entendiendo mejor a nuestro cliente</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1645389407"/>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82673185"/>
                  </a:ext>
                </a:extLst>
              </a:tr>
              <a:tr h="332853">
                <a:tc>
                  <a:txBody>
                    <a:bodyPr/>
                    <a:lstStyle/>
                    <a:p>
                      <a:pPr algn="ctr" rtl="0" fontAlgn="ctr"/>
                      <a:r>
                        <a:rPr lang="es-CO" sz="1050" b="1" i="0" u="none" strike="noStrike" dirty="0">
                          <a:solidFill>
                            <a:srgbClr val="000000"/>
                          </a:solidFill>
                          <a:effectLst/>
                          <a:latin typeface="Open Sans Bold" panose="020B0604020202020204"/>
                          <a:hlinkClick r:id="rId24" action="ppaction://hlinksldjump"/>
                        </a:rPr>
                        <a:t>80</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INICIATIVA</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Siendo el primero en proponer</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5" action="ppaction://hlinksldjump"/>
                        </a:rPr>
                        <a:t>92</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MANEJO DEL CONFLICTO</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Sobreviviendo a las diferentes formas de ver las cosas</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6" action="ppaction://hlinksldjump"/>
                        </a:rPr>
                        <a:t>104</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PARADIGMAS</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Comprendiendo cómo ven otros lo que yo veo</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3617028929"/>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4272565952"/>
                  </a:ext>
                </a:extLst>
              </a:tr>
              <a:tr h="300697">
                <a:tc>
                  <a:txBody>
                    <a:bodyPr/>
                    <a:lstStyle/>
                    <a:p>
                      <a:pPr algn="ctr" rtl="0" fontAlgn="ctr"/>
                      <a:r>
                        <a:rPr lang="es-CO" sz="1050" b="1" i="0" u="none" strike="noStrike" dirty="0">
                          <a:solidFill>
                            <a:srgbClr val="000000"/>
                          </a:solidFill>
                          <a:effectLst/>
                          <a:latin typeface="Open Sans Bold" panose="020B0604020202020204"/>
                          <a:hlinkClick r:id="rId27" action="ppaction://hlinksldjump"/>
                        </a:rPr>
                        <a:t>81</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dirty="0">
                          <a:solidFill>
                            <a:srgbClr val="004AAD"/>
                          </a:solidFill>
                          <a:effectLst/>
                          <a:latin typeface="Open Sans Bold" panose="020B0604020202020204"/>
                        </a:rPr>
                        <a:t>INNOVACION</a:t>
                      </a:r>
                      <a:br>
                        <a:rPr lang="es-CO" sz="1050" b="1" i="0" u="none" strike="noStrike" dirty="0">
                          <a:solidFill>
                            <a:srgbClr val="004AAD"/>
                          </a:solidFill>
                          <a:effectLst/>
                          <a:latin typeface="Open Sans Bold" panose="020B0604020202020204"/>
                        </a:rPr>
                      </a:br>
                      <a:r>
                        <a:rPr lang="es-CO" sz="1050" b="0" i="0" u="none" strike="noStrike" dirty="0">
                          <a:solidFill>
                            <a:srgbClr val="004AAD"/>
                          </a:solidFill>
                          <a:effectLst/>
                          <a:latin typeface="Open Sans Bold" panose="020B0604020202020204"/>
                        </a:rPr>
                        <a:t>Sorprendiendo con algo distinto</a:t>
                      </a:r>
                      <a:endParaRPr lang="es-CO" sz="1050" b="1" i="0" u="none" strike="noStrike" dirty="0">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28" action="ppaction://hlinksldjump"/>
                        </a:rPr>
                        <a:t>93</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MANEJO DEL ESTRÉS</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Encontrando siempre una salida</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9" action="ppaction://hlinksldjump"/>
                        </a:rPr>
                        <a:t>105</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PASION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Entregando mi alma en todo lo que hago</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194894058"/>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3438470246"/>
                  </a:ext>
                </a:extLst>
              </a:tr>
              <a:tr h="339318">
                <a:tc>
                  <a:txBody>
                    <a:bodyPr/>
                    <a:lstStyle/>
                    <a:p>
                      <a:pPr algn="ctr" rtl="0" fontAlgn="ctr"/>
                      <a:r>
                        <a:rPr lang="es-CO" sz="1050" b="1" i="0" u="none" strike="noStrike" dirty="0">
                          <a:solidFill>
                            <a:srgbClr val="000000"/>
                          </a:solidFill>
                          <a:effectLst/>
                          <a:latin typeface="Open Sans Bold" panose="020B0604020202020204"/>
                          <a:hlinkClick r:id="rId30" action="ppaction://hlinksldjump"/>
                        </a:rPr>
                        <a:t>82</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INTEGRIDAD Y CONFIANZA</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Dejando una gran impresión</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31" action="ppaction://hlinksldjump"/>
                        </a:rPr>
                        <a:t>94</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MANEJO DEL TIEMPO</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Encontrando el momento para hacer todo</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32" action="ppaction://hlinksldjump"/>
                        </a:rPr>
                        <a:t>106</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PENSAMIENTO CRITICO</a:t>
                      </a:r>
                      <a:br>
                        <a:rPr lang="es-MX" sz="1050" b="1" i="0" u="none" strike="noStrike">
                          <a:solidFill>
                            <a:srgbClr val="233DFF"/>
                          </a:solidFill>
                          <a:effectLst/>
                          <a:latin typeface="Open Sans Bold" panose="020B0604020202020204"/>
                        </a:rPr>
                      </a:br>
                      <a:r>
                        <a:rPr lang="es-MX" sz="1050" b="1" i="0" u="none" strike="noStrike">
                          <a:solidFill>
                            <a:srgbClr val="233DFF"/>
                          </a:solidFill>
                          <a:effectLst/>
                          <a:latin typeface="Open Sans Bold" panose="020B0604020202020204"/>
                        </a:rPr>
                        <a:t>Comprendiendo todo en la más amplia perspectiva</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2380352832"/>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4157732451"/>
                  </a:ext>
                </a:extLst>
              </a:tr>
              <a:tr h="300697">
                <a:tc>
                  <a:txBody>
                    <a:bodyPr/>
                    <a:lstStyle/>
                    <a:p>
                      <a:pPr algn="ctr" rtl="0" fontAlgn="ctr"/>
                      <a:r>
                        <a:rPr lang="es-CO" sz="1050" b="1" i="0" u="none" strike="noStrike" dirty="0">
                          <a:solidFill>
                            <a:srgbClr val="000000"/>
                          </a:solidFill>
                          <a:effectLst/>
                          <a:latin typeface="Open Sans Bold" panose="020B0604020202020204"/>
                          <a:hlinkClick r:id="rId33" action="ppaction://hlinksldjump"/>
                        </a:rPr>
                        <a:t>83</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dirty="0">
                          <a:solidFill>
                            <a:srgbClr val="004AAD"/>
                          </a:solidFill>
                          <a:effectLst/>
                          <a:latin typeface="Open Sans Bold" panose="020B0604020202020204"/>
                        </a:rPr>
                        <a:t>INTELIGENCIA COMPETITIVA</a:t>
                      </a:r>
                      <a:br>
                        <a:rPr lang="es-MX" sz="1050" b="1" i="0" u="none" strike="noStrike" dirty="0">
                          <a:solidFill>
                            <a:srgbClr val="004AAD"/>
                          </a:solidFill>
                          <a:effectLst/>
                          <a:latin typeface="Open Sans Bold" panose="020B0604020202020204"/>
                        </a:rPr>
                      </a:br>
                      <a:r>
                        <a:rPr lang="es-MX" sz="1050" b="0" i="0" u="none" strike="noStrike" dirty="0">
                          <a:solidFill>
                            <a:srgbClr val="004AAD"/>
                          </a:solidFill>
                          <a:effectLst/>
                          <a:latin typeface="Open Sans Bold" panose="020B0604020202020204"/>
                        </a:rPr>
                        <a:t>Triunfando en un mundo con alternativas</a:t>
                      </a:r>
                      <a:endParaRPr lang="es-MX" sz="1050" b="1" i="0" u="none" strike="noStrike" dirty="0">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34" action="ppaction://hlinksldjump"/>
                        </a:rPr>
                        <a:t>95</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dirty="0">
                          <a:solidFill>
                            <a:srgbClr val="004AAD"/>
                          </a:solidFill>
                          <a:effectLst/>
                          <a:latin typeface="Open Sans Bold" panose="020B0604020202020204"/>
                        </a:rPr>
                        <a:t>LA MEJOR VERSION DE MI MISMO</a:t>
                      </a:r>
                      <a:br>
                        <a:rPr lang="es-MX" sz="1050" b="1" i="0" u="none" strike="noStrike" dirty="0">
                          <a:solidFill>
                            <a:srgbClr val="004AAD"/>
                          </a:solidFill>
                          <a:effectLst/>
                          <a:latin typeface="Open Sans Bold" panose="020B0604020202020204"/>
                        </a:rPr>
                      </a:br>
                      <a:r>
                        <a:rPr lang="es-MX" sz="1050" b="0" i="0" u="none" strike="noStrike" dirty="0">
                          <a:solidFill>
                            <a:srgbClr val="004AAD"/>
                          </a:solidFill>
                          <a:effectLst/>
                          <a:latin typeface="Open Sans Bold" panose="020B0604020202020204"/>
                        </a:rPr>
                        <a:t>Conociendo lo mejor que yo tengo</a:t>
                      </a:r>
                      <a:endParaRPr lang="es-MX" sz="1050" b="1" i="0" u="none" strike="noStrike" dirty="0">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35" action="ppaction://hlinksldjump"/>
                        </a:rPr>
                        <a:t>107</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PERSEVERANCIA</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Insistiendo en mis propósitos</a:t>
                      </a:r>
                      <a:endParaRPr lang="es-MX" sz="1050" b="1" i="0" u="none" strike="noStrike">
                        <a:solidFill>
                          <a:srgbClr val="004AAD"/>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3214487222"/>
                  </a:ext>
                </a:extLst>
              </a:tr>
              <a:tr h="151187">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3257941427"/>
                  </a:ext>
                </a:extLst>
              </a:tr>
              <a:tr h="332853">
                <a:tc>
                  <a:txBody>
                    <a:bodyPr/>
                    <a:lstStyle/>
                    <a:p>
                      <a:pPr algn="ctr" rtl="0" fontAlgn="ctr"/>
                      <a:r>
                        <a:rPr lang="es-CO" sz="1050" b="1" i="0" u="none" strike="noStrike" dirty="0">
                          <a:solidFill>
                            <a:srgbClr val="000000"/>
                          </a:solidFill>
                          <a:effectLst/>
                          <a:latin typeface="Open Sans Bold" panose="020B0604020202020204"/>
                          <a:hlinkClick r:id="rId36" action="ppaction://hlinksldjump"/>
                        </a:rPr>
                        <a:t>84</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INTELIGENCIA EMOCIONAL</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Cambiando comportamientos manejando emociones</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rowSpan="2">
                  <a:txBody>
                    <a:bodyPr/>
                    <a:lstStyle/>
                    <a:p>
                      <a:pPr algn="ctr" rtl="0" fontAlgn="ctr"/>
                      <a:r>
                        <a:rPr lang="es-CO" sz="1050" b="1" i="0" u="none" strike="noStrike" dirty="0">
                          <a:solidFill>
                            <a:srgbClr val="000000"/>
                          </a:solidFill>
                          <a:effectLst/>
                          <a:latin typeface="Open Sans Bold" panose="020B0604020202020204"/>
                          <a:hlinkClick r:id="rId37" action="ppaction://hlinksldjump"/>
                        </a:rPr>
                        <a:t>96</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METICULOSIDAD</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Mirando con atención los detalles</a:t>
                      </a:r>
                      <a:endParaRPr lang="es-MX" sz="1050" b="1" i="0" u="none" strike="noStrike">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38" action="ppaction://hlinksldjump"/>
                        </a:rPr>
                        <a:t>108</a:t>
                      </a:r>
                      <a:endParaRPr lang="es-CO" sz="1050" b="1" i="0" u="none" strike="noStrike" dirty="0">
                        <a:solidFill>
                          <a:srgbClr val="000000"/>
                        </a:solidFill>
                        <a:effectLst/>
                        <a:latin typeface="Open Sans Bold" panose="020B0604020202020204"/>
                      </a:endParaRPr>
                    </a:p>
                  </a:txBody>
                  <a:tcPr marL="1795" marR="1795" marT="1795" marB="0" anchor="ctr">
                    <a:lnL>
                      <a:noFill/>
                    </a:lnL>
                    <a:lnR>
                      <a:noFill/>
                    </a:lnR>
                    <a:lnT>
                      <a:noFill/>
                    </a:lnT>
                    <a:lnB>
                      <a:noFill/>
                    </a:lnB>
                    <a:solidFill>
                      <a:srgbClr val="FFFFFF"/>
                    </a:solidFill>
                  </a:tcPr>
                </a:tc>
                <a:tc>
                  <a:txBody>
                    <a:bodyPr/>
                    <a:lstStyle/>
                    <a:p>
                      <a:pPr algn="l" rtl="0" fontAlgn="ctr"/>
                      <a:r>
                        <a:rPr lang="es-MX" sz="1050" b="1" i="0" u="none" strike="noStrike" dirty="0">
                          <a:solidFill>
                            <a:srgbClr val="233DFF"/>
                          </a:solidFill>
                          <a:effectLst/>
                          <a:latin typeface="Open Sans Bold" panose="020B0604020202020204"/>
                        </a:rPr>
                        <a:t>PLANEACION</a:t>
                      </a:r>
                      <a:br>
                        <a:rPr lang="es-MX" sz="1050" b="1" i="0" u="none" strike="noStrike" dirty="0">
                          <a:solidFill>
                            <a:srgbClr val="233DFF"/>
                          </a:solidFill>
                          <a:effectLst/>
                          <a:latin typeface="Open Sans Bold" panose="020B0604020202020204"/>
                        </a:rPr>
                      </a:br>
                      <a:r>
                        <a:rPr lang="es-MX" sz="1050" b="0" i="0" u="none" strike="noStrike" dirty="0">
                          <a:solidFill>
                            <a:srgbClr val="233DFF"/>
                          </a:solidFill>
                          <a:effectLst/>
                          <a:latin typeface="Open Sans Bold" panose="020B0604020202020204"/>
                        </a:rPr>
                        <a:t>Dedicando unos minutos a pensar antes de hacer</a:t>
                      </a:r>
                      <a:endParaRPr lang="es-MX" sz="1050" b="1" i="0" u="none" strike="noStrike" dirty="0">
                        <a:solidFill>
                          <a:srgbClr val="233DFF"/>
                        </a:solidFill>
                        <a:effectLst/>
                        <a:latin typeface="Open Sans Bold" panose="020B0604020202020204"/>
                      </a:endParaRPr>
                    </a:p>
                  </a:txBody>
                  <a:tcPr marL="1795" marR="1795" marT="1795" marB="0" anchor="ctr">
                    <a:lnL>
                      <a:noFill/>
                    </a:lnL>
                    <a:lnR>
                      <a:noFill/>
                    </a:lnR>
                    <a:lnT>
                      <a:noFill/>
                    </a:lnT>
                    <a:lnB>
                      <a:noFill/>
                    </a:lnB>
                    <a:solidFill>
                      <a:srgbClr val="FFFFFF"/>
                    </a:solidFill>
                  </a:tcPr>
                </a:tc>
                <a:extLst>
                  <a:ext uri="{0D108BD9-81ED-4DB2-BD59-A6C34878D82A}">
                    <a16:rowId xmlns:a16="http://schemas.microsoft.com/office/drawing/2014/main" val="671077104"/>
                  </a:ext>
                </a:extLst>
              </a:tr>
              <a:tr h="112962">
                <a:tc>
                  <a:txBody>
                    <a:bodyPr/>
                    <a:lstStyle/>
                    <a:p>
                      <a:pPr algn="l" fontAlgn="ctr"/>
                      <a:endParaRPr lang="es-CO" sz="300" b="0" i="0" u="none" strike="noStrike">
                        <a:solidFill>
                          <a:srgbClr val="000000"/>
                        </a:solidFill>
                        <a:effectLst/>
                        <a:latin typeface="Calibri" panose="020F0502020204030204" pitchFamily="34" charset="0"/>
                      </a:endParaRPr>
                    </a:p>
                  </a:txBody>
                  <a:tcPr marL="1795" marR="1795" marT="1795" marB="0" anchor="ctr">
                    <a:lnL>
                      <a:noFill/>
                    </a:lnL>
                    <a:lnR>
                      <a:noFill/>
                    </a:lnR>
                    <a:lnT>
                      <a:noFill/>
                    </a:lnT>
                    <a:lnB>
                      <a:noFill/>
                    </a:lnB>
                  </a:tcPr>
                </a:tc>
                <a:tc>
                  <a:txBody>
                    <a:bodyPr/>
                    <a:lstStyle/>
                    <a:p>
                      <a:pPr algn="l" rtl="0"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vMerge="1">
                  <a:txBody>
                    <a:bodyPr/>
                    <a:lstStyle/>
                    <a:p>
                      <a:endParaRPr lang="es-CO"/>
                    </a:p>
                  </a:txBody>
                  <a:tcPr/>
                </a:tc>
                <a:tc>
                  <a:txBody>
                    <a:bodyPr/>
                    <a:lstStyle/>
                    <a:p>
                      <a:pPr algn="l" rtl="0" fontAlgn="ctr"/>
                      <a:r>
                        <a:rPr lang="es-CO" sz="400" b="0" i="0" u="none" strike="noStrike">
                          <a:solidFill>
                            <a:srgbClr val="000000"/>
                          </a:solidFill>
                          <a:effectLst/>
                          <a:latin typeface="Open Sans Bold" panose="020B0604020202020204"/>
                        </a:rPr>
                        <a:t> </a:t>
                      </a:r>
                    </a:p>
                  </a:txBody>
                  <a:tcPr marL="1795" marR="1795" marT="1795"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795" marR="1795" marT="1795" marB="0" anchor="b">
                    <a:lnL>
                      <a:noFill/>
                    </a:lnL>
                    <a:lnR>
                      <a:noFill/>
                    </a:lnR>
                    <a:lnT>
                      <a:noFill/>
                    </a:lnT>
                    <a:lnB>
                      <a:noFill/>
                    </a:lnB>
                  </a:tcPr>
                </a:tc>
                <a:tc>
                  <a:txBody>
                    <a:bodyPr/>
                    <a:lstStyle/>
                    <a:p>
                      <a:pPr algn="l" fontAlgn="b"/>
                      <a:endParaRPr lang="es-CO" sz="300" b="0" i="0" u="none" strike="noStrike" dirty="0">
                        <a:solidFill>
                          <a:srgbClr val="000000"/>
                        </a:solidFill>
                        <a:effectLst/>
                        <a:latin typeface="Calibri" panose="020F0502020204030204" pitchFamily="34" charset="0"/>
                      </a:endParaRPr>
                    </a:p>
                  </a:txBody>
                  <a:tcPr marL="1795" marR="1795" marT="1795" marB="0" anchor="b">
                    <a:lnL>
                      <a:noFill/>
                    </a:lnL>
                    <a:lnR>
                      <a:noFill/>
                    </a:lnR>
                    <a:lnT>
                      <a:noFill/>
                    </a:lnT>
                    <a:lnB>
                      <a:noFill/>
                    </a:lnB>
                  </a:tcPr>
                </a:tc>
                <a:extLst>
                  <a:ext uri="{0D108BD9-81ED-4DB2-BD59-A6C34878D82A}">
                    <a16:rowId xmlns:a16="http://schemas.microsoft.com/office/drawing/2014/main" val="3237528986"/>
                  </a:ext>
                </a:extLst>
              </a:tr>
            </a:tbl>
          </a:graphicData>
        </a:graphic>
      </p:graphicFrame>
      <p:sp>
        <p:nvSpPr>
          <p:cNvPr id="3" name="Título 2"/>
          <p:cNvSpPr>
            <a:spLocks noGrp="1"/>
          </p:cNvSpPr>
          <p:nvPr>
            <p:ph type="title" idx="4294967295"/>
          </p:nvPr>
        </p:nvSpPr>
        <p:spPr>
          <a:xfrm>
            <a:off x="11109064" y="26598"/>
            <a:ext cx="1082936" cy="397821"/>
          </a:xfrm>
        </p:spPr>
        <p:txBody>
          <a:bodyPr>
            <a:normAutofit fontScale="90000"/>
          </a:bodyPr>
          <a:lstStyle/>
          <a:p>
            <a:r>
              <a:rPr lang="es-CO" dirty="0"/>
              <a:t>3 de 4</a:t>
            </a:r>
          </a:p>
        </p:txBody>
      </p:sp>
    </p:spTree>
    <p:extLst>
      <p:ext uri="{BB962C8B-B14F-4D97-AF65-F5344CB8AC3E}">
        <p14:creationId xmlns:p14="http://schemas.microsoft.com/office/powerpoint/2010/main" val="372286262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004AAD"/>
                </a:solidFill>
                <a:latin typeface="Open Sans Bold"/>
              </a:rPr>
              <a:t>Formándonos</a:t>
            </a:r>
            <a:endParaRPr lang="en-US" sz="2800" b="1" dirty="0">
              <a:solidFill>
                <a:srgbClr val="004AAD"/>
              </a:solidFill>
              <a:latin typeface="Open Sans Bold"/>
            </a:endParaRPr>
          </a:p>
        </p:txBody>
      </p:sp>
      <p:sp>
        <p:nvSpPr>
          <p:cNvPr id="3" name="Rectángulo redondeado 2"/>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reconocer que el verdadero valor de la cosas no es el precio y que no es quien ofrece el que determina si algo es o no valioso </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con varios ejemplos de que se trata el concepto de valor; saber varias definiciones del mismo; explorar si el valor responde a alguna fórmula matemática; revisar quién define si algo tiene valor; comprender cómo pueden ser las percepciones de un cliente o de alguien a quien estamos ofreciéndole algo; detallar el concepto de una propuesta de valor; ofrecer muchas técnicas para incrementar la percepción de valor</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39849" y="183092"/>
            <a:ext cx="12052151"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GENERANDO VALOR</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Logrando que los clientes perciban lo que en realidad buscan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94178872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1385604"/>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explorar todo lo qué sucede en las personas cuando se salen de una zona de confort y cómo lograr que esta situación tenga siempre consecuencias positivas</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55187"/>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definir qué es un cambio; analizar si todos estamos preparados para enfrentarlos; revisar cuál es la situación en qué podemos encontrarnos en un momento dado y que puede suceder cuando algo se sale de su rutina; conocer las diferentes reacciones de los seres humanos frente a los cambios; describir con detalle cómo se va dando a nuestro interior el proceso de un cambio; enseñar cómo tomar una posición definitiva; descubrir lo positivos que pueden ser los cambios y cuánto se puede aprender de ellos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8" name="Título 7"/>
          <p:cNvSpPr>
            <a:spLocks noGrp="1"/>
          </p:cNvSpPr>
          <p:nvPr>
            <p:ph type="title" idx="4294967295"/>
          </p:nvPr>
        </p:nvSpPr>
        <p:spPr>
          <a:xfrm>
            <a:off x="0" y="348303"/>
            <a:ext cx="1205932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 DEL CAMBIO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El cambio como una oportunidad de aprendizaje constante</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10238242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comprender el impacto que tiene sobre nuestra vida profesional tener la capacidad de gestionar la información de forma adecuada</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qué quiere decir saber gestionar información; visualizar la importancia de saberlo hacer; conocer el impacto que tiene esta habilidad sobre nuestro desempeño profesional; explorar el perfil de quien sabe gestionar información; comprender algunas técnicas para recopilar información, para almacenarla, para clasificarla, para organizarla, para saber cuando utilizarla; descubrir la forma como podemos saber qué tan desarrollada tenemos esta habilidad; estudiar algunas técnicas para fortalecer esta habilidad</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183092"/>
            <a:ext cx="12102352"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 DE INFORMACION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Aprovechando al máximo la información con la que contamos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03973609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004AAD"/>
                </a:solidFill>
                <a:latin typeface="Open Sans Bold"/>
              </a:rPr>
              <a:t>Formándonos</a:t>
            </a:r>
            <a:endParaRPr lang="en-US" sz="2800" b="1" dirty="0">
              <a:solidFill>
                <a:srgbClr val="004AAD"/>
              </a:solidFill>
              <a:latin typeface="Open Sans Bold"/>
            </a:endParaRPr>
          </a:p>
        </p:txBody>
      </p:sp>
      <p:sp>
        <p:nvSpPr>
          <p:cNvPr id="4" name="Rectángulo redondeado 3"/>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a:ea typeface="Calibri" panose="020F0502020204030204" pitchFamily="34" charset="0"/>
                <a:cs typeface="Times New Roman" panose="02020603050405020304" pitchFamily="18" charset="0"/>
              </a:rPr>
              <a:t>Se enfoca en reconocer la importancia que tiene para la vida personal y profesional fijarse objetivos y retos que inviten a realizar esfuerzos</a:t>
            </a:r>
            <a:endParaRPr lang="es-CO" sz="28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redondeado 4"/>
          <p:cNvSpPr/>
          <p:nvPr/>
        </p:nvSpPr>
        <p:spPr>
          <a:xfrm>
            <a:off x="1066799" y="3355187"/>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todos, de temas como conocer qué es una meta; explorar las ventajas de fijar metas; evaluar los riesgos de no hacerlo; validar si hay que tener metas para todo; entender cómo deben estructurarse las metas; conocer la mejor forma de comunicar una meta; identificar cuando debe modificarse una meta; revisar cada cuánto es conveniente hacer un seguimiento sobre el cumplimiento de una meta; aprender a reconocer el cumplimiento de una meta; descubrir qué hacer con quien no cumple sus metas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25100" y="183092"/>
            <a:ext cx="12166899"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GESTION DE METAS</a:t>
            </a:r>
            <a:endParaRPr lang="es-CO" sz="2800" dirty="0">
              <a:effectLst/>
              <a:latin typeface="Open Sans Bold" panose="020B0604020202020204"/>
            </a:endParaRPr>
          </a:p>
          <a:p>
            <a:pPr rtl="0" eaLnBrk="1" latinLnBrk="0" hangingPunct="1"/>
            <a:r>
              <a:rPr lang="es-ES"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Impulsando los resultados con objetivos claros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71882433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descubrir el profundo impacto que tienen las emociones  sobre todas las actividades de la vida y conocer cómo podemos trabajarlas a favor nuestro</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entender con detalle el concepto de emoción y su etimología; conocer los componentes de las emociones; saber cuáles se denominan emociones primarias, cuales secundarias y cuales sociales; entender el impacto que tienen las emociones sobre las funciones cognitivas; saber cómo se reflejan las emociones en el rendimiento de una persona; reflexionar sobre por qué tienden a dominarnos las emociones; saber cómo se pueden comprender las emociones, descubrir en cuántas cosas de la vida impactan las emociones; ver algunas técnicas para gestionar emociones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374867"/>
            <a:ext cx="1211311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GESTIONAR EMOCIONES</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Entendiendo mis emociones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5941" y="76265"/>
            <a:ext cx="975638" cy="972000"/>
          </a:xfrm>
          <a:prstGeom prst="rect">
            <a:avLst/>
          </a:prstGeom>
        </p:spPr>
      </p:pic>
    </p:spTree>
    <p:extLst>
      <p:ext uri="{BB962C8B-B14F-4D97-AF65-F5344CB8AC3E}">
        <p14:creationId xmlns:p14="http://schemas.microsoft.com/office/powerpoint/2010/main" val="269270462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enfoca en conocer los diferentes aspectos de la comunicación y en ofrecer técnicas para mejorar esta habilidad</a:t>
            </a:r>
            <a:endParaRPr lang="es-CO"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a:ea typeface="Calibri" panose="020F0502020204030204" pitchFamily="34" charset="0"/>
                <a:cs typeface="Times New Roman" panose="02020603050405020304" pitchFamily="18" charset="0"/>
              </a:rPr>
              <a:t>Se conversa, entre otros, de temas como definición de comunicación y su importancia en todos los aspectos de la vida; los elementos de la comunicación; formas de comunicarse (verbal, no verbal, escrita); estilos de comunicación; las dificultades al comunicarse; escuchar como el principal secreto de una buena comunicación; la comunicación asertiva; técnicas de comunicación</a:t>
            </a:r>
            <a:endParaRPr lang="es-CO" sz="24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 y="183092"/>
            <a:ext cx="1211311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HABILIDADES DE COMUNICACIÓN</a:t>
            </a:r>
            <a:b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br>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Desarrollando mis habilidades de comunicación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65587899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004AAD"/>
                </a:solidFill>
                <a:latin typeface="Open Sans Bold"/>
              </a:rPr>
              <a:t>Formándonos</a:t>
            </a:r>
            <a:endParaRPr lang="en-US" sz="2800" b="1" dirty="0">
              <a:solidFill>
                <a:srgbClr val="004AAD"/>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rPr>
              <a:t>Se enfoca en tener conciencia sobre qué es lo mínimo que debe tener una persona para poder afirmar que puede ser un buen vendedor</a:t>
            </a:r>
            <a:endParaRPr lang="es-CO" sz="2800" b="1" dirty="0">
              <a:solidFill>
                <a:srgbClr val="004AAD"/>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profundizar en el sentido de la palabra vender; </a:t>
            </a:r>
            <a:r>
              <a:rPr lang="es-ES" sz="2000" b="1" dirty="0">
                <a:solidFill>
                  <a:schemeClr val="bg1"/>
                </a:solidFill>
                <a:latin typeface="Open Sans Bold"/>
                <a:ea typeface="Calibri" panose="020F0502020204030204" pitchFamily="34" charset="0"/>
                <a:cs typeface="Times New Roman" panose="02020603050405020304" pitchFamily="18" charset="0"/>
              </a:rPr>
              <a:t>ofrecer una visión sobre la forma de ver esta actividad; conocer las principales habilidades que debe tener un vendedor; estudiar con detalle los conocimientos que está obligado a tener un vendedor; profundizar en cuáles deben ser sus destrezas; revisar a fondo cómo es la personalidad de un vendedor; estudiar los principios éticos que deben regir a una persona que se dedica a esta actividad; estudiar la forma como se comporta un buen vendedor; descubrir la forma de fortalecer nuestras habilidades como vendedores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2059322"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HABILIDADES DE VENTAS</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Convirtiéndome en el mejor vendedor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40955067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profundizar el concepto de gerenciar y explorar quién puede hacerlo y cómo se logra una adecuada gestión gerencial</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saber a qué se denominan habilidades gerenciales; conocer qué es un gerente; descubrir la etimología de la palabra gerente; explorar para qué se necesita un gerente; preguntarse si cualquier persona puede ser gerente; revisar qué se requiere para ser un buen gerente; averiguar si una persona tiene habilidad para ser un buen gerente; estudiar las habilidades mínimas requeridas para ser un gerente; entender los riesgos de no gerenciar adecuadamente</a:t>
            </a: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90280"/>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HABILIDADES GERENCIALES</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Gestionando proyectos complejos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642812883"/>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2060"/>
                </a:solidFill>
                <a:latin typeface="Open Sans Bold"/>
                <a:ea typeface="Calibri" panose="020F0502020204030204" pitchFamily="34" charset="0"/>
                <a:cs typeface="Times New Roman" panose="02020603050405020304" pitchFamily="18" charset="0"/>
              </a:rPr>
              <a:t>Se enfoca en conocer la forma de desarrollar la habilidad de hablar en público y aprender a controlarse ante un auditorio</a:t>
            </a:r>
            <a:endParaRPr lang="es-CO" sz="2800" b="1" dirty="0">
              <a:solidFill>
                <a:srgbClr val="002060"/>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la importancia de hablar en público; saber cuáles son los retos al hablar en público; comprender por qué están difícil para algunos hacerlo; estudiar el hecho de hablar en público como una habilidad blanda clave; descubrir cómo aprender a hacerlo; saber cuáles son las mejores técnicas para ser buen orador; conocer cómo manejar los nervios en un auditorio; revisar la forma de obtener la atención de un auditorio; estudiar los más frecuentes errores que se cometen al hablar en público; explorar algunas acciones concretas para fortalecer esta habilidad</a:t>
            </a:r>
            <a:endParaRPr lang="es-CO"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8275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HABLAR EN PUBLICO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Transmitiendo a otros mis ideas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94814834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revisar con detalle las principales habilidades que es necesario tener muy desarrolladas para convertirse en un ejecutor sobresaliente</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55187"/>
            <a:ext cx="10080000" cy="288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a:ea typeface="Calibri" panose="020F0502020204030204" pitchFamily="34" charset="0"/>
                <a:cs typeface="Times New Roman" panose="02020603050405020304" pitchFamily="18" charset="0"/>
              </a:rPr>
              <a:t>Se conversa, entre otros, de temas como qué quiere decir ejecutar; la importancia de poder llevar a la acción; conocer los mejores ejecutores cómo lo logran; revisar la forma de optimizar el tiempo; explorar cómo debe llevarse una debida planeación para lograr ejecutar correctamente; reflexionar sobre los conceptos de oportunidad y efectividad; mencionar algunas ideas sobre la orientación al logro; recordar los principios básicos de la autocrítica; estudiar la importancia de medir las ejecuciones</a:t>
            </a:r>
            <a:endParaRPr lang="es-CO" sz="2000" b="1" dirty="0">
              <a:solidFill>
                <a:schemeClr val="bg1"/>
              </a:solidFill>
              <a:latin typeface="Open Sans Bold"/>
              <a:ea typeface="Calibri" panose="020F0502020204030204" pitchFamily="34" charset="0"/>
              <a:cs typeface="Times New Roman" panose="02020603050405020304" pitchFamily="18" charset="0"/>
            </a:endParaRPr>
          </a:p>
        </p:txBody>
      </p:sp>
      <p:sp>
        <p:nvSpPr>
          <p:cNvPr id="5" name="Rectángulo 4"/>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004AAD"/>
                </a:solidFill>
                <a:latin typeface="Open Sans Bold"/>
              </a:rPr>
              <a:t>Formándonos</a:t>
            </a:r>
            <a:endParaRPr lang="en-US" sz="2800" b="1" dirty="0">
              <a:solidFill>
                <a:srgbClr val="004AAD"/>
              </a:solidFill>
              <a:latin typeface="Open Sans Bold"/>
            </a:endParaRPr>
          </a:p>
        </p:txBody>
      </p:sp>
      <p:sp>
        <p:nvSpPr>
          <p:cNvPr id="9" name="Título 8"/>
          <p:cNvSpPr>
            <a:spLocks noGrp="1"/>
          </p:cNvSpPr>
          <p:nvPr>
            <p:ph type="title" idx="4294967295"/>
          </p:nvPr>
        </p:nvSpPr>
        <p:spPr>
          <a:xfrm>
            <a:off x="0" y="369065"/>
            <a:ext cx="11994776" cy="762000"/>
          </a:xfrm>
        </p:spPr>
        <p:txBody>
          <a:bodyPr>
            <a:normAutofit fontScale="90000"/>
          </a:bodyPr>
          <a:lstStyle/>
          <a:p>
            <a:pPr rtl="0" eaLnBrk="1" latinLnBrk="0" hangingPunct="1"/>
            <a:r>
              <a:rPr lang="es-ES" sz="2800" b="1"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HACIENDO REALIDAD LAS IDEAS</a:t>
            </a:r>
            <a:endParaRPr lang="es-CO" sz="2800" dirty="0">
              <a:effectLst/>
              <a:latin typeface="Open Sans Bold" panose="020B0604020202020204"/>
            </a:endParaRPr>
          </a:p>
          <a:p>
            <a:pPr rtl="0" eaLnBrk="1" latinLnBrk="0" hangingPunct="1"/>
            <a:r>
              <a:rPr lang="es-CO" sz="2800" kern="1200" dirty="0">
                <a:solidFill>
                  <a:srgbClr val="004AAD"/>
                </a:solidFill>
                <a:effectLst/>
                <a:latin typeface="Open Sans Bold" panose="020B0604020202020204"/>
                <a:ea typeface="Calibri" panose="020F0502020204030204" pitchFamily="34" charset="0"/>
                <a:cs typeface="Times New Roman" panose="02020603050405020304" pitchFamily="18" charset="0"/>
              </a:rPr>
              <a:t>Pasando del pensamiento a la ejecución</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8047760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4611374"/>
              </p:ext>
            </p:extLst>
          </p:nvPr>
        </p:nvGraphicFramePr>
        <p:xfrm>
          <a:off x="368302" y="114304"/>
          <a:ext cx="11442699" cy="6763424"/>
        </p:xfrm>
        <a:graphic>
          <a:graphicData uri="http://schemas.openxmlformats.org/drawingml/2006/table">
            <a:tbl>
              <a:tblPr/>
              <a:tblGrid>
                <a:gridCol w="306103">
                  <a:extLst>
                    <a:ext uri="{9D8B030D-6E8A-4147-A177-3AD203B41FA5}">
                      <a16:colId xmlns:a16="http://schemas.microsoft.com/office/drawing/2014/main" val="930906392"/>
                    </a:ext>
                  </a:extLst>
                </a:gridCol>
                <a:gridCol w="3486164">
                  <a:extLst>
                    <a:ext uri="{9D8B030D-6E8A-4147-A177-3AD203B41FA5}">
                      <a16:colId xmlns:a16="http://schemas.microsoft.com/office/drawing/2014/main" val="3465009162"/>
                    </a:ext>
                  </a:extLst>
                </a:gridCol>
                <a:gridCol w="267840">
                  <a:extLst>
                    <a:ext uri="{9D8B030D-6E8A-4147-A177-3AD203B41FA5}">
                      <a16:colId xmlns:a16="http://schemas.microsoft.com/office/drawing/2014/main" val="3593925117"/>
                    </a:ext>
                  </a:extLst>
                </a:gridCol>
                <a:gridCol w="306103">
                  <a:extLst>
                    <a:ext uri="{9D8B030D-6E8A-4147-A177-3AD203B41FA5}">
                      <a16:colId xmlns:a16="http://schemas.microsoft.com/office/drawing/2014/main" val="2336241694"/>
                    </a:ext>
                  </a:extLst>
                </a:gridCol>
                <a:gridCol w="3486164">
                  <a:extLst>
                    <a:ext uri="{9D8B030D-6E8A-4147-A177-3AD203B41FA5}">
                      <a16:colId xmlns:a16="http://schemas.microsoft.com/office/drawing/2014/main" val="3691650522"/>
                    </a:ext>
                  </a:extLst>
                </a:gridCol>
                <a:gridCol w="267840">
                  <a:extLst>
                    <a:ext uri="{9D8B030D-6E8A-4147-A177-3AD203B41FA5}">
                      <a16:colId xmlns:a16="http://schemas.microsoft.com/office/drawing/2014/main" val="2827751579"/>
                    </a:ext>
                  </a:extLst>
                </a:gridCol>
                <a:gridCol w="529301">
                  <a:extLst>
                    <a:ext uri="{9D8B030D-6E8A-4147-A177-3AD203B41FA5}">
                      <a16:colId xmlns:a16="http://schemas.microsoft.com/office/drawing/2014/main" val="3910935723"/>
                    </a:ext>
                  </a:extLst>
                </a:gridCol>
                <a:gridCol w="2793184">
                  <a:extLst>
                    <a:ext uri="{9D8B030D-6E8A-4147-A177-3AD203B41FA5}">
                      <a16:colId xmlns:a16="http://schemas.microsoft.com/office/drawing/2014/main" val="4187892921"/>
                    </a:ext>
                  </a:extLst>
                </a:gridCol>
              </a:tblGrid>
              <a:tr h="458711">
                <a:tc gridSpan="8">
                  <a:txBody>
                    <a:bodyPr/>
                    <a:lstStyle/>
                    <a:p>
                      <a:pPr algn="ctr" rtl="0" fontAlgn="ctr"/>
                      <a:r>
                        <a:rPr lang="es-MX" sz="1050" b="1" i="0" u="none" strike="noStrike">
                          <a:solidFill>
                            <a:srgbClr val="004AAD"/>
                          </a:solidFill>
                          <a:effectLst/>
                          <a:latin typeface="Open Sans Bold" panose="020B0604020202020204"/>
                        </a:rPr>
                        <a:t>Charlas dirigidas a fortalecer y desarrollar habilidades de personas frente a sí mismas, a otras personas, a su trabajo y a sus clientes. </a:t>
                      </a:r>
                      <a:br>
                        <a:rPr lang="es-MX" sz="1050" b="1" i="0" u="none" strike="noStrike">
                          <a:solidFill>
                            <a:srgbClr val="004AAD"/>
                          </a:solidFill>
                          <a:effectLst/>
                          <a:latin typeface="Open Sans Bold" panose="020B0604020202020204"/>
                        </a:rPr>
                      </a:br>
                      <a:r>
                        <a:rPr lang="es-MX" sz="1050" b="1" i="0" u="none" strike="noStrike">
                          <a:solidFill>
                            <a:srgbClr val="233DFF"/>
                          </a:solidFill>
                          <a:effectLst/>
                          <a:latin typeface="Open Sans Bold" panose="020B0604020202020204"/>
                        </a:rPr>
                        <a:t>(Haga click sobre el numero de la charla que quiere consultar)</a:t>
                      </a:r>
                      <a:br>
                        <a:rPr lang="es-MX" sz="1050" b="1" i="0" u="none" strike="noStrike">
                          <a:solidFill>
                            <a:srgbClr val="233DFF"/>
                          </a:solidFill>
                          <a:effectLst/>
                          <a:latin typeface="Open Sans Bold" panose="020B0604020202020204"/>
                        </a:rPr>
                      </a:b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092186486"/>
                  </a:ext>
                </a:extLst>
              </a:tr>
              <a:tr h="306415">
                <a:tc>
                  <a:txBody>
                    <a:bodyPr/>
                    <a:lstStyle/>
                    <a:p>
                      <a:pPr algn="ctr" rtl="0" fontAlgn="ctr"/>
                      <a:r>
                        <a:rPr lang="es-CO" sz="1050" b="1" i="0" u="none" strike="noStrike" dirty="0">
                          <a:solidFill>
                            <a:srgbClr val="000000"/>
                          </a:solidFill>
                          <a:effectLst/>
                          <a:latin typeface="Open Sans Bold" panose="020B0604020202020204"/>
                          <a:hlinkClick r:id="rId3" action="ppaction://hlinksldjump"/>
                        </a:rPr>
                        <a:t>109</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PRIORIZACION</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Entendiendo por qué es primero lo primero</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4" action="ppaction://hlinksldjump"/>
                        </a:rPr>
                        <a:t>121</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CO" sz="1050" b="1" i="0" u="none" strike="noStrike">
                          <a:solidFill>
                            <a:srgbClr val="233DFF"/>
                          </a:solidFill>
                          <a:effectLst/>
                          <a:latin typeface="Open Sans Bold" panose="020B0604020202020204"/>
                        </a:rPr>
                        <a:t>SENTIDO COMUN</a:t>
                      </a:r>
                      <a:br>
                        <a:rPr lang="es-CO" sz="1050" b="1" i="0" u="none" strike="noStrike">
                          <a:solidFill>
                            <a:srgbClr val="233DFF"/>
                          </a:solidFill>
                          <a:effectLst/>
                          <a:latin typeface="Open Sans Bold" panose="020B0604020202020204"/>
                        </a:rPr>
                      </a:br>
                      <a:r>
                        <a:rPr lang="es-CO" sz="1050" b="0" i="0" u="none" strike="noStrike">
                          <a:solidFill>
                            <a:srgbClr val="233DFF"/>
                          </a:solidFill>
                          <a:effectLst/>
                          <a:latin typeface="Open Sans Bold" panose="020B0604020202020204"/>
                        </a:rPr>
                        <a:t>Actuando de manera lógica</a:t>
                      </a:r>
                      <a:endParaRPr lang="es-CO"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090996593"/>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dirty="0">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759066358"/>
                  </a:ext>
                </a:extLst>
              </a:tr>
              <a:tr h="385191">
                <a:tc>
                  <a:txBody>
                    <a:bodyPr/>
                    <a:lstStyle/>
                    <a:p>
                      <a:pPr algn="ctr" rtl="0" fontAlgn="ctr"/>
                      <a:r>
                        <a:rPr lang="es-CO" sz="1050" b="1" i="0" u="none" strike="noStrike" dirty="0">
                          <a:solidFill>
                            <a:srgbClr val="000000"/>
                          </a:solidFill>
                          <a:effectLst/>
                          <a:latin typeface="Open Sans Bold" panose="020B0604020202020204"/>
                          <a:hlinkClick r:id="rId5" action="ppaction://hlinksldjump"/>
                        </a:rPr>
                        <a:t>110</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0" i="0" u="none" strike="noStrike">
                          <a:solidFill>
                            <a:srgbClr val="004AAD"/>
                          </a:solidFill>
                          <a:effectLst/>
                          <a:latin typeface="Open Sans Bold" panose="020B0604020202020204"/>
                        </a:rPr>
                        <a:t>PROACTIVIDAD</a:t>
                      </a:r>
                      <a:br>
                        <a:rPr lang="es-MX" sz="1050" b="0"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Avanzando siempre un paso delante de los demás</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6" action="ppaction://hlinksldjump"/>
                        </a:rPr>
                        <a:t>122</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SICOLOGIA DEL CONSUMIDOR </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Comprendiendo las conductas de mis clientes</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91552989"/>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107858523"/>
                  </a:ext>
                </a:extLst>
              </a:tr>
              <a:tr h="385191">
                <a:tc>
                  <a:txBody>
                    <a:bodyPr/>
                    <a:lstStyle/>
                    <a:p>
                      <a:pPr algn="ctr" rtl="0" fontAlgn="ctr"/>
                      <a:r>
                        <a:rPr lang="es-CO" sz="1050" b="1" i="0" u="none" strike="noStrike" dirty="0">
                          <a:solidFill>
                            <a:srgbClr val="000000"/>
                          </a:solidFill>
                          <a:effectLst/>
                          <a:latin typeface="Open Sans Bold" panose="020B0604020202020204"/>
                          <a:hlinkClick r:id="rId7" action="ppaction://hlinksldjump"/>
                        </a:rPr>
                        <a:t>111</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PUNTUALIDAD</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Llegando siempre unos minutos antes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8" action="ppaction://hlinksldjump"/>
                        </a:rPr>
                        <a:t>123</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CO" sz="1050" b="1" i="0" u="none" strike="noStrike">
                          <a:solidFill>
                            <a:srgbClr val="233DFF"/>
                          </a:solidFill>
                          <a:effectLst/>
                          <a:latin typeface="Open Sans Bold" panose="020B0604020202020204"/>
                        </a:rPr>
                        <a:t>SOCIABILIDAD </a:t>
                      </a:r>
                      <a:br>
                        <a:rPr lang="es-CO" sz="1050" b="1" i="0" u="none" strike="noStrike">
                          <a:solidFill>
                            <a:srgbClr val="233DFF"/>
                          </a:solidFill>
                          <a:effectLst/>
                          <a:latin typeface="Open Sans Bold" panose="020B0604020202020204"/>
                        </a:rPr>
                      </a:br>
                      <a:r>
                        <a:rPr lang="es-CO" sz="1050" b="0" i="0" u="none" strike="noStrike">
                          <a:solidFill>
                            <a:srgbClr val="233DFF"/>
                          </a:solidFill>
                          <a:effectLst/>
                          <a:latin typeface="Open Sans Bold" panose="020B0604020202020204"/>
                        </a:rPr>
                        <a:t>Actuando efectivamente dentro de la sociedad</a:t>
                      </a:r>
                      <a:endParaRPr lang="es-CO"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4036531475"/>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800596538"/>
                  </a:ext>
                </a:extLst>
              </a:tr>
              <a:tr h="306415">
                <a:tc>
                  <a:txBody>
                    <a:bodyPr/>
                    <a:lstStyle/>
                    <a:p>
                      <a:pPr algn="ctr" rtl="0" fontAlgn="ctr"/>
                      <a:r>
                        <a:rPr lang="es-CO" sz="1050" b="1" i="0" u="none" strike="noStrike" dirty="0">
                          <a:solidFill>
                            <a:srgbClr val="000000"/>
                          </a:solidFill>
                          <a:effectLst/>
                          <a:latin typeface="Open Sans Bold" panose="020B0604020202020204"/>
                          <a:hlinkClick r:id="rId9" action="ppaction://hlinksldjump"/>
                        </a:rPr>
                        <a:t>112</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CO" sz="1050" b="1" i="0" u="none" strike="noStrike">
                          <a:solidFill>
                            <a:srgbClr val="004AAD"/>
                          </a:solidFill>
                          <a:effectLst/>
                          <a:latin typeface="Open Sans Bold" panose="020B0604020202020204"/>
                        </a:rPr>
                        <a:t>RESISTENCIA</a:t>
                      </a:r>
                      <a:br>
                        <a:rPr lang="es-CO" sz="1050" b="1" i="0" u="none" strike="noStrike">
                          <a:solidFill>
                            <a:srgbClr val="004AAD"/>
                          </a:solidFill>
                          <a:effectLst/>
                          <a:latin typeface="Open Sans Bold" panose="020B0604020202020204"/>
                        </a:rPr>
                      </a:br>
                      <a:r>
                        <a:rPr lang="es-CO" sz="1050" b="0" i="0" u="none" strike="noStrike">
                          <a:solidFill>
                            <a:srgbClr val="004AAD"/>
                          </a:solidFill>
                          <a:effectLst/>
                          <a:latin typeface="Open Sans Bold" panose="020B0604020202020204"/>
                        </a:rPr>
                        <a:t>Practicando actividades de largo alcance</a:t>
                      </a:r>
                      <a:endParaRPr lang="es-CO"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0" action="ppaction://hlinksldjump"/>
                        </a:rPr>
                        <a:t>124</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CO" sz="1050" b="1" i="0" u="none" strike="noStrike">
                          <a:solidFill>
                            <a:srgbClr val="004AAD"/>
                          </a:solidFill>
                          <a:effectLst/>
                          <a:latin typeface="Open Sans Bold" panose="020B0604020202020204"/>
                        </a:rPr>
                        <a:t>TENACIDAD</a:t>
                      </a:r>
                      <a:br>
                        <a:rPr lang="es-CO" sz="1050" b="1" i="0" u="none" strike="noStrike">
                          <a:solidFill>
                            <a:srgbClr val="004AAD"/>
                          </a:solidFill>
                          <a:effectLst/>
                          <a:latin typeface="Open Sans Bold" panose="020B0604020202020204"/>
                        </a:rPr>
                      </a:br>
                      <a:r>
                        <a:rPr lang="es-CO" sz="1050" b="0" i="0" u="none" strike="noStrike">
                          <a:solidFill>
                            <a:srgbClr val="004AAD"/>
                          </a:solidFill>
                          <a:effectLst/>
                          <a:latin typeface="Open Sans Bold" panose="020B0604020202020204"/>
                        </a:rPr>
                        <a:t>Evitando rendirse fácilmente</a:t>
                      </a:r>
                      <a:endParaRPr lang="es-CO"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1220675676"/>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4159030247"/>
                  </a:ext>
                </a:extLst>
              </a:tr>
              <a:tr h="385191">
                <a:tc>
                  <a:txBody>
                    <a:bodyPr/>
                    <a:lstStyle/>
                    <a:p>
                      <a:pPr algn="ctr" rtl="0" fontAlgn="ctr"/>
                      <a:r>
                        <a:rPr lang="es-CO" sz="1050" b="1" i="0" u="none" strike="noStrike" dirty="0">
                          <a:solidFill>
                            <a:srgbClr val="000000"/>
                          </a:solidFill>
                          <a:effectLst/>
                          <a:latin typeface="Open Sans Bold" panose="020B0604020202020204"/>
                          <a:hlinkClick r:id="rId11" action="ppaction://hlinksldjump"/>
                        </a:rPr>
                        <a:t>113</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RESOLUCION DE PROBLEMAS</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Encontrando la respuesta a situaciones difíciles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2" action="ppaction://hlinksldjump"/>
                        </a:rPr>
                        <a:t>125</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TOLERANCIA A LA FRUSTRACION</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Descubriendo que a veces no se gana</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216342908"/>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888261744"/>
                  </a:ext>
                </a:extLst>
              </a:tr>
              <a:tr h="306415">
                <a:tc>
                  <a:txBody>
                    <a:bodyPr/>
                    <a:lstStyle/>
                    <a:p>
                      <a:pPr algn="ctr" rtl="0" fontAlgn="ctr"/>
                      <a:r>
                        <a:rPr lang="es-CO" sz="1050" b="1" i="0" u="none" strike="noStrike" dirty="0">
                          <a:solidFill>
                            <a:srgbClr val="000000"/>
                          </a:solidFill>
                          <a:effectLst/>
                          <a:latin typeface="Open Sans Bold" panose="020B0604020202020204"/>
                          <a:hlinkClick r:id="rId13" action="ppaction://hlinksldjump"/>
                        </a:rPr>
                        <a:t>114</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RESPETO</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Aceptando otras formas de pensar y actuar</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4" action="ppaction://hlinksldjump"/>
                        </a:rPr>
                        <a:t>126</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TOLERANCIA A LA PRESION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Sintiendo el mundo encima de ti</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2979577095"/>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686375844"/>
                  </a:ext>
                </a:extLst>
              </a:tr>
              <a:tr h="385191">
                <a:tc>
                  <a:txBody>
                    <a:bodyPr/>
                    <a:lstStyle/>
                    <a:p>
                      <a:pPr algn="ctr" rtl="0" fontAlgn="ctr"/>
                      <a:r>
                        <a:rPr lang="es-CO" sz="1050" b="1" i="0" u="none" strike="noStrike" dirty="0">
                          <a:solidFill>
                            <a:srgbClr val="000000"/>
                          </a:solidFill>
                          <a:effectLst/>
                          <a:latin typeface="Open Sans Bold" panose="020B0604020202020204"/>
                          <a:hlinkClick r:id="rId15" action="ppaction://hlinksldjump"/>
                        </a:rPr>
                        <a:t>115</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RESPONSABILIDAD</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Destacándome por mi forma de hacer las cosas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6" action="ppaction://hlinksldjump"/>
                        </a:rPr>
                        <a:t>127</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TRABAJO EN EQUIPO</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Encontrando lo mejor de los demás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2021515410"/>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4254466141"/>
                  </a:ext>
                </a:extLst>
              </a:tr>
              <a:tr h="385191">
                <a:tc>
                  <a:txBody>
                    <a:bodyPr/>
                    <a:lstStyle/>
                    <a:p>
                      <a:pPr algn="ctr" rtl="0" fontAlgn="ctr"/>
                      <a:r>
                        <a:rPr lang="es-CO" sz="1050" b="1" i="0" u="none" strike="noStrike" dirty="0">
                          <a:solidFill>
                            <a:srgbClr val="000000"/>
                          </a:solidFill>
                          <a:effectLst/>
                          <a:latin typeface="Open Sans Bold" panose="020B0604020202020204"/>
                          <a:hlinkClick r:id="rId17" action="ppaction://hlinksldjump"/>
                        </a:rPr>
                        <a:t>116</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RESPONSABILIDAD SOCIAL</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Conociendo el impacto de labor sobre la sociedad</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18" action="ppaction://hlinksldjump"/>
                        </a:rPr>
                        <a:t>128</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VISION</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Analizando con perspectiva de futuro</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460946980"/>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4AAD"/>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256342727"/>
                  </a:ext>
                </a:extLst>
              </a:tr>
              <a:tr h="458711">
                <a:tc>
                  <a:txBody>
                    <a:bodyPr/>
                    <a:lstStyle/>
                    <a:p>
                      <a:pPr algn="ctr" rtl="0" fontAlgn="ctr"/>
                      <a:r>
                        <a:rPr lang="es-CO" sz="1050" b="1" i="0" u="none" strike="noStrike" dirty="0">
                          <a:solidFill>
                            <a:srgbClr val="000000"/>
                          </a:solidFill>
                          <a:effectLst/>
                          <a:latin typeface="Open Sans Bold" panose="020B0604020202020204"/>
                          <a:hlinkClick r:id="rId19" action="ppaction://hlinksldjump"/>
                        </a:rPr>
                        <a:t>117</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RETROALIMENTACION</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Apoyando a los demás a corregir sus errores y a utilizar sus fortalezas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0" action="ppaction://hlinksldjump"/>
                        </a:rPr>
                        <a:t>129</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VISION GANADORA</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Proyectándome siempre como un ganador</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1956002228"/>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48323168"/>
                  </a:ext>
                </a:extLst>
              </a:tr>
              <a:tr h="385191">
                <a:tc>
                  <a:txBody>
                    <a:bodyPr/>
                    <a:lstStyle/>
                    <a:p>
                      <a:pPr algn="ctr" rtl="0" fontAlgn="ctr"/>
                      <a:r>
                        <a:rPr lang="es-CO" sz="1050" b="1" i="0" u="none" strike="noStrike" dirty="0">
                          <a:solidFill>
                            <a:srgbClr val="000000"/>
                          </a:solidFill>
                          <a:effectLst/>
                          <a:latin typeface="Open Sans Bold" panose="020B0604020202020204"/>
                          <a:hlinkClick r:id="rId21" action="ppaction://hlinksldjump"/>
                        </a:rPr>
                        <a:t>118</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SALUD FINANCIERA</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Cuidando mi salud financiera</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ctr" rtl="0" fontAlgn="ctr"/>
                      <a:r>
                        <a:rPr lang="es-CO" sz="1050" b="1" i="0" u="none" strike="noStrike" dirty="0">
                          <a:solidFill>
                            <a:srgbClr val="000000"/>
                          </a:solidFill>
                          <a:effectLst/>
                          <a:latin typeface="Open Sans Bold" panose="020B0604020202020204"/>
                          <a:hlinkClick r:id="rId22" action="ppaction://hlinksldjump"/>
                        </a:rPr>
                        <a:t>130</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004AAD"/>
                          </a:solidFill>
                          <a:effectLst/>
                          <a:latin typeface="Open Sans Bold" panose="020B0604020202020204"/>
                        </a:rPr>
                        <a:t>VOCACION DE SERVICIO</a:t>
                      </a:r>
                      <a:br>
                        <a:rPr lang="es-MX" sz="1050" b="1" i="0" u="none" strike="noStrike">
                          <a:solidFill>
                            <a:srgbClr val="004AAD"/>
                          </a:solidFill>
                          <a:effectLst/>
                          <a:latin typeface="Open Sans Bold" panose="020B0604020202020204"/>
                        </a:rPr>
                      </a:br>
                      <a:r>
                        <a:rPr lang="es-MX" sz="1050" b="0" i="0" u="none" strike="noStrike">
                          <a:solidFill>
                            <a:srgbClr val="004AAD"/>
                          </a:solidFill>
                          <a:effectLst/>
                          <a:latin typeface="Open Sans Bold" panose="020B0604020202020204"/>
                        </a:rPr>
                        <a:t>Buscando como apoyar siempre al que lo necesita</a:t>
                      </a:r>
                      <a:endParaRPr lang="es-MX" sz="1050" b="1" i="0" u="none" strike="noStrike">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848842504"/>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1124498990"/>
                  </a:ext>
                </a:extLst>
              </a:tr>
              <a:tr h="306415">
                <a:tc>
                  <a:txBody>
                    <a:bodyPr/>
                    <a:lstStyle/>
                    <a:p>
                      <a:pPr algn="ctr" rtl="0" fontAlgn="ctr"/>
                      <a:r>
                        <a:rPr lang="es-CO" sz="1050" b="1" i="0" u="none" strike="noStrike" dirty="0">
                          <a:solidFill>
                            <a:srgbClr val="000000"/>
                          </a:solidFill>
                          <a:effectLst/>
                          <a:latin typeface="Open Sans Bold" panose="020B0604020202020204"/>
                          <a:hlinkClick r:id="rId23" action="ppaction://hlinksldjump"/>
                        </a:rPr>
                        <a:t>119</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MX" sz="1050" b="1" i="0" u="none" strike="noStrike">
                          <a:solidFill>
                            <a:srgbClr val="233DFF"/>
                          </a:solidFill>
                          <a:effectLst/>
                          <a:latin typeface="Open Sans Bold" panose="020B0604020202020204"/>
                        </a:rPr>
                        <a:t>SEGURIDAD PERSONAL</a:t>
                      </a:r>
                      <a:br>
                        <a:rPr lang="es-MX" sz="1050" b="1" i="0" u="none" strike="noStrike">
                          <a:solidFill>
                            <a:srgbClr val="233DFF"/>
                          </a:solidFill>
                          <a:effectLst/>
                          <a:latin typeface="Open Sans Bold" panose="020B0604020202020204"/>
                        </a:rPr>
                      </a:br>
                      <a:r>
                        <a:rPr lang="es-MX" sz="1050" b="0" i="0" u="none" strike="noStrike">
                          <a:solidFill>
                            <a:srgbClr val="233DFF"/>
                          </a:solidFill>
                          <a:effectLst/>
                          <a:latin typeface="Open Sans Bold" panose="020B0604020202020204"/>
                        </a:rPr>
                        <a:t>Valorando mis propias capacidades</a:t>
                      </a:r>
                      <a:endParaRPr lang="es-MX" sz="1050" b="1" i="0" u="none" strike="noStrike">
                        <a:solidFill>
                          <a:srgbClr val="233DFF"/>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1941615470"/>
                  </a:ext>
                </a:extLst>
              </a:tr>
              <a:tr h="154120">
                <a:tc>
                  <a:txBody>
                    <a:bodyPr/>
                    <a:lstStyle/>
                    <a:p>
                      <a:pPr algn="ctr" rtl="0" fontAlgn="ctr"/>
                      <a:r>
                        <a:rPr lang="es-CO" sz="1050" b="1"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rtl="0" fontAlgn="ctr"/>
                      <a:r>
                        <a:rPr lang="es-CO" sz="1050" b="0" i="0" u="none" strike="noStrike">
                          <a:solidFill>
                            <a:srgbClr val="000000"/>
                          </a:solidFill>
                          <a:effectLst/>
                          <a:latin typeface="Open Sans Bold" panose="020B0604020202020204"/>
                        </a:rPr>
                        <a:t> </a:t>
                      </a: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2040763669"/>
                  </a:ext>
                </a:extLst>
              </a:tr>
              <a:tr h="306415">
                <a:tc>
                  <a:txBody>
                    <a:bodyPr/>
                    <a:lstStyle/>
                    <a:p>
                      <a:pPr algn="ctr" rtl="0" fontAlgn="ctr"/>
                      <a:r>
                        <a:rPr lang="es-CO" sz="1050" b="1" i="0" u="none" strike="noStrike" dirty="0">
                          <a:solidFill>
                            <a:srgbClr val="000000"/>
                          </a:solidFill>
                          <a:effectLst/>
                          <a:latin typeface="Open Sans Bold" panose="020B0604020202020204"/>
                          <a:hlinkClick r:id="rId24" action="ppaction://hlinksldjump"/>
                        </a:rPr>
                        <a:t>120</a:t>
                      </a:r>
                      <a:endParaRPr lang="es-CO" sz="1050" b="1" i="0" u="none" strike="noStrike" dirty="0">
                        <a:solidFill>
                          <a:srgbClr val="000000"/>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rtl="0" fontAlgn="ctr"/>
                      <a:r>
                        <a:rPr lang="es-CO" sz="1050" b="1" i="0" u="none" strike="noStrike" dirty="0">
                          <a:solidFill>
                            <a:srgbClr val="004AAD"/>
                          </a:solidFill>
                          <a:effectLst/>
                          <a:latin typeface="Open Sans Bold" panose="020B0604020202020204"/>
                        </a:rPr>
                        <a:t>SENSIBILIDAD</a:t>
                      </a:r>
                      <a:br>
                        <a:rPr lang="es-CO" sz="1050" b="1" i="0" u="none" strike="noStrike" dirty="0">
                          <a:solidFill>
                            <a:srgbClr val="004AAD"/>
                          </a:solidFill>
                          <a:effectLst/>
                          <a:latin typeface="Open Sans Bold" panose="020B0604020202020204"/>
                        </a:rPr>
                      </a:br>
                      <a:r>
                        <a:rPr lang="es-CO" sz="1050" b="0" i="0" u="none" strike="noStrike" dirty="0">
                          <a:solidFill>
                            <a:srgbClr val="004AAD"/>
                          </a:solidFill>
                          <a:effectLst/>
                          <a:latin typeface="Open Sans Bold" panose="020B0604020202020204"/>
                        </a:rPr>
                        <a:t>Comprendiendo otros mundos</a:t>
                      </a:r>
                      <a:endParaRPr lang="es-CO" sz="1050" b="1" i="0" u="none" strike="noStrike" dirty="0">
                        <a:solidFill>
                          <a:srgbClr val="004AAD"/>
                        </a:solidFill>
                        <a:effectLst/>
                        <a:latin typeface="Open Sans Bold" panose="020B0604020202020204"/>
                      </a:endParaRPr>
                    </a:p>
                  </a:txBody>
                  <a:tcPr marL="1917" marR="1917" marT="1917" marB="0" anchor="ctr">
                    <a:lnL>
                      <a:noFill/>
                    </a:lnL>
                    <a:lnR>
                      <a:noFill/>
                    </a:lnR>
                    <a:lnT>
                      <a:noFill/>
                    </a:lnT>
                    <a:lnB>
                      <a:noFill/>
                    </a:lnB>
                    <a:solidFill>
                      <a:srgbClr val="FFFFFF"/>
                    </a:solidFill>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358506681"/>
                  </a:ext>
                </a:extLst>
              </a:tr>
              <a:tr h="97232">
                <a:tc>
                  <a:txBody>
                    <a:bodyPr/>
                    <a:lstStyle/>
                    <a:p>
                      <a:pPr algn="l" fontAlgn="ctr"/>
                      <a:endParaRPr lang="es-CO" sz="300" b="0" i="0" u="none" strike="noStrike">
                        <a:solidFill>
                          <a:srgbClr val="000000"/>
                        </a:solidFill>
                        <a:effectLst/>
                        <a:latin typeface="Calibri" panose="020F0502020204030204" pitchFamily="34" charset="0"/>
                      </a:endParaRPr>
                    </a:p>
                  </a:txBody>
                  <a:tcPr marL="1917" marR="1917" marT="1917" marB="0" anchor="ctr">
                    <a:lnL>
                      <a:noFill/>
                    </a:lnL>
                    <a:lnR>
                      <a:noFill/>
                    </a:lnR>
                    <a:lnT>
                      <a:noFill/>
                    </a:lnT>
                    <a:lnB>
                      <a:noFill/>
                    </a:lnB>
                  </a:tcPr>
                </a:tc>
                <a:tc>
                  <a:txBody>
                    <a:bodyPr/>
                    <a:lstStyle/>
                    <a:p>
                      <a:pPr algn="l" rtl="0"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a:solidFill>
                          <a:srgbClr val="000000"/>
                        </a:solidFill>
                        <a:effectLst/>
                        <a:latin typeface="Calibri" panose="020F0502020204030204" pitchFamily="34" charset="0"/>
                      </a:endParaRPr>
                    </a:p>
                  </a:txBody>
                  <a:tcPr marL="1917" marR="1917" marT="1917" marB="0" anchor="b">
                    <a:lnL>
                      <a:noFill/>
                    </a:lnL>
                    <a:lnR>
                      <a:noFill/>
                    </a:lnR>
                    <a:lnT>
                      <a:noFill/>
                    </a:lnT>
                    <a:lnB>
                      <a:noFill/>
                    </a:lnB>
                  </a:tcPr>
                </a:tc>
                <a:tc>
                  <a:txBody>
                    <a:bodyPr/>
                    <a:lstStyle/>
                    <a:p>
                      <a:pPr algn="l" fontAlgn="b"/>
                      <a:endParaRPr lang="es-CO" sz="300" b="0" i="0" u="none" strike="noStrike" dirty="0">
                        <a:solidFill>
                          <a:srgbClr val="000000"/>
                        </a:solidFill>
                        <a:effectLst/>
                        <a:latin typeface="Calibri" panose="020F0502020204030204" pitchFamily="34" charset="0"/>
                      </a:endParaRPr>
                    </a:p>
                  </a:txBody>
                  <a:tcPr marL="1917" marR="1917" marT="1917" marB="0" anchor="b">
                    <a:lnL>
                      <a:noFill/>
                    </a:lnL>
                    <a:lnR>
                      <a:noFill/>
                    </a:lnR>
                    <a:lnT>
                      <a:noFill/>
                    </a:lnT>
                    <a:lnB>
                      <a:noFill/>
                    </a:lnB>
                  </a:tcPr>
                </a:tc>
                <a:extLst>
                  <a:ext uri="{0D108BD9-81ED-4DB2-BD59-A6C34878D82A}">
                    <a16:rowId xmlns:a16="http://schemas.microsoft.com/office/drawing/2014/main" val="934306833"/>
                  </a:ext>
                </a:extLst>
              </a:tr>
            </a:tbl>
          </a:graphicData>
        </a:graphic>
      </p:graphicFrame>
      <p:sp>
        <p:nvSpPr>
          <p:cNvPr id="3" name="Título 2"/>
          <p:cNvSpPr>
            <a:spLocks noGrp="1"/>
          </p:cNvSpPr>
          <p:nvPr>
            <p:ph type="title" idx="4294967295"/>
          </p:nvPr>
        </p:nvSpPr>
        <p:spPr>
          <a:xfrm>
            <a:off x="10926184" y="11075"/>
            <a:ext cx="1265816" cy="344033"/>
          </a:xfrm>
        </p:spPr>
        <p:txBody>
          <a:bodyPr>
            <a:normAutofit fontScale="90000"/>
          </a:bodyPr>
          <a:lstStyle/>
          <a:p>
            <a:r>
              <a:rPr lang="es-CO" dirty="0"/>
              <a:t>4 de 4</a:t>
            </a:r>
          </a:p>
        </p:txBody>
      </p:sp>
    </p:spTree>
    <p:extLst>
      <p:ext uri="{BB962C8B-B14F-4D97-AF65-F5344CB8AC3E}">
        <p14:creationId xmlns:p14="http://schemas.microsoft.com/office/powerpoint/2010/main" val="3441823724"/>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3" name="Rectángulo redondeado 2"/>
          <p:cNvSpPr/>
          <p:nvPr/>
        </p:nvSpPr>
        <p:spPr>
          <a:xfrm>
            <a:off x="1066799"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a:ea typeface="Calibri" panose="020F0502020204030204" pitchFamily="34" charset="0"/>
                <a:cs typeface="Times New Roman" panose="02020603050405020304" pitchFamily="18" charset="0"/>
              </a:rPr>
              <a:t>Se enfoca en conocer por qué los resultados de una organización pueden estar muy en función del nivel de identificación y compromiso de sus empleados y en entender cómo aumentar estos niveles</a:t>
            </a:r>
            <a:endParaRPr lang="es-CO" sz="2800" b="1" dirty="0">
              <a:solidFill>
                <a:srgbClr val="233DFF"/>
              </a:solidFill>
              <a:latin typeface="Open Sans Bold"/>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el significado del concepto “compromiso”; entender cuándo nos identificamos con algo; preguntarse si puede alguien comprometerse con algo sin estar identificado con ello; saber si lograr importantes niveles de compromiso es una habilidad blanda y por qué; aprender a reconocer a una persona de bajo nivel de compromiso; reflexionar sobre la forma de medir mi propio nivel de compromiso; comprender las razones por las cuales alguien podría no comprometerse con algo; explorar la importancia de sentir compromiso con la empresa con la cual se labora; aprender a medir los niveles de compromiso de las personas en una organización; conocer las principales técnicas para lograr compromiso de los empleados con su empresa; descubrir la forma de mejorar mi propio compromiso organizacional</a:t>
            </a:r>
            <a:endParaRPr lang="es-CO"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428937"/>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IDENTIFICACION Y COMPROMISO ORGANIZACIONAL</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Alineando mis expectativas con las de la compañía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62755023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redondeado 4"/>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b="1" dirty="0">
                <a:solidFill>
                  <a:schemeClr val="bg1"/>
                </a:solidFill>
                <a:latin typeface="Open Sans Bold"/>
                <a:ea typeface="Calibri" panose="020F0502020204030204" pitchFamily="34" charset="0"/>
                <a:cs typeface="Times New Roman" panose="02020603050405020304" pitchFamily="18" charset="0"/>
              </a:rPr>
              <a:t>Se conversa, entre otros, de temas como qué quiere decir actuar con independencia; validar si es lo mismo rebeldía e independencia; evaluar si la independencia es una competencia o una habilidad; reflexionar sobre si es bueno ser completamente independiente; conocer el impacto de la independencia sobre las relaciones personales; estudiar las posibilidades que tiene de trabajar en equipo una persona independiente; conocer como relacionarse con alguien independiente; descubrir cómo fortalecer nuestros niveles de independencia; explorar el perfil de alguien muy independiente; preguntarse si se es más exitoso o no siendo independiente en el actuar. </a:t>
            </a:r>
            <a:endParaRPr lang="es-CO" b="1" dirty="0">
              <a:solidFill>
                <a:schemeClr val="bg1"/>
              </a:solidFill>
              <a:latin typeface="Open Sans Bold"/>
              <a:ea typeface="Calibri" panose="020F0502020204030204" pitchFamily="34" charset="0"/>
              <a:cs typeface="Times New Roman" panose="02020603050405020304" pitchFamily="18" charset="0"/>
            </a:endParaRPr>
          </a:p>
        </p:txBody>
      </p:sp>
      <p:sp>
        <p:nvSpPr>
          <p:cNvPr id="7" name="Rectángulo redondeado 6"/>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a:ea typeface="Calibri" panose="020F0502020204030204" pitchFamily="34" charset="0"/>
                <a:cs typeface="Times New Roman" panose="02020603050405020304" pitchFamily="18" charset="0"/>
              </a:rPr>
              <a:t>Se enfoca en descubrir las ventajas y desventajas de ser muy independiente en el actuar y la forma de evolucionar con esta habilidad</a:t>
            </a:r>
            <a:endParaRPr lang="es-CO" sz="2800" b="1" dirty="0">
              <a:solidFill>
                <a:srgbClr val="004AAD"/>
              </a:solidFill>
              <a:latin typeface="Open Sans Bold"/>
              <a:ea typeface="Calibri" panose="020F0502020204030204" pitchFamily="34" charset="0"/>
              <a:cs typeface="Times New Roman" panose="02020603050405020304" pitchFamily="18" charset="0"/>
            </a:endParaRPr>
          </a:p>
        </p:txBody>
      </p:sp>
      <p:sp>
        <p:nvSpPr>
          <p:cNvPr id="3" name="Título 2"/>
          <p:cNvSpPr>
            <a:spLocks noGrp="1"/>
          </p:cNvSpPr>
          <p:nvPr>
            <p:ph type="title" idx="4294967295"/>
          </p:nvPr>
        </p:nvSpPr>
        <p:spPr>
          <a:xfrm>
            <a:off x="0" y="351205"/>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INDEPENDENCIA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Logrando avanzar con tus propias capacidades</a:t>
            </a:r>
            <a:endParaRPr lang="es-CO" sz="2800" dirty="0">
              <a:effectLst/>
              <a:latin typeface="Open Sans Bold" panose="020B0604020202020204"/>
            </a:endParaRPr>
          </a:p>
        </p:txBody>
      </p:sp>
      <p:pic>
        <p:nvPicPr>
          <p:cNvPr id="6" name="Imagen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367060941"/>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66772" y="6226554"/>
            <a:ext cx="2581156" cy="520335"/>
          </a:xfrm>
          <a:prstGeom prst="rect">
            <a:avLst/>
          </a:prstGeom>
        </p:spPr>
        <p:txBody>
          <a:bodyPr wrap="none">
            <a:spAutoFit/>
          </a:bodyPr>
          <a:lstStyle/>
          <a:p>
            <a:pPr lvl="0" algn="ctr" defTabSz="609630">
              <a:lnSpc>
                <a:spcPts val="3640"/>
              </a:lnSpc>
            </a:pPr>
            <a:r>
              <a:rPr lang="en-US" sz="2800" b="1" dirty="0" err="1">
                <a:solidFill>
                  <a:srgbClr val="004AAD"/>
                </a:solidFill>
                <a:latin typeface="Open Sans Bold"/>
              </a:rPr>
              <a:t>Formándonos</a:t>
            </a:r>
            <a:endParaRPr lang="en-US" sz="2800" b="1" dirty="0">
              <a:solidFill>
                <a:srgbClr val="004AAD"/>
              </a:solidFill>
              <a:latin typeface="Open Sans Bold"/>
            </a:endParaRPr>
          </a:p>
        </p:txBody>
      </p:sp>
      <p:sp>
        <p:nvSpPr>
          <p:cNvPr id="4" name="Rectángulo redondeado 3"/>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saber a qué llamamos iniciativa; conocer si la iniciativa se puede aprender; explorar acerca de si todo el mundo tiene el mismo grado de iniciativa; descubrir como identificar a una persona con iniciativa; validar los riesgos de no desarrollar esta habilidad; aprender a conocer mi grado de iniciativa; entender cómo desarrollar mi propio nivel de iniciativa; revisar el perfil de una persona con iniciativa; reflexionar sobre lo que puede pasar si se exagera la iniciativa</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comprender la importancia de la iniciativa como una habilidad para sobresalir en el entorno personal y laboral</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375684"/>
            <a:ext cx="12191999"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INICIATIVA</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Siendo el primero en proponer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2740687818"/>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3329891"/>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la definición de innovación; los límites que puede tener la innovación; los riesgos que se presentan al innovar; lo que puede suceder cuando no se innova; aprender a saber mis propios niveles de innovación; entender el comportamiento típico de una persona innovadora; descubrir cómo aumentan mis habilidad de innovación</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Open Sans Bold" panose="020B0604020202020204"/>
                <a:ea typeface="Calibri" panose="020F0502020204030204" pitchFamily="34" charset="0"/>
                <a:cs typeface="Times New Roman" panose="02020603050405020304" pitchFamily="18" charset="0"/>
              </a:rPr>
              <a:t>Se enfoca en explorar las ventajas y desventajas de la innovación y entender las puertas que pueden abrirse al desarrollar esta habilidad</a:t>
            </a:r>
            <a:endParaRPr lang="es-CO" sz="28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513323"/>
            <a:ext cx="12191999"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INNOVACION</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Sorprendiendo con algo distinto</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16733780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conocer qué es una persona íntegra; saber por qué estas personas inspiran tanta confianza; pensar en por qué es necesario inspirar confianza; explorar qué hacer con alguien en quien no se confía; descubrir cómo medir el nivel de integridad de una persona; validar la integridad como una habilidad blanda; revisar si la integridad se aprende o se desarrolla; evaluar como desarrollar mayor confiabilidad</a:t>
            </a: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066799" y="1424913"/>
            <a:ext cx="10080000" cy="1800000"/>
          </a:xfrm>
          <a:prstGeom prst="roundRect">
            <a:avLst/>
          </a:prstGeom>
          <a:solidFill>
            <a:schemeClr val="bg1"/>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233DFF"/>
                </a:solidFill>
                <a:latin typeface="Calibri" panose="020F0502020204030204" pitchFamily="34" charset="0"/>
                <a:ea typeface="Calibri" panose="020F0502020204030204" pitchFamily="34" charset="0"/>
                <a:cs typeface="Times New Roman" panose="02020603050405020304" pitchFamily="18" charset="0"/>
              </a:rPr>
              <a:t>Se enfoca en comprender las razones por las cuales se debe desarrollar la habilidad de la inteligencia competitiva para lograr destacarse en el actual ámbito profesional y personal</a:t>
            </a:r>
            <a:endParaRPr lang="es-CO" sz="2800" b="1" dirty="0">
              <a:solidFill>
                <a:srgbClr val="233D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0799" y="398157"/>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INTEGRIDAD Y CONFIANZA</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Dejando una gran impresión</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68242124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4" name="Rectángulo redondeado 3"/>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estudiar el concepto de inteligencia competitiva; revisar a quien se considera competencia; revisar si es válido saber de la competencia; conocer los riesgos de desconocerla; aprender a elevar el grado de inteligencia competitiva; descubrir como evaluar a una persona para conocer su nivel de inteligencia competitiva; reflexionar sobre si es bueno evitar que los competidores me conozcan; saber qué utilidad tiene la inteligencia competitiva; ver por qué se destaca más una persona con un alto grado de inteligencia competitiva.</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a:p>
            <a:pPr lvl="0" algn="ct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enfoca en comprender las razones por las cuales se debe desarrollar la habilidad de la inteligencia competitiva para lograr destacarse en el actual ámbito profesional y personal</a:t>
            </a:r>
            <a:endParaRPr lang="es-CO"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96818" y="446925"/>
            <a:ext cx="12059322"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INTELIGENCIA COMPETITIVA</a:t>
            </a:r>
            <a:endParaRPr lang="es-CO" sz="2800" dirty="0">
              <a:effectLst/>
              <a:latin typeface="Open Sans Bold" panose="020B0604020202020204"/>
            </a:endParaRPr>
          </a:p>
          <a:p>
            <a:pPr rtl="0" eaLnBrk="1" latinLnBrk="0" hangingPunct="1"/>
            <a:r>
              <a:rPr lang="es-ES"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Triunfando en un mundo con alternativas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86866" y="76265"/>
            <a:ext cx="975638" cy="972000"/>
          </a:xfrm>
          <a:prstGeom prst="rect">
            <a:avLst/>
          </a:prstGeom>
        </p:spPr>
      </p:pic>
    </p:spTree>
    <p:extLst>
      <p:ext uri="{BB962C8B-B14F-4D97-AF65-F5344CB8AC3E}">
        <p14:creationId xmlns:p14="http://schemas.microsoft.com/office/powerpoint/2010/main" val="4235013010"/>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4" name="Rectángulo redondeado 3"/>
          <p:cNvSpPr/>
          <p:nvPr/>
        </p:nvSpPr>
        <p:spPr>
          <a:xfrm>
            <a:off x="1066799" y="3329891"/>
            <a:ext cx="10080000" cy="2880000"/>
          </a:xfrm>
          <a:prstGeom prst="round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rgbClr val="233DFF"/>
                </a:solidFill>
                <a:latin typeface="Open Sans Bold" panose="020B0604020202020204"/>
                <a:ea typeface="Calibri" panose="020F0502020204030204" pitchFamily="34" charset="0"/>
                <a:cs typeface="Times New Roman" panose="02020603050405020304" pitchFamily="18" charset="0"/>
              </a:rPr>
              <a:t>Se conversa, entre otros, de temas como comprender qué son las emociones; cuáles son los tipos de emociones; por qué las emociones dominan a los comportamientos; los tipos de inteligencia; la definición de inteligencia emocional; la relación entre emociones, sentimientos y comportamientos; los cinco componentes de la inteligencia emocional y sus factores claves; la forma de comprender las emociones y los impactos que éstas tienen; los principales hábitos de las personas con alto nivel de inteligencia emocional</a:t>
            </a:r>
            <a:endParaRPr lang="es-CO" sz="2000" b="1" dirty="0">
              <a:solidFill>
                <a:srgbClr val="233DFF"/>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redondeado 4"/>
          <p:cNvSpPr/>
          <p:nvPr/>
        </p:nvSpPr>
        <p:spPr>
          <a:xfrm>
            <a:off x="1066799"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concientizarse del poder que se adquiere de modificar comportamientos a partir del manejo de las emociones propias y las de los demás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150607" y="334589"/>
            <a:ext cx="12041393"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INTELIGENCIA EMOCIONAL</a:t>
            </a:r>
            <a:endParaRPr lang="es-CO" sz="2800" dirty="0">
              <a:effectLst/>
              <a:latin typeface="Open Sans Bold" panose="020B0604020202020204"/>
            </a:endParaRPr>
          </a:p>
          <a:p>
            <a:pPr rtl="0" eaLnBrk="1" latinLnBrk="0" hangingPunct="1"/>
            <a:r>
              <a:rPr lang="es-ES" sz="2800" b="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Cambiando comportamientos manejando emociones</a:t>
            </a:r>
            <a:endParaRPr lang="es-CO" sz="2800" b="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883468165"/>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3" name="Rectángulo redondeado 2"/>
          <p:cNvSpPr/>
          <p:nvPr/>
        </p:nvSpPr>
        <p:spPr>
          <a:xfrm>
            <a:off x="1066798" y="1424913"/>
            <a:ext cx="10080000" cy="1800000"/>
          </a:xfrm>
          <a:prstGeom prst="round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3600" b="1" dirty="0">
                <a:solidFill>
                  <a:srgbClr val="004AAD"/>
                </a:solidFill>
                <a:latin typeface="Open Sans Bold" panose="020B0604020202020204"/>
                <a:ea typeface="Calibri" panose="020F0502020204030204" pitchFamily="34" charset="0"/>
                <a:cs typeface="Times New Roman" panose="02020603050405020304" pitchFamily="18" charset="0"/>
              </a:rPr>
              <a:t>Se enfoca en validar hasta donde es positivo dejarse llevar por los impulsos y las sensaciones</a:t>
            </a:r>
            <a:endParaRPr lang="es-CO" sz="36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rgbClr val="004AA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0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comprender de qué se trata la intuición; conocer si todos tenemos intuición; explorar si la intuición puede desarrollarse o aumentarse; descubrir para qué podemos utilizar nuestra intuición; validar las ventajas de dejarnos llevar por la intuición; saber qué riesgos tenemos al actuar solo por intuición ; revisar qué tanto actuamos nosotros basados solo en la intuición; descubrir qué tan exitosa puede llegar a ser la persona que confía en su intuición</a:t>
            </a:r>
            <a:endParaRPr lang="es-CO" sz="20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5" name="Rectángulo 4"/>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6" name="Título 5"/>
          <p:cNvSpPr>
            <a:spLocks noGrp="1"/>
          </p:cNvSpPr>
          <p:nvPr>
            <p:ph type="title" idx="4294967295"/>
          </p:nvPr>
        </p:nvSpPr>
        <p:spPr>
          <a:xfrm>
            <a:off x="0" y="18309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INTUICION</a:t>
            </a:r>
            <a:endParaRPr lang="es-CO" sz="2800" dirty="0">
              <a:effectLst/>
              <a:latin typeface="Open Sans Bold" panose="020B0604020202020204"/>
            </a:endParaRPr>
          </a:p>
          <a:p>
            <a:pPr rtl="0" eaLnBrk="1" latinLnBrk="0" hangingPunct="1"/>
            <a:r>
              <a:rPr lang="es-CO"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Haciendo caso mis sensaciones</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362065534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rgbClr val="233DFF"/>
                </a:solidFill>
                <a:latin typeface="Open Sans Bold"/>
              </a:rPr>
              <a:t>Formándonos</a:t>
            </a:r>
            <a:endParaRPr lang="en-US" sz="2600" b="1" dirty="0">
              <a:solidFill>
                <a:srgbClr val="233DFF"/>
              </a:solidFill>
              <a:latin typeface="Open Sans Bold"/>
            </a:endParaRPr>
          </a:p>
        </p:txBody>
      </p:sp>
      <p:sp>
        <p:nvSpPr>
          <p:cNvPr id="3" name="Rectángulo redondeado 2"/>
          <p:cNvSpPr/>
          <p:nvPr/>
        </p:nvSpPr>
        <p:spPr>
          <a:xfrm>
            <a:off x="1066798" y="1424913"/>
            <a:ext cx="10080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Se enfoca en comprender la importancia de no limitarse a mecanismos tradicionales para conseguir información sino migrar a métodos más efectivos</a:t>
            </a:r>
            <a:endParaRPr lang="es-CO" sz="28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Rectángulo redondeado 3"/>
          <p:cNvSpPr/>
          <p:nvPr/>
        </p:nvSpPr>
        <p:spPr>
          <a:xfrm>
            <a:off x="1066799" y="3329891"/>
            <a:ext cx="10080000" cy="2880000"/>
          </a:xfrm>
          <a:prstGeom prst="roundRect">
            <a:avLst/>
          </a:prstGeom>
          <a:solidFill>
            <a:srgbClr val="004AAD"/>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Se conversa, entre otros, de temas como repasar qué quiere decir investigar creativamente; reflexionar sobre por qué es un reto conseguir información valiosa; explorar las muchas formas tradicionales de conseguir información (encuestas, entrevistas, observación, trabajo de campo, etc.); entender qué pueden no ser suficientes estos mecanismos, sino se hace necesario ser más estratégico; profundizar en qué quiere decir investigar estratégicamente</a:t>
            </a:r>
            <a:endParaRPr lang="es-CO"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idx="4294967295"/>
          </p:nvPr>
        </p:nvSpPr>
        <p:spPr>
          <a:xfrm>
            <a:off x="0" y="183092"/>
            <a:ext cx="11887200" cy="762000"/>
          </a:xfrm>
        </p:spPr>
        <p:txBody>
          <a:bodyPr>
            <a:normAutofit fontScale="90000"/>
          </a:bodyPr>
          <a:lstStyle/>
          <a:p>
            <a:pPr rtl="0" eaLnBrk="1" latinLnBrk="0" hangingPunct="1"/>
            <a:r>
              <a:rPr lang="es-ES" sz="2800" b="1"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INVESTIGACION CREATIVA</a:t>
            </a:r>
            <a:endParaRPr lang="es-CO" sz="2800" dirty="0">
              <a:effectLst/>
              <a:latin typeface="Open Sans Bold" panose="020B0604020202020204"/>
            </a:endParaRPr>
          </a:p>
          <a:p>
            <a:pPr rtl="0" eaLnBrk="1" latinLnBrk="0" hangingPunct="1"/>
            <a:r>
              <a:rPr lang="es-CO" sz="2800" kern="1200" dirty="0">
                <a:solidFill>
                  <a:srgbClr val="233DFF"/>
                </a:solidFill>
                <a:effectLst/>
                <a:latin typeface="Open Sans Bold" panose="020B0604020202020204"/>
                <a:ea typeface="Calibri" panose="020F0502020204030204" pitchFamily="34" charset="0"/>
                <a:cs typeface="Times New Roman" panose="02020603050405020304" pitchFamily="18" charset="0"/>
              </a:rPr>
              <a:t>Descubriendo información que no está a la vista</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171725137"/>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Rectángulo 1"/>
          <p:cNvSpPr/>
          <p:nvPr/>
        </p:nvSpPr>
        <p:spPr>
          <a:xfrm>
            <a:off x="9153335" y="6226554"/>
            <a:ext cx="2408030" cy="514500"/>
          </a:xfrm>
          <a:prstGeom prst="rect">
            <a:avLst/>
          </a:prstGeom>
        </p:spPr>
        <p:txBody>
          <a:bodyPr wrap="none">
            <a:spAutoFit/>
          </a:bodyPr>
          <a:lstStyle/>
          <a:p>
            <a:pPr lvl="0" algn="ctr" defTabSz="609630">
              <a:lnSpc>
                <a:spcPts val="3640"/>
              </a:lnSpc>
            </a:pPr>
            <a:r>
              <a:rPr lang="en-US" sz="2600" b="1" dirty="0" err="1">
                <a:solidFill>
                  <a:schemeClr val="bg1"/>
                </a:solidFill>
                <a:latin typeface="Open Sans Bold"/>
              </a:rPr>
              <a:t>Formándonos</a:t>
            </a:r>
            <a:endParaRPr lang="en-US" sz="2600" b="1" dirty="0">
              <a:solidFill>
                <a:schemeClr val="bg1"/>
              </a:solidFill>
              <a:latin typeface="Open Sans Bold"/>
            </a:endParaRPr>
          </a:p>
        </p:txBody>
      </p:sp>
      <p:sp>
        <p:nvSpPr>
          <p:cNvPr id="5" name="Rectángulo redondeado 4"/>
          <p:cNvSpPr/>
          <p:nvPr/>
        </p:nvSpPr>
        <p:spPr>
          <a:xfrm>
            <a:off x="1066798" y="1424913"/>
            <a:ext cx="10080000" cy="1800000"/>
          </a:xfrm>
          <a:prstGeom prst="roundRect">
            <a:avLst/>
          </a:prstGeom>
          <a:solidFill>
            <a:schemeClr val="bg1"/>
          </a:solidFill>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lvl="0" algn="ct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Se</a:t>
            </a:r>
            <a:r>
              <a:rPr lang="es-ES" sz="2800" b="1" dirty="0">
                <a:solidFill>
                  <a:schemeClr val="bg1"/>
                </a:solidFill>
                <a:latin typeface="Open Sans Bold" panose="020B0604020202020204"/>
                <a:ea typeface="Calibri" panose="020F0502020204030204" pitchFamily="34" charset="0"/>
                <a:cs typeface="Times New Roman" panose="02020603050405020304" pitchFamily="18" charset="0"/>
              </a:rPr>
              <a:t> </a:t>
            </a:r>
            <a:r>
              <a:rPr lang="es-ES" sz="2800" b="1" dirty="0">
                <a:solidFill>
                  <a:srgbClr val="004AAD"/>
                </a:solidFill>
                <a:latin typeface="Open Sans Bold" panose="020B0604020202020204"/>
                <a:ea typeface="Calibri" panose="020F0502020204030204" pitchFamily="34" charset="0"/>
                <a:cs typeface="Times New Roman" panose="02020603050405020304" pitchFamily="18" charset="0"/>
              </a:rPr>
              <a:t>enfoca en comprender que el verdadero líder es aquel que logra que otros hagan lo que él quiere, pero lo hagan por convicción genuina y no por obligación o compromiso</a:t>
            </a:r>
            <a:endParaRPr lang="es-CO" sz="2800" b="1" dirty="0">
              <a:solidFill>
                <a:srgbClr val="004AAD"/>
              </a:solidFill>
              <a:latin typeface="Open Sans Bold" panose="020B0604020202020204"/>
              <a:ea typeface="Calibri" panose="020F0502020204030204" pitchFamily="34" charset="0"/>
              <a:cs typeface="Times New Roman" panose="02020603050405020304" pitchFamily="18" charset="0"/>
            </a:endParaRPr>
          </a:p>
        </p:txBody>
      </p:sp>
      <p:sp>
        <p:nvSpPr>
          <p:cNvPr id="6" name="Rectángulo redondeado 5"/>
          <p:cNvSpPr/>
          <p:nvPr/>
        </p:nvSpPr>
        <p:spPr>
          <a:xfrm>
            <a:off x="1066799" y="3329891"/>
            <a:ext cx="10080000" cy="2880000"/>
          </a:xfrm>
          <a:prstGeom prst="roundRect">
            <a:avLst/>
          </a:prstGeom>
          <a:solidFill>
            <a:srgbClr val="233D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2400" b="1" dirty="0">
                <a:solidFill>
                  <a:schemeClr val="bg1"/>
                </a:solidFill>
                <a:latin typeface="Open Sans Bold" panose="020B0604020202020204"/>
                <a:ea typeface="Calibri" panose="020F0502020204030204" pitchFamily="34" charset="0"/>
                <a:cs typeface="Times New Roman" panose="02020603050405020304" pitchFamily="18" charset="0"/>
              </a:rPr>
              <a:t>Se conversa, entre otros, de temas como entender a quienes hemos considerado líderes y por qué; definiciones de liderazgo; evolución histórica del liderazgo; consideraciones sobre si el líder nace o se hace; perfil, características y comportamientos de los líderes; estilos de liderazgo; relación entre coaching y liderazgo; comparación entre jefe y líder; ventajas y desventajas de ser líder</a:t>
            </a:r>
            <a:endParaRPr lang="es-CO" sz="2400" b="1" dirty="0">
              <a:solidFill>
                <a:schemeClr val="bg1"/>
              </a:solidFill>
              <a:latin typeface="Open Sans Bold" panose="020B0604020202020204"/>
              <a:ea typeface="Calibri" panose="020F0502020204030204" pitchFamily="34" charset="0"/>
              <a:cs typeface="Times New Roman" panose="02020603050405020304" pitchFamily="18" charset="0"/>
            </a:endParaRPr>
          </a:p>
        </p:txBody>
      </p:sp>
      <p:sp>
        <p:nvSpPr>
          <p:cNvPr id="4" name="Título 3"/>
          <p:cNvSpPr>
            <a:spLocks noGrp="1"/>
          </p:cNvSpPr>
          <p:nvPr>
            <p:ph type="title" idx="4294967295"/>
          </p:nvPr>
        </p:nvSpPr>
        <p:spPr>
          <a:xfrm>
            <a:off x="10798" y="365972"/>
            <a:ext cx="12192000" cy="762000"/>
          </a:xfrm>
        </p:spPr>
        <p:txBody>
          <a:bodyPr>
            <a:normAutofit fontScale="90000"/>
          </a:bodyPr>
          <a:lstStyle/>
          <a:p>
            <a:pPr rtl="0" eaLnBrk="1" latinLnBrk="0" hangingPunct="1"/>
            <a:r>
              <a:rPr lang="es-ES" sz="2800" b="1"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LIDERAZGO</a:t>
            </a:r>
            <a:endParaRPr lang="es-CO" sz="2800" dirty="0">
              <a:effectLst/>
              <a:latin typeface="Open Sans Bold" panose="020B0604020202020204"/>
            </a:endParaRPr>
          </a:p>
          <a:p>
            <a:pPr rtl="0" eaLnBrk="1" latinLnBrk="0" hangingPunct="1"/>
            <a:r>
              <a:rPr lang="es-ES" sz="2800" kern="1200" dirty="0">
                <a:solidFill>
                  <a:srgbClr val="FFFFFF"/>
                </a:solidFill>
                <a:effectLst/>
                <a:latin typeface="Open Sans Bold" panose="020B0604020202020204"/>
                <a:ea typeface="Calibri" panose="020F0502020204030204" pitchFamily="34" charset="0"/>
                <a:cs typeface="Times New Roman" panose="02020603050405020304" pitchFamily="18" charset="0"/>
              </a:rPr>
              <a:t>Descubriéndome como líder</a:t>
            </a:r>
            <a:endParaRPr lang="es-CO" sz="2800" dirty="0">
              <a:effectLst/>
              <a:latin typeface="Open Sans Bold" panose="020B0604020202020204"/>
            </a:endParaRPr>
          </a:p>
        </p:txBody>
      </p:sp>
      <p:pic>
        <p:nvPicPr>
          <p:cNvPr id="7" name="Imagen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3026" y="76265"/>
            <a:ext cx="975638" cy="972000"/>
          </a:xfrm>
          <a:prstGeom prst="rect">
            <a:avLst/>
          </a:prstGeom>
        </p:spPr>
      </p:pic>
    </p:spTree>
    <p:extLst>
      <p:ext uri="{BB962C8B-B14F-4D97-AF65-F5344CB8AC3E}">
        <p14:creationId xmlns:p14="http://schemas.microsoft.com/office/powerpoint/2010/main" val="427968676"/>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ejo del conflicto _4.potx" id="{E89918B9-1E18-42B7-ABF8-CB4E0305ED35}" vid="{25062B8F-0DBE-42D7-82F7-D237C4C7EA5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12277</TotalTime>
  <Words>24735</Words>
  <Application>Microsoft Macintosh PowerPoint</Application>
  <PresentationFormat>Panorámica</PresentationFormat>
  <Paragraphs>1723</Paragraphs>
  <Slides>199</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199</vt:i4>
      </vt:variant>
    </vt:vector>
  </HeadingPairs>
  <TitlesOfParts>
    <vt:vector size="207" baseType="lpstr">
      <vt:lpstr>Adobe Heiti Std R</vt:lpstr>
      <vt:lpstr>Arial</vt:lpstr>
      <vt:lpstr>Calibri</vt:lpstr>
      <vt:lpstr>HK Grotesk Bold</vt:lpstr>
      <vt:lpstr>HK Grotesk Medium</vt:lpstr>
      <vt:lpstr>Open Sans Bold</vt:lpstr>
      <vt:lpstr>Times New Roman</vt:lpstr>
      <vt:lpstr>Office Theme</vt:lpstr>
      <vt:lpstr>Formándonos</vt:lpstr>
      <vt:lpstr>Enfoque y contenido de todas nuestras charlas</vt:lpstr>
      <vt:lpstr>En las siguientes diapositivas encuentras una breve descripción del enfoque y del contenido de cada una de las charlas</vt:lpstr>
      <vt:lpstr>Charlas dirigidas a fortalecer y desarrollar habilidades de personas frente a sí mismas, a otras personas, a su trabajo y a sus clientes</vt:lpstr>
      <vt:lpstr>Tabla de contenido Sección 1</vt:lpstr>
      <vt:lpstr>1 de 4</vt:lpstr>
      <vt:lpstr>2 de 4</vt:lpstr>
      <vt:lpstr>3 de 4</vt:lpstr>
      <vt:lpstr>4 de 4</vt:lpstr>
      <vt:lpstr>Tabla de contenido Sección 2</vt:lpstr>
      <vt:lpstr>1 de 2</vt:lpstr>
      <vt:lpstr>2 de 2</vt:lpstr>
      <vt:lpstr>ACOMPAÑAMIENTO Apoyando la labor de mi equipo</vt:lpstr>
      <vt:lpstr>ACTITUD POSITIVA Transmitiendo la mejor energía</vt:lpstr>
      <vt:lpstr>ACTUALIZACION DE CONOCIMIENTOS Actualizándome todos los días</vt:lpstr>
      <vt:lpstr>ADAPTABILIDAD Entendiendo las diferentes situaciones</vt:lpstr>
      <vt:lpstr>ADMINISTRACION DE PROYECTOS Gestionando exitosamente los proyectos</vt:lpstr>
      <vt:lpstr>AGUDEZA COMERCIAL Superando a otros en mi labor comercial</vt:lpstr>
      <vt:lpstr>AMBICION PROFESIONAL Buscando siempre ser el mejor</vt:lpstr>
      <vt:lpstr>ANALISIS DEL ENTORNO Entendiendo lo que pasa a mi alrededor</vt:lpstr>
      <vt:lpstr>ANALISIS NUMERICO Manejando adecuadamente los números</vt:lpstr>
      <vt:lpstr>ANALISIS Y TOMA DE DECISIONES Definiendo adecuadamente los números</vt:lpstr>
      <vt:lpstr>APRENDIZAJE EN EQUIPO Aprendiendo con mis compañeros</vt:lpstr>
      <vt:lpstr>ASUMIR RIESGOS Enfrentando decisiones y asumiendo consecuencias</vt:lpstr>
      <vt:lpstr>ATENCION CONSCIENTE Capturando cada situación</vt:lpstr>
      <vt:lpstr>AUTOCONFIANZA Creyendo en mis propias capacidades</vt:lpstr>
      <vt:lpstr>AUTOCONTROL Haciéndome seguimiento a mí mismo</vt:lpstr>
      <vt:lpstr>AUTOCRITICA Aceptando mis propios errores</vt:lpstr>
      <vt:lpstr>AUTOGESTION Actuando con mi propio impulso</vt:lpstr>
      <vt:lpstr>AUTOMOTIVACION Aumentando mi intención de hacer cada vez más</vt:lpstr>
      <vt:lpstr>CAPACIDAD CRITICA Validando lo que hacen los demás</vt:lpstr>
      <vt:lpstr>CAPACIDAD DE APRENDIZAJE Ejercitando la mente</vt:lpstr>
      <vt:lpstr>CARÁCTER Logrando éxitos a partir de mi forma de ser</vt:lpstr>
      <vt:lpstr>CAUSAR IMPACTO Dejando una positiva recordación de mí</vt:lpstr>
      <vt:lpstr>COHERENCIA Haciendo que lo que pienso, digo y hago, tenga una lógica</vt:lpstr>
      <vt:lpstr>COMPETENCIAS Comprendiendo mejor aquello en lo que debo formarme</vt:lpstr>
      <vt:lpstr>COMPROMISO Entregando todo lo que está a mi alcance por el éxito de mi empresa</vt:lpstr>
      <vt:lpstr>COMUNICACION ASERTIVA Diciendo las cosas de la mejor manera</vt:lpstr>
      <vt:lpstr>CONFIABILIDAD Dejando que todos crean en mí</vt:lpstr>
      <vt:lpstr>CONOCIMIENTO DE LA COMPETENCIA Conociendo a mis colegas</vt:lpstr>
      <vt:lpstr>CONOCIMIENTOS DE MARKETING Descubriendo cómo llegar a mi cliente</vt:lpstr>
      <vt:lpstr>CONOCIMIENTO DE PRODUCTO Profundizando en lo que ofrezco a mi cliente</vt:lpstr>
      <vt:lpstr>CONOCIMIENTOS DE VENTAS Descubriendo el concepto de vender</vt:lpstr>
      <vt:lpstr>CONOCIMIENTO ESTRATEGICO DEL CLIENTE Entendiendo como construir estrategias a partir de saber cómo son los clientes</vt:lpstr>
      <vt:lpstr>CONOCIMIENTOS Y EXPERIENCIA TECNICA Entendiendo la utilidad de mis conocimientos y mi experiencia</vt:lpstr>
      <vt:lpstr>CONSEGUIR INFORMACION RELEVANTE Encontrando lo fundamental</vt:lpstr>
      <vt:lpstr>CONSTRUIR UN PROYECTO DE VIDA Entendiendo mi propio futuro</vt:lpstr>
      <vt:lpstr>CONTROL Asegurando tener todo en el radar</vt:lpstr>
      <vt:lpstr>CREATIVIDAD Encontrando ideas diferentes</vt:lpstr>
      <vt:lpstr>¿CUANDO Y COMO TOMAR UN CREDITO? Decidiendo cuándo y cómo me endeudo</vt:lpstr>
      <vt:lpstr>DEJAR HUELLA Logrando que te recuerden positivamente</vt:lpstr>
      <vt:lpstr>DELEGACION Permitiendo a todos aportar lo que pueden</vt:lpstr>
      <vt:lpstr>DESARROLLAR IMAGEN PERSONAL Vendiéndome a mí mismo</vt:lpstr>
      <vt:lpstr>DIAGNOSTICO DE NECESIDADES Descubriendo lo que realmente quiere el cliente</vt:lpstr>
      <vt:lpstr>DINAMISMO Y ENERGIA Logrando que todos te sientan</vt:lpstr>
      <vt:lpstr>DESCUBRIR NUEVAS OPORTUNIDADES DE NEGOCIO Descubriendo y aprovechando lo que otros no ven</vt:lpstr>
      <vt:lpstr>DIRIGIR DIVERSAS GENERACIONES Optimizando las nuevas formas de pensar y actuar</vt:lpstr>
      <vt:lpstr>DISPOSICION Logrando que reconozcan que puedes apoyar</vt:lpstr>
      <vt:lpstr>EJECUCION CON OPORTUNIDAD Alcanzando niveles superiores de ejecución,  logrando un manejo adecuado del tiempo y priorizando</vt:lpstr>
      <vt:lpstr>EL PODER EN LAS EMPRESAS Entendiendo la responsabilidad de quienes dirigen</vt:lpstr>
      <vt:lpstr>ELEMENTOS DECISORES DEL CLIENTE Sabiendo qué lleva al cliente a tomar decisiones</vt:lpstr>
      <vt:lpstr>EMPATIA Actuando en función de lo que sienten los demás</vt:lpstr>
      <vt:lpstr>EMPODERAMIENTO Permitiendo que los demás hagan lo que mejor pueden</vt:lpstr>
      <vt:lpstr>ENFASIS EN CALIDAD Haciendo las cosas muy bien</vt:lpstr>
      <vt:lpstr>ENTENDER EL CONTEXTO INTERNACIONAL Asegurándome de conocer el mundo</vt:lpstr>
      <vt:lpstr>ENTENDIMIENTO DEL NEGOCIO Conociendo mi industria y sus protagonistas</vt:lpstr>
      <vt:lpstr>ENTENDIMIENTO INTECULTURAL Entendiendo la forma de pensar en otros países</vt:lpstr>
      <vt:lpstr>ENTENDIMIENTO Y ANALISIS FINANCIERO Conociendo los elementos básicos de las finanzas</vt:lpstr>
      <vt:lpstr>ENTREVISTAS EFECTIVAS Generando compromiso con la empresa desde el momento de  la selección</vt:lpstr>
      <vt:lpstr>ESCUCHAR Descubriendo el secreto del mejor comunicador</vt:lpstr>
      <vt:lpstr>ESPIRITU EMPRENDEDOR Encontrando nuevos proyectos</vt:lpstr>
      <vt:lpstr>ESTAR EN ACCION Aprovechando cada instante de la vida</vt:lpstr>
      <vt:lpstr>ESTILOS DE PENSAMIENTO Comprendiendo la forma como cada uno entiende las cosas</vt:lpstr>
      <vt:lpstr>ESTILOS DE PERSONALIDAD Superando distintos tipos de personalidades</vt:lpstr>
      <vt:lpstr>ESTRATEGIA Y TACTICA Diferenciando el pensar del actuar</vt:lpstr>
      <vt:lpstr>ETICA PROFESIONAL Actuando dentro de un marco de principios y valores</vt:lpstr>
      <vt:lpstr>ETIQUETA TELEFONICA Optimizando la comunicación por teléfono</vt:lpstr>
      <vt:lpstr>EVITAR PROCRASTINACION Haciendo hoy lo que debemos hacer</vt:lpstr>
      <vt:lpstr>FLEXIBILIDAD Abriendo la mente a opciones diferentes</vt:lpstr>
      <vt:lpstr>GENERANDO VALOR Logrando que los clientes perciban lo que en realidad buscan</vt:lpstr>
      <vt:lpstr>GESTION DEL CAMBIO El cambio como una oportunidad de aprendizaje constante</vt:lpstr>
      <vt:lpstr>GESTION DE INFORMACION Aprovechando al máximo la información con la que contamos</vt:lpstr>
      <vt:lpstr>GESTION DE METAS Impulsando los resultados con objetivos claros</vt:lpstr>
      <vt:lpstr>GESTIONAR EMOCIONES Entendiendo mis emociones</vt:lpstr>
      <vt:lpstr>HABILIDADES DE COMUNICACIÓN Desarrollando mis habilidades de comunicación</vt:lpstr>
      <vt:lpstr>HABILIDADES DE VENTAS Convirtiéndome en el mejor vendedor</vt:lpstr>
      <vt:lpstr>HABILIDADES GERENCIALES Gestionando proyectos complejos</vt:lpstr>
      <vt:lpstr>HABLAR EN PUBLICO Transmitiendo a otros mis ideas</vt:lpstr>
      <vt:lpstr>HACIENDO REALIDAD LAS IDEAS Pasando del pensamiento a la ejecución</vt:lpstr>
      <vt:lpstr>IDENTIFICACION Y COMPROMISO ORGANIZACIONAL Alineando mis expectativas con las de la compañía</vt:lpstr>
      <vt:lpstr>INDEPENDENCIA Logrando avanzar con tus propias capacidades</vt:lpstr>
      <vt:lpstr>INICIATIVA Siendo el primero en proponer</vt:lpstr>
      <vt:lpstr>INNOVACION Sorprendiendo con algo distinto</vt:lpstr>
      <vt:lpstr>INTEGRIDAD Y CONFIANZA Dejando una gran impresión</vt:lpstr>
      <vt:lpstr>INTELIGENCIA COMPETITIVA Triunfando en un mundo con alternativas</vt:lpstr>
      <vt:lpstr>INTELIGENCIA EMOCIONAL Cambiando comportamientos manejando emociones</vt:lpstr>
      <vt:lpstr>INTUICION Haciendo caso mis sensaciones</vt:lpstr>
      <vt:lpstr>INVESTIGACION CREATIVA Descubriendo información que no está a la vista</vt:lpstr>
      <vt:lpstr>LIDERAZGO Descubriéndome como líder</vt:lpstr>
      <vt:lpstr>LIDERAZGO EN ENTORNOS DIGITALES Adecuando mi estilo de dirección al mundo  digital</vt:lpstr>
      <vt:lpstr>MANEJO DE GENTE Gestionando el capital humano</vt:lpstr>
      <vt:lpstr>MANEJO DE PERSONAS DIFICILES Superando actuaciones complejas de los demás</vt:lpstr>
      <vt:lpstr>MANEJO DE SITUACIONES AMBIGUAS Escogiendo el mejor camino posible</vt:lpstr>
      <vt:lpstr>MANEJO DEL CONFLICTO Sobreviviendo a las diferentes formas de ver las cosas</vt:lpstr>
      <vt:lpstr>MANEJO DEL ESTRES Encontrando siempre una salida</vt:lpstr>
      <vt:lpstr>MANEJO DEL TIEMPO Encontrando el momento para hacer todo</vt:lpstr>
      <vt:lpstr>LA MEJOR VERSION DE MI MISMO Conociendo lo mejor que yo tengo</vt:lpstr>
      <vt:lpstr>METICULOSIDAD Mirando con atención los detalles</vt:lpstr>
      <vt:lpstr>MOTIVACION Logrando que otros hagan más de lo mínimo que deben hacer</vt:lpstr>
      <vt:lpstr>NEGOCIACION Encontrando los caminos hacia el acuerdo</vt:lpstr>
      <vt:lpstr>OBSERVACION CONSTANTE Observando todo lo necesario</vt:lpstr>
      <vt:lpstr>ORGANIZACION Ordenando mis archivos mentales y físicos</vt:lpstr>
      <vt:lpstr>ORIENTACION A RESULTADOS Alcanzando lo que esperan de mí</vt:lpstr>
      <vt:lpstr>ORIENTACION AL CLIENTE Pensando en lo que quiere el cliente</vt:lpstr>
      <vt:lpstr>ORIENTACION AL SERVICIO Entendiendo mejor a nuestro cliente</vt:lpstr>
      <vt:lpstr>PARADIGMAS Comprendiendo cómo ven otros lo que yo veo</vt:lpstr>
      <vt:lpstr>PASION Entregando mi alma en todo lo que hago</vt:lpstr>
      <vt:lpstr>PENSAMIENTO CRITICO Comprendiendo todo en la más amplia perspectiva</vt:lpstr>
      <vt:lpstr>PERSEVERANCIA Insistiendo en mis propósitos</vt:lpstr>
      <vt:lpstr>PLANEACION Dedicando unos minutos a pensar antes de hacer</vt:lpstr>
      <vt:lpstr>PRIORIZACION Entendiendo por qué es primero lo primero</vt:lpstr>
      <vt:lpstr>PROACTIVIDAD Avanzando siempre un paso delante de los demás</vt:lpstr>
      <vt:lpstr>PUNTUALIDAD Llegando siempre unos minutos antes</vt:lpstr>
      <vt:lpstr>RESISTENCIA Practicando actividades de largo alcance</vt:lpstr>
      <vt:lpstr>RESOLUCION DE PROBLEMAS Encontrando la respuesta a situaciones difíciles</vt:lpstr>
      <vt:lpstr>RESPETO Aceptando otras formas de pensar y actuar</vt:lpstr>
      <vt:lpstr>RESPONSABILIDAD Destacándome por mi forma de hacer las cosas</vt:lpstr>
      <vt:lpstr>RESPONSABILIDAD SOCIAL Conociendo el impacto de labor sobre la sociedad</vt:lpstr>
      <vt:lpstr>RETROALIMENTACION Apoyando a los demás a corregir sus errores y a utilizar sus fortalezas</vt:lpstr>
      <vt:lpstr>SALUD FINANCIERA Cuidando mi salud financiera</vt:lpstr>
      <vt:lpstr>SEGURIDAD PERSONAL Valorando mis propias capacidades</vt:lpstr>
      <vt:lpstr>SENSIBILIDAD Comprendiendo otros mundos</vt:lpstr>
      <vt:lpstr>SENTIDO COMUN Actuando de manera lógica</vt:lpstr>
      <vt:lpstr>SICOLOGIA DEL CONSUMIDOR Comprendiendo las conductas de mis clientes</vt:lpstr>
      <vt:lpstr>SOCIABILIDAD Actuando efectivamente dentro de la sociedad</vt:lpstr>
      <vt:lpstr>TENACIDAD Evitando rendirse fácilmente</vt:lpstr>
      <vt:lpstr>TOLERANCIA A LA FRUSTRACION Descubriendo que a veces no se gana</vt:lpstr>
      <vt:lpstr>TOLERANCIA A LA PRESION Sintiendo el mundo encima de ti</vt:lpstr>
      <vt:lpstr>TRABAJO EN EQUIPO Encontrando lo mejor de los demás</vt:lpstr>
      <vt:lpstr>VISION Analizando con perspectiva de futuro</vt:lpstr>
      <vt:lpstr>VISION GANADORA Proyectándome siempre como un ganador</vt:lpstr>
      <vt:lpstr>VOCACION DE SERVICIO Buscando como apoyar siempre al que lo necesita</vt:lpstr>
      <vt:lpstr>Charlas dirigidas a fortalecer y desarrollar habilidades de las personas que gestionan micro y pequeñas empresas, para garantizar su sostenibilidad, crecimiento y rentabilidad</vt:lpstr>
      <vt:lpstr>ARMAR Y DESARROLLAR EQUIPOS DE TRABAJO</vt:lpstr>
      <vt:lpstr>BALANCED SCORECARD Sincronizando los objetivos de las diferentes perspectivas de la empresa</vt:lpstr>
      <vt:lpstr>CANALES DE DISTRIBUCION Llegando de forma efectiva a los clientes</vt:lpstr>
      <vt:lpstr>CLIMA ORGANIZACIONAL Compartiendo un ambiente amable y productivo</vt:lpstr>
      <vt:lpstr>CLINICAS DE VENTAS Entrenando de forma práctica a mi fuerza comercial</vt:lpstr>
      <vt:lpstr>COACHING Migrando de jefe a coach</vt:lpstr>
      <vt:lpstr>COBRANZAS Comprendiendo la industria de la cobranza</vt:lpstr>
      <vt:lpstr>COMUNICACIÓN ORGANIZACIONAL Construyendo canales para que fluya la información  al interior de la empresa</vt:lpstr>
      <vt:lpstr>CONOCIMIENTO DE LA COMPETENCIA Conociendo a mis colegas</vt:lpstr>
      <vt:lpstr>CONOCIMIENTO DE PRODUCTO Profundizando en lo que ofrezco a mi cliente</vt:lpstr>
      <vt:lpstr>CONOCIMIENTO DE RECURSOS HUMANOS Entendiendo la mejor forma de administrar el talento humano</vt:lpstr>
      <vt:lpstr>CONOCIMIENTOS DE VENTAS Descubriendo el concepto de vender</vt:lpstr>
      <vt:lpstr>CONOCIMIENTO ESTRATEGICO DEL CLIENTE Entendiendo como construir estrategias a partir de saber cómo  son los clientes</vt:lpstr>
      <vt:lpstr>CONOCIMIENTO ESTRATEGICO DEL MERCADO Comprendiendo el potencial de mi empresa</vt:lpstr>
      <vt:lpstr>CONSTRUYENDO EL PLAN DE BIENESTAR Asegurando la calidad de vida a mis trabajadores</vt:lpstr>
      <vt:lpstr>CREACION DE UNA CULTURA PROPIA Construyendo nuestra cultura</vt:lpstr>
      <vt:lpstr>CREAR PLANES DE REFERIDOS Invitando a que mis clientes traigan más clientes</vt:lpstr>
      <vt:lpstr>CRM Conociendo mi cliente a partir de la información</vt:lpstr>
      <vt:lpstr>DESARROLLAR CLIENTES Creciendo en forma paralela con mis clientes</vt:lpstr>
      <vt:lpstr>DESARROLLAR EL TALENTO HUMANO Apoyando el crecimiento personal y profesional de los colaboradores</vt:lpstr>
      <vt:lpstr>DESCRIPCIONES DE CARGOS Identificando con claridad los roles y funciones</vt:lpstr>
      <vt:lpstr>DESCUBRIR NUEVAS OPORTUNIDADES DE NEGOCIO Descubriendo y aprovechando lo que otros no ven</vt:lpstr>
      <vt:lpstr>DIAGNOSTICO DE COMPETENCIAS REQUERIDAS Identificando cómo deben ser nuestros colaboradores</vt:lpstr>
      <vt:lpstr>DIAGNOSTICO DE NECESIDADES Descubriendo lo que realmente quiere el cliente</vt:lpstr>
      <vt:lpstr>DRIVER DE NEGOCIO Optimizando las variables que permiten crecer el negocio</vt:lpstr>
      <vt:lpstr>EL PODER EN LAS EMPRESAS Entendiendo la responsabilidad de quienes dirigen</vt:lpstr>
      <vt:lpstr>ELEMENTOS DECISORES DEL CLIENTE Sabiendo qué lleva al cliente a tomar decisiones</vt:lpstr>
      <vt:lpstr>ENTENDIENDO MEJOR A MI CLIENTE Descubriendo lo fácil que es saber cómo se comporta un cliente</vt:lpstr>
      <vt:lpstr>ENTENDIMIENTO DEL NEGOCIO Conociendo mi industria y sus protagonistas</vt:lpstr>
      <vt:lpstr>ENTREVISTAS EFECTIVAS Generando compromiso con la empresa desde el momento  de la selección</vt:lpstr>
      <vt:lpstr>FORMAR Y ENTRENAR Diferenciando los conceptos de entrenar y formar</vt:lpstr>
      <vt:lpstr>GENERANDO VALOR Logrando que los clientes perciban lo que en realidad buscan</vt:lpstr>
      <vt:lpstr>GERENCIAR Y POTENCIAR EL DESEMPEÑO Encontrando las mejores posibilidades en nuestros colaboradores</vt:lpstr>
      <vt:lpstr>GESTION DEL CAMBIO El cambio como una oportunidad de aprendizaje constante</vt:lpstr>
      <vt:lpstr>GESTION DE METAS Impulsando los resultados con objetivos claros</vt:lpstr>
      <vt:lpstr>GESTION INTERNA DE LA ORGANIZACION Moviendo correctamente las fichas de la organización</vt:lpstr>
      <vt:lpstr>GRUPOS PRIMARIOS Entendiendo el funcionamiento del más tradicional esquema  de comunicación interna</vt:lpstr>
      <vt:lpstr>HERRAMIENTAS DE SELECCION Armando mi equipo con los mejores talentos</vt:lpstr>
      <vt:lpstr>INDICADORES DE GESTION Midiendo y cuantificando todo para tomar decisiones acertadas</vt:lpstr>
      <vt:lpstr>INDICADORES FINANCIEROS Conociendo la salud financiera de mi empresa</vt:lpstr>
      <vt:lpstr>INTELIGENCIA COMPETITIVA Triunfando en un mundo con alternativas</vt:lpstr>
      <vt:lpstr>INTERES POR SUS COLABORADORES Demostrando genuinamente cuánto me importa mi equipo de trabajo</vt:lpstr>
      <vt:lpstr>MANEJO DE GENTE Gestionando el capital humano</vt:lpstr>
      <vt:lpstr>MANEJO DE LOS RECURSOS Optimizando lo que me encomiendan</vt:lpstr>
      <vt:lpstr>MANEJO DE OBJECIONES Descubriendo cómo un “no” puede ser un “sí” escondido</vt:lpstr>
      <vt:lpstr>PARTNERING Migrando de cliente a partner</vt:lpstr>
      <vt:lpstr>PLAN DE INCENTIVOS Motivando a mis colaboradores a superar sus metas</vt:lpstr>
      <vt:lpstr>PLAN DE NEGOCIO Planeando el desarrollo de mi empresa</vt:lpstr>
      <vt:lpstr>PLAN DE VENTAS Organizando los ingresos de mi empresa</vt:lpstr>
      <vt:lpstr>PLANEACION ESTRATEGICA Definiendo la ruta en el corto y mediano plazo</vt:lpstr>
      <vt:lpstr>GERENCIAR Y POTENCIAR EL DESEMPEÑO Encontrando las mejores posibilidades en nuestros colaboradores</vt:lpstr>
      <vt:lpstr>REUNIONES DE VENTAS Haciendo seguimiento a la gestión comercial</vt:lpstr>
      <vt:lpstr>REUNIONES EFECTIVAS Optimizando los momentos conjuntos de trabajo</vt:lpstr>
      <vt:lpstr>SENSIBILIDAD ORGANIZACIONAL Creando sentimientos positivos frente a la compañía</vt:lpstr>
      <vt:lpstr>SICOLOGIA DEL CONSUMIDOR Comprendiendo las conductas de mis clientes</vt:lpstr>
      <vt:lpstr>TRABAJO EN EQUIPO Encontrando lo mejor de los demás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602</cp:revision>
  <dcterms:created xsi:type="dcterms:W3CDTF">2024-02-03T16:25:02Z</dcterms:created>
  <dcterms:modified xsi:type="dcterms:W3CDTF">2024-10-11T23:08:44Z</dcterms:modified>
</cp:coreProperties>
</file>