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Playfair Display Black" panose="020F0502020204030204" pitchFamily="34" charset="0"/>
      <p:bold r:id="rId15"/>
      <p:italic r:id="rId16"/>
      <p:boldItalic r:id="rId17"/>
    </p:embeddedFont>
    <p:embeddedFont>
      <p:font typeface="Poppins Light" panose="020B0604020202020204" pitchFamily="34" charset="0"/>
      <p:regular r:id="rId18"/>
      <p:bold r:id="rId19"/>
      <p:italic r:id="rId20"/>
      <p:boldItalic r:id="rId21"/>
    </p:embeddedFont>
    <p:embeddedFont>
      <p:font typeface="Trebuchet MS" panose="020B0703020202090204" pitchFamily="34" charset="0"/>
      <p:regular r:id="rId22"/>
      <p:bold r:id="rId23"/>
      <p: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6A6BE3-91B9-4E52-A328-4488D1EF31D3}">
  <a:tblStyle styleId="{DA6A6BE3-91B9-4E52-A328-4488D1EF31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53"/>
    <p:restoredTop sz="94708"/>
  </p:normalViewPr>
  <p:slideViewPr>
    <p:cSldViewPr snapToGrid="0">
      <p:cViewPr varScale="1">
        <p:scale>
          <a:sx n="114" d="100"/>
          <a:sy n="114" d="100"/>
        </p:scale>
        <p:origin x="168" y="1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80da1759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f80da1759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80da1759e_1_34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f80da1759e_1_3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80da1759e_1_35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f80da1759e_1_3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80da1759e_1_3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80da1759e_1_3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80da1759e_1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f80da1759e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80da1759e_1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f80da1759e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80da1759e_1_34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f80da1759e_1_34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80da1759e_1_33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f80da1759e_1_3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80da1759e_1_33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f80da1759e_1_3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f80da1759e_1_3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f80da1759e_1_3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f80da1759e_1_34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f80da1759e_1_3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80da1759e_1_34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f80da1759e_1_3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pptmon.com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pptmon.com/" TargetMode="External"/><Relationship Id="rId4" Type="http://schemas.openxmlformats.org/officeDocument/2006/relationships/hyperlink" Target="https://pptmon.com/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PTMON title">
  <p:cSld name="PPTMON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PTMON slide">
  <p:cSld name="1_PPTMON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PTMON slide">
  <p:cSld name="2_PPTMON slid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PTMON slide">
  <p:cSld name="3_PPTMON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PTMON slide">
  <p:cSld name="4_PPTMON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PTMON slide">
  <p:cSld name="5_PPTMON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8"/>
          <p:cNvSpPr>
            <a:spLocks noGrp="1"/>
          </p:cNvSpPr>
          <p:nvPr>
            <p:ph type="pic" idx="2"/>
          </p:nvPr>
        </p:nvSpPr>
        <p:spPr>
          <a:xfrm>
            <a:off x="4859980" y="1018406"/>
            <a:ext cx="3106800" cy="310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4275" anchor="b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73" name="Google Shape;73;p1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8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PTMON slide">
  <p:cSld name="8_PPTMON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9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PTMON slide">
  <p:cSld name="7_PPTMON slid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0"/>
          <p:cNvSpPr>
            <a:spLocks noGrp="1"/>
          </p:cNvSpPr>
          <p:nvPr>
            <p:ph type="pic" idx="2"/>
          </p:nvPr>
        </p:nvSpPr>
        <p:spPr>
          <a:xfrm>
            <a:off x="756268" y="1450182"/>
            <a:ext cx="3642900" cy="168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24000" anchor="b" anchorCtr="1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82" name="Google Shape;82;p20"/>
          <p:cNvSpPr>
            <a:spLocks noGrp="1"/>
          </p:cNvSpPr>
          <p:nvPr>
            <p:ph type="pic" idx="3"/>
          </p:nvPr>
        </p:nvSpPr>
        <p:spPr>
          <a:xfrm>
            <a:off x="4744861" y="1450182"/>
            <a:ext cx="3642900" cy="168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34275" rIns="68575" bIns="324000" anchor="b" anchorCtr="1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83" name="Google Shape;83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0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PTMON slide">
  <p:cSld name="9_PPTMON slid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1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PTMON slide">
  <p:cSld name="10_PPTMON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2"/>
          <p:cNvSpPr>
            <a:spLocks noGrp="1"/>
          </p:cNvSpPr>
          <p:nvPr>
            <p:ph type="pic" idx="2"/>
          </p:nvPr>
        </p:nvSpPr>
        <p:spPr>
          <a:xfrm>
            <a:off x="1252736" y="687518"/>
            <a:ext cx="980400" cy="981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540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92" name="Google Shape;92;p22"/>
          <p:cNvSpPr>
            <a:spLocks noGrp="1"/>
          </p:cNvSpPr>
          <p:nvPr>
            <p:ph type="pic" idx="3"/>
          </p:nvPr>
        </p:nvSpPr>
        <p:spPr>
          <a:xfrm>
            <a:off x="5114926" y="687518"/>
            <a:ext cx="980400" cy="981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540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>
            <a:spLocks noGrp="1"/>
          </p:cNvSpPr>
          <p:nvPr>
            <p:ph type="pic" idx="4"/>
          </p:nvPr>
        </p:nvSpPr>
        <p:spPr>
          <a:xfrm>
            <a:off x="1252736" y="2748986"/>
            <a:ext cx="980400" cy="981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540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94" name="Google Shape;94;p22"/>
          <p:cNvSpPr>
            <a:spLocks noGrp="1"/>
          </p:cNvSpPr>
          <p:nvPr>
            <p:ph type="pic" idx="5"/>
          </p:nvPr>
        </p:nvSpPr>
        <p:spPr>
          <a:xfrm>
            <a:off x="5114926" y="2748986"/>
            <a:ext cx="980400" cy="9810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540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95" name="Google Shape;95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2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PTMON slide">
  <p:cSld name="11_PPTMON slide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3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PTMON slide">
  <p:cSld name="12_PPTMON slid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4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3_PPTMON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5"/>
          <p:cNvSpPr>
            <a:spLocks noGrp="1"/>
          </p:cNvSpPr>
          <p:nvPr>
            <p:ph type="pic" idx="2"/>
          </p:nvPr>
        </p:nvSpPr>
        <p:spPr>
          <a:xfrm>
            <a:off x="5094173" y="1505256"/>
            <a:ext cx="3406800" cy="213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08" name="Google Shape;108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5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PTMON slide">
  <p:cSld name="14_PPTMON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>
            <a:spLocks noGrp="1"/>
          </p:cNvSpPr>
          <p:nvPr>
            <p:ph type="pic" idx="2"/>
          </p:nvPr>
        </p:nvSpPr>
        <p:spPr>
          <a:xfrm>
            <a:off x="1009539" y="1571842"/>
            <a:ext cx="1684200" cy="168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13" name="Google Shape;113;p26"/>
          <p:cNvSpPr>
            <a:spLocks noGrp="1"/>
          </p:cNvSpPr>
          <p:nvPr>
            <p:ph type="pic" idx="3"/>
          </p:nvPr>
        </p:nvSpPr>
        <p:spPr>
          <a:xfrm>
            <a:off x="3729965" y="1571842"/>
            <a:ext cx="1684200" cy="168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sp>
        <p:nvSpPr>
          <p:cNvPr id="114" name="Google Shape;114;p26"/>
          <p:cNvSpPr>
            <a:spLocks noGrp="1"/>
          </p:cNvSpPr>
          <p:nvPr>
            <p:ph type="pic" idx="4"/>
          </p:nvPr>
        </p:nvSpPr>
        <p:spPr>
          <a:xfrm>
            <a:off x="6450392" y="1571842"/>
            <a:ext cx="1684200" cy="1684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15" name="Google Shape;115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6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PTMON slide">
  <p:cSld name="6_PPTMON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>
            <a:spLocks noGrp="1"/>
          </p:cNvSpPr>
          <p:nvPr>
            <p:ph type="pic" idx="2"/>
          </p:nvPr>
        </p:nvSpPr>
        <p:spPr>
          <a:xfrm>
            <a:off x="2628216" y="1123950"/>
            <a:ext cx="3887700" cy="2433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68575" tIns="621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20" name="Google Shape;120;p2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PTMON slide">
  <p:cSld name="15_PPTMON sli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>
            <a:spLocks noGrp="1"/>
          </p:cNvSpPr>
          <p:nvPr>
            <p:ph type="pic" idx="2"/>
          </p:nvPr>
        </p:nvSpPr>
        <p:spPr>
          <a:xfrm>
            <a:off x="1621521" y="794564"/>
            <a:ext cx="1646100" cy="3571500"/>
          </a:xfrm>
          <a:prstGeom prst="roundRect">
            <a:avLst>
              <a:gd name="adj" fmla="val 141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864000" rIns="68575" bIns="34275" anchor="ctr" anchorCtr="1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25" name="Google Shape;125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8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PTMON slide">
  <p:cSld name="16_PPTMON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9"/>
          <p:cNvSpPr>
            <a:spLocks noGrp="1"/>
          </p:cNvSpPr>
          <p:nvPr>
            <p:ph type="pic" idx="2"/>
          </p:nvPr>
        </p:nvSpPr>
        <p:spPr>
          <a:xfrm>
            <a:off x="1150109" y="710814"/>
            <a:ext cx="2790300" cy="3721800"/>
          </a:xfrm>
          <a:prstGeom prst="roundRect">
            <a:avLst>
              <a:gd name="adj" fmla="val 13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864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30" name="Google Shape;130;p2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PTMON slide">
  <p:cSld name="17_PPTMON slid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0"/>
          <p:cNvSpPr>
            <a:spLocks noGrp="1"/>
          </p:cNvSpPr>
          <p:nvPr>
            <p:ph type="pic" idx="2"/>
          </p:nvPr>
        </p:nvSpPr>
        <p:spPr>
          <a:xfrm>
            <a:off x="1347155" y="994083"/>
            <a:ext cx="3907200" cy="24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864000" rIns="68575" bIns="34275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  <p:pic>
        <p:nvPicPr>
          <p:cNvPr id="135" name="Google Shape;135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0">
            <a:hlinkClick r:id="rId5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PTMON custom">
  <p:cSld name="PPTMON custom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3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l="29908"/>
          <a:stretch/>
        </p:blipFill>
        <p:spPr>
          <a:xfrm>
            <a:off x="4518422" y="5297943"/>
            <a:ext cx="1299348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1">
            <a:hlinkClick r:id="rId4"/>
          </p:cNvPr>
          <p:cNvSpPr txBox="1"/>
          <p:nvPr/>
        </p:nvSpPr>
        <p:spPr>
          <a:xfrm>
            <a:off x="3326232" y="5297943"/>
            <a:ext cx="2018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>
            <a:spLocks noGrp="1"/>
          </p:cNvSpPr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sz="2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body" idx="1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dt" idx="10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ftr" idx="11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sldNum" idx="12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lkingpts.or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EuUyk4Qv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023/B:SPOE.0000018559.47658.67" TargetMode="External"/><Relationship Id="rId4" Type="http://schemas.openxmlformats.org/officeDocument/2006/relationships/hyperlink" Target="https://intercom.help/talkingpoints/en/articles/455534-what-languages-does-talkingpoints-suppor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MEuUyk4Qv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.png"/><Relationship Id="rId4" Type="http://schemas.openxmlformats.org/officeDocument/2006/relationships/hyperlink" Target="https://intercom.help/talkingpoints/en/articles/455534-what-languages-does-talkingpoints-suppor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33"/>
          <p:cNvGrpSpPr/>
          <p:nvPr/>
        </p:nvGrpSpPr>
        <p:grpSpPr>
          <a:xfrm>
            <a:off x="1914525" y="1150038"/>
            <a:ext cx="5314950" cy="2843325"/>
            <a:chOff x="2552700" y="1533384"/>
            <a:chExt cx="7086600" cy="3791100"/>
          </a:xfrm>
        </p:grpSpPr>
        <p:sp>
          <p:nvSpPr>
            <p:cNvPr id="151" name="Google Shape;151;p33"/>
            <p:cNvSpPr/>
            <p:nvPr/>
          </p:nvSpPr>
          <p:spPr>
            <a:xfrm>
              <a:off x="2552700" y="1533384"/>
              <a:ext cx="7086600" cy="3791100"/>
            </a:xfrm>
            <a:prstGeom prst="rect">
              <a:avLst/>
            </a:prstGeom>
            <a:solidFill>
              <a:srgbClr val="313740"/>
            </a:solidFill>
            <a:ln>
              <a:noFill/>
            </a:ln>
            <a:effectLst>
              <a:outerShdw blurRad="190500" dist="127000" dir="2700000" algn="tl" rotWithShape="0">
                <a:srgbClr val="313740">
                  <a:alpha val="498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52" name="Google Shape;152;p33"/>
            <p:cNvSpPr/>
            <p:nvPr/>
          </p:nvSpPr>
          <p:spPr>
            <a:xfrm>
              <a:off x="2641800" y="1623600"/>
              <a:ext cx="6908400" cy="3610800"/>
            </a:xfrm>
            <a:prstGeom prst="rect">
              <a:avLst/>
            </a:prstGeom>
            <a:noFill/>
            <a:ln w="9525" cap="flat" cmpd="sng">
              <a:solidFill>
                <a:srgbClr val="FBFCF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53" name="Google Shape;153;p33"/>
          <p:cNvSpPr txBox="1"/>
          <p:nvPr/>
        </p:nvSpPr>
        <p:spPr>
          <a:xfrm>
            <a:off x="2009775" y="1867012"/>
            <a:ext cx="51243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BFCFD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Talking Points</a:t>
            </a:r>
            <a:endParaRPr sz="3600">
              <a:solidFill>
                <a:srgbClr val="FBFCFD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54" name="Google Shape;154;p33"/>
          <p:cNvSpPr txBox="1"/>
          <p:nvPr/>
        </p:nvSpPr>
        <p:spPr>
          <a:xfrm>
            <a:off x="2009775" y="2490260"/>
            <a:ext cx="5124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BFCFD"/>
                </a:solidFill>
                <a:latin typeface="Poppins Light"/>
                <a:ea typeface="Poppins Light"/>
                <a:cs typeface="Poppins Light"/>
                <a:sym typeface="Poppins Light"/>
              </a:rPr>
              <a:t>A translation tool</a:t>
            </a:r>
            <a:endParaRPr sz="1500">
              <a:solidFill>
                <a:srgbClr val="FBFCFD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55" name="Google Shape;155;p33"/>
          <p:cNvSpPr/>
          <p:nvPr/>
        </p:nvSpPr>
        <p:spPr>
          <a:xfrm>
            <a:off x="2990849" y="3046532"/>
            <a:ext cx="3162300" cy="336300"/>
          </a:xfrm>
          <a:prstGeom prst="roundRect">
            <a:avLst>
              <a:gd name="adj" fmla="val 50000"/>
            </a:avLst>
          </a:prstGeom>
          <a:solidFill>
            <a:srgbClr val="FBFCFD"/>
          </a:solidFill>
          <a:ln>
            <a:noFill/>
          </a:ln>
        </p:spPr>
        <p:txBody>
          <a:bodyPr spcFirstLastPara="1" wrap="square" lIns="54000" tIns="27000" rIns="54000" bIns="270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Name /  Date</a:t>
            </a:r>
            <a:endParaRPr sz="12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2"/>
          <p:cNvGrpSpPr/>
          <p:nvPr/>
        </p:nvGrpSpPr>
        <p:grpSpPr>
          <a:xfrm>
            <a:off x="819113" y="1484732"/>
            <a:ext cx="7505775" cy="1993950"/>
            <a:chOff x="1092200" y="894723"/>
            <a:chExt cx="10007700" cy="2658600"/>
          </a:xfrm>
        </p:grpSpPr>
        <p:sp>
          <p:nvSpPr>
            <p:cNvPr id="288" name="Google Shape;288;p42"/>
            <p:cNvSpPr/>
            <p:nvPr/>
          </p:nvSpPr>
          <p:spPr>
            <a:xfrm>
              <a:off x="1092200" y="894723"/>
              <a:ext cx="10007700" cy="26586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89" name="Google Shape;289;p42"/>
            <p:cNvSpPr/>
            <p:nvPr/>
          </p:nvSpPr>
          <p:spPr>
            <a:xfrm>
              <a:off x="1182000" y="983748"/>
              <a:ext cx="9828000" cy="24804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90" name="Google Shape;290;p42"/>
          <p:cNvSpPr/>
          <p:nvPr/>
        </p:nvSpPr>
        <p:spPr>
          <a:xfrm>
            <a:off x="1311887" y="1923955"/>
            <a:ext cx="937200" cy="9372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2514813" y="2323778"/>
            <a:ext cx="5317200" cy="9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•"/>
            </a:pPr>
            <a:r>
              <a:rPr lang="en" sz="1100" u="sng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3"/>
              </a:rPr>
              <a:t>www.talkingpts.org</a:t>
            </a:r>
            <a:r>
              <a:rPr lang="en" sz="1100">
                <a:latin typeface="Poppins Light"/>
                <a:ea typeface="Poppins Light"/>
                <a:cs typeface="Poppins Light"/>
                <a:sym typeface="Poppins Light"/>
              </a:rPr>
              <a:t>  -- how to use Talking Points.</a:t>
            </a:r>
            <a:endParaRPr sz="1100"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92" name="Google Shape;292;p42"/>
          <p:cNvSpPr/>
          <p:nvPr/>
        </p:nvSpPr>
        <p:spPr>
          <a:xfrm>
            <a:off x="2450527" y="2022285"/>
            <a:ext cx="3681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How to sign up</a:t>
            </a:r>
            <a:endParaRPr sz="15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grpSp>
        <p:nvGrpSpPr>
          <p:cNvPr id="293" name="Google Shape;293;p42"/>
          <p:cNvGrpSpPr/>
          <p:nvPr/>
        </p:nvGrpSpPr>
        <p:grpSpPr>
          <a:xfrm>
            <a:off x="1623789" y="2224855"/>
            <a:ext cx="313392" cy="335401"/>
            <a:chOff x="5453435" y="1563454"/>
            <a:chExt cx="392525" cy="392558"/>
          </a:xfrm>
        </p:grpSpPr>
        <p:sp>
          <p:nvSpPr>
            <p:cNvPr id="294" name="Google Shape;294;p42"/>
            <p:cNvSpPr/>
            <p:nvPr/>
          </p:nvSpPr>
          <p:spPr>
            <a:xfrm>
              <a:off x="5588785" y="1698837"/>
              <a:ext cx="257175" cy="257175"/>
            </a:xfrm>
            <a:custGeom>
              <a:avLst/>
              <a:gdLst/>
              <a:ahLst/>
              <a:cxnLst/>
              <a:rect l="l" t="t" r="r" b="b"/>
              <a:pathLst>
                <a:path w="257175" h="257175" extrusionOk="0">
                  <a:moveTo>
                    <a:pt x="185832" y="248930"/>
                  </a:moveTo>
                  <a:lnTo>
                    <a:pt x="120777" y="183874"/>
                  </a:lnTo>
                  <a:lnTo>
                    <a:pt x="89249" y="215402"/>
                  </a:lnTo>
                  <a:cubicBezTo>
                    <a:pt x="86487" y="218164"/>
                    <a:pt x="82581" y="219212"/>
                    <a:pt x="78772" y="218354"/>
                  </a:cubicBezTo>
                  <a:cubicBezTo>
                    <a:pt x="74961" y="217497"/>
                    <a:pt x="72009" y="214735"/>
                    <a:pt x="70770" y="211020"/>
                  </a:cubicBezTo>
                  <a:lnTo>
                    <a:pt x="7715" y="21854"/>
                  </a:lnTo>
                  <a:cubicBezTo>
                    <a:pt x="6381" y="17853"/>
                    <a:pt x="7429" y="13471"/>
                    <a:pt x="10382" y="10423"/>
                  </a:cubicBezTo>
                  <a:cubicBezTo>
                    <a:pt x="13335" y="7471"/>
                    <a:pt x="17811" y="6328"/>
                    <a:pt x="21812" y="7756"/>
                  </a:cubicBezTo>
                  <a:lnTo>
                    <a:pt x="210979" y="70812"/>
                  </a:lnTo>
                  <a:cubicBezTo>
                    <a:pt x="214693" y="72050"/>
                    <a:pt x="217455" y="75098"/>
                    <a:pt x="218312" y="78813"/>
                  </a:cubicBezTo>
                  <a:cubicBezTo>
                    <a:pt x="219170" y="82528"/>
                    <a:pt x="218027" y="86528"/>
                    <a:pt x="215360" y="89291"/>
                  </a:cubicBezTo>
                  <a:lnTo>
                    <a:pt x="183832" y="120818"/>
                  </a:lnTo>
                  <a:lnTo>
                    <a:pt x="248888" y="185874"/>
                  </a:lnTo>
                  <a:cubicBezTo>
                    <a:pt x="253269" y="190256"/>
                    <a:pt x="253269" y="197304"/>
                    <a:pt x="248888" y="201590"/>
                  </a:cubicBezTo>
                  <a:lnTo>
                    <a:pt x="201644" y="248834"/>
                  </a:lnTo>
                  <a:cubicBezTo>
                    <a:pt x="197263" y="253216"/>
                    <a:pt x="190214" y="253216"/>
                    <a:pt x="185832" y="248930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95" name="Google Shape;295;p42"/>
            <p:cNvSpPr/>
            <p:nvPr/>
          </p:nvSpPr>
          <p:spPr>
            <a:xfrm>
              <a:off x="5587547" y="1563454"/>
              <a:ext cx="28575" cy="95250"/>
            </a:xfrm>
            <a:custGeom>
              <a:avLst/>
              <a:gdLst/>
              <a:ahLst/>
              <a:cxnLst/>
              <a:rect l="l" t="t" r="r" b="b"/>
              <a:pathLst>
                <a:path w="28575" h="95250" extrusionOk="0">
                  <a:moveTo>
                    <a:pt x="7144" y="84846"/>
                  </a:moveTo>
                  <a:lnTo>
                    <a:pt x="7144" y="18552"/>
                  </a:lnTo>
                  <a:cubicBezTo>
                    <a:pt x="7144" y="12837"/>
                    <a:pt x="11335" y="7789"/>
                    <a:pt x="17050" y="7218"/>
                  </a:cubicBezTo>
                  <a:cubicBezTo>
                    <a:pt x="23813" y="6456"/>
                    <a:pt x="29432" y="11694"/>
                    <a:pt x="29432" y="18267"/>
                  </a:cubicBezTo>
                  <a:lnTo>
                    <a:pt x="29432" y="85132"/>
                  </a:lnTo>
                  <a:cubicBezTo>
                    <a:pt x="29432" y="91704"/>
                    <a:pt x="23717" y="96943"/>
                    <a:pt x="17050" y="96181"/>
                  </a:cubicBezTo>
                  <a:cubicBezTo>
                    <a:pt x="11335" y="95610"/>
                    <a:pt x="7144" y="90561"/>
                    <a:pt x="7144" y="84846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5492630" y="16027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57674" y="73390"/>
                  </a:moveTo>
                  <a:lnTo>
                    <a:pt x="10430" y="26146"/>
                  </a:lnTo>
                  <a:cubicBezTo>
                    <a:pt x="6048" y="21765"/>
                    <a:pt x="6048" y="14716"/>
                    <a:pt x="10430" y="10430"/>
                  </a:cubicBezTo>
                  <a:cubicBezTo>
                    <a:pt x="14811" y="6048"/>
                    <a:pt x="21860" y="6048"/>
                    <a:pt x="26146" y="10430"/>
                  </a:cubicBezTo>
                  <a:lnTo>
                    <a:pt x="73390" y="57674"/>
                  </a:lnTo>
                  <a:cubicBezTo>
                    <a:pt x="77772" y="62055"/>
                    <a:pt x="77772" y="69104"/>
                    <a:pt x="73390" y="73390"/>
                  </a:cubicBezTo>
                  <a:cubicBezTo>
                    <a:pt x="69009" y="77676"/>
                    <a:pt x="61960" y="77676"/>
                    <a:pt x="57674" y="73390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97" name="Google Shape;297;p42"/>
            <p:cNvSpPr/>
            <p:nvPr/>
          </p:nvSpPr>
          <p:spPr>
            <a:xfrm>
              <a:off x="5492535" y="174455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10430" y="73390"/>
                  </a:moveTo>
                  <a:cubicBezTo>
                    <a:pt x="6048" y="69009"/>
                    <a:pt x="6048" y="61960"/>
                    <a:pt x="10430" y="57674"/>
                  </a:cubicBezTo>
                  <a:lnTo>
                    <a:pt x="57674" y="10430"/>
                  </a:lnTo>
                  <a:cubicBezTo>
                    <a:pt x="62055" y="6048"/>
                    <a:pt x="69104" y="6048"/>
                    <a:pt x="73390" y="10430"/>
                  </a:cubicBezTo>
                  <a:cubicBezTo>
                    <a:pt x="77772" y="14811"/>
                    <a:pt x="77772" y="21860"/>
                    <a:pt x="73390" y="26146"/>
                  </a:cubicBezTo>
                  <a:lnTo>
                    <a:pt x="26146" y="73390"/>
                  </a:lnTo>
                  <a:cubicBezTo>
                    <a:pt x="21860" y="77772"/>
                    <a:pt x="14811" y="77772"/>
                    <a:pt x="10430" y="73390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5634362" y="1602724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 extrusionOk="0">
                  <a:moveTo>
                    <a:pt x="10430" y="73390"/>
                  </a:moveTo>
                  <a:cubicBezTo>
                    <a:pt x="6048" y="69009"/>
                    <a:pt x="6048" y="61960"/>
                    <a:pt x="10430" y="57674"/>
                  </a:cubicBezTo>
                  <a:lnTo>
                    <a:pt x="57674" y="10430"/>
                  </a:lnTo>
                  <a:cubicBezTo>
                    <a:pt x="62055" y="6048"/>
                    <a:pt x="69104" y="6048"/>
                    <a:pt x="73390" y="10430"/>
                  </a:cubicBezTo>
                  <a:cubicBezTo>
                    <a:pt x="77772" y="14811"/>
                    <a:pt x="77772" y="21860"/>
                    <a:pt x="73390" y="26146"/>
                  </a:cubicBezTo>
                  <a:lnTo>
                    <a:pt x="26146" y="73390"/>
                  </a:lnTo>
                  <a:cubicBezTo>
                    <a:pt x="21860" y="77676"/>
                    <a:pt x="14811" y="77676"/>
                    <a:pt x="10430" y="73390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99" name="Google Shape;299;p42"/>
            <p:cNvSpPr/>
            <p:nvPr/>
          </p:nvSpPr>
          <p:spPr>
            <a:xfrm>
              <a:off x="5453435" y="1697164"/>
              <a:ext cx="95250" cy="28575"/>
            </a:xfrm>
            <a:custGeom>
              <a:avLst/>
              <a:gdLst/>
              <a:ahLst/>
              <a:cxnLst/>
              <a:rect l="l" t="t" r="r" b="b"/>
              <a:pathLst>
                <a:path w="95250" h="28575" extrusionOk="0">
                  <a:moveTo>
                    <a:pt x="85153" y="29432"/>
                  </a:moveTo>
                  <a:lnTo>
                    <a:pt x="18288" y="29432"/>
                  </a:lnTo>
                  <a:cubicBezTo>
                    <a:pt x="12097" y="29432"/>
                    <a:pt x="7144" y="24479"/>
                    <a:pt x="7144" y="18288"/>
                  </a:cubicBezTo>
                  <a:cubicBezTo>
                    <a:pt x="7144" y="12097"/>
                    <a:pt x="12097" y="7144"/>
                    <a:pt x="18288" y="7144"/>
                  </a:cubicBezTo>
                  <a:lnTo>
                    <a:pt x="85153" y="7144"/>
                  </a:lnTo>
                  <a:cubicBezTo>
                    <a:pt x="91345" y="7144"/>
                    <a:pt x="96298" y="12097"/>
                    <a:pt x="96298" y="18288"/>
                  </a:cubicBezTo>
                  <a:cubicBezTo>
                    <a:pt x="96298" y="24479"/>
                    <a:pt x="91249" y="29432"/>
                    <a:pt x="85153" y="29432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43"/>
          <p:cNvGrpSpPr/>
          <p:nvPr/>
        </p:nvGrpSpPr>
        <p:grpSpPr>
          <a:xfrm>
            <a:off x="819100" y="1488879"/>
            <a:ext cx="7505775" cy="1993950"/>
            <a:chOff x="1092200" y="894723"/>
            <a:chExt cx="10007700" cy="2658600"/>
          </a:xfrm>
        </p:grpSpPr>
        <p:sp>
          <p:nvSpPr>
            <p:cNvPr id="305" name="Google Shape;305;p43"/>
            <p:cNvSpPr/>
            <p:nvPr/>
          </p:nvSpPr>
          <p:spPr>
            <a:xfrm>
              <a:off x="1092200" y="894723"/>
              <a:ext cx="10007700" cy="26586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306" name="Google Shape;306;p43"/>
            <p:cNvSpPr/>
            <p:nvPr/>
          </p:nvSpPr>
          <p:spPr>
            <a:xfrm>
              <a:off x="1182000" y="983748"/>
              <a:ext cx="9828000" cy="24804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307" name="Google Shape;307;p43"/>
          <p:cNvSpPr txBox="1"/>
          <p:nvPr/>
        </p:nvSpPr>
        <p:spPr>
          <a:xfrm>
            <a:off x="2514800" y="2327930"/>
            <a:ext cx="5317200" cy="10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In groups, talk about how you could use Talking Points in your current teaching position, or in a future one.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○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How would you use this tool to engage guardians? 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○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would you communicate to guardians about using Talking Points, rather than making a phone call?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08" name="Google Shape;308;p43"/>
          <p:cNvSpPr/>
          <p:nvPr/>
        </p:nvSpPr>
        <p:spPr>
          <a:xfrm>
            <a:off x="2450525" y="2026425"/>
            <a:ext cx="5417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Interactive Activity: Brainstorm in Groups &amp; Share Out</a:t>
            </a:r>
            <a:endParaRPr sz="15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309" name="Google Shape;309;p43"/>
          <p:cNvSpPr/>
          <p:nvPr/>
        </p:nvSpPr>
        <p:spPr>
          <a:xfrm>
            <a:off x="1311875" y="1928102"/>
            <a:ext cx="937200" cy="9372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0" name="Google Shape;310;p43"/>
          <p:cNvSpPr/>
          <p:nvPr/>
        </p:nvSpPr>
        <p:spPr>
          <a:xfrm>
            <a:off x="1623775" y="2246488"/>
            <a:ext cx="313396" cy="300419"/>
          </a:xfrm>
          <a:custGeom>
            <a:avLst/>
            <a:gdLst/>
            <a:ahLst/>
            <a:cxnLst/>
            <a:rect l="l" t="t" r="r" b="b"/>
            <a:pathLst>
              <a:path w="390525" h="361950" extrusionOk="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rgbClr val="FBFCF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4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rgbClr val="FBFCFD"/>
          </a:solidFill>
          <a:ln>
            <a:noFill/>
          </a:ln>
          <a:effectLst>
            <a:outerShdw blurRad="127000" dist="63500" dir="2700000" algn="tl" rotWithShape="0">
              <a:srgbClr val="313740">
                <a:alpha val="149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3115175" y="428625"/>
            <a:ext cx="3168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References</a:t>
            </a:r>
            <a:endParaRPr sz="2400"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317" name="Google Shape;317;p44"/>
          <p:cNvSpPr txBox="1"/>
          <p:nvPr/>
        </p:nvSpPr>
        <p:spPr>
          <a:xfrm>
            <a:off x="642950" y="1224650"/>
            <a:ext cx="803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4"/>
          <p:cNvSpPr/>
          <p:nvPr/>
        </p:nvSpPr>
        <p:spPr>
          <a:xfrm>
            <a:off x="337050" y="337500"/>
            <a:ext cx="8469900" cy="4468500"/>
          </a:xfrm>
          <a:prstGeom prst="rect">
            <a:avLst/>
          </a:prstGeom>
          <a:noFill/>
          <a:ln w="9525" cap="flat" cmpd="sng">
            <a:solidFill>
              <a:srgbClr val="31374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19" name="Google Shape;319;p44"/>
          <p:cNvSpPr txBox="1"/>
          <p:nvPr/>
        </p:nvSpPr>
        <p:spPr>
          <a:xfrm>
            <a:off x="512825" y="1400675"/>
            <a:ext cx="81669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Talking Points (2018, October 5). </a:t>
            </a:r>
            <a:r>
              <a:rPr lang="en" sz="1100" i="1" dirty="0" err="1">
                <a:solidFill>
                  <a:schemeClr val="dk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TalkingPoints</a:t>
            </a:r>
            <a:r>
              <a:rPr lang="en" sz="1100" i="1" dirty="0">
                <a:solidFill>
                  <a:schemeClr val="dk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 Introduction Video</a:t>
            </a:r>
            <a:r>
              <a:rPr lang="en" sz="1100" dirty="0">
                <a:solidFill>
                  <a:schemeClr val="dk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 [Video]. YouTube.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bg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      </a:t>
            </a:r>
            <a:r>
              <a:rPr lang="en" sz="1100" u="sng" dirty="0">
                <a:solidFill>
                  <a:srgbClr val="0097A7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https://www.youtube.com/watch?v=gMEuUyk4QvE</a:t>
            </a:r>
            <a:r>
              <a:rPr lang="en" sz="1100" dirty="0">
                <a:solidFill>
                  <a:schemeClr val="dk1"/>
                </a:solidFill>
                <a:highlight>
                  <a:srgbClr val="FFFFFF"/>
                </a:highlight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err="1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DeLozier</a:t>
            </a:r>
            <a:r>
              <a:rPr lang="en" sz="1100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Paige (2022). </a:t>
            </a:r>
            <a:r>
              <a:rPr lang="en" sz="1100" i="1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Languages used in Talking Points</a:t>
            </a:r>
            <a:r>
              <a:rPr lang="en" sz="1100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 Talking Points.</a:t>
            </a:r>
            <a:endParaRPr sz="1100" i="1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 dirty="0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https://intercom.help/talkingpoints/en/articles/455534-what-languages-does-talkingpoints-support   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rgbClr val="333333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</a:rPr>
              <a:t>Simon, B.S. High School Outreach and Family Involvement. </a:t>
            </a:r>
            <a:r>
              <a:rPr lang="en" sz="1100" i="1" dirty="0">
                <a:solidFill>
                  <a:srgbClr val="333333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</a:rPr>
              <a:t>Social Psychology of Education</a:t>
            </a:r>
            <a:r>
              <a:rPr lang="en" sz="1100" dirty="0">
                <a:solidFill>
                  <a:srgbClr val="333333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</a:rPr>
              <a:t> 7, 185–209 </a:t>
            </a:r>
            <a:endParaRPr sz="1100" dirty="0">
              <a:solidFill>
                <a:srgbClr val="333333"/>
              </a:solidFill>
              <a:highlight>
                <a:srgbClr val="FCFCFC"/>
              </a:highlight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rgbClr val="333333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</a:rPr>
              <a:t>(2004). </a:t>
            </a:r>
            <a:r>
              <a:rPr lang="en" sz="1100" u="sng" dirty="0">
                <a:solidFill>
                  <a:schemeClr val="hlink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  <a:hlinkClick r:id="rId5"/>
              </a:rPr>
              <a:t>https://doi.org/10.1023/B:SPOE.0000018559.47658.67</a:t>
            </a:r>
            <a:r>
              <a:rPr lang="en" sz="1100" dirty="0">
                <a:solidFill>
                  <a:srgbClr val="333333"/>
                </a:solidFill>
                <a:highlight>
                  <a:srgbClr val="FCFCFC"/>
                </a:highlight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endParaRPr sz="11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34"/>
          <p:cNvGrpSpPr/>
          <p:nvPr/>
        </p:nvGrpSpPr>
        <p:grpSpPr>
          <a:xfrm>
            <a:off x="269550" y="270000"/>
            <a:ext cx="8604900" cy="4603500"/>
            <a:chOff x="359400" y="360000"/>
            <a:chExt cx="11473200" cy="6138000"/>
          </a:xfrm>
        </p:grpSpPr>
        <p:sp>
          <p:nvSpPr>
            <p:cNvPr id="161" name="Google Shape;161;p34"/>
            <p:cNvSpPr/>
            <p:nvPr/>
          </p:nvSpPr>
          <p:spPr>
            <a:xfrm>
              <a:off x="359400" y="360000"/>
              <a:ext cx="11473200" cy="61380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449400" y="450000"/>
              <a:ext cx="11293200" cy="59580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63" name="Google Shape;163;p34"/>
          <p:cNvSpPr txBox="1"/>
          <p:nvPr/>
        </p:nvSpPr>
        <p:spPr>
          <a:xfrm>
            <a:off x="2039052" y="911982"/>
            <a:ext cx="50658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Agenda</a:t>
            </a:r>
            <a:endParaRPr sz="24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64" name="Google Shape;164;p34"/>
          <p:cNvSpPr/>
          <p:nvPr/>
        </p:nvSpPr>
        <p:spPr>
          <a:xfrm>
            <a:off x="2905580" y="2099393"/>
            <a:ext cx="944700" cy="9447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65" name="Google Shape;165;p34"/>
          <p:cNvSpPr/>
          <p:nvPr/>
        </p:nvSpPr>
        <p:spPr>
          <a:xfrm>
            <a:off x="2410200" y="3316075"/>
            <a:ext cx="19203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8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Why should we use Talking Points?</a:t>
            </a: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66" name="Google Shape;166;p34"/>
          <p:cNvGrpSpPr/>
          <p:nvPr/>
        </p:nvGrpSpPr>
        <p:grpSpPr>
          <a:xfrm>
            <a:off x="3186063" y="2374939"/>
            <a:ext cx="383722" cy="393623"/>
            <a:chOff x="2772242" y="1560385"/>
            <a:chExt cx="376198" cy="385905"/>
          </a:xfrm>
        </p:grpSpPr>
        <p:sp>
          <p:nvSpPr>
            <p:cNvPr id="167" name="Google Shape;167;p34"/>
            <p:cNvSpPr/>
            <p:nvPr/>
          </p:nvSpPr>
          <p:spPr>
            <a:xfrm>
              <a:off x="2976990" y="156038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71450" h="171450" extrusionOk="0">
                  <a:moveTo>
                    <a:pt x="171489" y="136684"/>
                  </a:moveTo>
                  <a:cubicBezTo>
                    <a:pt x="165203" y="99250"/>
                    <a:pt x="145867" y="66961"/>
                    <a:pt x="118626" y="43910"/>
                  </a:cubicBezTo>
                  <a:cubicBezTo>
                    <a:pt x="91384" y="20860"/>
                    <a:pt x="56237" y="7144"/>
                    <a:pt x="18328" y="7144"/>
                  </a:cubicBezTo>
                  <a:lnTo>
                    <a:pt x="18328" y="7144"/>
                  </a:lnTo>
                  <a:cubicBezTo>
                    <a:pt x="12136" y="7144"/>
                    <a:pt x="7183" y="12097"/>
                    <a:pt x="7183" y="18288"/>
                  </a:cubicBezTo>
                  <a:lnTo>
                    <a:pt x="7183" y="161735"/>
                  </a:lnTo>
                  <a:cubicBezTo>
                    <a:pt x="7088" y="162592"/>
                    <a:pt x="7183" y="163449"/>
                    <a:pt x="7279" y="164306"/>
                  </a:cubicBezTo>
                  <a:cubicBezTo>
                    <a:pt x="8326" y="170402"/>
                    <a:pt x="14041" y="174498"/>
                    <a:pt x="20137" y="173450"/>
                  </a:cubicBezTo>
                  <a:lnTo>
                    <a:pt x="162250" y="149447"/>
                  </a:lnTo>
                  <a:cubicBezTo>
                    <a:pt x="168346" y="148495"/>
                    <a:pt x="172537" y="142780"/>
                    <a:pt x="171489" y="136684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2830203" y="1774840"/>
              <a:ext cx="238125" cy="171450"/>
            </a:xfrm>
            <a:custGeom>
              <a:avLst/>
              <a:gdLst/>
              <a:ahLst/>
              <a:cxnLst/>
              <a:rect l="l" t="t" r="r" b="b"/>
              <a:pathLst>
                <a:path w="238125" h="171450" extrusionOk="0">
                  <a:moveTo>
                    <a:pt x="12143" y="110347"/>
                  </a:moveTo>
                  <a:cubicBezTo>
                    <a:pt x="4999" y="117491"/>
                    <a:pt x="5571" y="129302"/>
                    <a:pt x="13477" y="135684"/>
                  </a:cubicBezTo>
                  <a:cubicBezTo>
                    <a:pt x="43004" y="159306"/>
                    <a:pt x="80533" y="173593"/>
                    <a:pt x="121300" y="173593"/>
                  </a:cubicBezTo>
                  <a:lnTo>
                    <a:pt x="121300" y="173498"/>
                  </a:lnTo>
                  <a:lnTo>
                    <a:pt x="121395" y="173498"/>
                  </a:lnTo>
                  <a:cubicBezTo>
                    <a:pt x="160638" y="173498"/>
                    <a:pt x="199786" y="160163"/>
                    <a:pt x="231694" y="133588"/>
                  </a:cubicBezTo>
                  <a:cubicBezTo>
                    <a:pt x="238076" y="128254"/>
                    <a:pt x="238552" y="118539"/>
                    <a:pt x="232647" y="112633"/>
                  </a:cubicBezTo>
                  <a:lnTo>
                    <a:pt x="131301" y="11287"/>
                  </a:lnTo>
                  <a:cubicBezTo>
                    <a:pt x="125776" y="5763"/>
                    <a:pt x="116728" y="5763"/>
                    <a:pt x="111203" y="11287"/>
                  </a:cubicBezTo>
                  <a:lnTo>
                    <a:pt x="12143" y="110347"/>
                  </a:ln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69" name="Google Shape;169;p34"/>
            <p:cNvSpPr/>
            <p:nvPr/>
          </p:nvSpPr>
          <p:spPr>
            <a:xfrm>
              <a:off x="2986086" y="1739645"/>
              <a:ext cx="142875" cy="133350"/>
            </a:xfrm>
            <a:custGeom>
              <a:avLst/>
              <a:gdLst/>
              <a:ahLst/>
              <a:cxnLst/>
              <a:rect l="l" t="t" r="r" b="b"/>
              <a:pathLst>
                <a:path w="142875" h="133350" extrusionOk="0">
                  <a:moveTo>
                    <a:pt x="137058" y="18479"/>
                  </a:moveTo>
                  <a:cubicBezTo>
                    <a:pt x="136391" y="11906"/>
                    <a:pt x="130866" y="7144"/>
                    <a:pt x="124485" y="7144"/>
                  </a:cubicBezTo>
                  <a:cubicBezTo>
                    <a:pt x="123723" y="7144"/>
                    <a:pt x="122961" y="7239"/>
                    <a:pt x="122199" y="7334"/>
                  </a:cubicBezTo>
                  <a:lnTo>
                    <a:pt x="18757" y="26479"/>
                  </a:lnTo>
                  <a:cubicBezTo>
                    <a:pt x="7518" y="28575"/>
                    <a:pt x="3231" y="42386"/>
                    <a:pt x="11328" y="50483"/>
                  </a:cubicBezTo>
                  <a:lnTo>
                    <a:pt x="90195" y="129350"/>
                  </a:lnTo>
                  <a:cubicBezTo>
                    <a:pt x="96672" y="135827"/>
                    <a:pt x="107530" y="134493"/>
                    <a:pt x="112388" y="126683"/>
                  </a:cubicBezTo>
                  <a:cubicBezTo>
                    <a:pt x="121627" y="111728"/>
                    <a:pt x="128580" y="95250"/>
                    <a:pt x="132962" y="77819"/>
                  </a:cubicBezTo>
                  <a:cubicBezTo>
                    <a:pt x="133057" y="77533"/>
                    <a:pt x="133057" y="77248"/>
                    <a:pt x="133152" y="76962"/>
                  </a:cubicBezTo>
                  <a:cubicBezTo>
                    <a:pt x="134010" y="73533"/>
                    <a:pt x="134676" y="70104"/>
                    <a:pt x="135343" y="66580"/>
                  </a:cubicBezTo>
                  <a:cubicBezTo>
                    <a:pt x="138105" y="50959"/>
                    <a:pt x="138772" y="34862"/>
                    <a:pt x="137058" y="18479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70" name="Google Shape;170;p34"/>
            <p:cNvSpPr/>
            <p:nvPr/>
          </p:nvSpPr>
          <p:spPr>
            <a:xfrm>
              <a:off x="2772242" y="1597152"/>
              <a:ext cx="180975" cy="276225"/>
            </a:xfrm>
            <a:custGeom>
              <a:avLst/>
              <a:gdLst/>
              <a:ahLst/>
              <a:cxnLst/>
              <a:rect l="l" t="t" r="r" b="b"/>
              <a:pathLst>
                <a:path w="180975" h="276225" extrusionOk="0">
                  <a:moveTo>
                    <a:pt x="163449" y="162973"/>
                  </a:moveTo>
                  <a:lnTo>
                    <a:pt x="175070" y="151352"/>
                  </a:lnTo>
                  <a:cubicBezTo>
                    <a:pt x="177737" y="148685"/>
                    <a:pt x="179261" y="145066"/>
                    <a:pt x="179261" y="141351"/>
                  </a:cubicBezTo>
                  <a:lnTo>
                    <a:pt x="179261" y="19812"/>
                  </a:lnTo>
                  <a:cubicBezTo>
                    <a:pt x="179261" y="12763"/>
                    <a:pt x="173546" y="7144"/>
                    <a:pt x="166688" y="7144"/>
                  </a:cubicBezTo>
                  <a:cubicBezTo>
                    <a:pt x="166402" y="7144"/>
                    <a:pt x="166021" y="7144"/>
                    <a:pt x="165735" y="7144"/>
                  </a:cubicBezTo>
                  <a:cubicBezTo>
                    <a:pt x="76962" y="14097"/>
                    <a:pt x="7144" y="88297"/>
                    <a:pt x="7144" y="178784"/>
                  </a:cubicBezTo>
                  <a:cubicBezTo>
                    <a:pt x="7144" y="211931"/>
                    <a:pt x="16478" y="242888"/>
                    <a:pt x="32671" y="269081"/>
                  </a:cubicBezTo>
                  <a:cubicBezTo>
                    <a:pt x="37433" y="276892"/>
                    <a:pt x="48292" y="278035"/>
                    <a:pt x="54769" y="271558"/>
                  </a:cubicBezTo>
                  <a:lnTo>
                    <a:pt x="163449" y="162973"/>
                  </a:ln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71" name="Google Shape;171;p34"/>
          <p:cNvSpPr/>
          <p:nvPr/>
        </p:nvSpPr>
        <p:spPr>
          <a:xfrm>
            <a:off x="814207" y="2070493"/>
            <a:ext cx="944700" cy="9447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72" name="Google Shape;172;p34"/>
          <p:cNvSpPr/>
          <p:nvPr/>
        </p:nvSpPr>
        <p:spPr>
          <a:xfrm>
            <a:off x="269550" y="3316075"/>
            <a:ext cx="20340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Talking Points?</a:t>
            </a: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73" name="Google Shape;173;p34"/>
          <p:cNvGrpSpPr/>
          <p:nvPr/>
        </p:nvGrpSpPr>
        <p:grpSpPr>
          <a:xfrm>
            <a:off x="1135957" y="2347531"/>
            <a:ext cx="301181" cy="401638"/>
            <a:chOff x="3471472" y="902398"/>
            <a:chExt cx="295275" cy="393763"/>
          </a:xfrm>
        </p:grpSpPr>
        <p:sp>
          <p:nvSpPr>
            <p:cNvPr id="174" name="Google Shape;174;p34"/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/>
              <a:ahLst/>
              <a:cxnLst/>
              <a:rect l="l" t="t" r="r" b="b"/>
              <a:pathLst>
                <a:path w="142875" h="76200" extrusionOk="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/>
              <a:ahLst/>
              <a:cxnLst/>
              <a:rect l="l" t="t" r="r" b="b"/>
              <a:pathLst>
                <a:path w="295275" h="371475" extrusionOk="0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76" name="Google Shape;176;p34"/>
          <p:cNvSpPr/>
          <p:nvPr/>
        </p:nvSpPr>
        <p:spPr>
          <a:xfrm>
            <a:off x="5022695" y="2099393"/>
            <a:ext cx="944700" cy="9447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77" name="Google Shape;177;p34"/>
          <p:cNvSpPr/>
          <p:nvPr/>
        </p:nvSpPr>
        <p:spPr>
          <a:xfrm>
            <a:off x="4437139" y="3316074"/>
            <a:ext cx="22647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Who can use Talking Points?</a:t>
            </a: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78" name="Google Shape;178;p34"/>
          <p:cNvGrpSpPr/>
          <p:nvPr/>
        </p:nvGrpSpPr>
        <p:grpSpPr>
          <a:xfrm>
            <a:off x="5393013" y="2396883"/>
            <a:ext cx="291991" cy="291933"/>
            <a:chOff x="4778017" y="4901660"/>
            <a:chExt cx="389321" cy="389244"/>
          </a:xfrm>
        </p:grpSpPr>
        <p:sp>
          <p:nvSpPr>
            <p:cNvPr id="179" name="Google Shape;179;p34"/>
            <p:cNvSpPr/>
            <p:nvPr/>
          </p:nvSpPr>
          <p:spPr>
            <a:xfrm>
              <a:off x="4778017" y="5014679"/>
              <a:ext cx="209550" cy="276225"/>
            </a:xfrm>
            <a:custGeom>
              <a:avLst/>
              <a:gdLst/>
              <a:ahLst/>
              <a:cxnLst/>
              <a:rect l="l" t="t" r="r" b="b"/>
              <a:pathLst>
                <a:path w="209550" h="276225" extrusionOk="0">
                  <a:moveTo>
                    <a:pt x="152019" y="140823"/>
                  </a:moveTo>
                  <a:lnTo>
                    <a:pt x="140875" y="140823"/>
                  </a:lnTo>
                  <a:lnTo>
                    <a:pt x="140875" y="129488"/>
                  </a:lnTo>
                  <a:cubicBezTo>
                    <a:pt x="154781" y="119010"/>
                    <a:pt x="163163" y="102532"/>
                    <a:pt x="163163" y="85101"/>
                  </a:cubicBezTo>
                  <a:lnTo>
                    <a:pt x="163163" y="65194"/>
                  </a:lnTo>
                  <a:cubicBezTo>
                    <a:pt x="163163" y="36809"/>
                    <a:pt x="143161" y="12140"/>
                    <a:pt x="116681" y="7853"/>
                  </a:cubicBezTo>
                  <a:cubicBezTo>
                    <a:pt x="100298" y="5282"/>
                    <a:pt x="83820" y="9758"/>
                    <a:pt x="71342" y="20331"/>
                  </a:cubicBezTo>
                  <a:cubicBezTo>
                    <a:pt x="58864" y="30904"/>
                    <a:pt x="51721" y="46430"/>
                    <a:pt x="51721" y="62813"/>
                  </a:cubicBezTo>
                  <a:lnTo>
                    <a:pt x="51721" y="85101"/>
                  </a:lnTo>
                  <a:cubicBezTo>
                    <a:pt x="51721" y="102532"/>
                    <a:pt x="60103" y="119010"/>
                    <a:pt x="74009" y="129488"/>
                  </a:cubicBezTo>
                  <a:lnTo>
                    <a:pt x="74009" y="140823"/>
                  </a:lnTo>
                  <a:lnTo>
                    <a:pt x="62865" y="140823"/>
                  </a:lnTo>
                  <a:cubicBezTo>
                    <a:pt x="32099" y="140823"/>
                    <a:pt x="7144" y="165778"/>
                    <a:pt x="7144" y="196544"/>
                  </a:cubicBezTo>
                  <a:lnTo>
                    <a:pt x="7144" y="263409"/>
                  </a:lnTo>
                  <a:cubicBezTo>
                    <a:pt x="7144" y="269600"/>
                    <a:pt x="12097" y="274553"/>
                    <a:pt x="18288" y="274553"/>
                  </a:cubicBezTo>
                  <a:lnTo>
                    <a:pt x="196596" y="274553"/>
                  </a:lnTo>
                  <a:cubicBezTo>
                    <a:pt x="202787" y="274553"/>
                    <a:pt x="207740" y="269600"/>
                    <a:pt x="207740" y="263409"/>
                  </a:cubicBezTo>
                  <a:lnTo>
                    <a:pt x="207740" y="196544"/>
                  </a:lnTo>
                  <a:cubicBezTo>
                    <a:pt x="207740" y="165778"/>
                    <a:pt x="182785" y="140823"/>
                    <a:pt x="152019" y="140823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4957788" y="4901660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209550" h="209550" extrusionOk="0">
                  <a:moveTo>
                    <a:pt x="107503" y="7144"/>
                  </a:moveTo>
                  <a:cubicBezTo>
                    <a:pt x="52162" y="7144"/>
                    <a:pt x="7205" y="52102"/>
                    <a:pt x="7205" y="107442"/>
                  </a:cubicBezTo>
                  <a:cubicBezTo>
                    <a:pt x="7205" y="128302"/>
                    <a:pt x="13681" y="148590"/>
                    <a:pt x="25683" y="165450"/>
                  </a:cubicBezTo>
                  <a:lnTo>
                    <a:pt x="9014" y="190405"/>
                  </a:lnTo>
                  <a:cubicBezTo>
                    <a:pt x="6728" y="193834"/>
                    <a:pt x="6538" y="198216"/>
                    <a:pt x="8443" y="201835"/>
                  </a:cubicBezTo>
                  <a:cubicBezTo>
                    <a:pt x="10348" y="205454"/>
                    <a:pt x="14158" y="207741"/>
                    <a:pt x="18253" y="207741"/>
                  </a:cubicBezTo>
                  <a:lnTo>
                    <a:pt x="107407" y="207741"/>
                  </a:lnTo>
                  <a:cubicBezTo>
                    <a:pt x="162748" y="207741"/>
                    <a:pt x="207706" y="162783"/>
                    <a:pt x="207706" y="107442"/>
                  </a:cubicBezTo>
                  <a:cubicBezTo>
                    <a:pt x="207801" y="52102"/>
                    <a:pt x="162748" y="7144"/>
                    <a:pt x="107503" y="7144"/>
                  </a:cubicBezTo>
                  <a:close/>
                  <a:moveTo>
                    <a:pt x="107503" y="174308"/>
                  </a:moveTo>
                  <a:cubicBezTo>
                    <a:pt x="101311" y="174308"/>
                    <a:pt x="96358" y="169355"/>
                    <a:pt x="96358" y="163163"/>
                  </a:cubicBezTo>
                  <a:cubicBezTo>
                    <a:pt x="96358" y="156972"/>
                    <a:pt x="101311" y="152019"/>
                    <a:pt x="107503" y="152019"/>
                  </a:cubicBezTo>
                  <a:cubicBezTo>
                    <a:pt x="113694" y="152019"/>
                    <a:pt x="118647" y="156972"/>
                    <a:pt x="118647" y="163163"/>
                  </a:cubicBezTo>
                  <a:cubicBezTo>
                    <a:pt x="118647" y="169355"/>
                    <a:pt x="113599" y="174308"/>
                    <a:pt x="107503" y="174308"/>
                  </a:cubicBezTo>
                  <a:close/>
                  <a:moveTo>
                    <a:pt x="123028" y="114776"/>
                  </a:moveTo>
                  <a:cubicBezTo>
                    <a:pt x="120361" y="116205"/>
                    <a:pt x="118647" y="119729"/>
                    <a:pt x="118647" y="123635"/>
                  </a:cubicBezTo>
                  <a:lnTo>
                    <a:pt x="118647" y="129731"/>
                  </a:lnTo>
                  <a:cubicBezTo>
                    <a:pt x="118647" y="135922"/>
                    <a:pt x="113694" y="140875"/>
                    <a:pt x="107503" y="140875"/>
                  </a:cubicBezTo>
                  <a:cubicBezTo>
                    <a:pt x="101311" y="140875"/>
                    <a:pt x="96358" y="135922"/>
                    <a:pt x="96358" y="129731"/>
                  </a:cubicBezTo>
                  <a:lnTo>
                    <a:pt x="96358" y="123635"/>
                  </a:lnTo>
                  <a:cubicBezTo>
                    <a:pt x="96358" y="111252"/>
                    <a:pt x="102645" y="100299"/>
                    <a:pt x="112646" y="95060"/>
                  </a:cubicBezTo>
                  <a:cubicBezTo>
                    <a:pt x="116361" y="93155"/>
                    <a:pt x="118647" y="89345"/>
                    <a:pt x="118647" y="85154"/>
                  </a:cubicBezTo>
                  <a:cubicBezTo>
                    <a:pt x="118647" y="78962"/>
                    <a:pt x="113694" y="74009"/>
                    <a:pt x="107503" y="74009"/>
                  </a:cubicBezTo>
                  <a:cubicBezTo>
                    <a:pt x="101311" y="74009"/>
                    <a:pt x="96358" y="78962"/>
                    <a:pt x="96358" y="85154"/>
                  </a:cubicBezTo>
                  <a:cubicBezTo>
                    <a:pt x="96358" y="91345"/>
                    <a:pt x="91405" y="96298"/>
                    <a:pt x="85214" y="96298"/>
                  </a:cubicBezTo>
                  <a:cubicBezTo>
                    <a:pt x="79023" y="96298"/>
                    <a:pt x="74070" y="91345"/>
                    <a:pt x="74070" y="85154"/>
                  </a:cubicBezTo>
                  <a:cubicBezTo>
                    <a:pt x="74070" y="66675"/>
                    <a:pt x="89024" y="51721"/>
                    <a:pt x="107503" y="51721"/>
                  </a:cubicBezTo>
                  <a:cubicBezTo>
                    <a:pt x="125981" y="51721"/>
                    <a:pt x="140935" y="66675"/>
                    <a:pt x="140935" y="85154"/>
                  </a:cubicBezTo>
                  <a:cubicBezTo>
                    <a:pt x="140935" y="97631"/>
                    <a:pt x="134077" y="108966"/>
                    <a:pt x="123028" y="114776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81" name="Google Shape;181;p34"/>
          <p:cNvSpPr/>
          <p:nvPr/>
        </p:nvSpPr>
        <p:spPr>
          <a:xfrm>
            <a:off x="7288982" y="2099393"/>
            <a:ext cx="944700" cy="9447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182" name="Google Shape;182;p34"/>
          <p:cNvSpPr/>
          <p:nvPr/>
        </p:nvSpPr>
        <p:spPr>
          <a:xfrm>
            <a:off x="6449200" y="3316075"/>
            <a:ext cx="23487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Classroom Implications &amp; Recommendations</a:t>
            </a:r>
            <a:endParaRPr sz="18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183" name="Google Shape;183;p34"/>
          <p:cNvGrpSpPr/>
          <p:nvPr/>
        </p:nvGrpSpPr>
        <p:grpSpPr>
          <a:xfrm>
            <a:off x="7610732" y="2370931"/>
            <a:ext cx="301181" cy="401638"/>
            <a:chOff x="3471472" y="902398"/>
            <a:chExt cx="295275" cy="393763"/>
          </a:xfrm>
        </p:grpSpPr>
        <p:sp>
          <p:nvSpPr>
            <p:cNvPr id="184" name="Google Shape;184;p34"/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/>
              <a:ahLst/>
              <a:cxnLst/>
              <a:rect l="l" t="t" r="r" b="b"/>
              <a:pathLst>
                <a:path w="142875" h="76200" extrusionOk="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/>
              <a:ahLst/>
              <a:cxnLst/>
              <a:rect l="l" t="t" r="r" b="b"/>
              <a:pathLst>
                <a:path w="295275" h="371475" extrusionOk="0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5"/>
          <p:cNvGrpSpPr/>
          <p:nvPr/>
        </p:nvGrpSpPr>
        <p:grpSpPr>
          <a:xfrm>
            <a:off x="269550" y="270000"/>
            <a:ext cx="8604900" cy="4603500"/>
            <a:chOff x="359400" y="360000"/>
            <a:chExt cx="11473200" cy="6138000"/>
          </a:xfrm>
        </p:grpSpPr>
        <p:sp>
          <p:nvSpPr>
            <p:cNvPr id="191" name="Google Shape;191;p35"/>
            <p:cNvSpPr/>
            <p:nvPr/>
          </p:nvSpPr>
          <p:spPr>
            <a:xfrm>
              <a:off x="359400" y="360000"/>
              <a:ext cx="11473200" cy="61380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92" name="Google Shape;192;p35"/>
            <p:cNvSpPr/>
            <p:nvPr/>
          </p:nvSpPr>
          <p:spPr>
            <a:xfrm>
              <a:off x="449400" y="450000"/>
              <a:ext cx="11293200" cy="59580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193" name="Google Shape;193;p35"/>
          <p:cNvSpPr txBox="1"/>
          <p:nvPr/>
        </p:nvSpPr>
        <p:spPr>
          <a:xfrm>
            <a:off x="1307300" y="1894010"/>
            <a:ext cx="306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 is an app (or you can go on the website) to send messages to guardians in their home language.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4" name="Google Shape;194;p35"/>
          <p:cNvSpPr txBox="1"/>
          <p:nvPr/>
        </p:nvSpPr>
        <p:spPr>
          <a:xfrm>
            <a:off x="4767650" y="1894002"/>
            <a:ext cx="30690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Guardians will get the message in their home language.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Font typeface="Poppins Light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There is an app, but guardians do not need to download the app.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Font typeface="Poppins Light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They can reply back in their home language, and we will get it back in English (or whichever language you put as you would like to receive messages in). 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1307300" y="3808371"/>
            <a:ext cx="306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Free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127000" lvl="0" indent="-1270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000"/>
              <a:buFont typeface="Poppins Light"/>
              <a:buChar char="•"/>
            </a:pPr>
            <a:r>
              <a:rPr lang="en" sz="10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Uses a human translator and AI.</a:t>
            </a: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96" name="Google Shape;196;p35"/>
          <p:cNvSpPr/>
          <p:nvPr/>
        </p:nvSpPr>
        <p:spPr>
          <a:xfrm>
            <a:off x="4615237" y="3370591"/>
            <a:ext cx="3069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grpSp>
        <p:nvGrpSpPr>
          <p:cNvPr id="197" name="Google Shape;197;p35"/>
          <p:cNvGrpSpPr/>
          <p:nvPr/>
        </p:nvGrpSpPr>
        <p:grpSpPr>
          <a:xfrm>
            <a:off x="4889527" y="1339920"/>
            <a:ext cx="401147" cy="300003"/>
            <a:chOff x="7470734" y="2256758"/>
            <a:chExt cx="390525" cy="342900"/>
          </a:xfrm>
        </p:grpSpPr>
        <p:sp>
          <p:nvSpPr>
            <p:cNvPr id="198" name="Google Shape;198;p35"/>
            <p:cNvSpPr/>
            <p:nvPr/>
          </p:nvSpPr>
          <p:spPr>
            <a:xfrm>
              <a:off x="7470734" y="2256758"/>
              <a:ext cx="390525" cy="342900"/>
            </a:xfrm>
            <a:custGeom>
              <a:avLst/>
              <a:gdLst/>
              <a:ahLst/>
              <a:cxnLst/>
              <a:rect l="l" t="t" r="r" b="b"/>
              <a:pathLst>
                <a:path w="390525" h="342900" extrusionOk="0">
                  <a:moveTo>
                    <a:pt x="352806" y="96012"/>
                  </a:moveTo>
                  <a:lnTo>
                    <a:pt x="275082" y="96012"/>
                  </a:lnTo>
                  <a:lnTo>
                    <a:pt x="275082" y="40481"/>
                  </a:lnTo>
                  <a:cubicBezTo>
                    <a:pt x="275082" y="22098"/>
                    <a:pt x="260128" y="7144"/>
                    <a:pt x="241745" y="7144"/>
                  </a:cubicBezTo>
                  <a:lnTo>
                    <a:pt x="40481" y="7144"/>
                  </a:lnTo>
                  <a:cubicBezTo>
                    <a:pt x="22098" y="7144"/>
                    <a:pt x="7144" y="22098"/>
                    <a:pt x="7144" y="40481"/>
                  </a:cubicBezTo>
                  <a:lnTo>
                    <a:pt x="7144" y="173736"/>
                  </a:lnTo>
                  <a:cubicBezTo>
                    <a:pt x="7144" y="192119"/>
                    <a:pt x="22098" y="207074"/>
                    <a:pt x="40481" y="207074"/>
                  </a:cubicBezTo>
                  <a:lnTo>
                    <a:pt x="51625" y="207074"/>
                  </a:lnTo>
                  <a:lnTo>
                    <a:pt x="51625" y="240411"/>
                  </a:lnTo>
                  <a:cubicBezTo>
                    <a:pt x="51625" y="249269"/>
                    <a:pt x="61531" y="254508"/>
                    <a:pt x="68866" y="249650"/>
                  </a:cubicBezTo>
                  <a:lnTo>
                    <a:pt x="118205" y="216789"/>
                  </a:lnTo>
                  <a:lnTo>
                    <a:pt x="118205" y="262700"/>
                  </a:lnTo>
                  <a:cubicBezTo>
                    <a:pt x="118205" y="281083"/>
                    <a:pt x="133159" y="296037"/>
                    <a:pt x="151543" y="296037"/>
                  </a:cubicBezTo>
                  <a:lnTo>
                    <a:pt x="260699" y="296037"/>
                  </a:lnTo>
                  <a:lnTo>
                    <a:pt x="324517" y="338614"/>
                  </a:lnTo>
                  <a:cubicBezTo>
                    <a:pt x="331851" y="343472"/>
                    <a:pt x="341757" y="338233"/>
                    <a:pt x="341757" y="329375"/>
                  </a:cubicBezTo>
                  <a:lnTo>
                    <a:pt x="341757" y="296037"/>
                  </a:lnTo>
                  <a:lnTo>
                    <a:pt x="352901" y="296037"/>
                  </a:lnTo>
                  <a:cubicBezTo>
                    <a:pt x="371284" y="296037"/>
                    <a:pt x="386239" y="281083"/>
                    <a:pt x="386239" y="262700"/>
                  </a:cubicBezTo>
                  <a:lnTo>
                    <a:pt x="386239" y="129445"/>
                  </a:lnTo>
                  <a:cubicBezTo>
                    <a:pt x="386143" y="110966"/>
                    <a:pt x="371189" y="96012"/>
                    <a:pt x="352806" y="96012"/>
                  </a:cubicBezTo>
                  <a:close/>
                  <a:moveTo>
                    <a:pt x="123158" y="186690"/>
                  </a:moveTo>
                  <a:cubicBezTo>
                    <a:pt x="123158" y="186690"/>
                    <a:pt x="123158" y="186785"/>
                    <a:pt x="123158" y="186690"/>
                  </a:cubicBezTo>
                  <a:lnTo>
                    <a:pt x="73819" y="219551"/>
                  </a:lnTo>
                  <a:lnTo>
                    <a:pt x="73819" y="195929"/>
                  </a:lnTo>
                  <a:cubicBezTo>
                    <a:pt x="73819" y="189833"/>
                    <a:pt x="68866" y="184785"/>
                    <a:pt x="62674" y="184785"/>
                  </a:cubicBezTo>
                  <a:lnTo>
                    <a:pt x="40481" y="184785"/>
                  </a:lnTo>
                  <a:cubicBezTo>
                    <a:pt x="34385" y="184785"/>
                    <a:pt x="29337" y="179832"/>
                    <a:pt x="29337" y="173641"/>
                  </a:cubicBezTo>
                  <a:lnTo>
                    <a:pt x="29337" y="40386"/>
                  </a:lnTo>
                  <a:cubicBezTo>
                    <a:pt x="29337" y="34290"/>
                    <a:pt x="34290" y="29242"/>
                    <a:pt x="40481" y="29242"/>
                  </a:cubicBezTo>
                  <a:lnTo>
                    <a:pt x="241745" y="29242"/>
                  </a:lnTo>
                  <a:cubicBezTo>
                    <a:pt x="247840" y="29242"/>
                    <a:pt x="252889" y="34195"/>
                    <a:pt x="252889" y="40386"/>
                  </a:cubicBezTo>
                  <a:lnTo>
                    <a:pt x="252889" y="173641"/>
                  </a:lnTo>
                  <a:cubicBezTo>
                    <a:pt x="252889" y="179737"/>
                    <a:pt x="247935" y="184785"/>
                    <a:pt x="241745" y="184785"/>
                  </a:cubicBezTo>
                  <a:lnTo>
                    <a:pt x="129254" y="184785"/>
                  </a:lnTo>
                  <a:cubicBezTo>
                    <a:pt x="127159" y="184880"/>
                    <a:pt x="124968" y="185547"/>
                    <a:pt x="123158" y="186690"/>
                  </a:cubicBezTo>
                  <a:close/>
                  <a:moveTo>
                    <a:pt x="363950" y="262509"/>
                  </a:moveTo>
                  <a:cubicBezTo>
                    <a:pt x="363950" y="268605"/>
                    <a:pt x="358997" y="273653"/>
                    <a:pt x="352806" y="273653"/>
                  </a:cubicBezTo>
                  <a:lnTo>
                    <a:pt x="330612" y="273653"/>
                  </a:lnTo>
                  <a:cubicBezTo>
                    <a:pt x="324517" y="273653"/>
                    <a:pt x="319468" y="278606"/>
                    <a:pt x="319468" y="284798"/>
                  </a:cubicBezTo>
                  <a:lnTo>
                    <a:pt x="319468" y="308420"/>
                  </a:lnTo>
                  <a:lnTo>
                    <a:pt x="270129" y="275558"/>
                  </a:lnTo>
                  <a:cubicBezTo>
                    <a:pt x="268319" y="274320"/>
                    <a:pt x="266129" y="273653"/>
                    <a:pt x="263937" y="273653"/>
                  </a:cubicBezTo>
                  <a:lnTo>
                    <a:pt x="151447" y="273653"/>
                  </a:lnTo>
                  <a:cubicBezTo>
                    <a:pt x="145351" y="273653"/>
                    <a:pt x="140303" y="268700"/>
                    <a:pt x="140303" y="262509"/>
                  </a:cubicBezTo>
                  <a:lnTo>
                    <a:pt x="140303" y="206978"/>
                  </a:lnTo>
                  <a:lnTo>
                    <a:pt x="241745" y="206978"/>
                  </a:lnTo>
                  <a:cubicBezTo>
                    <a:pt x="260128" y="206978"/>
                    <a:pt x="275082" y="192024"/>
                    <a:pt x="275082" y="173641"/>
                  </a:cubicBezTo>
                  <a:lnTo>
                    <a:pt x="275082" y="118110"/>
                  </a:lnTo>
                  <a:lnTo>
                    <a:pt x="352806" y="118110"/>
                  </a:lnTo>
                  <a:cubicBezTo>
                    <a:pt x="358902" y="118110"/>
                    <a:pt x="363950" y="123063"/>
                    <a:pt x="363950" y="129254"/>
                  </a:cubicBezTo>
                  <a:lnTo>
                    <a:pt x="363950" y="262509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199" name="Google Shape;199;p35"/>
            <p:cNvSpPr/>
            <p:nvPr/>
          </p:nvSpPr>
          <p:spPr>
            <a:xfrm>
              <a:off x="7515216" y="2367819"/>
              <a:ext cx="123825" cy="28575"/>
            </a:xfrm>
            <a:custGeom>
              <a:avLst/>
              <a:gdLst/>
              <a:ahLst/>
              <a:cxnLst/>
              <a:rect l="l" t="t" r="r" b="b"/>
              <a:pathLst>
                <a:path w="123825" h="28575" extrusionOk="0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07061" y="29432"/>
                  </a:lnTo>
                  <a:cubicBezTo>
                    <a:pt x="113157" y="29432"/>
                    <a:pt x="118205" y="24479"/>
                    <a:pt x="118205" y="18288"/>
                  </a:cubicBezTo>
                  <a:cubicBezTo>
                    <a:pt x="118205" y="12097"/>
                    <a:pt x="113157" y="7144"/>
                    <a:pt x="107061" y="7144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00" name="Google Shape;200;p35"/>
            <p:cNvSpPr/>
            <p:nvPr/>
          </p:nvSpPr>
          <p:spPr>
            <a:xfrm>
              <a:off x="7515216" y="2323433"/>
              <a:ext cx="190500" cy="28575"/>
            </a:xfrm>
            <a:custGeom>
              <a:avLst/>
              <a:gdLst/>
              <a:ahLst/>
              <a:cxnLst/>
              <a:rect l="l" t="t" r="r" b="b"/>
              <a:pathLst>
                <a:path w="190500" h="28575" extrusionOk="0">
                  <a:moveTo>
                    <a:pt x="17516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5165" y="29432"/>
                  </a:lnTo>
                  <a:cubicBezTo>
                    <a:pt x="181260" y="29432"/>
                    <a:pt x="186309" y="24479"/>
                    <a:pt x="186309" y="18288"/>
                  </a:cubicBezTo>
                  <a:cubicBezTo>
                    <a:pt x="186309" y="12097"/>
                    <a:pt x="181260" y="7144"/>
                    <a:pt x="175165" y="7144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01" name="Google Shape;201;p35"/>
          <p:cNvGrpSpPr/>
          <p:nvPr/>
        </p:nvGrpSpPr>
        <p:grpSpPr>
          <a:xfrm>
            <a:off x="3921237" y="976500"/>
            <a:ext cx="142875" cy="54721"/>
            <a:chOff x="7515216" y="2323433"/>
            <a:chExt cx="190500" cy="72961"/>
          </a:xfrm>
        </p:grpSpPr>
        <p:sp>
          <p:nvSpPr>
            <p:cNvPr id="202" name="Google Shape;202;p35"/>
            <p:cNvSpPr/>
            <p:nvPr/>
          </p:nvSpPr>
          <p:spPr>
            <a:xfrm>
              <a:off x="7515216" y="2367819"/>
              <a:ext cx="123825" cy="28575"/>
            </a:xfrm>
            <a:custGeom>
              <a:avLst/>
              <a:gdLst/>
              <a:ahLst/>
              <a:cxnLst/>
              <a:rect l="l" t="t" r="r" b="b"/>
              <a:pathLst>
                <a:path w="123825" h="28575" extrusionOk="0">
                  <a:moveTo>
                    <a:pt x="107061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07061" y="29432"/>
                  </a:lnTo>
                  <a:cubicBezTo>
                    <a:pt x="113157" y="29432"/>
                    <a:pt x="118205" y="24479"/>
                    <a:pt x="118205" y="18288"/>
                  </a:cubicBezTo>
                  <a:cubicBezTo>
                    <a:pt x="118205" y="12097"/>
                    <a:pt x="113157" y="7144"/>
                    <a:pt x="107061" y="7144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03" name="Google Shape;203;p35"/>
            <p:cNvSpPr/>
            <p:nvPr/>
          </p:nvSpPr>
          <p:spPr>
            <a:xfrm>
              <a:off x="7515216" y="2323433"/>
              <a:ext cx="190500" cy="28575"/>
            </a:xfrm>
            <a:custGeom>
              <a:avLst/>
              <a:gdLst/>
              <a:ahLst/>
              <a:cxnLst/>
              <a:rect l="l" t="t" r="r" b="b"/>
              <a:pathLst>
                <a:path w="190500" h="28575" extrusionOk="0">
                  <a:moveTo>
                    <a:pt x="175165" y="7144"/>
                  </a:moveTo>
                  <a:lnTo>
                    <a:pt x="18288" y="7144"/>
                  </a:lnTo>
                  <a:cubicBezTo>
                    <a:pt x="12192" y="7144"/>
                    <a:pt x="7144" y="12097"/>
                    <a:pt x="7144" y="18288"/>
                  </a:cubicBezTo>
                  <a:cubicBezTo>
                    <a:pt x="7144" y="24479"/>
                    <a:pt x="12097" y="29432"/>
                    <a:pt x="18288" y="29432"/>
                  </a:cubicBezTo>
                  <a:lnTo>
                    <a:pt x="175165" y="29432"/>
                  </a:lnTo>
                  <a:cubicBezTo>
                    <a:pt x="181260" y="29432"/>
                    <a:pt x="186309" y="24479"/>
                    <a:pt x="186309" y="18288"/>
                  </a:cubicBezTo>
                  <a:cubicBezTo>
                    <a:pt x="186309" y="12097"/>
                    <a:pt x="181260" y="7144"/>
                    <a:pt x="175165" y="7144"/>
                  </a:cubicBezTo>
                  <a:close/>
                </a:path>
              </a:pathLst>
            </a:custGeom>
            <a:solidFill>
              <a:srgbClr val="FBFCFD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04" name="Google Shape;204;p35"/>
          <p:cNvSpPr txBox="1"/>
          <p:nvPr/>
        </p:nvSpPr>
        <p:spPr>
          <a:xfrm>
            <a:off x="2694225" y="600700"/>
            <a:ext cx="3826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What is Talking Points?</a:t>
            </a:r>
            <a:endParaRPr sz="24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205" name="Google Shape;205;p35"/>
          <p:cNvGrpSpPr/>
          <p:nvPr/>
        </p:nvGrpSpPr>
        <p:grpSpPr>
          <a:xfrm>
            <a:off x="1406795" y="1385637"/>
            <a:ext cx="338211" cy="208598"/>
            <a:chOff x="6131424" y="1619726"/>
            <a:chExt cx="366903" cy="278130"/>
          </a:xfrm>
        </p:grpSpPr>
        <p:sp>
          <p:nvSpPr>
            <p:cNvPr id="206" name="Google Shape;206;p35"/>
            <p:cNvSpPr/>
            <p:nvPr/>
          </p:nvSpPr>
          <p:spPr>
            <a:xfrm>
              <a:off x="6374502" y="1637442"/>
              <a:ext cx="123825" cy="238125"/>
            </a:xfrm>
            <a:custGeom>
              <a:avLst/>
              <a:gdLst/>
              <a:ahLst/>
              <a:cxnLst/>
              <a:rect l="l" t="t" r="r" b="b"/>
              <a:pathLst>
                <a:path w="123825" h="238125" extrusionOk="0">
                  <a:moveTo>
                    <a:pt x="123730" y="237268"/>
                  </a:moveTo>
                  <a:cubicBezTo>
                    <a:pt x="124777" y="234410"/>
                    <a:pt x="125444" y="231362"/>
                    <a:pt x="125444" y="228124"/>
                  </a:cubicBezTo>
                  <a:lnTo>
                    <a:pt x="125444" y="15335"/>
                  </a:lnTo>
                  <a:cubicBezTo>
                    <a:pt x="125444" y="12478"/>
                    <a:pt x="124968" y="9715"/>
                    <a:pt x="124111" y="7144"/>
                  </a:cubicBezTo>
                  <a:lnTo>
                    <a:pt x="7144" y="101536"/>
                  </a:lnTo>
                  <a:lnTo>
                    <a:pt x="123730" y="237268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07" name="Google Shape;207;p35"/>
            <p:cNvSpPr/>
            <p:nvPr/>
          </p:nvSpPr>
          <p:spPr>
            <a:xfrm>
              <a:off x="6148188" y="1745456"/>
              <a:ext cx="333375" cy="152400"/>
            </a:xfrm>
            <a:custGeom>
              <a:avLst/>
              <a:gdLst/>
              <a:ahLst/>
              <a:cxnLst/>
              <a:rect l="l" t="t" r="r" b="b"/>
              <a:pathLst>
                <a:path w="333375" h="152400" extrusionOk="0">
                  <a:moveTo>
                    <a:pt x="191167" y="27337"/>
                  </a:moveTo>
                  <a:cubicBezTo>
                    <a:pt x="185261" y="32099"/>
                    <a:pt x="178022" y="34481"/>
                    <a:pt x="170688" y="34481"/>
                  </a:cubicBezTo>
                  <a:cubicBezTo>
                    <a:pt x="163449" y="34481"/>
                    <a:pt x="156115" y="32099"/>
                    <a:pt x="150209" y="27337"/>
                  </a:cubicBezTo>
                  <a:lnTo>
                    <a:pt x="125159" y="7144"/>
                  </a:lnTo>
                  <a:lnTo>
                    <a:pt x="7144" y="144494"/>
                  </a:lnTo>
                  <a:cubicBezTo>
                    <a:pt x="9906" y="145447"/>
                    <a:pt x="12859" y="146018"/>
                    <a:pt x="16002" y="146018"/>
                  </a:cubicBezTo>
                  <a:lnTo>
                    <a:pt x="325470" y="146018"/>
                  </a:lnTo>
                  <a:cubicBezTo>
                    <a:pt x="328613" y="146018"/>
                    <a:pt x="331565" y="145447"/>
                    <a:pt x="334328" y="144494"/>
                  </a:cubicBezTo>
                  <a:lnTo>
                    <a:pt x="216218" y="7144"/>
                  </a:lnTo>
                  <a:lnTo>
                    <a:pt x="191167" y="2733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08" name="Google Shape;208;p35"/>
            <p:cNvSpPr/>
            <p:nvPr/>
          </p:nvSpPr>
          <p:spPr>
            <a:xfrm>
              <a:off x="6147331" y="1619726"/>
              <a:ext cx="342900" cy="142875"/>
            </a:xfrm>
            <a:custGeom>
              <a:avLst/>
              <a:gdLst/>
              <a:ahLst/>
              <a:cxnLst/>
              <a:rect l="l" t="t" r="r" b="b"/>
              <a:pathLst>
                <a:path w="342900" h="142875" extrusionOk="0">
                  <a:moveTo>
                    <a:pt x="164687" y="136207"/>
                  </a:moveTo>
                  <a:cubicBezTo>
                    <a:pt x="168687" y="139446"/>
                    <a:pt x="174403" y="139446"/>
                    <a:pt x="178403" y="136207"/>
                  </a:cubicBezTo>
                  <a:lnTo>
                    <a:pt x="336042" y="9049"/>
                  </a:lnTo>
                  <a:cubicBezTo>
                    <a:pt x="332994" y="7810"/>
                    <a:pt x="329755" y="7144"/>
                    <a:pt x="326327" y="7144"/>
                  </a:cubicBezTo>
                  <a:lnTo>
                    <a:pt x="16859" y="7144"/>
                  </a:lnTo>
                  <a:cubicBezTo>
                    <a:pt x="13430" y="7144"/>
                    <a:pt x="10096" y="7810"/>
                    <a:pt x="7144" y="9049"/>
                  </a:cubicBezTo>
                  <a:lnTo>
                    <a:pt x="164687" y="136207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09" name="Google Shape;209;p35"/>
            <p:cNvSpPr/>
            <p:nvPr/>
          </p:nvSpPr>
          <p:spPr>
            <a:xfrm>
              <a:off x="6131424" y="1637442"/>
              <a:ext cx="123825" cy="238125"/>
            </a:xfrm>
            <a:custGeom>
              <a:avLst/>
              <a:gdLst/>
              <a:ahLst/>
              <a:cxnLst/>
              <a:rect l="l" t="t" r="r" b="b"/>
              <a:pathLst>
                <a:path w="123825" h="238125" extrusionOk="0">
                  <a:moveTo>
                    <a:pt x="8477" y="7144"/>
                  </a:moveTo>
                  <a:cubicBezTo>
                    <a:pt x="7620" y="9715"/>
                    <a:pt x="7144" y="12478"/>
                    <a:pt x="7144" y="15335"/>
                  </a:cubicBezTo>
                  <a:lnTo>
                    <a:pt x="7144" y="228028"/>
                  </a:lnTo>
                  <a:cubicBezTo>
                    <a:pt x="7144" y="231267"/>
                    <a:pt x="7715" y="234315"/>
                    <a:pt x="8859" y="237172"/>
                  </a:cubicBezTo>
                  <a:lnTo>
                    <a:pt x="125540" y="101441"/>
                  </a:lnTo>
                  <a:lnTo>
                    <a:pt x="8477" y="7144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737373"/>
                </a:gs>
              </a:gsLst>
              <a:lin ang="5400012" scaled="0"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210" name="Google Shape;210;p35"/>
          <p:cNvGrpSpPr/>
          <p:nvPr/>
        </p:nvGrpSpPr>
        <p:grpSpPr>
          <a:xfrm>
            <a:off x="1487089" y="3374791"/>
            <a:ext cx="293822" cy="291610"/>
            <a:chOff x="4105552" y="5564121"/>
            <a:chExt cx="391763" cy="388813"/>
          </a:xfrm>
        </p:grpSpPr>
        <p:sp>
          <p:nvSpPr>
            <p:cNvPr id="211" name="Google Shape;211;p35"/>
            <p:cNvSpPr/>
            <p:nvPr/>
          </p:nvSpPr>
          <p:spPr>
            <a:xfrm>
              <a:off x="4140546" y="5564121"/>
              <a:ext cx="323850" cy="95250"/>
            </a:xfrm>
            <a:custGeom>
              <a:avLst/>
              <a:gdLst/>
              <a:ahLst/>
              <a:cxnLst/>
              <a:rect l="l" t="t" r="r" b="b"/>
              <a:pathLst>
                <a:path w="323850" h="95250" extrusionOk="0">
                  <a:moveTo>
                    <a:pt x="34823" y="92681"/>
                  </a:moveTo>
                  <a:cubicBezTo>
                    <a:pt x="30632" y="84965"/>
                    <a:pt x="28728" y="75821"/>
                    <a:pt x="30061" y="66106"/>
                  </a:cubicBezTo>
                  <a:cubicBezTo>
                    <a:pt x="32919" y="45818"/>
                    <a:pt x="52635" y="29435"/>
                    <a:pt x="73114" y="29530"/>
                  </a:cubicBezTo>
                  <a:cubicBezTo>
                    <a:pt x="131502" y="29911"/>
                    <a:pt x="146456" y="71630"/>
                    <a:pt x="149981" y="92585"/>
                  </a:cubicBezTo>
                  <a:lnTo>
                    <a:pt x="174365" y="92585"/>
                  </a:lnTo>
                  <a:cubicBezTo>
                    <a:pt x="177889" y="71630"/>
                    <a:pt x="192843" y="29911"/>
                    <a:pt x="251231" y="29530"/>
                  </a:cubicBezTo>
                  <a:cubicBezTo>
                    <a:pt x="271710" y="29435"/>
                    <a:pt x="291427" y="45722"/>
                    <a:pt x="294285" y="66106"/>
                  </a:cubicBezTo>
                  <a:cubicBezTo>
                    <a:pt x="295618" y="75726"/>
                    <a:pt x="293713" y="84870"/>
                    <a:pt x="289522" y="92585"/>
                  </a:cubicBezTo>
                  <a:lnTo>
                    <a:pt x="313811" y="92585"/>
                  </a:lnTo>
                  <a:cubicBezTo>
                    <a:pt x="316763" y="83537"/>
                    <a:pt x="317906" y="73631"/>
                    <a:pt x="316478" y="63248"/>
                  </a:cubicBezTo>
                  <a:cubicBezTo>
                    <a:pt x="312287" y="31911"/>
                    <a:pt x="282283" y="6860"/>
                    <a:pt x="250660" y="7146"/>
                  </a:cubicBezTo>
                  <a:cubicBezTo>
                    <a:pt x="202368" y="7622"/>
                    <a:pt x="175698" y="32197"/>
                    <a:pt x="162268" y="58295"/>
                  </a:cubicBezTo>
                  <a:cubicBezTo>
                    <a:pt x="146171" y="27911"/>
                    <a:pt x="114262" y="7146"/>
                    <a:pt x="77591" y="7146"/>
                  </a:cubicBezTo>
                  <a:lnTo>
                    <a:pt x="72733" y="7146"/>
                  </a:lnTo>
                  <a:cubicBezTo>
                    <a:pt x="40634" y="7146"/>
                    <a:pt x="12916" y="30197"/>
                    <a:pt x="7963" y="61915"/>
                  </a:cubicBezTo>
                  <a:cubicBezTo>
                    <a:pt x="6248" y="72678"/>
                    <a:pt x="7296" y="83156"/>
                    <a:pt x="10439" y="92585"/>
                  </a:cubicBezTo>
                  <a:lnTo>
                    <a:pt x="34823" y="92585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2" name="Google Shape;212;p35"/>
            <p:cNvSpPr/>
            <p:nvPr/>
          </p:nvSpPr>
          <p:spPr>
            <a:xfrm>
              <a:off x="4258523" y="5671947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85725" h="114300" extrusionOk="0">
                  <a:moveTo>
                    <a:pt x="7144" y="7144"/>
                  </a:moveTo>
                  <a:lnTo>
                    <a:pt x="80677" y="7144"/>
                  </a:lnTo>
                  <a:lnTo>
                    <a:pt x="80677" y="112681"/>
                  </a:lnTo>
                  <a:lnTo>
                    <a:pt x="7144" y="112681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3" name="Google Shape;213;p35"/>
            <p:cNvSpPr/>
            <p:nvPr/>
          </p:nvSpPr>
          <p:spPr>
            <a:xfrm>
              <a:off x="4105552" y="5671947"/>
              <a:ext cx="142875" cy="114300"/>
            </a:xfrm>
            <a:custGeom>
              <a:avLst/>
              <a:gdLst/>
              <a:ahLst/>
              <a:cxnLst/>
              <a:rect l="l" t="t" r="r" b="b"/>
              <a:pathLst>
                <a:path w="142875" h="114300" extrusionOk="0">
                  <a:moveTo>
                    <a:pt x="138589" y="112681"/>
                  </a:moveTo>
                  <a:lnTo>
                    <a:pt x="138589" y="7144"/>
                  </a:lnTo>
                  <a:lnTo>
                    <a:pt x="42196" y="7144"/>
                  </a:lnTo>
                  <a:cubicBezTo>
                    <a:pt x="22670" y="7144"/>
                    <a:pt x="7144" y="22955"/>
                    <a:pt x="7144" y="42005"/>
                  </a:cubicBezTo>
                  <a:lnTo>
                    <a:pt x="7144" y="77724"/>
                  </a:lnTo>
                  <a:cubicBezTo>
                    <a:pt x="7144" y="97250"/>
                    <a:pt x="23050" y="112585"/>
                    <a:pt x="42196" y="112585"/>
                  </a:cubicBezTo>
                  <a:lnTo>
                    <a:pt x="138589" y="112585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4" name="Google Shape;214;p35"/>
            <p:cNvSpPr/>
            <p:nvPr/>
          </p:nvSpPr>
          <p:spPr>
            <a:xfrm>
              <a:off x="4354440" y="5671947"/>
              <a:ext cx="142875" cy="114300"/>
            </a:xfrm>
            <a:custGeom>
              <a:avLst/>
              <a:gdLst/>
              <a:ahLst/>
              <a:cxnLst/>
              <a:rect l="l" t="t" r="r" b="b"/>
              <a:pathLst>
                <a:path w="142875" h="114300" extrusionOk="0">
                  <a:moveTo>
                    <a:pt x="103537" y="7144"/>
                  </a:moveTo>
                  <a:lnTo>
                    <a:pt x="7144" y="7144"/>
                  </a:lnTo>
                  <a:lnTo>
                    <a:pt x="7144" y="112681"/>
                  </a:lnTo>
                  <a:lnTo>
                    <a:pt x="103537" y="112681"/>
                  </a:lnTo>
                  <a:cubicBezTo>
                    <a:pt x="123063" y="112681"/>
                    <a:pt x="138589" y="96869"/>
                    <a:pt x="138589" y="77819"/>
                  </a:cubicBezTo>
                  <a:lnTo>
                    <a:pt x="138589" y="42100"/>
                  </a:lnTo>
                  <a:cubicBezTo>
                    <a:pt x="138589" y="22574"/>
                    <a:pt x="122682" y="7144"/>
                    <a:pt x="103537" y="7144"/>
                  </a:cubicBez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5" name="Google Shape;215;p35"/>
            <p:cNvSpPr/>
            <p:nvPr/>
          </p:nvSpPr>
          <p:spPr>
            <a:xfrm>
              <a:off x="4271096" y="5800534"/>
              <a:ext cx="57150" cy="152400"/>
            </a:xfrm>
            <a:custGeom>
              <a:avLst/>
              <a:gdLst/>
              <a:ahLst/>
              <a:cxnLst/>
              <a:rect l="l" t="t" r="r" b="b"/>
              <a:pathLst>
                <a:path w="57150" h="152400" extrusionOk="0">
                  <a:moveTo>
                    <a:pt x="7144" y="7144"/>
                  </a:moveTo>
                  <a:lnTo>
                    <a:pt x="56197" y="7144"/>
                  </a:lnTo>
                  <a:lnTo>
                    <a:pt x="56197" y="152019"/>
                  </a:lnTo>
                  <a:lnTo>
                    <a:pt x="7144" y="152019"/>
                  </a:lnTo>
                  <a:lnTo>
                    <a:pt x="7144" y="7144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6" name="Google Shape;216;p35"/>
            <p:cNvSpPr/>
            <p:nvPr/>
          </p:nvSpPr>
          <p:spPr>
            <a:xfrm>
              <a:off x="4342343" y="5800534"/>
              <a:ext cx="133350" cy="152400"/>
            </a:xfrm>
            <a:custGeom>
              <a:avLst/>
              <a:gdLst/>
              <a:ahLst/>
              <a:cxnLst/>
              <a:rect l="l" t="t" r="r" b="b"/>
              <a:pathLst>
                <a:path w="133350" h="152400" extrusionOk="0">
                  <a:moveTo>
                    <a:pt x="7239" y="152019"/>
                  </a:moveTo>
                  <a:lnTo>
                    <a:pt x="91726" y="152019"/>
                  </a:lnTo>
                  <a:cubicBezTo>
                    <a:pt x="111347" y="152019"/>
                    <a:pt x="126778" y="136113"/>
                    <a:pt x="126778" y="116967"/>
                  </a:cubicBezTo>
                  <a:lnTo>
                    <a:pt x="126778" y="7144"/>
                  </a:lnTo>
                  <a:lnTo>
                    <a:pt x="7144" y="7144"/>
                  </a:lnTo>
                  <a:lnTo>
                    <a:pt x="7144" y="152019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17" name="Google Shape;217;p35"/>
            <p:cNvSpPr/>
            <p:nvPr/>
          </p:nvSpPr>
          <p:spPr>
            <a:xfrm>
              <a:off x="4129174" y="5800534"/>
              <a:ext cx="133350" cy="152400"/>
            </a:xfrm>
            <a:custGeom>
              <a:avLst/>
              <a:gdLst/>
              <a:ahLst/>
              <a:cxnLst/>
              <a:rect l="l" t="t" r="r" b="b"/>
              <a:pathLst>
                <a:path w="133350" h="152400" extrusionOk="0">
                  <a:moveTo>
                    <a:pt x="7239" y="116967"/>
                  </a:moveTo>
                  <a:cubicBezTo>
                    <a:pt x="7239" y="136493"/>
                    <a:pt x="23146" y="152019"/>
                    <a:pt x="42291" y="152019"/>
                  </a:cubicBezTo>
                  <a:lnTo>
                    <a:pt x="126778" y="152019"/>
                  </a:lnTo>
                  <a:lnTo>
                    <a:pt x="126778" y="7144"/>
                  </a:lnTo>
                  <a:lnTo>
                    <a:pt x="7144" y="7144"/>
                  </a:lnTo>
                  <a:lnTo>
                    <a:pt x="7144" y="116967"/>
                  </a:lnTo>
                  <a:close/>
                </a:path>
              </a:pathLst>
            </a:cu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18" name="Google Shape;218;p35"/>
          <p:cNvSpPr/>
          <p:nvPr/>
        </p:nvSpPr>
        <p:spPr>
          <a:xfrm>
            <a:off x="4889531" y="3374147"/>
            <a:ext cx="292894" cy="292894"/>
          </a:xfrm>
          <a:custGeom>
            <a:avLst/>
            <a:gdLst/>
            <a:ahLst/>
            <a:cxnLst/>
            <a:rect l="l" t="t" r="r" b="b"/>
            <a:pathLst>
              <a:path w="390525" h="390525" extrusionOk="0">
                <a:moveTo>
                  <a:pt x="363331" y="29790"/>
                </a:moveTo>
                <a:cubicBezTo>
                  <a:pt x="333137" y="-405"/>
                  <a:pt x="283607" y="-405"/>
                  <a:pt x="253413" y="29790"/>
                </a:cubicBezTo>
                <a:lnTo>
                  <a:pt x="139779" y="143423"/>
                </a:lnTo>
                <a:cubicBezTo>
                  <a:pt x="139779" y="143423"/>
                  <a:pt x="139779" y="143423"/>
                  <a:pt x="139779" y="143423"/>
                </a:cubicBezTo>
                <a:lnTo>
                  <a:pt x="29861" y="253341"/>
                </a:lnTo>
                <a:cubicBezTo>
                  <a:pt x="-429" y="283631"/>
                  <a:pt x="-429" y="332970"/>
                  <a:pt x="29861" y="363260"/>
                </a:cubicBezTo>
                <a:cubicBezTo>
                  <a:pt x="60151" y="393549"/>
                  <a:pt x="109490" y="393549"/>
                  <a:pt x="139779" y="363260"/>
                </a:cubicBezTo>
                <a:lnTo>
                  <a:pt x="249698" y="253341"/>
                </a:lnTo>
                <a:cubicBezTo>
                  <a:pt x="249698" y="253341"/>
                  <a:pt x="249698" y="253341"/>
                  <a:pt x="249698" y="253341"/>
                </a:cubicBezTo>
                <a:lnTo>
                  <a:pt x="363331" y="139708"/>
                </a:lnTo>
                <a:cubicBezTo>
                  <a:pt x="393621" y="109419"/>
                  <a:pt x="393621" y="60079"/>
                  <a:pt x="363331" y="29790"/>
                </a:cubicBezTo>
                <a:close/>
                <a:moveTo>
                  <a:pt x="124063" y="347544"/>
                </a:moveTo>
                <a:cubicBezTo>
                  <a:pt x="102442" y="369165"/>
                  <a:pt x="67199" y="369165"/>
                  <a:pt x="45577" y="347544"/>
                </a:cubicBezTo>
                <a:cubicBezTo>
                  <a:pt x="23955" y="325922"/>
                  <a:pt x="23955" y="290679"/>
                  <a:pt x="45577" y="269058"/>
                </a:cubicBezTo>
                <a:lnTo>
                  <a:pt x="155496" y="159139"/>
                </a:lnTo>
                <a:cubicBezTo>
                  <a:pt x="180261" y="134374"/>
                  <a:pt x="221599" y="138374"/>
                  <a:pt x="241030" y="167807"/>
                </a:cubicBezTo>
                <a:lnTo>
                  <a:pt x="224742" y="184095"/>
                </a:lnTo>
                <a:cubicBezTo>
                  <a:pt x="214836" y="163330"/>
                  <a:pt x="187309" y="158758"/>
                  <a:pt x="171116" y="174950"/>
                </a:cubicBezTo>
                <a:lnTo>
                  <a:pt x="61198" y="284869"/>
                </a:lnTo>
                <a:cubicBezTo>
                  <a:pt x="48244" y="297823"/>
                  <a:pt x="48244" y="318969"/>
                  <a:pt x="61198" y="332018"/>
                </a:cubicBezTo>
                <a:cubicBezTo>
                  <a:pt x="74152" y="344972"/>
                  <a:pt x="95298" y="344972"/>
                  <a:pt x="108347" y="332018"/>
                </a:cubicBezTo>
                <a:lnTo>
                  <a:pt x="168545" y="271820"/>
                </a:lnTo>
                <a:cubicBezTo>
                  <a:pt x="176832" y="274773"/>
                  <a:pt x="185881" y="276392"/>
                  <a:pt x="195500" y="276296"/>
                </a:cubicBezTo>
                <a:lnTo>
                  <a:pt x="124063" y="347544"/>
                </a:lnTo>
                <a:close/>
                <a:moveTo>
                  <a:pt x="202644" y="206288"/>
                </a:moveTo>
                <a:cubicBezTo>
                  <a:pt x="198358" y="210574"/>
                  <a:pt x="191310" y="210574"/>
                  <a:pt x="186928" y="206288"/>
                </a:cubicBezTo>
                <a:cubicBezTo>
                  <a:pt x="182547" y="201906"/>
                  <a:pt x="182547" y="194953"/>
                  <a:pt x="186928" y="190572"/>
                </a:cubicBezTo>
                <a:cubicBezTo>
                  <a:pt x="191215" y="186285"/>
                  <a:pt x="198263" y="186285"/>
                  <a:pt x="202644" y="190572"/>
                </a:cubicBezTo>
                <a:cubicBezTo>
                  <a:pt x="206931" y="194858"/>
                  <a:pt x="206931" y="201906"/>
                  <a:pt x="202644" y="206288"/>
                </a:cubicBezTo>
                <a:close/>
                <a:moveTo>
                  <a:pt x="148257" y="260676"/>
                </a:moveTo>
                <a:lnTo>
                  <a:pt x="92726" y="316206"/>
                </a:lnTo>
                <a:cubicBezTo>
                  <a:pt x="88440" y="320492"/>
                  <a:pt x="81391" y="320492"/>
                  <a:pt x="77010" y="316206"/>
                </a:cubicBezTo>
                <a:cubicBezTo>
                  <a:pt x="72723" y="311920"/>
                  <a:pt x="72723" y="304871"/>
                  <a:pt x="77010" y="300490"/>
                </a:cubicBezTo>
                <a:lnTo>
                  <a:pt x="132540" y="244959"/>
                </a:lnTo>
                <a:cubicBezTo>
                  <a:pt x="136922" y="250865"/>
                  <a:pt x="142065" y="256103"/>
                  <a:pt x="148257" y="260676"/>
                </a:cubicBezTo>
                <a:close/>
                <a:moveTo>
                  <a:pt x="347615" y="123992"/>
                </a:moveTo>
                <a:lnTo>
                  <a:pt x="233982" y="237625"/>
                </a:lnTo>
                <a:cubicBezTo>
                  <a:pt x="233982" y="237625"/>
                  <a:pt x="233982" y="237625"/>
                  <a:pt x="233982" y="237625"/>
                </a:cubicBezTo>
                <a:lnTo>
                  <a:pt x="233982" y="237625"/>
                </a:lnTo>
                <a:cubicBezTo>
                  <a:pt x="209216" y="262390"/>
                  <a:pt x="167878" y="258294"/>
                  <a:pt x="148447" y="228957"/>
                </a:cubicBezTo>
                <a:lnTo>
                  <a:pt x="164735" y="212669"/>
                </a:lnTo>
                <a:cubicBezTo>
                  <a:pt x="174641" y="233434"/>
                  <a:pt x="202168" y="238006"/>
                  <a:pt x="218361" y="221909"/>
                </a:cubicBezTo>
                <a:cubicBezTo>
                  <a:pt x="218361" y="221909"/>
                  <a:pt x="218361" y="221909"/>
                  <a:pt x="218361" y="221909"/>
                </a:cubicBezTo>
                <a:cubicBezTo>
                  <a:pt x="218361" y="221909"/>
                  <a:pt x="218361" y="221909"/>
                  <a:pt x="218361" y="221909"/>
                </a:cubicBezTo>
                <a:lnTo>
                  <a:pt x="331994" y="108275"/>
                </a:lnTo>
                <a:cubicBezTo>
                  <a:pt x="344948" y="95322"/>
                  <a:pt x="344948" y="74176"/>
                  <a:pt x="331994" y="61127"/>
                </a:cubicBezTo>
                <a:cubicBezTo>
                  <a:pt x="319040" y="48173"/>
                  <a:pt x="297894" y="48173"/>
                  <a:pt x="284845" y="61127"/>
                </a:cubicBezTo>
                <a:lnTo>
                  <a:pt x="220933" y="125040"/>
                </a:lnTo>
                <a:cubicBezTo>
                  <a:pt x="212360" y="121991"/>
                  <a:pt x="203311" y="120467"/>
                  <a:pt x="193977" y="120563"/>
                </a:cubicBezTo>
                <a:lnTo>
                  <a:pt x="269129" y="45411"/>
                </a:lnTo>
                <a:cubicBezTo>
                  <a:pt x="290656" y="23884"/>
                  <a:pt x="326184" y="23884"/>
                  <a:pt x="347615" y="45411"/>
                </a:cubicBezTo>
                <a:cubicBezTo>
                  <a:pt x="369332" y="67128"/>
                  <a:pt x="369332" y="102370"/>
                  <a:pt x="347615" y="123992"/>
                </a:cubicBezTo>
                <a:close/>
                <a:moveTo>
                  <a:pt x="241316" y="136184"/>
                </a:moveTo>
                <a:lnTo>
                  <a:pt x="300561" y="76938"/>
                </a:lnTo>
                <a:cubicBezTo>
                  <a:pt x="304848" y="72652"/>
                  <a:pt x="311896" y="72652"/>
                  <a:pt x="316278" y="76938"/>
                </a:cubicBezTo>
                <a:cubicBezTo>
                  <a:pt x="320564" y="81224"/>
                  <a:pt x="320564" y="88273"/>
                  <a:pt x="316278" y="92655"/>
                </a:cubicBezTo>
                <a:lnTo>
                  <a:pt x="257032" y="151900"/>
                </a:lnTo>
                <a:cubicBezTo>
                  <a:pt x="252650" y="145995"/>
                  <a:pt x="247507" y="140756"/>
                  <a:pt x="241316" y="136184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37373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19" name="Google Shape;219;p35" title="TalkingPoints Introduction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0190" y="3348975"/>
            <a:ext cx="1963860" cy="14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/>
          <p:nvPr/>
        </p:nvSpPr>
        <p:spPr>
          <a:xfrm>
            <a:off x="281400" y="337500"/>
            <a:ext cx="8469900" cy="4468500"/>
          </a:xfrm>
          <a:prstGeom prst="rect">
            <a:avLst/>
          </a:prstGeom>
          <a:noFill/>
          <a:ln w="9525" cap="flat" cmpd="sng">
            <a:solidFill>
              <a:srgbClr val="31374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25" name="Google Shape;225;p36"/>
          <p:cNvSpPr/>
          <p:nvPr/>
        </p:nvSpPr>
        <p:spPr>
          <a:xfrm>
            <a:off x="213900" y="269988"/>
            <a:ext cx="8604900" cy="4603500"/>
          </a:xfrm>
          <a:prstGeom prst="rect">
            <a:avLst/>
          </a:prstGeom>
          <a:solidFill>
            <a:srgbClr val="FBFCFD"/>
          </a:solidFill>
          <a:ln>
            <a:noFill/>
          </a:ln>
          <a:effectLst>
            <a:outerShdw blurRad="127000" dist="63500" dir="2700000" algn="tl" rotWithShape="0">
              <a:srgbClr val="313740">
                <a:alpha val="149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26" name="Google Shape;226;p36"/>
          <p:cNvSpPr/>
          <p:nvPr/>
        </p:nvSpPr>
        <p:spPr>
          <a:xfrm>
            <a:off x="961349" y="2199100"/>
            <a:ext cx="2153400" cy="513600"/>
          </a:xfrm>
          <a:prstGeom prst="roundRect">
            <a:avLst>
              <a:gd name="adj" fmla="val 50000"/>
            </a:avLst>
          </a:prstGeom>
          <a:solidFill>
            <a:srgbClr val="313740"/>
          </a:solidFill>
          <a:ln>
            <a:noFill/>
          </a:ln>
        </p:spPr>
        <p:txBody>
          <a:bodyPr spcFirstLastPara="1" wrap="square" lIns="81000" tIns="27000" rIns="81000" bIns="27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BFCFD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a home language?</a:t>
            </a:r>
            <a:endParaRPr sz="1100"/>
          </a:p>
        </p:txBody>
      </p:sp>
      <p:sp>
        <p:nvSpPr>
          <p:cNvPr id="227" name="Google Shape;227;p36"/>
          <p:cNvSpPr/>
          <p:nvPr/>
        </p:nvSpPr>
        <p:spPr>
          <a:xfrm>
            <a:off x="5248287" y="1464300"/>
            <a:ext cx="2153400" cy="513600"/>
          </a:xfrm>
          <a:prstGeom prst="roundRect">
            <a:avLst>
              <a:gd name="adj" fmla="val 50000"/>
            </a:avLst>
          </a:prstGeom>
          <a:solidFill>
            <a:srgbClr val="313740"/>
          </a:solidFill>
          <a:ln>
            <a:noFill/>
          </a:ln>
        </p:spPr>
        <p:txBody>
          <a:bodyPr spcFirstLastPara="1" wrap="square" lIns="81000" tIns="27000" rIns="81000" bIns="27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BFCFD"/>
                </a:solidFill>
                <a:latin typeface="Poppins Light"/>
                <a:ea typeface="Poppins Light"/>
                <a:cs typeface="Poppins Light"/>
                <a:sym typeface="Poppins Light"/>
              </a:rPr>
              <a:t>Home Languages of our MLs</a:t>
            </a:r>
            <a:endParaRPr sz="1200">
              <a:solidFill>
                <a:srgbClr val="FBFCFD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28" name="Google Shape;228;p36"/>
          <p:cNvSpPr/>
          <p:nvPr/>
        </p:nvSpPr>
        <p:spPr>
          <a:xfrm>
            <a:off x="961350" y="1056200"/>
            <a:ext cx="3118200" cy="8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Home Languages at ___ our MLs know</a:t>
            </a:r>
            <a:endParaRPr sz="24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29" name="Google Shape;229;p36"/>
          <p:cNvSpPr txBox="1"/>
          <p:nvPr/>
        </p:nvSpPr>
        <p:spPr>
          <a:xfrm>
            <a:off x="961349" y="2950017"/>
            <a:ext cx="21534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 language that is used at home, or that they grew up using. </a:t>
            </a:r>
            <a:endParaRPr sz="1100"/>
          </a:p>
        </p:txBody>
      </p:sp>
      <p:graphicFrame>
        <p:nvGraphicFramePr>
          <p:cNvPr id="230" name="Google Shape;230;p36"/>
          <p:cNvGraphicFramePr/>
          <p:nvPr/>
        </p:nvGraphicFramePr>
        <p:xfrm>
          <a:off x="3989288" y="2179040"/>
          <a:ext cx="4762000" cy="2578600"/>
        </p:xfrm>
        <a:graphic>
          <a:graphicData uri="http://schemas.openxmlformats.org/drawingml/2006/table">
            <a:tbl>
              <a:tblPr>
                <a:noFill/>
                <a:tableStyleId>{DA6A6BE3-91B9-4E52-A328-4488D1EF31D3}</a:tableStyleId>
              </a:tblPr>
              <a:tblGrid>
                <a:gridCol w="175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7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F8F9F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8F9F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8F9F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8F9F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F8F9F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Poppins Light"/>
                        <a:ea typeface="Poppins Light"/>
                        <a:cs typeface="Poppins Light"/>
                        <a:sym typeface="Poppins Ligh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1" name="Google Shape;231;p36"/>
          <p:cNvSpPr/>
          <p:nvPr/>
        </p:nvSpPr>
        <p:spPr>
          <a:xfrm>
            <a:off x="281400" y="337500"/>
            <a:ext cx="8469900" cy="4468500"/>
          </a:xfrm>
          <a:prstGeom prst="rect">
            <a:avLst/>
          </a:prstGeom>
          <a:noFill/>
          <a:ln w="9525" cap="flat" cmpd="sng">
            <a:solidFill>
              <a:srgbClr val="31374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37"/>
          <p:cNvGrpSpPr/>
          <p:nvPr/>
        </p:nvGrpSpPr>
        <p:grpSpPr>
          <a:xfrm>
            <a:off x="269550" y="270000"/>
            <a:ext cx="8604900" cy="4603500"/>
            <a:chOff x="359400" y="360000"/>
            <a:chExt cx="11473200" cy="6138000"/>
          </a:xfrm>
        </p:grpSpPr>
        <p:sp>
          <p:nvSpPr>
            <p:cNvPr id="237" name="Google Shape;237;p37"/>
            <p:cNvSpPr/>
            <p:nvPr/>
          </p:nvSpPr>
          <p:spPr>
            <a:xfrm>
              <a:off x="359400" y="360000"/>
              <a:ext cx="11473200" cy="61380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449400" y="450000"/>
              <a:ext cx="11293200" cy="59580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400">
                  <a:solidFill>
                    <a:srgbClr val="31374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What is Talking Points?</a:t>
              </a:r>
              <a:endParaRPr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pic>
        <p:nvPicPr>
          <p:cNvPr id="239" name="Google Shape;239;p37"/>
          <p:cNvPicPr preferRelativeResize="0"/>
          <p:nvPr/>
        </p:nvPicPr>
        <p:blipFill rotWithShape="1">
          <a:blip r:embed="rId3">
            <a:alphaModFix/>
          </a:blip>
          <a:srcRect l="1625" t="-352" r="1615" b="-342"/>
          <a:stretch/>
        </p:blipFill>
        <p:spPr>
          <a:xfrm>
            <a:off x="2628175" y="1123950"/>
            <a:ext cx="3887700" cy="24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7"/>
          <p:cNvSpPr/>
          <p:nvPr/>
        </p:nvSpPr>
        <p:spPr>
          <a:xfrm>
            <a:off x="320875" y="555476"/>
            <a:ext cx="2307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41" name="Google Shape;241;p37"/>
          <p:cNvSpPr/>
          <p:nvPr/>
        </p:nvSpPr>
        <p:spPr>
          <a:xfrm>
            <a:off x="3418341" y="4206451"/>
            <a:ext cx="2307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42" name="Google Shape;242;p37"/>
          <p:cNvSpPr/>
          <p:nvPr/>
        </p:nvSpPr>
        <p:spPr>
          <a:xfrm>
            <a:off x="6843806" y="3653701"/>
            <a:ext cx="1953300" cy="11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 err="1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DeLozier</a:t>
            </a:r>
            <a:r>
              <a:rPr lang="en-US" sz="1000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, Paige (2022). </a:t>
            </a:r>
            <a:r>
              <a:rPr lang="en-US" sz="1000" i="1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Languages used in Talking Points</a:t>
            </a:r>
            <a:r>
              <a:rPr lang="en-US" sz="1000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. Talking Points.</a:t>
            </a:r>
            <a:r>
              <a:rPr lang="en-US" sz="1000" i="1" dirty="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1000" u="sng" dirty="0">
                <a:solidFill>
                  <a:schemeClr val="hlink"/>
                </a:solidFill>
                <a:latin typeface="Poppins Light"/>
                <a:ea typeface="Poppins Light"/>
                <a:cs typeface="Poppins Light"/>
                <a:sym typeface="Poppins Light"/>
                <a:hlinkClick r:id="rId4"/>
              </a:rPr>
              <a:t>https://intercom.help/talkingpoints/en/articles/455534-what-languages-does-talkingpoints-support   </a:t>
            </a:r>
            <a:endParaRPr lang="en-US" sz="10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43" name="Google Shape;243;p37"/>
          <p:cNvPicPr preferRelativeResize="0"/>
          <p:nvPr/>
        </p:nvPicPr>
        <p:blipFill rotWithShape="1">
          <a:blip r:embed="rId5">
            <a:alphaModFix/>
          </a:blip>
          <a:srcRect t="36673" b="11158"/>
          <a:stretch/>
        </p:blipFill>
        <p:spPr>
          <a:xfrm>
            <a:off x="1528912" y="840150"/>
            <a:ext cx="5344427" cy="35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/>
          <p:nvPr/>
        </p:nvSpPr>
        <p:spPr>
          <a:xfrm>
            <a:off x="1460913" y="286075"/>
            <a:ext cx="5480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Languages on Talking Points</a:t>
            </a:r>
            <a:endParaRPr sz="24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" y="783368"/>
            <a:ext cx="5809011" cy="35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 txBox="1"/>
          <p:nvPr/>
        </p:nvSpPr>
        <p:spPr>
          <a:xfrm>
            <a:off x="5518550" y="665550"/>
            <a:ext cx="35667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Why should we use Talking Points?</a:t>
            </a:r>
            <a:endParaRPr sz="2400"/>
          </a:p>
        </p:txBody>
      </p:sp>
      <p:sp>
        <p:nvSpPr>
          <p:cNvPr id="252" name="Google Shape;252;p38"/>
          <p:cNvSpPr txBox="1"/>
          <p:nvPr/>
        </p:nvSpPr>
        <p:spPr>
          <a:xfrm>
            <a:off x="5909750" y="1875255"/>
            <a:ext cx="2784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298450" algn="l" rtl="0">
              <a:spcBef>
                <a:spcPts val="0"/>
              </a:spcBef>
              <a:spcAft>
                <a:spcPts val="0"/>
              </a:spcAft>
              <a:buSzPts val="1100"/>
              <a:buFont typeface="Poppins Light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engage guardians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900"/>
              <a:buFont typeface="Poppins Light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To communicate about events, conferences, important information.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900"/>
              <a:buFont typeface="Poppins Light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Share student progress.</a:t>
            </a:r>
            <a:b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</a:b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" name="Picture 1" descr="Close-up of white square speech bubble">
            <a:extLst>
              <a:ext uri="{FF2B5EF4-FFF2-40B4-BE49-F238E27FC236}">
                <a16:creationId xmlns:a16="http://schemas.microsoft.com/office/drawing/2014/main" id="{B326A589-92B7-B590-7366-3684CDEE0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42" y="915158"/>
            <a:ext cx="3792693" cy="26549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9"/>
          <p:cNvGrpSpPr/>
          <p:nvPr/>
        </p:nvGrpSpPr>
        <p:grpSpPr>
          <a:xfrm>
            <a:off x="819113" y="1574779"/>
            <a:ext cx="7505775" cy="1993950"/>
            <a:chOff x="1092200" y="894723"/>
            <a:chExt cx="10007700" cy="2658600"/>
          </a:xfrm>
        </p:grpSpPr>
        <p:sp>
          <p:nvSpPr>
            <p:cNvPr id="258" name="Google Shape;258;p39"/>
            <p:cNvSpPr/>
            <p:nvPr/>
          </p:nvSpPr>
          <p:spPr>
            <a:xfrm>
              <a:off x="1092200" y="894723"/>
              <a:ext cx="10007700" cy="26586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59" name="Google Shape;259;p39"/>
            <p:cNvSpPr/>
            <p:nvPr/>
          </p:nvSpPr>
          <p:spPr>
            <a:xfrm>
              <a:off x="1182000" y="983748"/>
              <a:ext cx="9828000" cy="24804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60" name="Google Shape;260;p39"/>
          <p:cNvSpPr txBox="1"/>
          <p:nvPr/>
        </p:nvSpPr>
        <p:spPr>
          <a:xfrm>
            <a:off x="2380363" y="2414900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15900" lvl="0" indent="-22225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All Staff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15900" lvl="0" indent="-22225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Guardians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15900" lvl="0" indent="-22225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 is free</a:t>
            </a:r>
            <a:endParaRPr/>
          </a:p>
        </p:txBody>
      </p:sp>
      <p:sp>
        <p:nvSpPr>
          <p:cNvPr id="261" name="Google Shape;261;p39"/>
          <p:cNvSpPr txBox="1"/>
          <p:nvPr/>
        </p:nvSpPr>
        <p:spPr>
          <a:xfrm>
            <a:off x="2135438" y="200605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Who can use Talking Points?</a:t>
            </a:r>
            <a:endParaRPr sz="15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62" name="Google Shape;262;p39"/>
          <p:cNvSpPr/>
          <p:nvPr/>
        </p:nvSpPr>
        <p:spPr>
          <a:xfrm>
            <a:off x="1120512" y="2103152"/>
            <a:ext cx="937200" cy="9372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63" name="Google Shape;263;p39"/>
          <p:cNvSpPr/>
          <p:nvPr/>
        </p:nvSpPr>
        <p:spPr>
          <a:xfrm>
            <a:off x="1432400" y="2421538"/>
            <a:ext cx="313396" cy="300419"/>
          </a:xfrm>
          <a:custGeom>
            <a:avLst/>
            <a:gdLst/>
            <a:ahLst/>
            <a:cxnLst/>
            <a:rect l="l" t="t" r="r" b="b"/>
            <a:pathLst>
              <a:path w="390525" h="361950" extrusionOk="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rgbClr val="FBFCF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230" y="783368"/>
            <a:ext cx="5809011" cy="35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/>
          <p:nvPr/>
        </p:nvSpPr>
        <p:spPr>
          <a:xfrm>
            <a:off x="5518550" y="665550"/>
            <a:ext cx="35667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Classroom Implications</a:t>
            </a:r>
            <a:endParaRPr sz="2400"/>
          </a:p>
        </p:txBody>
      </p:sp>
      <p:sp>
        <p:nvSpPr>
          <p:cNvPr id="271" name="Google Shape;271;p40"/>
          <p:cNvSpPr txBox="1"/>
          <p:nvPr/>
        </p:nvSpPr>
        <p:spPr>
          <a:xfrm>
            <a:off x="5909750" y="1875247"/>
            <a:ext cx="2784300" cy="26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600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Guardians will know how their student is doing in school.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600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Guardians will be able to communicate more easily with staff.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457200" marR="0" lvl="0" indent="-266700" algn="l" rtl="0"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600"/>
              <a:buChar char="●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With more guardian involvement, students academics, attendance and behaviors improve since their guardians will be more involved in their education (Simon, 2004).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" name="Picture 2" descr="Close-up of white square speech bubble">
            <a:extLst>
              <a:ext uri="{FF2B5EF4-FFF2-40B4-BE49-F238E27FC236}">
                <a16:creationId xmlns:a16="http://schemas.microsoft.com/office/drawing/2014/main" id="{70AA37F9-6064-CFD1-05AD-47C1DD523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42" y="915158"/>
            <a:ext cx="3792693" cy="26549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1"/>
          <p:cNvGrpSpPr/>
          <p:nvPr/>
        </p:nvGrpSpPr>
        <p:grpSpPr>
          <a:xfrm>
            <a:off x="819113" y="1574779"/>
            <a:ext cx="7505775" cy="1993950"/>
            <a:chOff x="1092200" y="894723"/>
            <a:chExt cx="10007700" cy="2658600"/>
          </a:xfrm>
        </p:grpSpPr>
        <p:sp>
          <p:nvSpPr>
            <p:cNvPr id="277" name="Google Shape;277;p41"/>
            <p:cNvSpPr/>
            <p:nvPr/>
          </p:nvSpPr>
          <p:spPr>
            <a:xfrm>
              <a:off x="1092200" y="894723"/>
              <a:ext cx="10007700" cy="2658600"/>
            </a:xfrm>
            <a:prstGeom prst="rect">
              <a:avLst/>
            </a:prstGeom>
            <a:solidFill>
              <a:srgbClr val="FBFCFD"/>
            </a:solidFill>
            <a:ln>
              <a:noFill/>
            </a:ln>
            <a:effectLst>
              <a:outerShdw blurRad="127000" dist="63500" dir="2700000" algn="tl" rotWithShape="0">
                <a:srgbClr val="313740">
                  <a:alpha val="14900"/>
                </a:srgbClr>
              </a:outerShdw>
            </a:effectLst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  <p:sp>
          <p:nvSpPr>
            <p:cNvPr id="278" name="Google Shape;278;p41"/>
            <p:cNvSpPr/>
            <p:nvPr/>
          </p:nvSpPr>
          <p:spPr>
            <a:xfrm>
              <a:off x="1182000" y="983748"/>
              <a:ext cx="9828000" cy="2480400"/>
            </a:xfrm>
            <a:prstGeom prst="rect">
              <a:avLst/>
            </a:prstGeom>
            <a:noFill/>
            <a:ln w="9525" cap="flat" cmpd="sng">
              <a:solidFill>
                <a:srgbClr val="31374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sp>
        <p:nvSpPr>
          <p:cNvPr id="279" name="Google Shape;279;p41"/>
          <p:cNvSpPr txBox="1"/>
          <p:nvPr/>
        </p:nvSpPr>
        <p:spPr>
          <a:xfrm>
            <a:off x="2514821" y="2413814"/>
            <a:ext cx="53172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Arial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Use for multilingual guardians in your classroom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 just ML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215900" marR="0" lvl="0" indent="-22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740"/>
              </a:buClr>
              <a:buSzPts val="1100"/>
              <a:buFont typeface="Poppins Light"/>
              <a:buChar char="•"/>
            </a:pPr>
            <a:r>
              <a:rPr lang="en" sz="1100">
                <a:solidFill>
                  <a:srgbClr val="313740"/>
                </a:solidFill>
                <a:latin typeface="Poppins Light"/>
                <a:ea typeface="Poppins Light"/>
                <a:cs typeface="Poppins Light"/>
                <a:sym typeface="Poppins Light"/>
              </a:rPr>
              <a:t>Connect with the ML Teacher of which guardians need their messages translated.</a:t>
            </a:r>
            <a:endParaRPr sz="1100">
              <a:solidFill>
                <a:srgbClr val="31374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80" name="Google Shape;280;p41"/>
          <p:cNvSpPr/>
          <p:nvPr/>
        </p:nvSpPr>
        <p:spPr>
          <a:xfrm>
            <a:off x="2450527" y="2112332"/>
            <a:ext cx="36810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13740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Recommendations</a:t>
            </a:r>
            <a:endParaRPr sz="1500">
              <a:solidFill>
                <a:srgbClr val="313740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281" name="Google Shape;281;p41"/>
          <p:cNvSpPr/>
          <p:nvPr/>
        </p:nvSpPr>
        <p:spPr>
          <a:xfrm>
            <a:off x="1311887" y="2014002"/>
            <a:ext cx="937200" cy="937200"/>
          </a:xfrm>
          <a:prstGeom prst="ellipse">
            <a:avLst/>
          </a:prstGeom>
          <a:solidFill>
            <a:srgbClr val="31374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282" name="Google Shape;282;p41"/>
          <p:cNvSpPr/>
          <p:nvPr/>
        </p:nvSpPr>
        <p:spPr>
          <a:xfrm>
            <a:off x="1623788" y="2332388"/>
            <a:ext cx="313396" cy="300419"/>
          </a:xfrm>
          <a:custGeom>
            <a:avLst/>
            <a:gdLst/>
            <a:ahLst/>
            <a:cxnLst/>
            <a:rect l="l" t="t" r="r" b="b"/>
            <a:pathLst>
              <a:path w="390525" h="361950" extrusionOk="0">
                <a:moveTo>
                  <a:pt x="196596" y="7144"/>
                </a:moveTo>
                <a:cubicBezTo>
                  <a:pt x="92107" y="7144"/>
                  <a:pt x="7144" y="82105"/>
                  <a:pt x="7144" y="174308"/>
                </a:cubicBezTo>
                <a:cubicBezTo>
                  <a:pt x="7144" y="213265"/>
                  <a:pt x="22574" y="250984"/>
                  <a:pt x="50578" y="280892"/>
                </a:cubicBezTo>
                <a:cubicBezTo>
                  <a:pt x="56102" y="303752"/>
                  <a:pt x="49435" y="328041"/>
                  <a:pt x="32671" y="344710"/>
                </a:cubicBezTo>
                <a:cubicBezTo>
                  <a:pt x="25718" y="351663"/>
                  <a:pt x="30671" y="363760"/>
                  <a:pt x="40577" y="363760"/>
                </a:cubicBezTo>
                <a:cubicBezTo>
                  <a:pt x="72295" y="363760"/>
                  <a:pt x="102965" y="351282"/>
                  <a:pt x="125730" y="329375"/>
                </a:cubicBezTo>
                <a:cubicBezTo>
                  <a:pt x="148209" y="337375"/>
                  <a:pt x="172021" y="341471"/>
                  <a:pt x="196596" y="341471"/>
                </a:cubicBezTo>
                <a:cubicBezTo>
                  <a:pt x="301085" y="341471"/>
                  <a:pt x="387572" y="266509"/>
                  <a:pt x="387572" y="174308"/>
                </a:cubicBezTo>
                <a:cubicBezTo>
                  <a:pt x="387572" y="82105"/>
                  <a:pt x="301085" y="7144"/>
                  <a:pt x="196596" y="7144"/>
                </a:cubicBezTo>
                <a:close/>
                <a:moveTo>
                  <a:pt x="108966" y="207740"/>
                </a:moveTo>
                <a:cubicBezTo>
                  <a:pt x="90488" y="207740"/>
                  <a:pt x="75533" y="192786"/>
                  <a:pt x="75533" y="174308"/>
                </a:cubicBezTo>
                <a:cubicBezTo>
                  <a:pt x="75533" y="155829"/>
                  <a:pt x="90488" y="140875"/>
                  <a:pt x="108966" y="140875"/>
                </a:cubicBezTo>
                <a:cubicBezTo>
                  <a:pt x="127445" y="140875"/>
                  <a:pt x="142399" y="155829"/>
                  <a:pt x="142399" y="174308"/>
                </a:cubicBezTo>
                <a:cubicBezTo>
                  <a:pt x="142399" y="192786"/>
                  <a:pt x="127349" y="207740"/>
                  <a:pt x="108966" y="207740"/>
                </a:cubicBezTo>
                <a:close/>
                <a:moveTo>
                  <a:pt x="198120" y="207740"/>
                </a:moveTo>
                <a:cubicBezTo>
                  <a:pt x="179642" y="207740"/>
                  <a:pt x="164687" y="192786"/>
                  <a:pt x="164687" y="174308"/>
                </a:cubicBezTo>
                <a:cubicBezTo>
                  <a:pt x="164687" y="155829"/>
                  <a:pt x="179642" y="140875"/>
                  <a:pt x="198120" y="140875"/>
                </a:cubicBezTo>
                <a:cubicBezTo>
                  <a:pt x="216598" y="140875"/>
                  <a:pt x="231553" y="155829"/>
                  <a:pt x="231553" y="174308"/>
                </a:cubicBezTo>
                <a:cubicBezTo>
                  <a:pt x="231553" y="192786"/>
                  <a:pt x="216503" y="207740"/>
                  <a:pt x="198120" y="207740"/>
                </a:cubicBezTo>
                <a:close/>
                <a:moveTo>
                  <a:pt x="287274" y="207740"/>
                </a:moveTo>
                <a:cubicBezTo>
                  <a:pt x="268796" y="207740"/>
                  <a:pt x="253841" y="192786"/>
                  <a:pt x="253841" y="174308"/>
                </a:cubicBezTo>
                <a:cubicBezTo>
                  <a:pt x="253841" y="155829"/>
                  <a:pt x="268796" y="140875"/>
                  <a:pt x="287274" y="140875"/>
                </a:cubicBezTo>
                <a:cubicBezTo>
                  <a:pt x="305753" y="140875"/>
                  <a:pt x="320707" y="155829"/>
                  <a:pt x="320707" y="174308"/>
                </a:cubicBezTo>
                <a:cubicBezTo>
                  <a:pt x="320707" y="192786"/>
                  <a:pt x="305657" y="207740"/>
                  <a:pt x="287274" y="207740"/>
                </a:cubicBezTo>
                <a:close/>
              </a:path>
            </a:pathLst>
          </a:custGeom>
          <a:solidFill>
            <a:srgbClr val="FBFCF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477</Words>
  <Application>Microsoft Macintosh PowerPoint</Application>
  <PresentationFormat>On-screen Show (16:9)</PresentationFormat>
  <Paragraphs>51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Poppins Light</vt:lpstr>
      <vt:lpstr>Arial</vt:lpstr>
      <vt:lpstr>Trebuchet MS</vt:lpstr>
      <vt:lpstr>Playfair Display Black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Dankers, Remy</cp:lastModifiedBy>
  <cp:revision>1</cp:revision>
  <dcterms:modified xsi:type="dcterms:W3CDTF">2022-11-17T20:27:55Z</dcterms:modified>
</cp:coreProperties>
</file>