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3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3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3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0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02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9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6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3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A0DB04-0204-4C5F-A01E-82023F92FDC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CC2712-3CAF-420B-BE4B-24DB9806EE6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96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8E146-CE57-C3CC-4005-14F1A176E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6800" dirty="0"/>
              <a:t>2024 NCSTS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17418-09C9-340A-B2A6-CA22ACDEE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August 14, 2024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Traverse City, MI </a:t>
            </a:r>
          </a:p>
        </p:txBody>
      </p:sp>
      <p:pic>
        <p:nvPicPr>
          <p:cNvPr id="1026" name="Picture 2" descr="Traverse City Hotels, Events, Restaurants &amp; Things to Do">
            <a:extLst>
              <a:ext uri="{FF2B5EF4-FFF2-40B4-BE49-F238E27FC236}">
                <a16:creationId xmlns:a16="http://schemas.microsoft.com/office/drawing/2014/main" id="{0824B0FA-989A-1C32-DBE3-1D390ECA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r="18083"/>
          <a:stretch>
            <a:fillRect/>
          </a:stretch>
        </p:blipFill>
        <p:spPr bwMode="auto">
          <a:xfrm>
            <a:off x="-1" y="10"/>
            <a:ext cx="463531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6" name="Rectangle 2085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D563E20-D892-BF43-974B-DE02000E4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72"/>
          <a:stretch/>
        </p:blipFill>
        <p:spPr bwMode="auto">
          <a:xfrm>
            <a:off x="887887" y="640081"/>
            <a:ext cx="6402024" cy="53144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Content Placeholder 2">
            <a:extLst>
              <a:ext uri="{FF2B5EF4-FFF2-40B4-BE49-F238E27FC236}">
                <a16:creationId xmlns:a16="http://schemas.microsoft.com/office/drawing/2014/main" id="{A419BD2E-0519-0001-887E-6C572FE96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395" y="457200"/>
            <a:ext cx="3744348" cy="5411894"/>
          </a:xfrm>
        </p:spPr>
        <p:txBody>
          <a:bodyPr>
            <a:normAutofit/>
          </a:bodyPr>
          <a:lstStyle/>
          <a:p>
            <a:pPr rtl="0" fontAlgn="base"/>
            <a:r>
              <a:rPr lang="en-US" sz="1400" b="1" i="0" u="sng" dirty="0">
                <a:effectLst/>
                <a:latin typeface="Aptos" panose="020B0004020202020204" pitchFamily="34" charset="0"/>
              </a:rPr>
              <a:t>Conference Agenda: </a:t>
            </a:r>
            <a:endParaRPr lang="en-US" sz="1400" b="1" i="0" u="sng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8:00 AM – 9:15 AM: Welcome Reception &amp; Breakfast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9:15 AM – 9:30 AM: Welcome, Pledge of Allegiance, Intro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9:30 AM – 10:30 AM: Human Trafficking (Lt. Col. Michael Krumm)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10:30 AM – 10:45 AM: Break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10:45 AM – 11:45 AM: NEMTAC (Peter Hicks)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11:45 AM – 12:45 PM: Lunch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12:45 PM – 1:45 PM: ATRI Non-Consensual Towing (Alex Leslie)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1:45 PM – 3:00 PM: Tyler Technologies (Teri </a:t>
            </a:r>
            <a:r>
              <a:rPr lang="en-US" sz="1200" b="1" i="0" dirty="0" err="1">
                <a:effectLst/>
                <a:latin typeface="Aptos" panose="020B0004020202020204" pitchFamily="34" charset="0"/>
              </a:rPr>
              <a:t>Berschneider</a:t>
            </a:r>
            <a:r>
              <a:rPr lang="en-US" sz="1200" b="1" i="0" dirty="0">
                <a:effectLst/>
                <a:latin typeface="Aptos" panose="020B0004020202020204" pitchFamily="34" charset="0"/>
              </a:rPr>
              <a:t>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3:00 PM – 3:15 PM: Break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3:15 PM – 3:45 PM: ICC HHG Sting Ops (Cmdr. Ryan Nance)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3:45 PM – 4:15 PM: Enforcement &amp; Trends Presentation (Lt. Chris Keller)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200" b="1" i="0" dirty="0">
                <a:effectLst/>
                <a:latin typeface="Aptos" panose="020B0004020202020204" pitchFamily="34" charset="0"/>
              </a:rPr>
              <a:t>4:15 PM – 5:00 PM: Open Forum </a:t>
            </a:r>
            <a:r>
              <a:rPr lang="en-US" sz="1200" b="0" i="0" dirty="0">
                <a:effectLst/>
                <a:latin typeface="Aptos" panose="020B0004020202020204" pitchFamily="34" charset="0"/>
              </a:rPr>
              <a:t> 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endParaRPr lang="en-US" sz="700" dirty="0"/>
          </a:p>
        </p:txBody>
      </p:sp>
      <p:sp>
        <p:nvSpPr>
          <p:cNvPr id="2088" name="Rectangle 2087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1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664C-DBAD-5F5E-3B88-E704FCB8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President Abe Droste introducing speaker Lt. Col Mike Krumm (MI State Police)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FE6DE7-5CBC-4043-1C30-982E6C4BD6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25" b="231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A555F-0966-01CB-6D57-14A9B1E5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Agenda Item#3: Human Trafficking Awareness</a:t>
            </a:r>
          </a:p>
        </p:txBody>
      </p:sp>
    </p:spTree>
    <p:extLst>
      <p:ext uri="{BB962C8B-B14F-4D97-AF65-F5344CB8AC3E}">
        <p14:creationId xmlns:p14="http://schemas.microsoft.com/office/powerpoint/2010/main" val="284324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96CD800-C8BF-41B5-983A-3B3D95F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36A27B-61AE-4AA1-8BD6-7310E072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1BC4C5-EB16-4C0B-83E6-96A39848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0E9A622-9996-4927-BBCD-AEE2687B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DE3FC3-BAC1-4105-9620-4FB64EDC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619D3-3618-4F2E-3BBD-2B3C8A30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ATRI: American Transportation Research Institute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81BCB-F826-7B50-83A2-725A504F7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/>
              <a:t>Agenda Item#7:</a:t>
            </a:r>
          </a:p>
          <a:p>
            <a:r>
              <a:rPr lang="en-US"/>
              <a:t>Speaker Dr. Alex Leslie spoke about Predatory Towing research that ATRI completed in 2023.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F02B21-6D04-4A6A-B03E-CF7642D5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03C60-A874-A81E-6432-83A56607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69" r="1490" b="-3"/>
          <a:stretch>
            <a:fillRect/>
          </a:stretch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7E39010-823C-439A-B438-FEEDF5490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DEA8E79-6AE1-6114-58AE-C99C9C9C2B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9686" r="-2" b="19684"/>
          <a:stretch>
            <a:fillRect/>
          </a:stretch>
        </p:blipFill>
        <p:spPr>
          <a:xfrm>
            <a:off x="4812161" y="3504904"/>
            <a:ext cx="7374154" cy="3353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98625-ECB3-9160-79C0-D614A5975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3" y="5561659"/>
            <a:ext cx="3639058" cy="1200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1F94D-C8A1-7F51-1AE7-85CA25623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314" y="1138813"/>
            <a:ext cx="3475963" cy="11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38DFE-2EF7-C6B1-3C31-E0F8FE1DE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Median Rates vs. Excessive Rates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D4CF912C-95DD-7625-8686-ECD90DEF3A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670" y="640081"/>
            <a:ext cx="6738874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DBBA0-8BE4-B3EF-E86D-6C503631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419" y="5020691"/>
            <a:ext cx="3639058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9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F6C0B-0E7E-49E4-F51D-401DA0E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>
            <a:normAutofit/>
          </a:bodyPr>
          <a:lstStyle/>
          <a:p>
            <a:r>
              <a:rPr lang="en-US" sz="3600" dirty="0"/>
              <a:t>Tyler Technologies</a:t>
            </a: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522A1CD9-D2AA-9DCC-475F-91812775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36574"/>
            <a:ext cx="3084844" cy="3366047"/>
          </a:xfrm>
        </p:spPr>
        <p:txBody>
          <a:bodyPr>
            <a:normAutofit/>
          </a:bodyPr>
          <a:lstStyle/>
          <a:p>
            <a:r>
              <a:rPr lang="en-US" sz="1500" dirty="0"/>
              <a:t>Agenda Item #8: Insurance Filings Product Demo</a:t>
            </a:r>
          </a:p>
          <a:p>
            <a:r>
              <a:rPr lang="en-US" sz="1500" dirty="0"/>
              <a:t>Speaker: Teri </a:t>
            </a:r>
            <a:r>
              <a:rPr lang="en-US" sz="1500" dirty="0" err="1"/>
              <a:t>Berschneider</a:t>
            </a:r>
            <a:endParaRPr lang="en-US" sz="1500" dirty="0"/>
          </a:p>
        </p:txBody>
      </p:sp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CD4BF912-E74B-2E00-47A0-A82EDF15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>
            <a:fillRect/>
          </a:stretch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E3F1A-842E-FB74-6CDF-C51A918E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41" y="68324"/>
            <a:ext cx="1876687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1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BC432-9033-A2FF-1E5C-2CF3A178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Illinois Commerce Commission Police: HHG Sting Ops </a:t>
            </a:r>
          </a:p>
        </p:txBody>
      </p:sp>
      <p:pic>
        <p:nvPicPr>
          <p:cNvPr id="6" name="Content Placeholder 5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ABC3276B-7335-953B-17D1-4D8EBBCF3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2"/>
          <a:stretch>
            <a:fillRect/>
          </a:stretch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141D0-4F83-2645-A968-9DD6D9EAB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485" y="2198913"/>
            <a:ext cx="3690257" cy="3755565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 #10: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Speaker Commander Ryan Nance discussed the in-depth process for Illinois handling unlicensed (Illegal) HHG movers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sign, sky&#10;&#10;AI-generated content may be incorrect.">
            <a:extLst>
              <a:ext uri="{FF2B5EF4-FFF2-40B4-BE49-F238E27FC236}">
                <a16:creationId xmlns:a16="http://schemas.microsoft.com/office/drawing/2014/main" id="{0DAB6D88-DD4B-B6A3-5B22-B1E6A01CD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71" y="4076772"/>
            <a:ext cx="1230284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0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3DF90-B34E-A366-8704-E7B65073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Conference Event: </a:t>
            </a:r>
            <a:r>
              <a:rPr lang="en-US" sz="2800" dirty="0"/>
              <a:t>Discovery Traverse City Tours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DBBF0D-AB59-7295-B46E-521C1C6C1E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2447" y="1846370"/>
            <a:ext cx="3017043" cy="4022725"/>
          </a:xfrm>
          <a:prstGeom prst="rect">
            <a:avLst/>
          </a:prstGeom>
        </p:spPr>
      </p:pic>
      <p:pic>
        <p:nvPicPr>
          <p:cNvPr id="8" name="Content Placeholder 7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428FC977-C045-92EF-AC73-8CC0999C3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95" y="184637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6862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ACD1-82F6-2663-7E98-53ADB8B7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NCSTS Officers and Executive Members </a:t>
            </a:r>
            <a:r>
              <a:rPr lang="en-US" sz="2400" dirty="0"/>
              <a:t>(2024-2025)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CAEA3-77F4-E39F-F053-B6626340E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274077"/>
            <a:ext cx="4937760" cy="17254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Eric Belford MT DOT- </a:t>
            </a:r>
            <a:r>
              <a:rPr lang="en-US" b="1" dirty="0"/>
              <a:t>President</a:t>
            </a:r>
          </a:p>
          <a:p>
            <a:r>
              <a:rPr lang="en-US" dirty="0"/>
              <a:t>Kristen Burch ICC Police- </a:t>
            </a:r>
            <a:r>
              <a:rPr lang="en-US" b="1" dirty="0"/>
              <a:t>Vice President</a:t>
            </a:r>
          </a:p>
          <a:p>
            <a:r>
              <a:rPr lang="en-US" dirty="0"/>
              <a:t>Cindy Denny IN DOR- </a:t>
            </a:r>
            <a:r>
              <a:rPr lang="en-US" b="1" dirty="0"/>
              <a:t>Secretary</a:t>
            </a:r>
          </a:p>
          <a:p>
            <a:r>
              <a:rPr lang="en-US" dirty="0"/>
              <a:t>Carol Fallin TX DMV- </a:t>
            </a:r>
            <a:r>
              <a:rPr lang="en-US" b="1" dirty="0"/>
              <a:t>Treasurer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39F973-F6D4-4DD7-24A4-29B612194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848" y="2291004"/>
            <a:ext cx="4937760" cy="35632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Ryan Nance-ICC Police</a:t>
            </a:r>
          </a:p>
          <a:p>
            <a:r>
              <a:rPr lang="en-US" dirty="0"/>
              <a:t>LaBrina Matthews-TX DMV</a:t>
            </a:r>
          </a:p>
          <a:p>
            <a:r>
              <a:rPr lang="en-US" dirty="0"/>
              <a:t>Mathew Perkinson-WA UTC</a:t>
            </a:r>
          </a:p>
          <a:p>
            <a:r>
              <a:rPr lang="en-US" dirty="0"/>
              <a:t>Billy Johnson-Virginia DMV</a:t>
            </a:r>
          </a:p>
          <a:p>
            <a:r>
              <a:rPr lang="en-US" dirty="0"/>
              <a:t>Patrick Remfrey-WA UTC</a:t>
            </a:r>
          </a:p>
          <a:p>
            <a:r>
              <a:rPr lang="en-US" dirty="0"/>
              <a:t>Jodi McBride-WA UTC</a:t>
            </a:r>
          </a:p>
          <a:p>
            <a:r>
              <a:rPr lang="en-US" dirty="0"/>
              <a:t>Jared Smith-KS CC</a:t>
            </a:r>
          </a:p>
          <a:p>
            <a:r>
              <a:rPr lang="en-US" dirty="0"/>
              <a:t>Joshua Clemons-IN DOR</a:t>
            </a:r>
          </a:p>
          <a:p>
            <a:r>
              <a:rPr lang="en-US" dirty="0"/>
              <a:t>1 VACANCY 	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151DF-6F62-CA9B-F359-36782C1BAE2B}"/>
              </a:ext>
            </a:extLst>
          </p:cNvPr>
          <p:cNvSpPr txBox="1"/>
          <p:nvPr/>
        </p:nvSpPr>
        <p:spPr>
          <a:xfrm>
            <a:off x="1598213" y="1873966"/>
            <a:ext cx="21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OFFICERS ELECTED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F6B71-3A56-C47F-68D6-A3DA2F23D583}"/>
              </a:ext>
            </a:extLst>
          </p:cNvPr>
          <p:cNvSpPr txBox="1"/>
          <p:nvPr/>
        </p:nvSpPr>
        <p:spPr>
          <a:xfrm>
            <a:off x="6488263" y="1882117"/>
            <a:ext cx="271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EXECUTIVE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C8959-5634-DC16-CB72-7E2CB0A52DC4}"/>
              </a:ext>
            </a:extLst>
          </p:cNvPr>
          <p:cNvSpPr txBox="1"/>
          <p:nvPr/>
        </p:nvSpPr>
        <p:spPr>
          <a:xfrm>
            <a:off x="1598213" y="3887946"/>
            <a:ext cx="21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PAST PRESIDENTS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3275F-2119-2D43-2A4F-B9A71C81229C}"/>
              </a:ext>
            </a:extLst>
          </p:cNvPr>
          <p:cNvSpPr txBox="1"/>
          <p:nvPr/>
        </p:nvSpPr>
        <p:spPr>
          <a:xfrm>
            <a:off x="1216550" y="4333461"/>
            <a:ext cx="4086970" cy="176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Debord-KY TC</a:t>
            </a:r>
          </a:p>
          <a:p>
            <a:r>
              <a:rPr lang="en-US" dirty="0"/>
              <a:t>Mike Hoeme-KS CC</a:t>
            </a:r>
          </a:p>
          <a:p>
            <a:r>
              <a:rPr lang="en-US" dirty="0"/>
              <a:t>Terry Mercer-RI DPUC</a:t>
            </a:r>
          </a:p>
          <a:p>
            <a:r>
              <a:rPr lang="en-US" dirty="0"/>
              <a:t>Crystal Stevens-OK CC</a:t>
            </a:r>
          </a:p>
          <a:p>
            <a:r>
              <a:rPr lang="en-US" dirty="0"/>
              <a:t>Luke Bentley-AL PSC</a:t>
            </a:r>
          </a:p>
          <a:p>
            <a:r>
              <a:rPr lang="en-US" dirty="0"/>
              <a:t>Abraham Droste- MI State Police </a:t>
            </a:r>
            <a:r>
              <a:rPr lang="en-US" sz="1400" b="1" u="sng" dirty="0"/>
              <a:t>(new)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0429894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</TotalTime>
  <Words>344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Segoe UI</vt:lpstr>
      <vt:lpstr>Retrospect</vt:lpstr>
      <vt:lpstr>2024 NCSTS Meeting</vt:lpstr>
      <vt:lpstr>PowerPoint Presentation</vt:lpstr>
      <vt:lpstr>President Abe Droste introducing speaker Lt. Col Mike Krumm (MI State Police) </vt:lpstr>
      <vt:lpstr>ATRI: American Transportation Research Institute</vt:lpstr>
      <vt:lpstr>Median Rates vs. Excessive Rates</vt:lpstr>
      <vt:lpstr>Tyler Technologies</vt:lpstr>
      <vt:lpstr>Illinois Commerce Commission Police: HHG Sting Ops </vt:lpstr>
      <vt:lpstr>After Conference Event: Discovery Traverse City Tours</vt:lpstr>
      <vt:lpstr>NCSTS Officers and Executive Members (2024-2025)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Burch, Kristen</dc:creator>
  <cp:lastModifiedBy>Burch, Kristen</cp:lastModifiedBy>
  <cp:revision>3</cp:revision>
  <dcterms:created xsi:type="dcterms:W3CDTF">2025-06-03T17:44:19Z</dcterms:created>
  <dcterms:modified xsi:type="dcterms:W3CDTF">2025-06-04T13:57:27Z</dcterms:modified>
</cp:coreProperties>
</file>