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colors1.xml" ContentType="application/vnd.ms-office.chartcolorstyle+xml"/>
  <Override PartName="/ppt/charts/colors2.xml" ContentType="application/vnd.ms-office.chartcolorstyle+xml"/>
  <Override PartName="/ppt/charts/colors3.xml" ContentType="application/vnd.ms-office.chartcolorstyle+xml"/>
  <Override PartName="/ppt/charts/colors4.xml" ContentType="application/vnd.ms-office.chartcolorstyle+xml"/>
  <Override PartName="/ppt/charts/colors5.xml" ContentType="application/vnd.ms-office.chartcolorstyle+xml"/>
  <Override PartName="/ppt/charts/style1.xml" ContentType="application/vnd.ms-office.chartstyle+xml"/>
  <Override PartName="/ppt/charts/style2.xml" ContentType="application/vnd.ms-office.chartstyle+xml"/>
  <Override PartName="/ppt/charts/style3.xml" ContentType="application/vnd.ms-office.chartstyle+xml"/>
  <Override PartName="/ppt/charts/style4.xml" ContentType="application/vnd.ms-office.chartstyle+xml"/>
  <Override PartName="/ppt/charts/style5.xml" ContentType="application/vnd.ms-office.chartstyle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3"/>
  </p:sldMasterIdLst>
  <p:notesMasterIdLst>
    <p:notesMasterId r:id="rId23"/>
  </p:notesMasterIdLst>
  <p:handoutMasterIdLst>
    <p:handoutMasterId r:id="rId63"/>
  </p:handoutMasterIdLst>
  <p:sldIdLst>
    <p:sldId id="286" r:id="rId4"/>
    <p:sldId id="289" r:id="rId5"/>
    <p:sldId id="323" r:id="rId6"/>
    <p:sldId id="290" r:id="rId7"/>
    <p:sldId id="344" r:id="rId8"/>
    <p:sldId id="325" r:id="rId9"/>
    <p:sldId id="298" r:id="rId10"/>
    <p:sldId id="328" r:id="rId11"/>
    <p:sldId id="327" r:id="rId12"/>
    <p:sldId id="284" r:id="rId13"/>
    <p:sldId id="329" r:id="rId14"/>
    <p:sldId id="333" r:id="rId15"/>
    <p:sldId id="336" r:id="rId16"/>
    <p:sldId id="347" r:id="rId17"/>
    <p:sldId id="304" r:id="rId18"/>
    <p:sldId id="267" r:id="rId19"/>
    <p:sldId id="346" r:id="rId20"/>
    <p:sldId id="363" r:id="rId21"/>
    <p:sldId id="264" r:id="rId22"/>
    <p:sldId id="337" r:id="rId24"/>
    <p:sldId id="366" r:id="rId25"/>
    <p:sldId id="269" r:id="rId26"/>
    <p:sldId id="339" r:id="rId27"/>
    <p:sldId id="350" r:id="rId28"/>
    <p:sldId id="351" r:id="rId29"/>
    <p:sldId id="352" r:id="rId30"/>
    <p:sldId id="340" r:id="rId31"/>
    <p:sldId id="349" r:id="rId32"/>
    <p:sldId id="357" r:id="rId33"/>
    <p:sldId id="358" r:id="rId34"/>
    <p:sldId id="359" r:id="rId35"/>
    <p:sldId id="287" r:id="rId36"/>
    <p:sldId id="342" r:id="rId37"/>
    <p:sldId id="320" r:id="rId38"/>
    <p:sldId id="317" r:id="rId39"/>
    <p:sldId id="318" r:id="rId40"/>
    <p:sldId id="319" r:id="rId41"/>
    <p:sldId id="299" r:id="rId42"/>
    <p:sldId id="316" r:id="rId43"/>
    <p:sldId id="294" r:id="rId44"/>
    <p:sldId id="296" r:id="rId45"/>
    <p:sldId id="364" r:id="rId46"/>
    <p:sldId id="365" r:id="rId47"/>
    <p:sldId id="288" r:id="rId48"/>
    <p:sldId id="258" r:id="rId49"/>
    <p:sldId id="369" r:id="rId50"/>
    <p:sldId id="302" r:id="rId51"/>
    <p:sldId id="259" r:id="rId52"/>
    <p:sldId id="261" r:id="rId53"/>
    <p:sldId id="260" r:id="rId54"/>
    <p:sldId id="262" r:id="rId55"/>
    <p:sldId id="263" r:id="rId56"/>
    <p:sldId id="268" r:id="rId57"/>
    <p:sldId id="266" r:id="rId58"/>
    <p:sldId id="295" r:id="rId59"/>
    <p:sldId id="297" r:id="rId60"/>
    <p:sldId id="326" r:id="rId61"/>
    <p:sldId id="368" r:id="rId62"/>
  </p:sldIdLst>
  <p:sldSz cx="9144000" cy="5147945"/>
  <p:notesSz cx="9385300" cy="70993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17" autoAdjust="0"/>
    <p:restoredTop sz="48371" autoAdjust="0"/>
  </p:normalViewPr>
  <p:slideViewPr>
    <p:cSldViewPr snapToGrid="0">
      <p:cViewPr varScale="1">
        <p:scale>
          <a:sx n="52" d="100"/>
          <a:sy n="52" d="100"/>
        </p:scale>
        <p:origin x="195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6" Type="http://schemas.openxmlformats.org/officeDocument/2006/relationships/tableStyles" Target="tableStyles.xml"/><Relationship Id="rId65" Type="http://schemas.openxmlformats.org/officeDocument/2006/relationships/viewProps" Target="viewProps.xml"/><Relationship Id="rId64" Type="http://schemas.openxmlformats.org/officeDocument/2006/relationships/presProps" Target="presProps.xml"/><Relationship Id="rId63" Type="http://schemas.openxmlformats.org/officeDocument/2006/relationships/handoutMaster" Target="handoutMasters/handoutMaster1.xml"/><Relationship Id="rId62" Type="http://schemas.openxmlformats.org/officeDocument/2006/relationships/slide" Target="slides/slide58.xml"/><Relationship Id="rId61" Type="http://schemas.openxmlformats.org/officeDocument/2006/relationships/slide" Target="slides/slide57.xml"/><Relationship Id="rId60" Type="http://schemas.openxmlformats.org/officeDocument/2006/relationships/slide" Target="slides/slide56.xml"/><Relationship Id="rId6" Type="http://schemas.openxmlformats.org/officeDocument/2006/relationships/slide" Target="slides/slide3.xml"/><Relationship Id="rId59" Type="http://schemas.openxmlformats.org/officeDocument/2006/relationships/slide" Target="slides/slide55.xml"/><Relationship Id="rId58" Type="http://schemas.openxmlformats.org/officeDocument/2006/relationships/slide" Target="slides/slide54.xml"/><Relationship Id="rId57" Type="http://schemas.openxmlformats.org/officeDocument/2006/relationships/slide" Target="slides/slide53.xml"/><Relationship Id="rId56" Type="http://schemas.openxmlformats.org/officeDocument/2006/relationships/slide" Target="slides/slide52.xml"/><Relationship Id="rId55" Type="http://schemas.openxmlformats.org/officeDocument/2006/relationships/slide" Target="slides/slide51.xml"/><Relationship Id="rId54" Type="http://schemas.openxmlformats.org/officeDocument/2006/relationships/slide" Target="slides/slide50.xml"/><Relationship Id="rId53" Type="http://schemas.openxmlformats.org/officeDocument/2006/relationships/slide" Target="slides/slide49.xml"/><Relationship Id="rId52" Type="http://schemas.openxmlformats.org/officeDocument/2006/relationships/slide" Target="slides/slide48.xml"/><Relationship Id="rId51" Type="http://schemas.openxmlformats.org/officeDocument/2006/relationships/slide" Target="slides/slide47.xml"/><Relationship Id="rId50" Type="http://schemas.openxmlformats.org/officeDocument/2006/relationships/slide" Target="slides/slide46.xml"/><Relationship Id="rId5" Type="http://schemas.openxmlformats.org/officeDocument/2006/relationships/slide" Target="slides/slide2.xml"/><Relationship Id="rId49" Type="http://schemas.openxmlformats.org/officeDocument/2006/relationships/slide" Target="slides/slide45.xml"/><Relationship Id="rId48" Type="http://schemas.openxmlformats.org/officeDocument/2006/relationships/slide" Target="slides/slide44.xml"/><Relationship Id="rId47" Type="http://schemas.openxmlformats.org/officeDocument/2006/relationships/slide" Target="slides/slide43.xml"/><Relationship Id="rId46" Type="http://schemas.openxmlformats.org/officeDocument/2006/relationships/slide" Target="slides/slide42.xml"/><Relationship Id="rId45" Type="http://schemas.openxmlformats.org/officeDocument/2006/relationships/slide" Target="slides/slide41.xml"/><Relationship Id="rId44" Type="http://schemas.openxmlformats.org/officeDocument/2006/relationships/slide" Target="slides/slide40.xml"/><Relationship Id="rId43" Type="http://schemas.openxmlformats.org/officeDocument/2006/relationships/slide" Target="slides/slide39.xml"/><Relationship Id="rId42" Type="http://schemas.openxmlformats.org/officeDocument/2006/relationships/slide" Target="slides/slide38.xml"/><Relationship Id="rId41" Type="http://schemas.openxmlformats.org/officeDocument/2006/relationships/slide" Target="slides/slide37.xml"/><Relationship Id="rId40" Type="http://schemas.openxmlformats.org/officeDocument/2006/relationships/slide" Target="slides/slide36.xml"/><Relationship Id="rId4" Type="http://schemas.openxmlformats.org/officeDocument/2006/relationships/slide" Target="slides/slide1.xml"/><Relationship Id="rId39" Type="http://schemas.openxmlformats.org/officeDocument/2006/relationships/slide" Target="slides/slide35.xml"/><Relationship Id="rId38" Type="http://schemas.openxmlformats.org/officeDocument/2006/relationships/slide" Target="slides/slide34.xml"/><Relationship Id="rId37" Type="http://schemas.openxmlformats.org/officeDocument/2006/relationships/slide" Target="slides/slide33.xml"/><Relationship Id="rId36" Type="http://schemas.openxmlformats.org/officeDocument/2006/relationships/slide" Target="slides/slide32.xml"/><Relationship Id="rId35" Type="http://schemas.openxmlformats.org/officeDocument/2006/relationships/slide" Target="slides/slide31.xml"/><Relationship Id="rId34" Type="http://schemas.openxmlformats.org/officeDocument/2006/relationships/slide" Target="slides/slide30.xml"/><Relationship Id="rId33" Type="http://schemas.openxmlformats.org/officeDocument/2006/relationships/slide" Target="slides/slide29.xml"/><Relationship Id="rId32" Type="http://schemas.openxmlformats.org/officeDocument/2006/relationships/slide" Target="slides/slide28.xml"/><Relationship Id="rId31" Type="http://schemas.openxmlformats.org/officeDocument/2006/relationships/slide" Target="slides/slide27.xml"/><Relationship Id="rId30" Type="http://schemas.openxmlformats.org/officeDocument/2006/relationships/slide" Target="slides/slide26.xml"/><Relationship Id="rId3" Type="http://schemas.openxmlformats.org/officeDocument/2006/relationships/slideMaster" Target="slideMasters/slideMaster2.xml"/><Relationship Id="rId29" Type="http://schemas.openxmlformats.org/officeDocument/2006/relationships/slide" Target="slides/slide25.xml"/><Relationship Id="rId28" Type="http://schemas.openxmlformats.org/officeDocument/2006/relationships/slide" Target="slides/slide24.xml"/><Relationship Id="rId27" Type="http://schemas.openxmlformats.org/officeDocument/2006/relationships/slide" Target="slides/slide23.xml"/><Relationship Id="rId26" Type="http://schemas.openxmlformats.org/officeDocument/2006/relationships/slide" Target="slides/slide22.xml"/><Relationship Id="rId25" Type="http://schemas.openxmlformats.org/officeDocument/2006/relationships/slide" Target="slides/slide21.xml"/><Relationship Id="rId24" Type="http://schemas.openxmlformats.org/officeDocument/2006/relationships/slide" Target="slides/slide20.xml"/><Relationship Id="rId23" Type="http://schemas.openxmlformats.org/officeDocument/2006/relationships/notesMaster" Target="notesMasters/notesMaster1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/Volumes/My%20Book/Data%20Backup/SSL-POA/Newsletters%20%26%20Presentations/2026/2022-2029%20Forecast%20for%20Powerpoint%2022May25.xlsx" TargetMode="External"/></Relationships>
</file>

<file path=ppt/charts/_rels/chart2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/Volumes/USB20FD/2026%20Pres%20Charts%2021May25.xlsx" TargetMode="External"/></Relationships>
</file>

<file path=ppt/charts/_rels/chart3.xml.rels><?xml version="1.0" encoding="UTF-8" standalone="yes"?>
<Relationships xmlns="http://schemas.openxmlformats.org/package/2006/relationships"><Relationship Id="rId4" Type="http://schemas.microsoft.com/office/2011/relationships/chartColorStyle" Target="colors2.xml"/><Relationship Id="rId3" Type="http://schemas.microsoft.com/office/2011/relationships/chartStyle" Target="style2.xml"/><Relationship Id="rId2" Type="http://schemas.openxmlformats.org/officeDocument/2006/relationships/themeOverride" Target="../theme/themeOverride1.xml"/><Relationship Id="rId1" Type="http://schemas.openxmlformats.org/officeDocument/2006/relationships/oleObject" Target="/Volumes/USB20FD/2026%20Pres%20Charts%2021May25.xlsx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/Volumes/USB20FD/2026%20Pres%20Charts%2021May25.xlsx" TargetMode="External"/></Relationships>
</file>

<file path=ppt/charts/_rels/chart5.xml.rels><?xml version="1.0" encoding="UTF-8" standalone="yes"?>
<Relationships xmlns="http://schemas.openxmlformats.org/package/2006/relationships"><Relationship Id="rId4" Type="http://schemas.microsoft.com/office/2011/relationships/chartColorStyle" Target="colors4.xml"/><Relationship Id="rId3" Type="http://schemas.microsoft.com/office/2011/relationships/chartStyle" Target="style4.xml"/><Relationship Id="rId2" Type="http://schemas.openxmlformats.org/officeDocument/2006/relationships/themeOverride" Target="../theme/themeOverride2.xml"/><Relationship Id="rId1" Type="http://schemas.openxmlformats.org/officeDocument/2006/relationships/oleObject" Target="/Volumes/USB20FD/2026%20Pres%20Charts%2021May25.xlsx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/Volumes/USB20FD/2026%20Pres%20Charts%2021May25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lang="en-US" sz="3600" b="0" i="0" u="sng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  <a:r>
              <a:rPr lang="en-US" sz="2800" b="1" u="sng" dirty="0"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rPr>
              <a:t>2026 Community Events</a:t>
            </a:r>
            <a:endParaRPr lang="en-US" sz="2800" b="1" u="sng" dirty="0"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endParaRPr>
          </a:p>
        </c:rich>
      </c:tx>
      <c:layout>
        <c:manualLayout>
          <c:xMode val="edge"/>
          <c:yMode val="edge"/>
          <c:x val="0.00230485556238476"/>
          <c:y val="0.00481463649494463"/>
        </c:manualLayout>
      </c:layout>
      <c:overlay val="0"/>
      <c:spPr>
        <a:noFill/>
        <a:ln>
          <a:noFill/>
        </a:ln>
        <a:effectLst/>
      </c:spPr>
    </c:title>
    <c:autoTitleDeleted val="0"/>
    <c:view3D>
      <c:rotX val="30"/>
      <c:rotY val="109"/>
      <c:depthPercent val="100"/>
      <c:rAngAx val="0"/>
    </c:view3D>
    <c:floor>
      <c:thickness val="0"/>
      <c:spPr>
        <a:noFill/>
        <a:ln>
          <a:noFill/>
        </a:ln>
        <a:effectLst/>
      </c:spPr>
    </c:floor>
    <c:sideWall>
      <c:thickness val="0"/>
      <c:spPr>
        <a:noFill/>
        <a:ln>
          <a:noFill/>
        </a:ln>
        <a:effectLst/>
      </c:spPr>
    </c:sideWall>
    <c:backWall>
      <c:thickness val="0"/>
      <c:spPr>
        <a:noFill/>
        <a:ln>
          <a:noFill/>
        </a:ln>
        <a:effectLst/>
      </c:spPr>
    </c:backWall>
    <c:plotArea>
      <c:layout>
        <c:manualLayout>
          <c:layoutTarget val="inner"/>
          <c:xMode val="edge"/>
          <c:yMode val="edge"/>
          <c:x val="0.0405493227860768"/>
          <c:y val="0.216934156959407"/>
          <c:w val="0.465257552764445"/>
          <c:h val="0.628550134625348"/>
        </c:manualLayout>
      </c:layout>
      <c:pie3DChart>
        <c:varyColors val="1"/>
        <c:ser>
          <c:idx val="0"/>
          <c:order val="0"/>
          <c:tx>
            <c:strRef>
              <c:f>'[2022-2029 Forecast for Powerpoint 22May25.xlsx]Community Events'!$C$3</c:f>
              <c:strCache>
                <c:ptCount val="1"/>
                <c:pt idx="0">
                  <c:v>2026</c:v>
                </c:pt>
              </c:strCache>
            </c:strRef>
          </c:tx>
          <c:explosion val="34"/>
          <c:dPt>
            <c:idx val="0"/>
            <c:bubble3D val="0"/>
            <c:spPr>
              <a:solidFill>
                <a:schemeClr val="accent1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1"/>
            <c:bubble3D val="0"/>
            <c:spPr>
              <a:solidFill>
                <a:schemeClr val="accent2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2"/>
            <c:bubble3D val="0"/>
            <c:spPr>
              <a:solidFill>
                <a:schemeClr val="accent3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3"/>
            <c:bubble3D val="0"/>
            <c:spPr>
              <a:solidFill>
                <a:schemeClr val="accent4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4"/>
            <c:bubble3D val="0"/>
            <c:spPr>
              <a:solidFill>
                <a:schemeClr val="accent5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5"/>
            <c:bubble3D val="0"/>
            <c:spPr>
              <a:solidFill>
                <a:schemeClr val="accent6"/>
              </a:solidFill>
              <a:ln w="25400">
                <a:solidFill>
                  <a:schemeClr val="lt1"/>
                </a:solidFill>
              </a:ln>
              <a:effectLst/>
              <a:scene3d>
                <a:camera prst="orthographicFront"/>
                <a:lightRig rig="threePt" dir="t"/>
              </a:scene3d>
              <a:sp3d contourW="25400">
                <a:contourClr>
                  <a:schemeClr val="lt1"/>
                </a:contourClr>
              </a:sp3d>
            </c:spPr>
          </c:dPt>
          <c:dPt>
            <c:idx val="6"/>
            <c:bubble3D val="0"/>
            <c:spPr>
              <a:solidFill>
                <a:schemeClr val="accent1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</c:spPr>
          </c:dPt>
          <c:dPt>
            <c:idx val="7"/>
            <c:bubble3D val="0"/>
            <c:spPr>
              <a:solidFill>
                <a:schemeClr val="accent2">
                  <a:lumMod val="60000"/>
                </a:schemeClr>
              </a:solidFill>
              <a:ln w="25400">
                <a:solidFill>
                  <a:schemeClr val="lt1"/>
                </a:solidFill>
              </a:ln>
              <a:effectLst/>
            </c:spPr>
          </c:dPt>
          <c:dLbls>
            <c:dLbl>
              <c:idx val="0"/>
              <c:layout>
                <c:manualLayout>
                  <c:x val="0.00147800234973996"/>
                  <c:y val="0.016586409357789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-0.0434024287718497"/>
                  <c:y val="0.025256246870875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0167319519549777"/>
                  <c:y val="0.017457785262391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151566183900303"/>
                  <c:y val="0.052868326430294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0.0105254294375211"/>
                  <c:y val="-0.153787265031177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5"/>
              <c:layout>
                <c:manualLayout>
                  <c:x val="0.0388921745172557"/>
                  <c:y val="-0.013455691593464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6"/>
              <c:layout>
                <c:manualLayout>
                  <c:x val="-0.0129288739547502"/>
                  <c:y val="-0.0310834736698375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7"/>
              <c:layout>
                <c:manualLayout>
                  <c:x val="-0.0155645077878233"/>
                  <c:y val="-0.164161849710983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lang="en-US" sz="18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charset="0"/>
                    <a:ea typeface="Arial Black" panose="020B0A04020102020204" charset="0"/>
                    <a:cs typeface="Arial Black" panose="020B0A04020102020204" charset="0"/>
                    <a:sym typeface="Arial Black" panose="020B0A04020102020204" charset="0"/>
                  </a:defRPr>
                </a:pPr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0"/>
                <c15:leaderLines/>
              </c:ext>
            </c:extLst>
          </c:dLbls>
          <c:cat>
            <c:strRef>
              <c:f>'[2022-2029 Forecast for Powerpoint 22May25.xlsx]Community Events'!$B$4:$B$11</c:f>
              <c:strCache>
                <c:ptCount val="8"/>
                <c:pt idx="0">
                  <c:v>Annual Meeting</c:v>
                </c:pt>
                <c:pt idx="1">
                  <c:v>Rummage Sale</c:v>
                </c:pt>
                <c:pt idx="2">
                  <c:v>Golf Outing</c:v>
                </c:pt>
                <c:pt idx="3">
                  <c:v>Boat Parade (Awards)</c:v>
                </c:pt>
                <c:pt idx="4">
                  <c:v>Fishing Jamboree</c:v>
                </c:pt>
                <c:pt idx="5">
                  <c:v>Poker Run and Potluck Dinner</c:v>
                </c:pt>
                <c:pt idx="6">
                  <c:v>Christmas / Holiday Dinner</c:v>
                </c:pt>
                <c:pt idx="7">
                  <c:v>Recognition Awards</c:v>
                </c:pt>
              </c:strCache>
            </c:strRef>
          </c:cat>
          <c:val>
            <c:numRef>
              <c:f>'[2022-2029 Forecast for Powerpoint 22May25.xlsx]Community Events'!$C$4:$C$11</c:f>
              <c:numCache>
                <c:formatCode>"$"#,##0_);[Red]\("$"#,##0\)</c:formatCode>
                <c:ptCount val="8"/>
                <c:pt idx="0">
                  <c:v>200</c:v>
                </c:pt>
                <c:pt idx="1">
                  <c:v>50</c:v>
                </c:pt>
                <c:pt idx="2">
                  <c:v>500</c:v>
                </c:pt>
                <c:pt idx="3">
                  <c:v>175</c:v>
                </c:pt>
                <c:pt idx="4">
                  <c:v>500</c:v>
                </c:pt>
                <c:pt idx="5">
                  <c:v>400</c:v>
                </c:pt>
                <c:pt idx="6">
                  <c:v>500</c:v>
                </c:pt>
                <c:pt idx="7">
                  <c:v>250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</c:pie3DChart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4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5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6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egendEntry>
        <c:idx val="7"/>
        <c:txPr>
          <a:bodyPr rot="0" spcFirstLastPara="1" vertOverflow="ellipsis" vert="horz" wrap="square" anchor="ctr" anchorCtr="1"/>
          <a:lstStyle/>
          <a:p>
            <a:pPr>
              <a:defRPr lang="en-US" sz="16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Arial Black" panose="020B0A04020102020204" charset="0"/>
                <a:ea typeface="Arial Black" panose="020B0A04020102020204" charset="0"/>
                <a:cs typeface="Arial Black" panose="020B0A04020102020204" charset="0"/>
                <a:sym typeface="Arial Black" panose="020B0A04020102020204" charset="0"/>
              </a:defRPr>
            </a:pPr>
          </a:p>
        </c:txPr>
      </c:legendEntry>
      <c:layout>
        <c:manualLayout>
          <c:xMode val="edge"/>
          <c:yMode val="edge"/>
          <c:x val="0.563883191867865"/>
          <c:y val="0.00433526011560694"/>
          <c:w val="0.433590694977249"/>
          <c:h val="0.991329479768786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lang="en-US" sz="16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Arial Black" panose="020B0A04020102020204" charset="0"/>
              <a:ea typeface="Arial Black" panose="020B0A04020102020204" charset="0"/>
              <a:cs typeface="Arial Black" panose="020B0A04020102020204" charset="0"/>
              <a:sym typeface="Arial Black" panose="020B0A04020102020204" charset="0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6cd3c16c-deac-4d69-8265-7d82993d9b3a}"/>
      </c:ext>
    </c:extLst>
  </c:chart>
  <c:spPr>
    <a:solidFill>
      <a:schemeClr val="bg1"/>
    </a:solidFill>
    <a:ln w="9525" cap="flat" cmpd="sng" algn="ctr">
      <a:solidFill>
        <a:schemeClr val="tx1">
          <a:lumMod val="15000"/>
          <a:lumOff val="85000"/>
        </a:schemeClr>
      </a:solidFill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600" b="1" i="0" u="none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  <a:r>
              <a:rPr lang="en-US" sz="2000" u="heavy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</a:rPr>
              <a:t>Lake Preservation and Cash Management</a:t>
            </a:r>
            <a:endParaRPr lang="en-US" sz="2000" u="heavy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chemeClr val="tx1">
                    <a:lumMod val="75000"/>
                    <a:lumOff val="25000"/>
                  </a:schemeClr>
                </a:solidFill>
              </a:uFill>
            </a:endParaRPr>
          </a:p>
        </c:rich>
      </c:tx>
      <c:layout>
        <c:manualLayout>
          <c:xMode val="edge"/>
          <c:yMode val="edge"/>
          <c:x val="0.162203030368251"/>
          <c:y val="0.079993422403300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170453852314769"/>
          <c:y val="0.390799834907431"/>
          <c:w val="0.758697632058288"/>
          <c:h val="0.477669158520222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'[2026 Pres Charts 21May25.xlsx]Charts'!$B$141</c:f>
              <c:strCache>
                <c:ptCount val="1"/>
                <c:pt idx="0">
                  <c:v>Revenue Reciepts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'[2026 Pres Charts 21May25.xlsx]Charts'!$C$140:$I$140</c:f>
              <c:numCache>
                <c:formatCode>General</c:formatCod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numCache>
            </c:numRef>
          </c:cat>
          <c:val>
            <c:numRef>
              <c:f>'[2026 Pres Charts 21May25.xlsx]Charts'!$C$141:$I$141</c:f>
              <c:numCache>
                <c:formatCode>"$"#,##0;[Red]"$"#,##0</c:formatCode>
                <c:ptCount val="7"/>
                <c:pt idx="0">
                  <c:v>48461.11</c:v>
                </c:pt>
                <c:pt idx="1">
                  <c:v>53077.78</c:v>
                </c:pt>
                <c:pt idx="2">
                  <c:v>90137</c:v>
                </c:pt>
                <c:pt idx="3">
                  <c:v>104905</c:v>
                </c:pt>
                <c:pt idx="4">
                  <c:v>120461</c:v>
                </c:pt>
                <c:pt idx="5">
                  <c:v>138257</c:v>
                </c:pt>
                <c:pt idx="6">
                  <c:v>158641</c:v>
                </c:pt>
              </c:numCache>
            </c:numRef>
          </c:val>
        </c:ser>
        <c:ser>
          <c:idx val="1"/>
          <c:order val="1"/>
          <c:tx>
            <c:strRef>
              <c:f>'[2026 Pres Charts 21May25.xlsx]Charts'!$B$142</c:f>
              <c:strCache>
                <c:ptCount val="1"/>
                <c:pt idx="0">
                  <c:v>Actual &amp; Planned Expenditures 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numRef>
              <c:f>'[2026 Pres Charts 21May25.xlsx]Charts'!$C$140:$I$140</c:f>
              <c:numCache>
                <c:formatCode>General</c:formatCod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numCache>
            </c:numRef>
          </c:cat>
          <c:val>
            <c:numRef>
              <c:f>'[2026 Pres Charts 21May25.xlsx]Charts'!$C$142:$I$142</c:f>
              <c:numCache>
                <c:formatCode>"$"#,##0;[Red]"$"#,##0</c:formatCode>
                <c:ptCount val="7"/>
                <c:pt idx="0">
                  <c:v>-94872.7</c:v>
                </c:pt>
                <c:pt idx="1">
                  <c:v>-75441.09</c:v>
                </c:pt>
                <c:pt idx="2">
                  <c:v>-71513</c:v>
                </c:pt>
                <c:pt idx="3">
                  <c:v>-79226</c:v>
                </c:pt>
                <c:pt idx="4">
                  <c:v>-120875</c:v>
                </c:pt>
                <c:pt idx="5">
                  <c:v>-94315</c:v>
                </c:pt>
                <c:pt idx="6">
                  <c:v>-171240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631427258"/>
        <c:axId val="502435502"/>
      </c:barChart>
      <c:lineChart>
        <c:grouping val="standard"/>
        <c:varyColors val="0"/>
        <c:ser>
          <c:idx val="2"/>
          <c:order val="2"/>
          <c:tx>
            <c:strRef>
              <c:f>'[2026 Pres Charts 21May25.xlsx]Charts'!$B$143</c:f>
              <c:strCache>
                <c:ptCount val="1"/>
                <c:pt idx="0">
                  <c:v>Ending Cash Reserves</c:v>
                </c:pt>
              </c:strCache>
            </c:strRef>
          </c:tx>
          <c:spPr>
            <a:ln w="28575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dLbls>
            <c:delete val="1"/>
          </c:dLbls>
          <c:val>
            <c:numRef>
              <c:f>'[2026 Pres Charts 21May25.xlsx]Charts'!$C$143:$I$143</c:f>
              <c:numCache>
                <c:formatCode>"$"#,##0;[Red]"$"#,##0</c:formatCode>
                <c:ptCount val="7"/>
                <c:pt idx="0">
                  <c:v>53273</c:v>
                </c:pt>
                <c:pt idx="1">
                  <c:v>30909.69</c:v>
                </c:pt>
                <c:pt idx="2">
                  <c:v>49533.69</c:v>
                </c:pt>
                <c:pt idx="3">
                  <c:v>75212.69</c:v>
                </c:pt>
                <c:pt idx="4">
                  <c:v>74798.69</c:v>
                </c:pt>
                <c:pt idx="5">
                  <c:v>118740.69</c:v>
                </c:pt>
                <c:pt idx="6">
                  <c:v>106141.69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0"/>
        <c:smooth val="0"/>
        <c:axId val="631427258"/>
        <c:axId val="502435502"/>
      </c:lineChart>
      <c:catAx>
        <c:axId val="631427258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b" anchorCtr="0"/>
          <a:lstStyle/>
          <a:p>
            <a:pPr>
              <a:defRPr lang="en-US" sz="16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  <c:crossAx val="502435502"/>
        <c:crosses val="autoZero"/>
        <c:auto val="1"/>
        <c:lblAlgn val="ctr"/>
        <c:lblOffset val="100"/>
        <c:noMultiLvlLbl val="0"/>
      </c:catAx>
      <c:valAx>
        <c:axId val="50243550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&quot;$&quot;#,##0;[Red]&quot;$&quot;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  <c:crossAx val="631427258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8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8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en-US" sz="18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ayout>
        <c:manualLayout>
          <c:xMode val="edge"/>
          <c:yMode val="edge"/>
          <c:x val="0.248512127594003"/>
          <c:y val="0.189183301133472"/>
          <c:w val="0.566712204007286"/>
          <c:h val="0.158328541307265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800" b="1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d6c57e5-fe71-43da-bede-4441ee84f0fb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Microsoft YaHei" charset="-122"/>
              </a:defRPr>
            </a:pPr>
            <a:r>
              <a:rPr lang="en-US" sz="2400" b="1" u="sng" dirty="0"/>
              <a:t>2026 </a:t>
            </a:r>
            <a:r>
              <a:rPr lang="en-US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Microsoft YaHei" charset="0"/>
              </a:rPr>
              <a:t>Expend</a:t>
            </a:r>
            <a:r>
              <a:rPr lang="en-US" altLang="zh-CN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Microsoft YaHei" charset="0"/>
              </a:rPr>
              <a:t>i</a:t>
            </a:r>
            <a:r>
              <a:rPr lang="en-US" sz="2400" b="1" u="sng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  <a:latin typeface="Microsoft YaHei" charset="0"/>
              </a:rPr>
              <a:t>ture </a:t>
            </a:r>
            <a:r>
              <a:rPr lang="en-US" sz="2400" b="1" u="sng" dirty="0"/>
              <a:t>Forecast</a:t>
            </a:r>
            <a:endParaRPr lang="en-US" sz="2400" b="1" u="sng" dirty="0"/>
          </a:p>
        </c:rich>
      </c:tx>
      <c:layout>
        <c:manualLayout>
          <c:xMode val="edge"/>
          <c:yMode val="edge"/>
          <c:x val="0.0352485737571312"/>
          <c:y val="0.0679899612137805"/>
        </c:manualLayout>
      </c:layout>
      <c:overlay val="0"/>
      <c:spPr>
        <a:noFill/>
        <a:ln>
          <a:noFill/>
        </a:ln>
        <a:effectLst/>
      </c:spPr>
    </c:title>
    <c:autoTitleDeleted val="0"/>
    <c:plotArea>
      <c:layout/>
      <c:pieChart>
        <c:varyColors val="1"/>
        <c:ser>
          <c:idx val="0"/>
          <c:order val="0"/>
          <c:spPr>
            <a:ln>
              <a:noFill/>
            </a:ln>
          </c:spPr>
          <c:explosion val="0"/>
          <c:dPt>
            <c:idx val="0"/>
            <c:bubble3D val="0"/>
            <c:spPr>
              <a:solidFill>
                <a:schemeClr val="accent1"/>
              </a:solidFill>
              <a:ln>
                <a:noFill/>
              </a:ln>
              <a:effectLst/>
            </c:spPr>
          </c:dPt>
          <c:dPt>
            <c:idx val="1"/>
            <c:bubble3D val="0"/>
            <c:spPr>
              <a:solidFill>
                <a:schemeClr val="accent2"/>
              </a:solidFill>
              <a:ln>
                <a:noFill/>
              </a:ln>
              <a:effectLst/>
            </c:spPr>
          </c:dPt>
          <c:dPt>
            <c:idx val="2"/>
            <c:bubble3D val="0"/>
            <c:spPr>
              <a:solidFill>
                <a:schemeClr val="accent3"/>
              </a:solidFill>
              <a:ln>
                <a:noFill/>
              </a:ln>
              <a:effectLst/>
            </c:spPr>
          </c:dPt>
          <c:dPt>
            <c:idx val="3"/>
            <c:bubble3D val="0"/>
            <c:spPr>
              <a:solidFill>
                <a:schemeClr val="accent4"/>
              </a:solidFill>
              <a:ln>
                <a:noFill/>
              </a:ln>
              <a:effectLst/>
            </c:spPr>
          </c:dPt>
          <c:dLbls>
            <c:dLbl>
              <c:idx val="0"/>
              <c:layout>
                <c:manualLayout>
                  <c:x val="0.0392777441304491"/>
                  <c:y val="-0.0545656500358358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0.0873157588229405"/>
                  <c:y val="-0.0212606813572444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0.0723617195084089"/>
                  <c:y val="0.0799601612179411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0.0862122649038152"/>
                  <c:y val="-0.21881024881132"/>
                </c:manualLayout>
              </c:layout>
              <c:dLblPos val="bestFit"/>
              <c:showLegendKey val="0"/>
              <c:showVal val="1"/>
              <c:showCatName val="0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0" vertOverflow="ellipsis" vert="horz" wrap="square" lIns="38100" tIns="19050" rIns="38100" bIns="19050" anchor="ctr" anchorCtr="1" forceAA="0"/>
              <a:lstStyle/>
              <a:p>
                <a:pPr>
                  <a:defRPr lang="zh-CN" sz="1400" b="1" i="0" u="none" strike="noStrike" kern="1200" cap="none" spc="0" normalizeH="0" baseline="0">
                    <a:solidFill>
                      <a:sysClr val="windowText" lastClr="000000"/>
                    </a:solidFill>
                    <a:uFill>
                      <a:solidFill>
                        <a:schemeClr val="bg1"/>
                      </a:solidFill>
                    </a:uFill>
                    <a:latin typeface="Microsoft YaHei" charset="0"/>
                    <a:ea typeface="Microsoft YaHei" charset="-122"/>
                    <a:cs typeface="Microsoft YaHei" charset="-122"/>
                    <a:sym typeface="Microsoft YaHei" charset="-122"/>
                  </a:defRPr>
                </a:pPr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'[2026 Pres Charts 21May25.xlsx]Charts'!$B$27:$B$30</c:f>
              <c:strCache>
                <c:ptCount val="4"/>
                <c:pt idx="0">
                  <c:v>Operating Expense</c:v>
                </c:pt>
                <c:pt idx="1">
                  <c:v>General Maintenance </c:v>
                </c:pt>
                <c:pt idx="2">
                  <c:v>Community Events</c:v>
                </c:pt>
                <c:pt idx="3">
                  <c:v>Lake Preservation</c:v>
                </c:pt>
              </c:strCache>
            </c:strRef>
          </c:cat>
          <c:val>
            <c:numRef>
              <c:f>'[2026 Pres Charts 21May25.xlsx]Charts'!$C$27:$C$30</c:f>
              <c:numCache>
                <c:formatCode>"$"#,##0_);[Red]\("$"#,##0\)</c:formatCode>
                <c:ptCount val="4"/>
                <c:pt idx="0">
                  <c:v>6236</c:v>
                </c:pt>
                <c:pt idx="1">
                  <c:v>4450</c:v>
                </c:pt>
                <c:pt idx="2">
                  <c:v>2425</c:v>
                </c:pt>
                <c:pt idx="3">
                  <c:v>69025</c:v>
                </c:pt>
              </c:numCache>
            </c:numRef>
          </c:val>
        </c:ser>
        <c:dLbls>
          <c:showLegendKey val="0"/>
          <c:showVal val="1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t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Microsoft YaHei" charset="0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Microsoft YaHei" charset="0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Microsoft YaHei" charset="0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zh-CN" sz="1400" b="1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Microsoft YaHei" charset="0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</c:legendEntry>
      <c:layout>
        <c:manualLayout>
          <c:xMode val="edge"/>
          <c:yMode val="edge"/>
          <c:x val="0.00440415154415384"/>
          <c:y val="0.17430328514534"/>
          <c:w val="0.265337605316245"/>
          <c:h val="0.662953795379538"/>
        </c:manualLayout>
      </c:layout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 forceAA="0"/>
        <a:lstStyle/>
        <a:p>
          <a:pPr>
            <a:defRPr lang="zh-CN" sz="1400" b="1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Microsoft YaHei" charset="0"/>
              <a:ea typeface="Microsoft YaHei" charset="-122"/>
              <a:cs typeface="Microsoft YaHei" charset="-122"/>
              <a:sym typeface="Microsoft YaHei" charset="-122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277300d9-9563-4977-98cb-7e8e63f5b6b1}"/>
      </c:ext>
    </c:extLst>
  </c:chart>
  <c:spPr>
    <a:solidFill>
      <a:schemeClr val="bg1"/>
    </a:solidFill>
    <a:ln w="6350" cap="flat" cmpd="sng" algn="ctr">
      <a:noFill/>
      <a:round/>
    </a:ln>
    <a:effectLst/>
  </c:spPr>
  <c:txPr>
    <a:bodyPr/>
    <a:lstStyle/>
    <a:p>
      <a:pPr>
        <a:defRPr lang="zh-CN">
          <a:latin typeface="Microsoft YaHei" charset="-122"/>
          <a:ea typeface="Microsoft YaHei" charset="-122"/>
          <a:cs typeface="Microsoft YaHei" charset="-122"/>
          <a:sym typeface="Microsoft YaHei" charset="-122"/>
        </a:defRPr>
      </a:pPr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1400" b="1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Expenditure </a:t>
            </a:r>
            <a:r>
              <a:rPr lang="en-US" sz="2000" dirty="0"/>
              <a:t>Forecast: </a:t>
            </a:r>
            <a:r>
              <a:rPr lang="en-US" sz="2000" dirty="0">
                <a:solidFill>
                  <a:schemeClr val="tx1">
                    <a:lumMod val="75000"/>
                    <a:lumOff val="25000"/>
                  </a:schemeClr>
                </a:solidFill>
                <a:uFillTx/>
              </a:rPr>
              <a:t>2023</a:t>
            </a:r>
            <a:r>
              <a:rPr lang="en-US" sz="2000" dirty="0"/>
              <a:t>-2029</a:t>
            </a:r>
            <a:endParaRPr lang="en-US" sz="2000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'[2026 Pres Charts 21May25.xlsx]Charts'!$B$4</c:f>
              <c:strCache>
                <c:ptCount val="1"/>
                <c:pt idx="0">
                  <c:v>Operating Expense</c:v>
                </c:pt>
              </c:strCache>
            </c:strRef>
          </c:tx>
          <c:spPr>
            <a:solidFill>
              <a:schemeClr val="accent1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21May25.xlsx]Charts'!$C$3:$I$3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21May25.xlsx]Charts'!$C$4:$I$4</c:f>
              <c:numCache>
                <c:formatCode>"$"#,##0_);[Red]\("$"#,##0\)</c:formatCode>
                <c:ptCount val="7"/>
                <c:pt idx="0">
                  <c:v>6394</c:v>
                </c:pt>
                <c:pt idx="1">
                  <c:v>6882</c:v>
                </c:pt>
                <c:pt idx="2">
                  <c:v>6286</c:v>
                </c:pt>
                <c:pt idx="3">
                  <c:v>6236</c:v>
                </c:pt>
                <c:pt idx="4">
                  <c:v>8825</c:v>
                </c:pt>
                <c:pt idx="5">
                  <c:v>9125</c:v>
                </c:pt>
                <c:pt idx="6">
                  <c:v>9350</c:v>
                </c:pt>
              </c:numCache>
            </c:numRef>
          </c:val>
        </c:ser>
        <c:ser>
          <c:idx val="1"/>
          <c:order val="1"/>
          <c:tx>
            <c:strRef>
              <c:f>'[2026 Pres Charts 21May25.xlsx]Charts'!$B$5</c:f>
              <c:strCache>
                <c:ptCount val="1"/>
                <c:pt idx="0">
                  <c:v>General Maintenance </c:v>
                </c:pt>
              </c:strCache>
            </c:strRef>
          </c:tx>
          <c:spPr>
            <a:solidFill>
              <a:schemeClr val="accent2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21May25.xlsx]Charts'!$C$3:$I$3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21May25.xlsx]Charts'!$C$5:$I$5</c:f>
              <c:numCache>
                <c:formatCode>"$"#,##0_);[Red]\("$"#,##0\)</c:formatCode>
                <c:ptCount val="7"/>
                <c:pt idx="0">
                  <c:v>5775</c:v>
                </c:pt>
                <c:pt idx="1">
                  <c:v>660</c:v>
                </c:pt>
                <c:pt idx="2">
                  <c:v>4393</c:v>
                </c:pt>
                <c:pt idx="3">
                  <c:v>4450</c:v>
                </c:pt>
                <c:pt idx="4">
                  <c:v>4150</c:v>
                </c:pt>
                <c:pt idx="5">
                  <c:v>4150</c:v>
                </c:pt>
                <c:pt idx="6">
                  <c:v>4150</c:v>
                </c:pt>
              </c:numCache>
            </c:numRef>
          </c:val>
        </c:ser>
        <c:ser>
          <c:idx val="2"/>
          <c:order val="2"/>
          <c:tx>
            <c:strRef>
              <c:f>'[2026 Pres Charts 21May25.xlsx]Charts'!$B$6</c:f>
              <c:strCache>
                <c:ptCount val="1"/>
                <c:pt idx="0">
                  <c:v>Community Events</c:v>
                </c:pt>
              </c:strCache>
            </c:strRef>
          </c:tx>
          <c:spPr>
            <a:solidFill>
              <a:schemeClr val="accent3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21May25.xlsx]Charts'!$C$3:$I$3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21May25.xlsx]Charts'!$C$6:$I$6</c:f>
              <c:numCache>
                <c:formatCode>"$"#,##0_);[Red]\("$"#,##0\)</c:formatCode>
                <c:ptCount val="7"/>
                <c:pt idx="0">
                  <c:v>1305.08</c:v>
                </c:pt>
                <c:pt idx="1">
                  <c:v>1165</c:v>
                </c:pt>
                <c:pt idx="2">
                  <c:v>1871</c:v>
                </c:pt>
                <c:pt idx="3">
                  <c:v>2425</c:v>
                </c:pt>
                <c:pt idx="4">
                  <c:v>2635</c:v>
                </c:pt>
                <c:pt idx="5">
                  <c:v>2725</c:v>
                </c:pt>
                <c:pt idx="6">
                  <c:v>2725</c:v>
                </c:pt>
              </c:numCache>
            </c:numRef>
          </c:val>
        </c:ser>
        <c:ser>
          <c:idx val="3"/>
          <c:order val="3"/>
          <c:tx>
            <c:strRef>
              <c:f>'[2026 Pres Charts 21May25.xlsx]Charts'!$B$7</c:f>
              <c:strCache>
                <c:ptCount val="1"/>
                <c:pt idx="0">
                  <c:v>Lake Preservation (incl. Capital)</c:v>
                </c:pt>
              </c:strCache>
            </c:strRef>
          </c:tx>
          <c:spPr>
            <a:solidFill>
              <a:schemeClr val="accent4"/>
            </a:solidFill>
            <a:ln>
              <a:solidFill>
                <a:schemeClr val="bg1"/>
              </a:solidFill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21May25.xlsx]Charts'!$C$3:$I$3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21May25.xlsx]Charts'!$C$7:$I$7</c:f>
              <c:numCache>
                <c:formatCode>"$"#,##0_);[Red]\("$"#,##0\)</c:formatCode>
                <c:ptCount val="7"/>
                <c:pt idx="0">
                  <c:v>82364</c:v>
                </c:pt>
                <c:pt idx="1">
                  <c:v>66389</c:v>
                </c:pt>
                <c:pt idx="2">
                  <c:v>58763</c:v>
                </c:pt>
                <c:pt idx="3">
                  <c:v>69025</c:v>
                </c:pt>
                <c:pt idx="4">
                  <c:v>110000</c:v>
                </c:pt>
                <c:pt idx="5">
                  <c:v>80000</c:v>
                </c:pt>
                <c:pt idx="6">
                  <c:v>130000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100"/>
        <c:axId val="235766652"/>
        <c:axId val="626152590"/>
      </c:barChart>
      <c:catAx>
        <c:axId val="235766652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626152590"/>
        <c:crosses val="autoZero"/>
        <c:auto val="1"/>
        <c:lblAlgn val="ctr"/>
        <c:lblOffset val="100"/>
        <c:noMultiLvlLbl val="0"/>
      </c:catAx>
      <c:valAx>
        <c:axId val="62615259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235766652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2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3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3ae95db9-ecb0-44cf-84c6-022e07670cee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 rot="0" spcFirstLastPara="0" vertOverflow="ellipsis" vert="horz" wrap="square" anchor="ctr" anchorCtr="1" forceAA="0"/>
          <a:lstStyle/>
          <a:p>
            <a:pPr>
              <a:defRPr lang="zh-CN" sz="1400" b="0" i="0" u="none" strike="noStrike" kern="1200" spc="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Microsoft YaHei" charset="-122"/>
              </a:defRPr>
            </a:pPr>
            <a:r>
              <a:rPr lang="en-US" altLang="zh-CN" sz="2800" b="1" u="sng" dirty="0"/>
              <a:t>Percentage of Revenue Invested in the Lake Preservation Program</a:t>
            </a:r>
            <a:endParaRPr lang="en-US" altLang="zh-CN" sz="2800" b="1" u="sng" dirty="0"/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/>
      <c:barChart>
        <c:barDir val="col"/>
        <c:grouping val="percentStacked"/>
        <c:varyColors val="0"/>
        <c:ser>
          <c:idx val="0"/>
          <c:order val="0"/>
          <c:tx>
            <c:strRef>
              <c:f>'[2026 Pres Charts 21May25.xlsx]Charts'!$B$115</c:f>
              <c:strCache>
                <c:ptCount val="1"/>
                <c:pt idx="0">
                  <c:v>Lake Preservation Spend:</c:v>
                </c:pt>
              </c:strCache>
            </c:strRef>
          </c:tx>
          <c:spPr>
            <a:solidFill>
              <a:schemeClr val="accent1"/>
            </a:solidFill>
            <a:ln w="19050">
              <a:solidFill>
                <a:schemeClr val="bg1"/>
              </a:solidFill>
            </a:ln>
            <a:effectLst>
              <a:innerShdw blurRad="76200" dist="50800">
                <a:schemeClr val="tx1"/>
              </a:innerShdw>
            </a:effectLst>
          </c:spPr>
          <c:invertIfNegative val="0"/>
          <c:dPt>
            <c:idx val="0"/>
            <c:invertIfNegative val="0"/>
            <c:bubble3D val="0"/>
          </c:dPt>
          <c:dPt>
            <c:idx val="1"/>
            <c:invertIfNegative val="0"/>
            <c:bubble3D val="0"/>
          </c:dPt>
          <c:dLbls>
            <c:delete val="1"/>
          </c:dLbls>
          <c:cat>
            <c:numRef>
              <c:f>'[2026 Pres Charts 21May25.xlsx]Charts'!$C$114:$I$114</c:f>
              <c:numCache>
                <c:formatCode>General</c:formatCod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numCache>
            </c:numRef>
          </c:cat>
          <c:val>
            <c:numRef>
              <c:f>'[2026 Pres Charts 21May25.xlsx]Charts'!$C$115:$I$115</c:f>
              <c:numCache>
                <c:formatCode>"$"#,##0_);[Red]\("$"#,##0\)</c:formatCode>
                <c:ptCount val="7"/>
                <c:pt idx="0">
                  <c:v>82364</c:v>
                </c:pt>
                <c:pt idx="1">
                  <c:v>66389</c:v>
                </c:pt>
                <c:pt idx="2">
                  <c:v>58763</c:v>
                </c:pt>
                <c:pt idx="3">
                  <c:v>69025</c:v>
                </c:pt>
                <c:pt idx="4">
                  <c:v>110000</c:v>
                </c:pt>
                <c:pt idx="5">
                  <c:v>80000</c:v>
                </c:pt>
                <c:pt idx="6">
                  <c:v>130000</c:v>
                </c:pt>
              </c:numCache>
            </c:numRef>
          </c:val>
        </c:ser>
        <c:ser>
          <c:idx val="1"/>
          <c:order val="1"/>
          <c:tx>
            <c:strRef>
              <c:f>'[2026 Pres Charts 21May25.xlsx]Charts'!$B$116</c:f>
              <c:strCache>
                <c:ptCount val="1"/>
                <c:pt idx="0">
                  <c:v>Non-Lake Spend:</c:v>
                </c:pt>
              </c:strCache>
            </c:strRef>
          </c:tx>
          <c:spPr>
            <a:solidFill>
              <a:schemeClr val="accent2"/>
            </a:solidFill>
            <a:ln w="19050">
              <a:solidFill>
                <a:schemeClr val="bg1"/>
              </a:solidFill>
            </a:ln>
            <a:effectLst>
              <a:innerShdw blurRad="76200" dist="50800">
                <a:schemeClr val="tx1"/>
              </a:innerShdw>
            </a:effectLst>
          </c:spPr>
          <c:invertIfNegative val="0"/>
          <c:dPt>
            <c:idx val="0"/>
            <c:invertIfNegative val="0"/>
            <c:bubble3D val="0"/>
          </c:dPt>
          <c:dLbls>
            <c:delete val="1"/>
          </c:dLbls>
          <c:cat>
            <c:numRef>
              <c:f>'[2026 Pres Charts 21May25.xlsx]Charts'!$C$114:$I$114</c:f>
              <c:numCache>
                <c:formatCode>General</c:formatCod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numCache>
            </c:numRef>
          </c:cat>
          <c:val>
            <c:numRef>
              <c:f>'[2026 Pres Charts 21May25.xlsx]Charts'!$C$116:$I$116</c:f>
              <c:numCache>
                <c:formatCode>"$"#,##0_);[Red]\("$"#,##0\)</c:formatCode>
                <c:ptCount val="7"/>
                <c:pt idx="0">
                  <c:v>10683.08</c:v>
                </c:pt>
                <c:pt idx="1">
                  <c:v>6889</c:v>
                </c:pt>
                <c:pt idx="2">
                  <c:v>11932</c:v>
                </c:pt>
                <c:pt idx="3">
                  <c:v>12085</c:v>
                </c:pt>
                <c:pt idx="4">
                  <c:v>13280</c:v>
                </c:pt>
                <c:pt idx="5">
                  <c:v>14715</c:v>
                </c:pt>
                <c:pt idx="6">
                  <c:v>14715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0"/>
        <c:overlap val="100"/>
        <c:axId val="91492156"/>
        <c:axId val="126048583"/>
      </c:barChart>
      <c:catAx>
        <c:axId val="914921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tx1">
                <a:lumMod val="50000"/>
                <a:lumOff val="50000"/>
                <a:alpha val="2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  <c:crossAx val="126048583"/>
        <c:crosses val="autoZero"/>
        <c:auto val="1"/>
        <c:lblAlgn val="ctr"/>
        <c:lblOffset val="100"/>
        <c:noMultiLvlLbl val="0"/>
      </c:catAx>
      <c:valAx>
        <c:axId val="126048583"/>
        <c:scaling>
          <c:orientation val="minMax"/>
        </c:scaling>
        <c:delete val="0"/>
        <c:axPos val="l"/>
        <c:majorGridlines>
          <c:spPr>
            <a:ln w="6350" cap="flat" cmpd="dbl" algn="ctr">
              <a:solidFill>
                <a:schemeClr val="tx1">
                  <a:lumMod val="50000"/>
                  <a:lumOff val="50000"/>
                  <a:alpha val="15000"/>
                </a:schemeClr>
              </a:solidFill>
              <a:prstDash val="solid"/>
              <a:round/>
            </a:ln>
            <a:effectLst/>
          </c:spPr>
        </c:majorGridlines>
        <c:numFmt formatCode="0%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 forceAA="0"/>
          <a:lstStyle/>
          <a:p>
            <a:pPr>
              <a:defRPr lang="zh-CN" sz="900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Microsoft YaHei" charset="-122"/>
                <a:ea typeface="Microsoft YaHei" charset="-122"/>
                <a:cs typeface="Microsoft YaHei" charset="-122"/>
                <a:sym typeface="Microsoft YaHei" charset="-122"/>
              </a:defRPr>
            </a:pPr>
          </a:p>
        </c:txPr>
        <c:crossAx val="914921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  <c:extLst>
      <c:ext uri="{0b15fc19-7d7d-44ad-8c2d-2c3a37ce22c3}">
        <chartProps xmlns="https://web.wps.cn/et/2018/main" chartId="{3c2d330f-b7db-4c58-a031-4bda6886e6d3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zh-CN">
          <a:solidFill>
            <a:schemeClr val="tx1">
              <a:lumMod val="75000"/>
              <a:lumOff val="25000"/>
            </a:schemeClr>
          </a:solidFill>
          <a:latin typeface="Microsoft YaHei" charset="-122"/>
          <a:ea typeface="Microsoft YaHei" charset="-122"/>
          <a:cs typeface="Microsoft YaHei" charset="-122"/>
          <a:sym typeface="Microsoft YaHei" charset="-122"/>
        </a:defRPr>
      </a:pPr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zh-CN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0" vertOverflow="ellipsis" vert="horz" wrap="square" anchor="ctr" anchorCtr="1"/>
          <a:lstStyle/>
          <a:p>
            <a:pPr defTabSz="914400">
              <a:defRPr lang="en-US" sz="2400" b="1" i="0" u="heavy" strike="noStrike" kern="1200" cap="none" spc="0" normalizeH="0" baseline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  <a:r>
              <a:rPr lang="en-US" sz="2400" u="heavy" strike="noStrike" cap="none" normalizeH="0" dirty="0">
                <a:solidFill>
                  <a:schemeClr val="tx1">
                    <a:lumMod val="75000"/>
                    <a:lumOff val="25000"/>
                  </a:schemeClr>
                </a:solidFill>
                <a:uFill>
                  <a:solidFill>
                    <a:schemeClr val="tx1">
                      <a:lumMod val="75000"/>
                      <a:lumOff val="25000"/>
                    </a:schemeClr>
                  </a:solidFill>
                </a:uFill>
              </a:rPr>
              <a:t>Lake Preservation Program Spending Projection</a:t>
            </a:r>
            <a:endParaRPr lang="en-US" sz="2400" u="heavy" strike="noStrike" cap="none" normalizeH="0" dirty="0">
              <a:solidFill>
                <a:schemeClr val="tx1">
                  <a:lumMod val="75000"/>
                  <a:lumOff val="25000"/>
                </a:schemeClr>
              </a:solidFill>
              <a:uFill>
                <a:solidFill>
                  <a:schemeClr val="tx1">
                    <a:lumMod val="75000"/>
                    <a:lumOff val="25000"/>
                  </a:schemeClr>
                </a:solidFill>
              </a:uFill>
            </a:endParaRPr>
          </a:p>
        </c:rich>
      </c:tx>
      <c:layout/>
      <c:overlay val="0"/>
      <c:spPr>
        <a:noFill/>
        <a:ln>
          <a:noFill/>
        </a:ln>
        <a:effectLst/>
      </c:spPr>
    </c:title>
    <c:autoTitleDeleted val="0"/>
    <c:plotArea>
      <c:layout>
        <c:manualLayout>
          <c:layoutTarget val="inner"/>
          <c:xMode val="edge"/>
          <c:yMode val="edge"/>
          <c:x val="0.0994822627037392"/>
          <c:y val="0.115999391079312"/>
          <c:w val="0.881534036433365"/>
          <c:h val="0.74172629015070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'[2026 Pres Charts 21May25.xlsx]Charts'!$B$77</c:f>
              <c:strCache>
                <c:ptCount val="1"/>
                <c:pt idx="0">
                  <c:v>LPP Spend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21May25.xlsx]Charts'!$C$76:$I$76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21May25.xlsx]Charts'!$C$77:$I$77</c:f>
              <c:numCache>
                <c:formatCode>"$"#,##0_);[Red]\("$"#,##0\)</c:formatCode>
                <c:ptCount val="7"/>
                <c:pt idx="0">
                  <c:v>82364</c:v>
                </c:pt>
                <c:pt idx="1">
                  <c:v>66389</c:v>
                </c:pt>
                <c:pt idx="2">
                  <c:v>58763</c:v>
                </c:pt>
                <c:pt idx="3">
                  <c:v>69025</c:v>
                </c:pt>
                <c:pt idx="4">
                  <c:v>110000</c:v>
                </c:pt>
                <c:pt idx="5">
                  <c:v>80000</c:v>
                </c:pt>
                <c:pt idx="6">
                  <c:v>130000</c:v>
                </c:pt>
              </c:numCache>
            </c:numRef>
          </c:val>
        </c:ser>
        <c:ser>
          <c:idx val="1"/>
          <c:order val="1"/>
          <c:tx>
            <c:strRef>
              <c:f>'[2026 Pres Charts 21May25.xlsx]Charts'!$B$78</c:f>
              <c:strCache>
                <c:ptCount val="1"/>
                <c:pt idx="0">
                  <c:v>Non LPP Spend: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elete val="1"/>
          </c:dLbls>
          <c:cat>
            <c:strRef>
              <c:f>'[2026 Pres Charts 21May25.xlsx]Charts'!$C$76:$I$76</c:f>
              <c:strCache>
                <c:ptCount val="7"/>
                <c:pt idx="0">
                  <c:v>2023</c:v>
                </c:pt>
                <c:pt idx="1">
                  <c:v>2024</c:v>
                </c:pt>
                <c:pt idx="2">
                  <c:v>2025</c:v>
                </c:pt>
                <c:pt idx="3">
                  <c:v>2026</c:v>
                </c:pt>
                <c:pt idx="4">
                  <c:v>2027</c:v>
                </c:pt>
                <c:pt idx="5">
                  <c:v>2028</c:v>
                </c:pt>
                <c:pt idx="6">
                  <c:v>2029</c:v>
                </c:pt>
              </c:strCache>
            </c:strRef>
          </c:cat>
          <c:val>
            <c:numRef>
              <c:f>'[2026 Pres Charts 21May25.xlsx]Charts'!$C$78:$I$78</c:f>
              <c:numCache>
                <c:formatCode>"$"#,##0_);[Red]\("$"#,##0\)</c:formatCode>
                <c:ptCount val="7"/>
                <c:pt idx="0">
                  <c:v>13474.08</c:v>
                </c:pt>
                <c:pt idx="1">
                  <c:v>8707</c:v>
                </c:pt>
                <c:pt idx="2">
                  <c:v>12550</c:v>
                </c:pt>
                <c:pt idx="3">
                  <c:v>13111</c:v>
                </c:pt>
                <c:pt idx="4">
                  <c:v>15610</c:v>
                </c:pt>
                <c:pt idx="5">
                  <c:v>16000</c:v>
                </c:pt>
                <c:pt idx="6">
                  <c:v>16225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46"/>
        <c:overlap val="-28"/>
        <c:axId val="874577406"/>
        <c:axId val="809305219"/>
      </c:barChart>
      <c:catAx>
        <c:axId val="874577406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09305219"/>
        <c:crosses val="autoZero"/>
        <c:auto val="1"/>
        <c:lblAlgn val="ctr"/>
        <c:lblOffset val="100"/>
        <c:noMultiLvlLbl val="0"/>
      </c:catAx>
      <c:valAx>
        <c:axId val="809305219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lt1">
                  <a:lumMod val="90200"/>
                </a:schemeClr>
              </a:solidFill>
              <a:round/>
            </a:ln>
            <a:effectLst/>
          </c:spPr>
        </c:majorGridlines>
        <c:numFmt formatCode="&quot;$&quot;#,##0_);[Red]\(&quot;$&quot;#,##0\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0" vertOverflow="ellipsis" vert="horz" wrap="square" anchor="ctr" anchorCtr="1"/>
          <a:lstStyle/>
          <a:p>
            <a:pPr>
              <a:defRPr lang="en-US" sz="9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</a:p>
        </c:txPr>
        <c:crossAx val="87457740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egendEntry>
        <c:idx val="0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egendEntry>
        <c:idx val="1"/>
        <c:txPr>
          <a:bodyPr rot="0" spcFirstLastPara="0" vertOverflow="ellipsis" vert="horz" wrap="square" anchor="ctr" anchorCtr="1"/>
          <a:lstStyle/>
          <a:p>
            <a:pPr>
              <a:defRPr lang="en-US" sz="1800" b="0" i="0" u="none" strike="noStrike" kern="1200" cap="none" spc="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>
                  <a:solidFill>
                    <a:schemeClr val="tx1">
                      <a:lumMod val="65000"/>
                      <a:lumOff val="35000"/>
                    </a:schemeClr>
                  </a:solidFill>
                </a:uFill>
                <a:latin typeface="+mn-lt"/>
                <a:ea typeface="+mn-ea"/>
                <a:cs typeface="+mn-cs"/>
              </a:defRPr>
            </a:pPr>
          </a:p>
        </c:txPr>
      </c:legendEntry>
      <c:layout/>
      <c:overlay val="0"/>
      <c:spPr>
        <a:noFill/>
        <a:ln>
          <a:noFill/>
        </a:ln>
        <a:effectLst/>
      </c:spPr>
      <c:txPr>
        <a:bodyPr rot="0" spcFirstLastPara="0" vertOverflow="ellipsis" vert="horz" wrap="square" anchor="ctr" anchorCtr="1"/>
        <a:lstStyle/>
        <a:p>
          <a:pPr>
            <a:defRPr lang="en-US" sz="1800" b="0" i="0" u="none" strike="noStrike" kern="1200" cap="none" spc="0" normalizeH="0" baseline="0">
              <a:solidFill>
                <a:schemeClr val="tx1">
                  <a:lumMod val="65000"/>
                  <a:lumOff val="35000"/>
                </a:schemeClr>
              </a:solidFill>
              <a:uFill>
                <a:solidFill>
                  <a:schemeClr val="tx1">
                    <a:lumMod val="65000"/>
                    <a:lumOff val="35000"/>
                  </a:schemeClr>
                </a:solidFill>
              </a:uFill>
              <a:latin typeface="+mn-lt"/>
              <a:ea typeface="+mn-ea"/>
              <a:cs typeface="+mn-cs"/>
            </a:defRPr>
          </a:pPr>
        </a:p>
      </c:txPr>
    </c:legend>
    <c:plotVisOnly val="1"/>
    <c:dispBlanksAs val="gap"/>
    <c:showDLblsOverMax val="0"/>
    <c:extLst>
      <c:ext uri="{0b15fc19-7d7d-44ad-8c2d-2c3a37ce22c3}">
        <chartProps xmlns="https://web.wps.cn/et/2018/main" chartId="{430ee7f7-a697-4a1d-8be2-699be948c3e6}"/>
      </c:ext>
    </c:extLst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lang="en-US"/>
      </a:pPr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98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08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10010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solidFill>
          <a:schemeClr val="bg1"/>
        </a:solidFill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100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0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0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>
      <cs:styleClr val="auto"/>
    </cs:lnRef>
    <cs:fillRef idx="1">
      <cs:styleClr val="auto"/>
    </cs:fillRef>
    <cs:effectRef idx="0"/>
    <cs:fontRef idx="minor">
      <a:schemeClr val="dk1"/>
    </cs:fontRef>
    <cs:spPr>
      <a:ln>
        <a:noFill/>
      </a:ln>
      <a:effectLst/>
    </cs:spPr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lt1">
            <a:lumMod val="902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75000"/>
        <a:lumOff val="25000"/>
      </a:schemeClr>
    </cs:fontRef>
    <cs:defRPr sz="1400" b="1" kern="120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565715" cy="2765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72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7275270" y="0"/>
            <a:ext cx="5565715" cy="27654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720"/>
            </a:lvl1pPr>
          </a:lstStyle>
          <a:p>
            <a:fld id="{696C064A-D61B-4B21-B757-51A9B82445B8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5235270"/>
            <a:ext cx="5565715" cy="2765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72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7275270" y="5235270"/>
            <a:ext cx="5565715" cy="27654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720"/>
            </a:lvl1pPr>
          </a:lstStyle>
          <a:p>
            <a:fld id="{50305E07-67EA-4042-A3F6-853A8AD8D209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1"/>
            <a:ext cx="4067243" cy="35544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315960" y="1"/>
            <a:ext cx="4067243" cy="355445"/>
          </a:xfrm>
          <a:prstGeom prst="rect">
            <a:avLst/>
          </a:prstGeom>
        </p:spPr>
        <p:txBody>
          <a:bodyPr vert="horz" lIns="91426" tIns="45713" rIns="91426" bIns="45713" rtlCol="0"/>
          <a:lstStyle>
            <a:lvl1pPr algn="r">
              <a:defRPr sz="1200"/>
            </a:lvl1pPr>
          </a:lstStyle>
          <a:p>
            <a:fld id="{9D7E6F77-C20E-43D3-8EA3-3AFACB764E17}" type="datetimeFigureOut">
              <a:rPr lang="en-US" smtClean="0"/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65043" y="887413"/>
            <a:ext cx="4255216" cy="239565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6" tIns="45713" rIns="91426" bIns="45713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38112" y="3416358"/>
            <a:ext cx="7509079" cy="2795529"/>
          </a:xfrm>
          <a:prstGeom prst="rect">
            <a:avLst/>
          </a:prstGeom>
        </p:spPr>
        <p:txBody>
          <a:bodyPr vert="horz" lIns="91426" tIns="45713" rIns="91426" bIns="45713" rtlCol="0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3" y="6743855"/>
            <a:ext cx="4067243" cy="35544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315960" y="6743855"/>
            <a:ext cx="4067243" cy="355445"/>
          </a:xfrm>
          <a:prstGeom prst="rect">
            <a:avLst/>
          </a:prstGeom>
        </p:spPr>
        <p:txBody>
          <a:bodyPr vert="horz" lIns="91426" tIns="45713" rIns="91426" bIns="45713" rtlCol="0" anchor="b"/>
          <a:lstStyle>
            <a:lvl1pPr algn="r">
              <a:defRPr sz="1200"/>
            </a:lvl1pPr>
          </a:lstStyle>
          <a:p>
            <a:fld id="{324F0BD6-483F-44AE-BE36-BF2BF8BBD29C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3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4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5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6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8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9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0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2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2026-2027 budget breakout were handed out as you entered this morning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/>
            <a:r>
              <a:rPr lang="en-US" sz="3200" b="1" dirty="0"/>
              <a:t>2025/2026 Final Treasurer’s Report Overview</a:t>
            </a:r>
            <a:endParaRPr lang="en-US" sz="3200" b="1" dirty="0"/>
          </a:p>
          <a:p>
            <a:pPr lvl="1"/>
            <a:r>
              <a:rPr lang="en-US" sz="2800" dirty="0"/>
              <a:t>This was available at the front door</a:t>
            </a:r>
            <a:endParaRPr lang="en-US" sz="2800" dirty="0"/>
          </a:p>
          <a:p>
            <a:pPr lvl="1"/>
            <a:r>
              <a:rPr lang="en-US" sz="2800" dirty="0"/>
              <a:t>We’ll review before we vote</a:t>
            </a:r>
            <a:endParaRPr lang="en-US" sz="2800" dirty="0"/>
          </a:p>
          <a:p>
            <a:pPr lvl="1"/>
            <a:endParaRPr lang="en-US" sz="2800" dirty="0"/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(additional details…if need be)</a:t>
            </a:r>
            <a:endParaRPr lang="en-US" sz="2800" dirty="0"/>
          </a:p>
          <a:p>
            <a:pPr lvl="1"/>
            <a:r>
              <a:rPr lang="en-US" sz="2800" dirty="0"/>
              <a:t>Dues were $400 per lot for total of $88,800; dues fee was increased from $230 in 2024</a:t>
            </a:r>
            <a:endParaRPr lang="en-US" sz="2800" dirty="0"/>
          </a:p>
          <a:p>
            <a:pPr lvl="1"/>
            <a:r>
              <a:rPr lang="en-US" sz="2800" dirty="0"/>
              <a:t>Advertiser income was $1,040</a:t>
            </a:r>
            <a:endParaRPr lang="en-US" sz="2800" dirty="0"/>
          </a:p>
          <a:p>
            <a:pPr lvl="1"/>
            <a:r>
              <a:rPr lang="en-US" sz="2800" dirty="0"/>
              <a:t>Interest income – from savings account – was $297</a:t>
            </a:r>
            <a:endParaRPr lang="en-US" sz="2800" dirty="0"/>
          </a:p>
          <a:p>
            <a:pPr lvl="1"/>
            <a:r>
              <a:rPr lang="en-US" sz="2800" dirty="0"/>
              <a:t>Total income was $90,137</a:t>
            </a:r>
            <a:endParaRPr lang="en-US" sz="2800" dirty="0"/>
          </a:p>
          <a:p>
            <a:pPr lvl="1"/>
            <a:r>
              <a:rPr lang="en-US" sz="2800" dirty="0"/>
              <a:t>Increase in Cash Reserves from $30,910 to $49,534 (primarily due to fee increase)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sz="1400" b="1" dirty="0"/>
              <a:t>Financial Planning for Lake Management</a:t>
            </a:r>
            <a:endParaRPr lang="en-US" sz="1400" b="1" dirty="0"/>
          </a:p>
          <a:p>
            <a:pPr>
              <a:lnSpc>
                <a:spcPct val="130000"/>
              </a:lnSpc>
            </a:pPr>
            <a:r>
              <a:rPr lang="en-US" sz="1400" dirty="0"/>
              <a:t>(#6) This slide shows us where dues increase are being spent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/>
              <a:t>As revenue rises so do expenses - primarily due to lake maintenance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/>
              <a:t>Our overall goal is to get our association’s cash reserves to $100,000 &amp; maintain. This should happen in 2028.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/>
              <a:t>Our POA needs these cash reserves to support lake preservation plan and maintenance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/>
              <a:t>Dues increases are needed to build up our cash reserves – maintaining our lake is not inexpensive!</a:t>
            </a:r>
            <a:endParaRPr lang="en-US" sz="1400" dirty="0"/>
          </a:p>
          <a:p>
            <a:pPr>
              <a:lnSpc>
                <a:spcPct val="130000"/>
              </a:lnSpc>
            </a:pPr>
            <a:r>
              <a:rPr lang="en-US" sz="1400" dirty="0"/>
              <a:t>Quick overview as to where our dollars have gone:</a:t>
            </a:r>
            <a:endParaRPr lang="en-US" sz="1400" dirty="0"/>
          </a:p>
          <a:p>
            <a:pPr lvl="1">
              <a:lnSpc>
                <a:spcPct val="130000"/>
              </a:lnSpc>
            </a:pPr>
            <a:r>
              <a:rPr lang="en-US" sz="1400" dirty="0"/>
              <a:t>2022:  rebuilt overflow outlet     </a:t>
            </a:r>
            <a:endParaRPr lang="en-US" sz="1400" dirty="0"/>
          </a:p>
          <a:p>
            <a:pPr lvl="1">
              <a:lnSpc>
                <a:spcPct val="130000"/>
              </a:lnSpc>
            </a:pPr>
            <a:r>
              <a:rPr lang="en-US" sz="1400" dirty="0"/>
              <a:t>2023:  rebuilt boat launch     </a:t>
            </a:r>
            <a:endParaRPr lang="en-US" sz="1400" dirty="0"/>
          </a:p>
          <a:p>
            <a:pPr lvl="1">
              <a:lnSpc>
                <a:spcPct val="130000"/>
              </a:lnSpc>
            </a:pPr>
            <a:r>
              <a:rPr lang="en-US" sz="1400" dirty="0"/>
              <a:t>2024 thru 2026: fairly flat, weed harvesting        </a:t>
            </a:r>
            <a:endParaRPr lang="en-US" sz="1400" dirty="0"/>
          </a:p>
          <a:p>
            <a:pPr lvl="1">
              <a:lnSpc>
                <a:spcPct val="130000"/>
              </a:lnSpc>
            </a:pPr>
            <a:r>
              <a:rPr lang="en-US" sz="1400" dirty="0"/>
              <a:t>2027: for DASH invasive weed removal</a:t>
            </a:r>
            <a:endParaRPr lang="en-US" sz="1400" dirty="0"/>
          </a:p>
          <a:p>
            <a:pPr lvl="1">
              <a:lnSpc>
                <a:spcPct val="130000"/>
              </a:lnSpc>
            </a:pPr>
            <a:r>
              <a:rPr lang="en-US" sz="1400" dirty="0"/>
              <a:t>2028-2029: cash reserves flat. expenses then rise for targeted dredging in Bass Bay by the inlet</a:t>
            </a:r>
            <a:endParaRPr lang="en-US" sz="14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Text Placeholder 2"/>
          <p:cNvSpPr>
            <a:spLocks noGrp="1"/>
          </p:cNvSpPr>
          <p:nvPr>
            <p:ph type="body" idx="3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dirty="0"/>
              <a:t> </a:t>
            </a:r>
            <a:r>
              <a:rPr lang="en-US" sz="1100" b="1" dirty="0"/>
              <a:t>Expenditure forecast</a:t>
            </a:r>
            <a:endParaRPr lang="en-US" sz="1100" b="1" dirty="0"/>
          </a:p>
          <a:p>
            <a:pPr>
              <a:lnSpc>
                <a:spcPct val="130000"/>
              </a:lnSpc>
            </a:pPr>
            <a:r>
              <a:rPr lang="en-US" sz="1100" dirty="0"/>
              <a:t> Future outlays are dominated by preserving our lake</a:t>
            </a:r>
            <a:endParaRPr lang="en-US" sz="1100" dirty="0"/>
          </a:p>
          <a:p>
            <a:pPr>
              <a:lnSpc>
                <a:spcPct val="130000"/>
              </a:lnSpc>
            </a:pPr>
            <a:r>
              <a:rPr lang="en-US" sz="1100" dirty="0"/>
              <a:t>this pie chart highlights where dollars will go for 2026</a:t>
            </a:r>
            <a:endParaRPr lang="en-US" sz="1100" dirty="0"/>
          </a:p>
          <a:p>
            <a:pPr>
              <a:lnSpc>
                <a:spcPct val="130000"/>
              </a:lnSpc>
            </a:pPr>
            <a:r>
              <a:rPr lang="en-US" sz="1100" dirty="0"/>
              <a:t>For this fiscal year, 2026, managing our lake comprises about 83% of our total budget</a:t>
            </a:r>
            <a:endParaRPr lang="en-US" sz="1100" dirty="0"/>
          </a:p>
          <a:p>
            <a:endParaRPr lang="en-US" dirty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545"/>
            <a:r>
              <a:rPr lang="en-US" dirty="0"/>
              <a:t>2027 Lake Preservation is projected to comprise about 88% of our total budget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130000"/>
              </a:lnSpc>
            </a:pPr>
            <a:r>
              <a:rPr lang="en-US" dirty="0"/>
              <a:t>2028 Lake Preservation is projected to comprise about 85% of our total budget</a:t>
            </a:r>
            <a:endParaRPr lang="en-US" dirty="0"/>
          </a:p>
          <a:p>
            <a:pPr>
              <a:lnSpc>
                <a:spcPct val="130000"/>
              </a:lnSpc>
            </a:pPr>
            <a:r>
              <a:rPr lang="en-US" dirty="0"/>
              <a:t>2029 Lake Preservation is projected to comprise about 91% of our total budget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565400" y="887413"/>
            <a:ext cx="4254500" cy="239553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defTabSz="931545"/>
            <a:r>
              <a:rPr lang="en-US" dirty="0"/>
              <a:t>Breaks out Lake Preservation expenditures in dollars 2023 thru 2029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13" y="842525"/>
            <a:ext cx="6858079" cy="1792301"/>
          </a:xfrm>
        </p:spPr>
        <p:txBody>
          <a:bodyPr anchor="b"/>
          <a:lstStyle>
            <a:lvl1pPr algn="ctr">
              <a:defRPr sz="451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13" y="2703944"/>
            <a:ext cx="6858079" cy="124293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6435" indent="0" algn="ctr">
              <a:buNone/>
              <a:defRPr sz="1345"/>
            </a:lvl3pPr>
            <a:lvl4pPr marL="1029335" indent="0" algn="ctr">
              <a:buNone/>
              <a:defRPr sz="1200"/>
            </a:lvl4pPr>
            <a:lvl5pPr marL="1372870" indent="0" algn="ctr">
              <a:buNone/>
              <a:defRPr sz="1200"/>
            </a:lvl5pPr>
            <a:lvl6pPr marL="1715770" indent="0" algn="ctr">
              <a:buNone/>
              <a:defRPr sz="1200"/>
            </a:lvl6pPr>
            <a:lvl7pPr marL="2059305" indent="0" algn="ctr">
              <a:buNone/>
              <a:defRPr sz="1200"/>
            </a:lvl7pPr>
            <a:lvl8pPr marL="2402840" indent="0" algn="ctr">
              <a:buNone/>
              <a:defRPr sz="1200"/>
            </a:lvl8pPr>
            <a:lvl9pPr marL="274637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750" y="274089"/>
            <a:ext cx="1971698" cy="43627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274089"/>
            <a:ext cx="5800792" cy="43627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13" y="842525"/>
            <a:ext cx="6858079" cy="1792301"/>
          </a:xfrm>
        </p:spPr>
        <p:txBody>
          <a:bodyPr anchor="b"/>
          <a:lstStyle>
            <a:lvl1pPr algn="ctr">
              <a:defRPr sz="451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13" y="2703944"/>
            <a:ext cx="6858079" cy="124293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6435" indent="0" algn="ctr">
              <a:buNone/>
              <a:defRPr sz="1345"/>
            </a:lvl3pPr>
            <a:lvl4pPr marL="1029335" indent="0" algn="ctr">
              <a:buNone/>
              <a:defRPr sz="1200"/>
            </a:lvl4pPr>
            <a:lvl5pPr marL="1372870" indent="0" algn="ctr">
              <a:buNone/>
              <a:defRPr sz="1200"/>
            </a:lvl5pPr>
            <a:lvl6pPr marL="1715770" indent="0" algn="ctr">
              <a:buNone/>
              <a:defRPr sz="1200"/>
            </a:lvl6pPr>
            <a:lvl7pPr marL="2059305" indent="0" algn="ctr">
              <a:buNone/>
              <a:defRPr sz="1200"/>
            </a:lvl7pPr>
            <a:lvl8pPr marL="2402840" indent="0" algn="ctr">
              <a:buNone/>
              <a:defRPr sz="1200"/>
            </a:lvl8pPr>
            <a:lvl9pPr marL="2746375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5" y="1283450"/>
            <a:ext cx="7886791" cy="2141466"/>
          </a:xfrm>
        </p:spPr>
        <p:txBody>
          <a:bodyPr anchor="b"/>
          <a:lstStyle>
            <a:lvl1pPr>
              <a:defRPr sz="451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5" y="3445175"/>
            <a:ext cx="7886791" cy="112614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6435" indent="0">
              <a:buNone/>
              <a:defRPr sz="1345">
                <a:solidFill>
                  <a:schemeClr val="tx1">
                    <a:tint val="82000"/>
                  </a:schemeClr>
                </a:solidFill>
              </a:defRPr>
            </a:lvl3pPr>
            <a:lvl4pPr marL="102933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287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577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930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284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637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7" y="1370443"/>
            <a:ext cx="3886245" cy="3266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203" y="1370443"/>
            <a:ext cx="3886245" cy="3266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274089"/>
            <a:ext cx="7886791" cy="9950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8" y="1262000"/>
            <a:ext cx="3868385" cy="61848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6435" indent="0">
              <a:buNone/>
              <a:defRPr sz="1345" b="1"/>
            </a:lvl3pPr>
            <a:lvl4pPr marL="1029335" indent="0">
              <a:buNone/>
              <a:defRPr sz="1200" b="1"/>
            </a:lvl4pPr>
            <a:lvl5pPr marL="1372870" indent="0">
              <a:buNone/>
              <a:defRPr sz="1200" b="1"/>
            </a:lvl5pPr>
            <a:lvl6pPr marL="1715770" indent="0">
              <a:buNone/>
              <a:defRPr sz="1200" b="1"/>
            </a:lvl6pPr>
            <a:lvl7pPr marL="2059305" indent="0">
              <a:buNone/>
              <a:defRPr sz="1200" b="1"/>
            </a:lvl7pPr>
            <a:lvl8pPr marL="2402840" indent="0">
              <a:buNone/>
              <a:defRPr sz="1200" b="1"/>
            </a:lvl8pPr>
            <a:lvl9pPr marL="274637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8" y="1880486"/>
            <a:ext cx="3868385" cy="2765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203" y="1262000"/>
            <a:ext cx="3887436" cy="61848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6435" indent="0">
              <a:buNone/>
              <a:defRPr sz="1345" b="1"/>
            </a:lvl3pPr>
            <a:lvl4pPr marL="1029335" indent="0">
              <a:buNone/>
              <a:defRPr sz="1200" b="1"/>
            </a:lvl4pPr>
            <a:lvl5pPr marL="1372870" indent="0">
              <a:buNone/>
              <a:defRPr sz="1200" b="1"/>
            </a:lvl5pPr>
            <a:lvl6pPr marL="1715770" indent="0">
              <a:buNone/>
              <a:defRPr sz="1200" b="1"/>
            </a:lvl6pPr>
            <a:lvl7pPr marL="2059305" indent="0">
              <a:buNone/>
              <a:defRPr sz="1200" b="1"/>
            </a:lvl7pPr>
            <a:lvl8pPr marL="2402840" indent="0">
              <a:buNone/>
              <a:defRPr sz="1200" b="1"/>
            </a:lvl8pPr>
            <a:lvl9pPr marL="274637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203" y="1880486"/>
            <a:ext cx="3887436" cy="2765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343207"/>
            <a:ext cx="2949212" cy="120122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436" y="741231"/>
            <a:ext cx="4629203" cy="36584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8" y="1544430"/>
            <a:ext cx="2949212" cy="286124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6435" indent="0">
              <a:buNone/>
              <a:defRPr sz="900"/>
            </a:lvl3pPr>
            <a:lvl4pPr marL="1029335" indent="0">
              <a:buNone/>
              <a:defRPr sz="750"/>
            </a:lvl4pPr>
            <a:lvl5pPr marL="1372870" indent="0">
              <a:buNone/>
              <a:defRPr sz="750"/>
            </a:lvl5pPr>
            <a:lvl6pPr marL="1715770" indent="0">
              <a:buNone/>
              <a:defRPr sz="750"/>
            </a:lvl6pPr>
            <a:lvl7pPr marL="2059305" indent="0">
              <a:buNone/>
              <a:defRPr sz="750"/>
            </a:lvl7pPr>
            <a:lvl8pPr marL="2402840" indent="0">
              <a:buNone/>
              <a:defRPr sz="750"/>
            </a:lvl8pPr>
            <a:lvl9pPr marL="274637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343207"/>
            <a:ext cx="2949212" cy="120122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436" y="741231"/>
            <a:ext cx="4629203" cy="365848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6435" indent="0">
              <a:buNone/>
              <a:defRPr sz="1800"/>
            </a:lvl3pPr>
            <a:lvl4pPr marL="1029335" indent="0">
              <a:buNone/>
              <a:defRPr sz="1500"/>
            </a:lvl4pPr>
            <a:lvl5pPr marL="1372870" indent="0">
              <a:buNone/>
              <a:defRPr sz="1500"/>
            </a:lvl5pPr>
            <a:lvl6pPr marL="1715770" indent="0">
              <a:buNone/>
              <a:defRPr sz="1500"/>
            </a:lvl6pPr>
            <a:lvl7pPr marL="2059305" indent="0">
              <a:buNone/>
              <a:defRPr sz="1500"/>
            </a:lvl7pPr>
            <a:lvl8pPr marL="2402840" indent="0">
              <a:buNone/>
              <a:defRPr sz="1500"/>
            </a:lvl8pPr>
            <a:lvl9pPr marL="2746375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8" y="1544430"/>
            <a:ext cx="2949212" cy="286124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6435" indent="0">
              <a:buNone/>
              <a:defRPr sz="900"/>
            </a:lvl3pPr>
            <a:lvl4pPr marL="1029335" indent="0">
              <a:buNone/>
              <a:defRPr sz="750"/>
            </a:lvl4pPr>
            <a:lvl5pPr marL="1372870" indent="0">
              <a:buNone/>
              <a:defRPr sz="750"/>
            </a:lvl5pPr>
            <a:lvl6pPr marL="1715770" indent="0">
              <a:buNone/>
              <a:defRPr sz="750"/>
            </a:lvl6pPr>
            <a:lvl7pPr marL="2059305" indent="0">
              <a:buNone/>
              <a:defRPr sz="750"/>
            </a:lvl7pPr>
            <a:lvl8pPr marL="2402840" indent="0">
              <a:buNone/>
              <a:defRPr sz="750"/>
            </a:lvl8pPr>
            <a:lvl9pPr marL="274637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750" y="274089"/>
            <a:ext cx="1971698" cy="436277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7" y="274089"/>
            <a:ext cx="5800792" cy="436277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95" y="1283450"/>
            <a:ext cx="7886791" cy="2141466"/>
          </a:xfrm>
        </p:spPr>
        <p:txBody>
          <a:bodyPr anchor="b"/>
          <a:lstStyle>
            <a:lvl1pPr>
              <a:defRPr sz="451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95" y="3445175"/>
            <a:ext cx="7886791" cy="1126146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82000"/>
                  </a:schemeClr>
                </a:solidFill>
              </a:defRPr>
            </a:lvl2pPr>
            <a:lvl3pPr marL="686435" indent="0">
              <a:buNone/>
              <a:defRPr sz="1345">
                <a:solidFill>
                  <a:schemeClr val="tx1">
                    <a:tint val="82000"/>
                  </a:schemeClr>
                </a:solidFill>
              </a:defRPr>
            </a:lvl3pPr>
            <a:lvl4pPr marL="102933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4pPr>
            <a:lvl5pPr marL="137287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5pPr>
            <a:lvl6pPr marL="171577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6pPr>
            <a:lvl7pPr marL="205930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7pPr>
            <a:lvl8pPr marL="2402840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8pPr>
            <a:lvl9pPr marL="2746375" indent="0">
              <a:buNone/>
              <a:defRPr sz="12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7" y="1370443"/>
            <a:ext cx="3886245" cy="3266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203" y="1370443"/>
            <a:ext cx="3886245" cy="326642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274089"/>
            <a:ext cx="7886791" cy="9950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8" y="1262000"/>
            <a:ext cx="3868385" cy="61848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6435" indent="0">
              <a:buNone/>
              <a:defRPr sz="1345" b="1"/>
            </a:lvl3pPr>
            <a:lvl4pPr marL="1029335" indent="0">
              <a:buNone/>
              <a:defRPr sz="1200" b="1"/>
            </a:lvl4pPr>
            <a:lvl5pPr marL="1372870" indent="0">
              <a:buNone/>
              <a:defRPr sz="1200" b="1"/>
            </a:lvl5pPr>
            <a:lvl6pPr marL="1715770" indent="0">
              <a:buNone/>
              <a:defRPr sz="1200" b="1"/>
            </a:lvl6pPr>
            <a:lvl7pPr marL="2059305" indent="0">
              <a:buNone/>
              <a:defRPr sz="1200" b="1"/>
            </a:lvl7pPr>
            <a:lvl8pPr marL="2402840" indent="0">
              <a:buNone/>
              <a:defRPr sz="1200" b="1"/>
            </a:lvl8pPr>
            <a:lvl9pPr marL="274637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8" y="1880486"/>
            <a:ext cx="3868385" cy="2765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203" y="1262000"/>
            <a:ext cx="3887436" cy="61848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6435" indent="0">
              <a:buNone/>
              <a:defRPr sz="1345" b="1"/>
            </a:lvl3pPr>
            <a:lvl4pPr marL="1029335" indent="0">
              <a:buNone/>
              <a:defRPr sz="1200" b="1"/>
            </a:lvl4pPr>
            <a:lvl5pPr marL="1372870" indent="0">
              <a:buNone/>
              <a:defRPr sz="1200" b="1"/>
            </a:lvl5pPr>
            <a:lvl6pPr marL="1715770" indent="0">
              <a:buNone/>
              <a:defRPr sz="1200" b="1"/>
            </a:lvl6pPr>
            <a:lvl7pPr marL="2059305" indent="0">
              <a:buNone/>
              <a:defRPr sz="1200" b="1"/>
            </a:lvl7pPr>
            <a:lvl8pPr marL="2402840" indent="0">
              <a:buNone/>
              <a:defRPr sz="1200" b="1"/>
            </a:lvl8pPr>
            <a:lvl9pPr marL="2746375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203" y="1880486"/>
            <a:ext cx="3887436" cy="27659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343207"/>
            <a:ext cx="2949212" cy="120122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436" y="741231"/>
            <a:ext cx="4629203" cy="365848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8" y="1544430"/>
            <a:ext cx="2949212" cy="286124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6435" indent="0">
              <a:buNone/>
              <a:defRPr sz="900"/>
            </a:lvl3pPr>
            <a:lvl4pPr marL="1029335" indent="0">
              <a:buNone/>
              <a:defRPr sz="750"/>
            </a:lvl4pPr>
            <a:lvl5pPr marL="1372870" indent="0">
              <a:buNone/>
              <a:defRPr sz="750"/>
            </a:lvl5pPr>
            <a:lvl6pPr marL="1715770" indent="0">
              <a:buNone/>
              <a:defRPr sz="750"/>
            </a:lvl6pPr>
            <a:lvl7pPr marL="2059305" indent="0">
              <a:buNone/>
              <a:defRPr sz="750"/>
            </a:lvl7pPr>
            <a:lvl8pPr marL="2402840" indent="0">
              <a:buNone/>
              <a:defRPr sz="750"/>
            </a:lvl8pPr>
            <a:lvl9pPr marL="274637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8" y="343207"/>
            <a:ext cx="2949212" cy="1201223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436" y="741231"/>
            <a:ext cx="4629203" cy="3658487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6435" indent="0">
              <a:buNone/>
              <a:defRPr sz="1800"/>
            </a:lvl3pPr>
            <a:lvl4pPr marL="1029335" indent="0">
              <a:buNone/>
              <a:defRPr sz="1500"/>
            </a:lvl4pPr>
            <a:lvl5pPr marL="1372870" indent="0">
              <a:buNone/>
              <a:defRPr sz="1500"/>
            </a:lvl5pPr>
            <a:lvl6pPr marL="1715770" indent="0">
              <a:buNone/>
              <a:defRPr sz="1500"/>
            </a:lvl6pPr>
            <a:lvl7pPr marL="2059305" indent="0">
              <a:buNone/>
              <a:defRPr sz="1500"/>
            </a:lvl7pPr>
            <a:lvl8pPr marL="2402840" indent="0">
              <a:buNone/>
              <a:defRPr sz="1500"/>
            </a:lvl8pPr>
            <a:lvl9pPr marL="2746375" indent="0">
              <a:buNone/>
              <a:defRPr sz="15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8" y="1544430"/>
            <a:ext cx="2949212" cy="286124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6435" indent="0">
              <a:buNone/>
              <a:defRPr sz="900"/>
            </a:lvl3pPr>
            <a:lvl4pPr marL="1029335" indent="0">
              <a:buNone/>
              <a:defRPr sz="750"/>
            </a:lvl4pPr>
            <a:lvl5pPr marL="1372870" indent="0">
              <a:buNone/>
              <a:defRPr sz="750"/>
            </a:lvl5pPr>
            <a:lvl6pPr marL="1715770" indent="0">
              <a:buNone/>
              <a:defRPr sz="750"/>
            </a:lvl6pPr>
            <a:lvl7pPr marL="2059305" indent="0">
              <a:buNone/>
              <a:defRPr sz="750"/>
            </a:lvl7pPr>
            <a:lvl8pPr marL="2402840" indent="0">
              <a:buNone/>
              <a:defRPr sz="750"/>
            </a:lvl8pPr>
            <a:lvl9pPr marL="2746375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1.xml"/><Relationship Id="rId8" Type="http://schemas.openxmlformats.org/officeDocument/2006/relationships/slideLayout" Target="../slideLayouts/slideLayout20.xml"/><Relationship Id="rId7" Type="http://schemas.openxmlformats.org/officeDocument/2006/relationships/slideLayout" Target="../slideLayouts/slideLayout19.xml"/><Relationship Id="rId6" Type="http://schemas.openxmlformats.org/officeDocument/2006/relationships/slideLayout" Target="../slideLayouts/slideLayout18.xml"/><Relationship Id="rId5" Type="http://schemas.openxmlformats.org/officeDocument/2006/relationships/slideLayout" Target="../slideLayouts/slideLayout17.xml"/><Relationship Id="rId4" Type="http://schemas.openxmlformats.org/officeDocument/2006/relationships/slideLayout" Target="../slideLayouts/slideLayout16.xml"/><Relationship Id="rId3" Type="http://schemas.openxmlformats.org/officeDocument/2006/relationships/slideLayout" Target="../slideLayouts/slideLayout15.xml"/><Relationship Id="rId2" Type="http://schemas.openxmlformats.org/officeDocument/2006/relationships/slideLayout" Target="../slideLayouts/slideLayout14.xml"/><Relationship Id="rId12" Type="http://schemas.openxmlformats.org/officeDocument/2006/relationships/theme" Target="../theme/theme2.xml"/><Relationship Id="rId11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1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7" y="274089"/>
            <a:ext cx="7886791" cy="995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7" y="1370443"/>
            <a:ext cx="7886791" cy="3266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7" y="4771525"/>
            <a:ext cx="2057424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85" y="4771525"/>
            <a:ext cx="3086135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8024" y="4771525"/>
            <a:ext cx="2057424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68643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15" indent="-170815" algn="l" defTabSz="686435" rtl="0" eaLnBrk="1" latinLnBrk="0" hangingPunct="1">
        <a:lnSpc>
          <a:spcPct val="90000"/>
        </a:lnSpc>
        <a:spcBef>
          <a:spcPts val="750"/>
        </a:spcBef>
        <a:buFont typeface="Arial" panose="020B07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98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88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42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54432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88785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23075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57429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91719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643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933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1577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5930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40284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4637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7" y="274089"/>
            <a:ext cx="7886791" cy="9950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7" y="1370443"/>
            <a:ext cx="7886791" cy="32664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7" y="4771525"/>
            <a:ext cx="2057424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232F1F6-10DA-462E-8E2A-1518450A78BF}" type="datetimeFigureOut">
              <a:rPr lang="en-US" smtClean="0"/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85" y="4771525"/>
            <a:ext cx="3086135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8024" y="4771525"/>
            <a:ext cx="2057424" cy="2740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DF16D27-133C-4B0A-8B25-B5A736C927EA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l" defTabSz="686435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0815" indent="-170815" algn="l" defTabSz="686435" rtl="0" eaLnBrk="1" latinLnBrk="0" hangingPunct="1">
        <a:lnSpc>
          <a:spcPct val="90000"/>
        </a:lnSpc>
        <a:spcBef>
          <a:spcPts val="750"/>
        </a:spcBef>
        <a:buFont typeface="Arial" panose="020B07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98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88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42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54432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88785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230755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57429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917190" indent="-170815" algn="l" defTabSz="686435" rtl="0" eaLnBrk="1" latinLnBrk="0" hangingPunct="1">
        <a:lnSpc>
          <a:spcPct val="90000"/>
        </a:lnSpc>
        <a:spcBef>
          <a:spcPts val="375"/>
        </a:spcBef>
        <a:buFont typeface="Arial" panose="020B0704020202020204" pitchFamily="34" charset="0"/>
        <a:buChar char="•"/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2pPr>
      <a:lvl3pPr marL="68643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3pPr>
      <a:lvl4pPr marL="102933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4pPr>
      <a:lvl5pPr marL="137287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5pPr>
      <a:lvl6pPr marL="171577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6pPr>
      <a:lvl7pPr marL="205930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7pPr>
      <a:lvl8pPr marL="2402840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8pPr>
      <a:lvl9pPr marL="2746375" algn="l" defTabSz="686435" rtl="0" eaLnBrk="1" latinLnBrk="0" hangingPunct="1">
        <a:defRPr sz="13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jpe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0.xml"/><Relationship Id="rId1" Type="http://schemas.openxmlformats.org/officeDocument/2006/relationships/image" Target="../media/image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9.png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4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2" Type="http://schemas.openxmlformats.org/officeDocument/2006/relationships/slideLayout" Target="../slideLayouts/slideLayout7.xml"/><Relationship Id="rId1" Type="http://schemas.openxmlformats.org/officeDocument/2006/relationships/chart" Target="../charts/chart5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9.xml"/><Relationship Id="rId2" Type="http://schemas.openxmlformats.org/officeDocument/2006/relationships/slideLayout" Target="../slideLayouts/slideLayout2.xml"/><Relationship Id="rId1" Type="http://schemas.openxmlformats.org/officeDocument/2006/relationships/chart" Target="../charts/chart6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20.png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59265" y="568167"/>
            <a:ext cx="6903344" cy="696622"/>
          </a:xfrm>
        </p:spPr>
        <p:txBody>
          <a:bodyPr>
            <a:normAutofit/>
          </a:bodyPr>
          <a:lstStyle/>
          <a:p>
            <a:pPr algn="ctr"/>
            <a:r>
              <a:rPr lang="en-US" sz="2800" u="sng" dirty="0"/>
              <a:t>2026 Annual Meeting Agenda</a:t>
            </a:r>
            <a:endParaRPr lang="en-US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460" y="1355090"/>
            <a:ext cx="7776210" cy="3225800"/>
          </a:xfrm>
        </p:spPr>
        <p:txBody>
          <a:bodyPr>
            <a:normAutofit fontScale="80000"/>
          </a:bodyPr>
          <a:lstStyle/>
          <a:p>
            <a:pPr>
              <a:lnSpc>
                <a:spcPct val="90000"/>
              </a:lnSpc>
            </a:pPr>
            <a:r>
              <a:rPr lang="en-US" sz="3000" dirty="0"/>
              <a:t>President’s Opening Comments (David Lester)</a:t>
            </a:r>
            <a:endParaRPr lang="en-US" sz="3000" dirty="0"/>
          </a:p>
          <a:p>
            <a:pPr>
              <a:lnSpc>
                <a:spcPct val="90000"/>
              </a:lnSpc>
            </a:pPr>
            <a:r>
              <a:rPr lang="en-US" sz="3000" dirty="0">
                <a:sym typeface="+mn-ea"/>
              </a:rPr>
              <a:t>Secretary’s Report and Approvals (Bryan Sowatzke)</a:t>
            </a:r>
            <a:endParaRPr lang="en-US" sz="3000" dirty="0"/>
          </a:p>
          <a:p>
            <a:pPr>
              <a:lnSpc>
                <a:spcPct val="90000"/>
              </a:lnSpc>
            </a:pPr>
            <a:r>
              <a:rPr lang="en-US" sz="3000" dirty="0"/>
              <a:t>Lake Preservation Program Report (Terry Klaves)</a:t>
            </a:r>
            <a:endParaRPr lang="en-US" sz="3000" dirty="0"/>
          </a:p>
          <a:p>
            <a:pPr>
              <a:lnSpc>
                <a:spcPct val="90000"/>
              </a:lnSpc>
            </a:pPr>
            <a:r>
              <a:rPr lang="en-US" sz="3000" dirty="0">
                <a:sym typeface="+mn-ea"/>
              </a:rPr>
              <a:t>Architectural Committee Report (Deb Hoff)</a:t>
            </a:r>
            <a:endParaRPr lang="en-US" sz="3000" dirty="0"/>
          </a:p>
          <a:p>
            <a:pPr>
              <a:lnSpc>
                <a:spcPct val="90000"/>
              </a:lnSpc>
            </a:pPr>
            <a:r>
              <a:rPr lang="en-US" sz="3000" dirty="0"/>
              <a:t>Community Event Committee Report (Debbie Smith)</a:t>
            </a:r>
            <a:endParaRPr lang="en-US" sz="3000" dirty="0"/>
          </a:p>
          <a:p>
            <a:pPr>
              <a:lnSpc>
                <a:spcPct val="90000"/>
              </a:lnSpc>
            </a:pPr>
            <a:r>
              <a:rPr lang="en-US" sz="3000" dirty="0">
                <a:sym typeface="+mn-ea"/>
              </a:rPr>
              <a:t>Treasurer’s Report and New Budgets (Kevin Streetar)</a:t>
            </a:r>
            <a:endParaRPr lang="en-US" sz="3000" dirty="0">
              <a:sym typeface="+mn-ea"/>
            </a:endParaRPr>
          </a:p>
          <a:p>
            <a:pPr>
              <a:lnSpc>
                <a:spcPct val="90000"/>
              </a:lnSpc>
            </a:pPr>
            <a:r>
              <a:rPr lang="en-US" sz="3000" dirty="0"/>
              <a:t>Closing Comments (David Lester)</a:t>
            </a:r>
            <a:endParaRPr lang="en-US" sz="3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1690" y="967740"/>
            <a:ext cx="7500620" cy="51117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10" b="1" u="sng" dirty="0"/>
              <a:t>Secretary’s Report (Bryan Sowatzke)</a:t>
            </a:r>
            <a:endParaRPr lang="en-US" sz="311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690" y="1478915"/>
            <a:ext cx="7920355" cy="2889885"/>
          </a:xfrm>
        </p:spPr>
        <p:txBody>
          <a:bodyPr>
            <a:noAutofit/>
          </a:bodyPr>
          <a:lstStyle/>
          <a:p>
            <a:pPr marL="0" lvl="0" indent="0" algn="l">
              <a:lnSpc>
                <a:spcPct val="140000"/>
              </a:lnSpc>
              <a:buNone/>
            </a:pPr>
            <a:r>
              <a:rPr lang="en-US" altLang="en-US" sz="2000" dirty="0"/>
              <a:t>Throughout the year, approved Board Meeting Minutes, Committee Reports, Event Fliers, and Special Announcements are emailed and/or posted on the Association Website </a:t>
            </a:r>
            <a:endParaRPr lang="en-US" altLang="en-US" sz="2000" dirty="0"/>
          </a:p>
          <a:p>
            <a:pPr marL="0" lvl="0" indent="0" algn="ctr">
              <a:lnSpc>
                <a:spcPct val="120000"/>
              </a:lnSpc>
              <a:buNone/>
            </a:pPr>
            <a:r>
              <a:rPr lang="en-US" altLang="en-US" sz="2000" dirty="0"/>
              <a:t>(public pages)  www.SilverSpringsNeshkoro.com</a:t>
            </a:r>
            <a:endParaRPr lang="en-US" altLang="en-US" sz="2000" dirty="0"/>
          </a:p>
          <a:p>
            <a:pPr marL="0" lvl="0" indent="0" algn="l">
              <a:lnSpc>
                <a:spcPct val="130000"/>
              </a:lnSpc>
              <a:buNone/>
            </a:pPr>
            <a:r>
              <a:rPr lang="en-US" altLang="en-US" sz="2000" dirty="0"/>
              <a:t>The Board Meeting Minutes have been expanded to provide more details and we try to make them available in a timely manner</a:t>
            </a:r>
            <a:endParaRPr lang="en-US" altLang="en-US" sz="2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2145" y="1722120"/>
            <a:ext cx="7780020" cy="85217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Pause for Association Member Voting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52145" y="2574290"/>
            <a:ext cx="7531100" cy="676910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10000"/>
              </a:lnSpc>
              <a:buNone/>
            </a:pPr>
            <a:r>
              <a:rPr lang="en-US" sz="2400" dirty="0"/>
              <a:t>Approval of the 2025 Annual Meeting Minutes</a:t>
            </a:r>
            <a:r>
              <a:rPr lang="en-US" sz="2800" dirty="0"/>
              <a:t> </a:t>
            </a:r>
            <a:endParaRPr lang="en-US" sz="28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624840"/>
            <a:ext cx="6903085" cy="5448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2026 Annual Meeting Agenda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7595" y="1169670"/>
            <a:ext cx="6777990" cy="3305810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President’s Opening Comments (David Lester)</a:t>
            </a:r>
            <a:endParaRPr lang="en-US" sz="2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Secretary’s Report and Approvals (Bryan Sowatzke)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highlight>
                  <a:srgbClr val="FFFF00"/>
                </a:highlight>
                <a:sym typeface="+mn-ea"/>
              </a:rPr>
              <a:t>Lake Preservation Program Report (Terry Klaves)</a:t>
            </a:r>
            <a:endParaRPr lang="en-US" sz="20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Architectural Committee Report (Deb Hoff)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Community Event Committee Report (Debbie Smith)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Treasurer’s Report &amp; Budget Approval (Kevin Streetar)</a:t>
            </a:r>
            <a:endParaRPr lang="en-US" sz="2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Closing Comments (David Lester)</a:t>
            </a:r>
            <a:endParaRPr lang="en-US" sz="2000" dirty="0">
              <a:sym typeface="+mn-ea"/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995" y="662940"/>
            <a:ext cx="6098540" cy="3881755"/>
          </a:xfrm>
        </p:spPr>
        <p:txBody>
          <a:bodyPr>
            <a:normAutofit fontScale="87500" lnSpcReduction="100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/>
              <a:t>Lake Preservation Program Report: </a:t>
            </a:r>
            <a:endParaRPr lang="en-US" sz="2800" b="1" u="sng" dirty="0"/>
          </a:p>
          <a:p>
            <a:pPr marL="0" indent="0" algn="ctr" fontAlgn="auto">
              <a:lnSpc>
                <a:spcPct val="80000"/>
              </a:lnSpc>
              <a:buNone/>
            </a:pPr>
            <a:r>
              <a:rPr lang="en-US" sz="2000" dirty="0"/>
              <a:t>(LPC Chairman - Te</a:t>
            </a:r>
            <a:r>
              <a:rPr lang="en-US" sz="2000" dirty="0">
                <a:sym typeface="+mn-ea"/>
              </a:rPr>
              <a:t>rry Klaves)</a:t>
            </a:r>
            <a:endParaRPr lang="en-US" sz="2000" dirty="0">
              <a:sym typeface="+mn-ea"/>
            </a:endParaRPr>
          </a:p>
          <a:p>
            <a:pPr lvl="3" algn="just" fontAlgn="auto">
              <a:lnSpc>
                <a:spcPct val="100000"/>
              </a:lnSpc>
            </a:pPr>
            <a:r>
              <a:rPr lang="en-US" sz="2400" dirty="0"/>
              <a:t>Natural Lake Aging  - Eutrophication</a:t>
            </a:r>
            <a:endParaRPr lang="en-US" sz="2400" dirty="0"/>
          </a:p>
          <a:p>
            <a:pPr lvl="3" algn="just">
              <a:lnSpc>
                <a:spcPct val="100000"/>
              </a:lnSpc>
            </a:pPr>
            <a:r>
              <a:rPr lang="en-US" sz="2400" dirty="0"/>
              <a:t>Silver Springs Lake History</a:t>
            </a:r>
            <a:endParaRPr lang="en-US" sz="2400" dirty="0"/>
          </a:p>
          <a:p>
            <a:pPr lvl="3" algn="just">
              <a:lnSpc>
                <a:spcPct val="100000"/>
              </a:lnSpc>
            </a:pPr>
            <a:r>
              <a:rPr lang="en-US" sz="2400" dirty="0"/>
              <a:t>SSL POA Lake Management History</a:t>
            </a:r>
            <a:endParaRPr lang="en-US" sz="2400" dirty="0"/>
          </a:p>
          <a:p>
            <a:pPr lvl="3" algn="just">
              <a:lnSpc>
                <a:spcPct val="100000"/>
              </a:lnSpc>
            </a:pPr>
            <a:r>
              <a:rPr lang="en-US" sz="2400" dirty="0"/>
              <a:t>Lake Preservation Program Elements</a:t>
            </a:r>
            <a:endParaRPr lang="en-US" sz="24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>
                <a:sym typeface="+mn-ea"/>
              </a:rPr>
              <a:t>Inlet Stream Nutrient Testing Program: </a:t>
            </a:r>
            <a:endParaRPr lang="en-US" sz="2800" b="1" u="sng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>
                <a:sym typeface="+mn-ea"/>
              </a:rPr>
              <a:t>(LPC Member -  David Lester)</a:t>
            </a:r>
            <a:endParaRPr lang="en-US" sz="24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/>
              <a:t>Shoreline Maintenance Program Update:</a:t>
            </a:r>
            <a:r>
              <a:rPr lang="en-US" sz="2800" b="1" dirty="0"/>
              <a:t> </a:t>
            </a:r>
            <a:endParaRPr lang="en-US" sz="3200" b="1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/>
              <a:t>(LPC Member -  Tony Mainiero)</a:t>
            </a:r>
            <a:endParaRPr lang="en-US" sz="24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10486" y="407546"/>
            <a:ext cx="7893516" cy="812231"/>
          </a:xfrm>
        </p:spPr>
        <p:txBody>
          <a:bodyPr>
            <a:normAutofit/>
          </a:bodyPr>
          <a:lstStyle/>
          <a:p>
            <a:pPr algn="ctr"/>
            <a:r>
              <a:rPr lang="en-US" altLang="en-US" sz="2400" b="1" dirty="0">
                <a:sym typeface="+mn-ea"/>
              </a:rPr>
              <a:t>Lake Preservation Program Overview:</a:t>
            </a:r>
            <a:br>
              <a:rPr lang="en-US" altLang="en-US" sz="1665" dirty="0"/>
            </a:br>
            <a:r>
              <a:rPr lang="en-US" altLang="en-US" sz="1665" dirty="0">
                <a:sym typeface="+mn-ea"/>
              </a:rPr>
              <a:t>(LPC Chairman - Terry Klaves)</a:t>
            </a:r>
            <a:endParaRPr lang="en-US" sz="1665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610486" y="1363252"/>
            <a:ext cx="5826711" cy="3500126"/>
          </a:xfrm>
        </p:spPr>
        <p:txBody>
          <a:bodyPr>
            <a:noAutofit/>
          </a:bodyPr>
          <a:lstStyle/>
          <a:p>
            <a:r>
              <a:rPr lang="en-US" altLang="en-US" sz="1725" dirty="0"/>
              <a:t>Natural </a:t>
            </a:r>
            <a:r>
              <a:rPr lang="en-US" altLang="en-US" sz="1725" dirty="0">
                <a:sym typeface="+mn-ea"/>
              </a:rPr>
              <a:t>Lake Aging </a:t>
            </a:r>
            <a:r>
              <a:rPr lang="en-US" altLang="en-US" sz="1725" dirty="0"/>
              <a:t>is caused by the continuous addition of nutrients to the lake ecosystem. </a:t>
            </a:r>
            <a:endParaRPr lang="en-US" altLang="en-US" sz="1725" dirty="0"/>
          </a:p>
          <a:p>
            <a:r>
              <a:rPr lang="en-US" altLang="en-US" sz="1725" dirty="0"/>
              <a:t>We are at stage 3 of 5, </a:t>
            </a:r>
            <a:r>
              <a:rPr lang="en-US" altLang="en-US" sz="1725" dirty="0">
                <a:sym typeface="+mn-ea"/>
              </a:rPr>
              <a:t>Lake Eutrophication, </a:t>
            </a:r>
            <a:r>
              <a:rPr lang="en-US" altLang="en-US" sz="1725" dirty="0"/>
              <a:t>marked by heavy weed growth and biomass/sediment build-up</a:t>
            </a:r>
            <a:endParaRPr lang="en-US" altLang="en-US" sz="1725" dirty="0"/>
          </a:p>
          <a:p>
            <a:r>
              <a:rPr lang="en-US" altLang="en-US" sz="1725" dirty="0">
                <a:sym typeface="+mn-ea"/>
              </a:rPr>
              <a:t>Nutrient sources include dead leaves, pollen, dust, lawn and farm fertilizer runoff, and outdated/ineffective septic tank/field leaching </a:t>
            </a:r>
            <a:endParaRPr lang="en-US" altLang="en-US" sz="1725" dirty="0"/>
          </a:p>
          <a:p>
            <a:r>
              <a:rPr lang="en-US" altLang="en-US" sz="1725" dirty="0">
                <a:sym typeface="+mn-ea"/>
              </a:rPr>
              <a:t>Nutrient build-up promotes increasing plant and algae growth.  Dead plant detritus collects on the lake bottom as silt and muck.</a:t>
            </a:r>
            <a:endParaRPr lang="en-US" altLang="en-US" sz="1725" dirty="0">
              <a:sym typeface="+mn-ea"/>
            </a:endParaRPr>
          </a:p>
          <a:p>
            <a:r>
              <a:rPr lang="en-US" altLang="en-US" sz="1725" dirty="0">
                <a:sym typeface="+mn-ea"/>
              </a:rPr>
              <a:t>In Geologic time all lakes will fill with plant detritus to become wetlands, swamps, marshes and peat bogs.</a:t>
            </a:r>
            <a:endParaRPr lang="en-US" altLang="en-US" sz="1725" dirty="0"/>
          </a:p>
        </p:txBody>
      </p:sp>
      <p:pic>
        <p:nvPicPr>
          <p:cNvPr id="6" name="Content Placeholder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37197" y="1363252"/>
            <a:ext cx="2386168" cy="3186959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9615" y="663575"/>
            <a:ext cx="7581265" cy="54229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Lake Preservation Program Elements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25830" y="1205865"/>
            <a:ext cx="7292340" cy="3308985"/>
          </a:xfrm>
        </p:spPr>
        <p:txBody>
          <a:bodyPr>
            <a:normAutofit/>
          </a:bodyPr>
          <a:lstStyle/>
          <a:p>
            <a:pPr>
              <a:lnSpc>
                <a:spcPct val="120000"/>
              </a:lnSpc>
            </a:pPr>
            <a:r>
              <a:rPr lang="en-US" sz="2220" dirty="0"/>
              <a:t>Reverse Natural Lake Aging by (cost effectively) removing nutrients, without disrupting the lake’s ecosystem</a:t>
            </a:r>
            <a:endParaRPr lang="en-US" sz="2220" dirty="0"/>
          </a:p>
          <a:p>
            <a:pPr>
              <a:lnSpc>
                <a:spcPct val="120000"/>
              </a:lnSpc>
            </a:pPr>
            <a:r>
              <a:rPr lang="en-US" sz="2220" dirty="0"/>
              <a:t>Maintain the Lake’s Recreational Value by </a:t>
            </a:r>
            <a:r>
              <a:rPr lang="en-US" sz="2220" dirty="0">
                <a:sym typeface="+mn-ea"/>
              </a:rPr>
              <a:t>controlling weed growth patterns with Harvesting and DASH</a:t>
            </a:r>
            <a:endParaRPr lang="en-US" sz="2220" dirty="0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sz="2220" dirty="0">
                <a:sym typeface="+mn-ea"/>
              </a:rPr>
              <a:t>Support Shoreline Maintenance Service Providers</a:t>
            </a:r>
            <a:endParaRPr lang="en-US" sz="2220" dirty="0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sz="2220" dirty="0">
                <a:sym typeface="+mn-ea"/>
              </a:rPr>
              <a:t>Provide ‘Best Practices’ Information to Homeowners  </a:t>
            </a:r>
            <a:endParaRPr lang="en-US" sz="2220" dirty="0"/>
          </a:p>
          <a:p>
            <a:pPr>
              <a:lnSpc>
                <a:spcPct val="120000"/>
              </a:lnSpc>
            </a:pPr>
            <a:endParaRPr lang="en-US" sz="222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30885" y="655320"/>
            <a:ext cx="7200900" cy="699135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/>
              <a:t>Lake Preservation Program Activity - 2023</a:t>
            </a:r>
            <a:endParaRPr lang="en-US" sz="2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89025" y="1354455"/>
            <a:ext cx="7200265" cy="3126105"/>
          </a:xfrm>
        </p:spPr>
        <p:txBody>
          <a:bodyPr>
            <a:noAutofit/>
          </a:bodyPr>
          <a:lstStyle/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/>
              <a:t>Chemical Herbicide use &amp; Weed Cutting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>
                <a:sym typeface="+mn-ea"/>
              </a:rPr>
              <a:t>Maintain Aeration Pumps &amp; Diffusers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/>
              <a:t>Weed Harvesting Equipment Evaluation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/>
              <a:t>Weed Harvesting Service Provider Identification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>
                <a:sym typeface="+mn-ea"/>
              </a:rPr>
              <a:t>Launch Ramp and Pier Improvement Planning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/>
              <a:t>Lake Weed proliferation is accelerating</a:t>
            </a:r>
            <a:endParaRPr lang="en-US" sz="2400" dirty="0"/>
          </a:p>
          <a:p>
            <a:pPr>
              <a:lnSpc>
                <a:spcPct val="70000"/>
              </a:lnSpc>
              <a:spcAft>
                <a:spcPts val="600"/>
              </a:spcAft>
            </a:pPr>
            <a:r>
              <a:rPr lang="en-US" sz="2400" dirty="0"/>
              <a:t>Monitor water clarity and dissolved oxygen</a:t>
            </a:r>
            <a:endParaRPr lang="en-US" sz="2400" dirty="0"/>
          </a:p>
          <a:p>
            <a:pPr>
              <a:spcAft>
                <a:spcPts val="600"/>
              </a:spcAft>
            </a:pPr>
            <a:endParaRPr lang="en-US" sz="24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8085" y="537845"/>
            <a:ext cx="6732905" cy="3787775"/>
          </a:xfrm>
          <a:prstGeom prst="rect">
            <a:avLst/>
          </a:prstGeom>
        </p:spPr>
      </p:pic>
      <p:sp>
        <p:nvSpPr>
          <p:cNvPr id="5" name="Text Box 4"/>
          <p:cNvSpPr txBox="1"/>
          <p:nvPr/>
        </p:nvSpPr>
        <p:spPr>
          <a:xfrm>
            <a:off x="1161415" y="4325620"/>
            <a:ext cx="6759575" cy="4565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dirty="0"/>
              <a:t>Aquatic Plant Management &amp; ILH-250 Aquatic Weed Harvesters</a:t>
            </a:r>
            <a:endParaRPr lang="en-US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E068440-E653-4E66-B592-3AA95E14CE17_1_105_c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39825" y="0"/>
            <a:ext cx="6863715" cy="5147945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9120" y="305435"/>
            <a:ext cx="8084185" cy="572770"/>
          </a:xfrm>
        </p:spPr>
        <p:txBody>
          <a:bodyPr/>
          <a:lstStyle/>
          <a:p>
            <a:pPr algn="ctr"/>
            <a:r>
              <a:rPr lang="en-US" sz="2400" b="1" u="sng" dirty="0">
                <a:sym typeface="+mn-ea"/>
              </a:rPr>
              <a:t>Lake Preservation Program Activity - 202</a:t>
            </a:r>
            <a:r>
              <a:rPr lang="en-US" sz="2400" b="1" u="sng" dirty="0"/>
              <a:t>4</a:t>
            </a:r>
            <a:endParaRPr lang="en-US" sz="2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355" y="878205"/>
            <a:ext cx="8362950" cy="3829050"/>
          </a:xfrm>
        </p:spPr>
        <p:txBody>
          <a:bodyPr>
            <a:normAutofit fontScale="47500" lnSpcReduction="20000"/>
          </a:bodyPr>
          <a:lstStyle/>
          <a:p>
            <a:pPr lvl="1">
              <a:spcAft>
                <a:spcPts val="600"/>
              </a:spcAft>
            </a:pPr>
            <a:r>
              <a:rPr lang="en-US" sz="4210" dirty="0"/>
              <a:t>Invasive Weed Mapping (</a:t>
            </a:r>
            <a:r>
              <a:rPr lang="en-US" sz="4210" dirty="0">
                <a:sym typeface="+mn-ea"/>
              </a:rPr>
              <a:t>Onterra):</a:t>
            </a:r>
            <a:r>
              <a:rPr lang="en-US" sz="4210" dirty="0"/>
              <a:t> </a:t>
            </a:r>
            <a:endParaRPr lang="en-US" sz="4210" dirty="0"/>
          </a:p>
          <a:p>
            <a:pPr marL="687070" lvl="2" indent="45720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4210" dirty="0">
                <a:sym typeface="+mn-ea"/>
              </a:rPr>
              <a:t>Eurasian Water Milfoil (EWM) and Curly Leaf Pondweed (CLP) </a:t>
            </a:r>
            <a:endParaRPr lang="en-US" sz="4210" dirty="0"/>
          </a:p>
          <a:p>
            <a:pPr lvl="1">
              <a:spcAft>
                <a:spcPts val="600"/>
              </a:spcAft>
            </a:pPr>
            <a:r>
              <a:rPr lang="en-US" sz="4210" dirty="0">
                <a:sym typeface="+mn-ea"/>
              </a:rPr>
              <a:t>Aquatic Plant Management (APM) Weed Harvesting</a:t>
            </a:r>
            <a:r>
              <a:rPr lang="en-US" sz="4210" dirty="0"/>
              <a:t>: </a:t>
            </a:r>
            <a:endParaRPr lang="en-US" sz="4210" dirty="0"/>
          </a:p>
          <a:p>
            <a:pPr marL="687070" lvl="2" indent="45720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4000" dirty="0">
                <a:sym typeface="+mn-ea"/>
              </a:rPr>
              <a:t>Native Weeds: Illinois Pond Weed (IPW) and Chara Algae </a:t>
            </a:r>
            <a:endParaRPr lang="en-US" sz="4000" dirty="0"/>
          </a:p>
          <a:p>
            <a:pPr lvl="2">
              <a:spcAft>
                <a:spcPts val="600"/>
              </a:spcAft>
            </a:pPr>
            <a:r>
              <a:rPr lang="en-US" sz="4000" dirty="0"/>
              <a:t>Three (3) one-week Harvesting Campaigns: June, August, October</a:t>
            </a:r>
            <a:endParaRPr lang="en-US" sz="4000" dirty="0"/>
          </a:p>
          <a:p>
            <a:pPr lvl="2">
              <a:spcAft>
                <a:spcPts val="600"/>
              </a:spcAft>
            </a:pPr>
            <a:r>
              <a:rPr lang="en-US" sz="4000" dirty="0"/>
              <a:t>&gt;800 Cubic yards (30 Truckloads) of nutrient biomass</a:t>
            </a:r>
            <a:r>
              <a:rPr lang="en-US" sz="4000" dirty="0">
                <a:sym typeface="+mn-ea"/>
              </a:rPr>
              <a:t> removed </a:t>
            </a:r>
            <a:endParaRPr lang="en-US" sz="4000" dirty="0"/>
          </a:p>
          <a:p>
            <a:pPr lvl="2">
              <a:spcAft>
                <a:spcPts val="600"/>
              </a:spcAft>
            </a:pPr>
            <a:r>
              <a:rPr lang="en-US" sz="4000" dirty="0"/>
              <a:t>Cut weeds are deposited at Henke’s Farm</a:t>
            </a:r>
            <a:endParaRPr lang="en-US" sz="4000" dirty="0"/>
          </a:p>
          <a:p>
            <a:pPr lvl="1">
              <a:spcAft>
                <a:spcPts val="600"/>
              </a:spcAft>
            </a:pPr>
            <a:r>
              <a:rPr lang="en-US" sz="4210" dirty="0">
                <a:sym typeface="+mn-ea"/>
              </a:rPr>
              <a:t>Invasive Weed Removal - Diver Assisted Suction Harvesting: </a:t>
            </a:r>
            <a:endParaRPr lang="en-US" sz="4210" dirty="0">
              <a:sym typeface="+mn-ea"/>
            </a:endParaRPr>
          </a:p>
          <a:p>
            <a:pPr marL="1487805" lvl="4" indent="457200">
              <a:spcAft>
                <a:spcPts val="600"/>
              </a:spcAft>
              <a:buNone/>
            </a:pPr>
            <a:r>
              <a:rPr lang="en-US" sz="4000" dirty="0">
                <a:sym typeface="+mn-ea"/>
              </a:rPr>
              <a:t>16 EWM &amp; CLP weed beds removed </a:t>
            </a:r>
            <a:endParaRPr lang="en-US" sz="4000" dirty="0"/>
          </a:p>
          <a:p>
            <a:pPr lvl="1">
              <a:lnSpc>
                <a:spcPct val="120000"/>
              </a:lnSpc>
              <a:spcAft>
                <a:spcPts val="600"/>
              </a:spcAft>
            </a:pPr>
            <a:r>
              <a:rPr lang="en-US" sz="4210" dirty="0"/>
              <a:t>Results: Harvest quantities, Navigation, Fishing, Water Clarity, and Oxygen Levels met our expectations</a:t>
            </a:r>
            <a:endParaRPr lang="en-US" sz="421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688" y="163759"/>
            <a:ext cx="6903344" cy="696622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2026 Annual Meeting Agenda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680" y="860425"/>
            <a:ext cx="7849870" cy="3780155"/>
          </a:xfrm>
        </p:spPr>
        <p:txBody>
          <a:bodyPr>
            <a:normAutofit fontScale="80000"/>
          </a:bodyPr>
          <a:lstStyle/>
          <a:p>
            <a:r>
              <a:rPr lang="en-US" sz="3000" dirty="0">
                <a:highlight>
                  <a:srgbClr val="FFFF00"/>
                </a:highlight>
                <a:sym typeface="+mn-ea"/>
              </a:rPr>
              <a:t>President’s </a:t>
            </a:r>
            <a:r>
              <a:rPr lang="en-US" sz="3000" dirty="0">
                <a:highlight>
                  <a:srgbClr val="FFFF00"/>
                </a:highlight>
              </a:rPr>
              <a:t>Opening Comments (</a:t>
            </a:r>
            <a:r>
              <a:rPr lang="en-US" altLang="en-US" sz="3000" dirty="0">
                <a:highlight>
                  <a:srgbClr val="FFFF00"/>
                </a:highlight>
              </a:rPr>
              <a:t>David Lester</a:t>
            </a:r>
            <a:r>
              <a:rPr lang="en-US" sz="3000" dirty="0">
                <a:highlight>
                  <a:srgbClr val="FFFF00"/>
                </a:highlight>
              </a:rPr>
              <a:t>)</a:t>
            </a:r>
            <a:endParaRPr lang="en-US" sz="30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Secretary’s Report and Approvals (Bryan Sowatzke)</a:t>
            </a:r>
            <a:endParaRPr lang="en-US" sz="3000" dirty="0"/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Lake Preservation Program Report (Terry Klaves)</a:t>
            </a:r>
            <a:endParaRPr lang="en-US" sz="3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Architectural Committee Report (Deb Hoff)</a:t>
            </a:r>
            <a:endParaRPr lang="en-US" sz="3000" dirty="0"/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Community Events Committee Report (Deborah Smith)</a:t>
            </a:r>
            <a:endParaRPr lang="en-US" sz="3000" dirty="0"/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Treasurer’s Report (Kevin Streetar)</a:t>
            </a:r>
            <a:endParaRPr lang="en-US" sz="3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3000" dirty="0">
                <a:sym typeface="+mn-ea"/>
              </a:rPr>
              <a:t>Closing Comments - (David Lester)</a:t>
            </a:r>
            <a:endParaRPr lang="en-US" sz="3000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3865" y="650875"/>
            <a:ext cx="8287385" cy="437515"/>
          </a:xfrm>
        </p:spPr>
        <p:txBody>
          <a:bodyPr>
            <a:noAutofit/>
          </a:bodyPr>
          <a:lstStyle/>
          <a:p>
            <a:pPr algn="ctr"/>
            <a:r>
              <a:rPr lang="en-US" sz="2800" b="1" u="sng" dirty="0"/>
              <a:t>Lake Preservation Program Activity - 2025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84250" y="1088390"/>
            <a:ext cx="7505700" cy="3250565"/>
          </a:xfrm>
        </p:spPr>
        <p:txBody>
          <a:bodyPr>
            <a:normAutofit fontScale="25000" lnSpcReduction="20000"/>
          </a:bodyPr>
          <a:lstStyle/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9600" dirty="0"/>
              <a:t>Onterra Invasive Weed Mapping (CLP &amp; EWM): </a:t>
            </a:r>
            <a:endParaRPr lang="en-US" sz="9600" dirty="0"/>
          </a:p>
          <a:p>
            <a:pPr lvl="1">
              <a:lnSpc>
                <a:spcPct val="100000"/>
              </a:lnSpc>
              <a:spcAft>
                <a:spcPts val="600"/>
              </a:spcAft>
            </a:pPr>
            <a:r>
              <a:rPr lang="en-US" sz="7995" dirty="0"/>
              <a:t>DASH Weed Bed Removal was not recommended </a:t>
            </a:r>
            <a:endParaRPr lang="en-US" sz="7995" dirty="0"/>
          </a:p>
          <a:p>
            <a:pPr marL="0" lvl="0" indent="0">
              <a:lnSpc>
                <a:spcPct val="100000"/>
              </a:lnSpc>
              <a:spcAft>
                <a:spcPts val="600"/>
              </a:spcAft>
              <a:buNone/>
            </a:pPr>
            <a:r>
              <a:rPr lang="en-US" sz="9600" dirty="0">
                <a:sym typeface="+mn-ea"/>
              </a:rPr>
              <a:t>Weed Harvesting (Aquatic Plant Management (APM):</a:t>
            </a:r>
            <a:r>
              <a:rPr lang="en-US" sz="9600" dirty="0"/>
              <a:t> </a:t>
            </a:r>
            <a:endParaRPr lang="en-US" sz="9600" dirty="0"/>
          </a:p>
          <a:p>
            <a:pPr lvl="1" algn="l">
              <a:lnSpc>
                <a:spcPct val="80000"/>
              </a:lnSpc>
              <a:spcAft>
                <a:spcPts val="600"/>
              </a:spcAft>
            </a:pPr>
            <a:r>
              <a:rPr lang="en-US" sz="8000" dirty="0"/>
              <a:t>Three one-week campaigns: June, August, September</a:t>
            </a:r>
            <a:endParaRPr lang="en-US" sz="8000" dirty="0"/>
          </a:p>
          <a:p>
            <a:pPr marL="0" lvl="0" indent="0" algn="l">
              <a:lnSpc>
                <a:spcPct val="80000"/>
              </a:lnSpc>
              <a:spcAft>
                <a:spcPts val="600"/>
              </a:spcAft>
              <a:buNone/>
            </a:pPr>
            <a:r>
              <a:rPr lang="en-US" sz="9600" dirty="0"/>
              <a:t>Results:</a:t>
            </a:r>
            <a:endParaRPr lang="en-US" sz="9600" dirty="0"/>
          </a:p>
          <a:p>
            <a:pPr marL="457200" lvl="3">
              <a:lnSpc>
                <a:spcPct val="100000"/>
              </a:lnSpc>
              <a:spcAft>
                <a:spcPts val="600"/>
              </a:spcAft>
            </a:pPr>
            <a:r>
              <a:rPr lang="en-US" sz="8000" dirty="0"/>
              <a:t>Harvesting time was increased in response to </a:t>
            </a:r>
            <a:r>
              <a:rPr lang="en-US" sz="8000" dirty="0">
                <a:sym typeface="+mn-ea"/>
              </a:rPr>
              <a:t>thinner and more widely disbursed weed growth patterns.  </a:t>
            </a:r>
            <a:endParaRPr lang="en-US" sz="8000" dirty="0">
              <a:sym typeface="+mn-ea"/>
            </a:endParaRPr>
          </a:p>
          <a:p>
            <a:pPr marL="457200" lvl="3">
              <a:lnSpc>
                <a:spcPct val="80000"/>
              </a:lnSpc>
              <a:spcAft>
                <a:spcPts val="600"/>
              </a:spcAft>
            </a:pPr>
            <a:r>
              <a:rPr lang="en-US" sz="7170" dirty="0">
                <a:sym typeface="+mn-ea"/>
              </a:rPr>
              <a:t>LPC members intervened to facilitate APM’s weed bed targeting</a:t>
            </a:r>
            <a:endParaRPr lang="en-US" sz="7170" dirty="0">
              <a:sym typeface="+mn-ea"/>
            </a:endParaRPr>
          </a:p>
          <a:p>
            <a:pPr lvl="2">
              <a:lnSpc>
                <a:spcPct val="80000"/>
              </a:lnSpc>
              <a:spcAft>
                <a:spcPts val="600"/>
              </a:spcAft>
            </a:pPr>
            <a:r>
              <a:rPr lang="en-US" sz="8000" dirty="0">
                <a:sym typeface="+mn-ea"/>
              </a:rPr>
              <a:t>30 Truckloads of nutrient biomass were removed</a:t>
            </a:r>
            <a:endParaRPr lang="en-US" sz="20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18870" y="718820"/>
            <a:ext cx="3130550" cy="405193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9420" y="718185"/>
            <a:ext cx="3129915" cy="4052570"/>
          </a:xfrm>
          <a:prstGeom prst="rect">
            <a:avLst/>
          </a:prstGeom>
        </p:spPr>
      </p:pic>
      <p:sp>
        <p:nvSpPr>
          <p:cNvPr id="12" name="Text Box 11"/>
          <p:cNvSpPr txBox="1"/>
          <p:nvPr/>
        </p:nvSpPr>
        <p:spPr>
          <a:xfrm>
            <a:off x="288290" y="299085"/>
            <a:ext cx="8409940" cy="41973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sz="2400" b="1" u="sng" dirty="0"/>
              <a:t>Onterra: 2026 CLP and EWM Invasive Weed Bed Maps.  </a:t>
            </a:r>
            <a:endParaRPr lang="en-US" sz="2400" b="1" u="sng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3855" y="590550"/>
            <a:ext cx="8414385" cy="67818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2026 Lake Preservation Program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5960" y="1178560"/>
            <a:ext cx="7752080" cy="333248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2026 Invasive Weed Survey (Onterra):</a:t>
            </a:r>
            <a:endParaRPr lang="en-US" sz="2400" dirty="0"/>
          </a:p>
          <a:p>
            <a:pPr marL="344170" lvl="1" indent="457200">
              <a:lnSpc>
                <a:spcPct val="120000"/>
              </a:lnSpc>
              <a:buNone/>
            </a:pPr>
            <a:r>
              <a:rPr lang="en-US" sz="2000" dirty="0"/>
              <a:t>DASH Treatment: Planned for 2027</a:t>
            </a:r>
            <a:endParaRPr lang="en-US" sz="2000" dirty="0"/>
          </a:p>
          <a:p>
            <a:pPr lvl="0">
              <a:lnSpc>
                <a:spcPct val="120000"/>
              </a:lnSpc>
            </a:pPr>
            <a:r>
              <a:rPr lang="en-US" sz="2400" dirty="0"/>
              <a:t>Weed Harvesting: 3 Campaigns (APM)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Continue Aerator use for Water Turnover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Inlet Stream - Chemical Nutrient Monitoring Complete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Support Shoreline Maintenance Service Providers</a:t>
            </a:r>
            <a:endParaRPr lang="en-US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603885"/>
            <a:ext cx="7886700" cy="574675"/>
          </a:xfrm>
        </p:spPr>
        <p:txBody>
          <a:bodyPr>
            <a:normAutofit/>
          </a:bodyPr>
          <a:lstStyle/>
          <a:p>
            <a:pPr algn="ctr"/>
            <a:r>
              <a:rPr lang="en-US" sz="2800" b="1" u="sng" dirty="0"/>
              <a:t>The Future of the Lake Preservation Program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41045" y="1178560"/>
            <a:ext cx="7541895" cy="3444240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dirty="0">
                <a:sym typeface="+mn-ea"/>
              </a:rPr>
              <a:t>Remove nutrient rich biomass to reverse natural lake aging.   </a:t>
            </a:r>
            <a:endParaRPr lang="en-US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u="sng" dirty="0">
                <a:sym typeface="+mn-ea"/>
              </a:rPr>
              <a:t>Weed Harvesting</a:t>
            </a:r>
            <a:r>
              <a:rPr lang="en-US" dirty="0">
                <a:sym typeface="+mn-ea"/>
              </a:rPr>
              <a:t> is the most cost effective and least invasive means available to </a:t>
            </a:r>
            <a:r>
              <a:rPr lang="en-US" dirty="0"/>
              <a:t>remove more nutrients from the lake than Mother Nature (and man) put into it.  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u="sng" dirty="0">
                <a:sym typeface="+mn-ea"/>
              </a:rPr>
              <a:t>Targeted Dredging</a:t>
            </a:r>
            <a:r>
              <a:rPr lang="en-US" dirty="0">
                <a:sym typeface="+mn-ea"/>
              </a:rPr>
              <a:t> can be used to</a:t>
            </a:r>
            <a:r>
              <a:rPr lang="en-US" dirty="0"/>
              <a:t> remove more substantial tonnage of nutrient rich muck from our lake bed.  Costs and funding requirements for this program are more substantial.  </a:t>
            </a:r>
            <a:endParaRPr lang="en-US" dirty="0"/>
          </a:p>
          <a:p>
            <a:pPr>
              <a:lnSpc>
                <a:spcPct val="110000"/>
              </a:lnSpc>
            </a:pPr>
            <a:r>
              <a:rPr lang="en-US" dirty="0"/>
              <a:t>Continuing with 15% per year dues increases for several more years will make dredging feasible by 2029 or 2030.</a:t>
            </a:r>
            <a:endParaRPr lang="en-US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995" y="662940"/>
            <a:ext cx="6098540" cy="3881755"/>
          </a:xfrm>
        </p:spPr>
        <p:txBody>
          <a:bodyPr>
            <a:normAutofit fontScale="775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/>
              <a:t>Lake Preservation Program Report: </a:t>
            </a:r>
            <a:endParaRPr lang="en-US" sz="2800" b="1" u="sng" dirty="0"/>
          </a:p>
          <a:p>
            <a:pPr marL="0" indent="0" algn="ctr" fontAlgn="auto">
              <a:lnSpc>
                <a:spcPct val="80000"/>
              </a:lnSpc>
              <a:buNone/>
            </a:pPr>
            <a:r>
              <a:rPr lang="en-US" sz="2000" dirty="0"/>
              <a:t>(LPC Chairman - Te</a:t>
            </a:r>
            <a:r>
              <a:rPr lang="en-US" sz="2000" dirty="0">
                <a:sym typeface="+mn-ea"/>
              </a:rPr>
              <a:t>rry Klaves)</a:t>
            </a:r>
            <a:endParaRPr lang="en-US" sz="2000" dirty="0">
              <a:sym typeface="+mn-ea"/>
            </a:endParaRPr>
          </a:p>
          <a:p>
            <a:pPr lvl="4" algn="just" fontAlgn="auto">
              <a:lnSpc>
                <a:spcPct val="100000"/>
              </a:lnSpc>
            </a:pPr>
            <a:r>
              <a:rPr lang="en-US" sz="2400" dirty="0"/>
              <a:t> Lake Aging  - Eutrophication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Silver Springs Lake History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SSL POA Lake Management History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Lake Preservation Program Elements</a:t>
            </a:r>
            <a:endParaRPr lang="en-US" sz="24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>
                <a:highlight>
                  <a:srgbClr val="FFFF00"/>
                </a:highlight>
                <a:sym typeface="+mn-ea"/>
              </a:rPr>
              <a:t>Inlet Stream Nutrient Testing Program: </a:t>
            </a:r>
            <a:endParaRPr lang="en-US" sz="2800" b="1" u="sng" dirty="0">
              <a:highlight>
                <a:srgbClr val="FFFF00"/>
              </a:highlight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>
                <a:highlight>
                  <a:srgbClr val="FFFF00"/>
                </a:highlight>
                <a:sym typeface="+mn-ea"/>
              </a:rPr>
              <a:t>(LPC Member -  David Lester)</a:t>
            </a:r>
            <a:endParaRPr lang="en-US" sz="2400" dirty="0">
              <a:highlight>
                <a:srgbClr val="FFFF00"/>
              </a:highlight>
            </a:endParaRPr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/>
              <a:t>Shoreline Maintenance Program Update:</a:t>
            </a:r>
            <a:r>
              <a:rPr lang="en-US" sz="2800" b="1" dirty="0"/>
              <a:t> </a:t>
            </a:r>
            <a:endParaRPr lang="en-US" sz="3200" b="1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/>
              <a:t>(LPC Member -  Tony Mainiero)</a:t>
            </a:r>
            <a:endParaRPr lang="en-US" sz="2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5475" y="274320"/>
            <a:ext cx="7893685" cy="474980"/>
          </a:xfrm>
        </p:spPr>
        <p:txBody>
          <a:bodyPr>
            <a:normAutofit/>
          </a:bodyPr>
          <a:lstStyle/>
          <a:p>
            <a:pPr algn="ctr"/>
            <a:r>
              <a:rPr lang="en-US" sz="2670" b="1" dirty="0"/>
              <a:t>Inlet Stream Phosphate and Nitrogen Testing</a:t>
            </a:r>
            <a:endParaRPr lang="en-US" sz="21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184275" y="749300"/>
            <a:ext cx="6776720" cy="3855085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Our inlet stream is not a source of excessive Phosphates or Nitrates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90000"/>
              </a:lnSpc>
            </a:pPr>
            <a:r>
              <a:rPr lang="en-US" altLang="en-US" dirty="0">
                <a:sym typeface="+mn-ea"/>
              </a:rPr>
              <a:t>The Mean Phosphate level (0.15 ppm) is near mid-range for uncontaminated lakes (0.03-0.22 ppm).  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sym typeface="+mn-ea"/>
              </a:rPr>
              <a:t>The Mean Nitrate level (0.27 ppm) is in the low-range for uncontaminated US streams (0.12-2.2 ppm)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sym typeface="+mn-ea"/>
              </a:rPr>
              <a:t>Human Contamination of US Streams and Lakes is indicated if Nitrate test values are &gt;1 ppm.  </a:t>
            </a:r>
            <a:endParaRPr lang="en-US" altLang="en-US" dirty="0"/>
          </a:p>
          <a:p>
            <a:pPr>
              <a:lnSpc>
                <a:spcPct val="90000"/>
              </a:lnSpc>
            </a:pPr>
            <a:r>
              <a:rPr lang="en-US" altLang="en-US" dirty="0">
                <a:sym typeface="+mn-ea"/>
              </a:rPr>
              <a:t>92% of Groundwater tested has Nitrate levels &gt;0.3 ppm.</a:t>
            </a:r>
            <a:endParaRPr lang="en-US" altLang="en-US" dirty="0">
              <a:sym typeface="+mn-ea"/>
            </a:endParaRPr>
          </a:p>
          <a:p>
            <a:pPr>
              <a:lnSpc>
                <a:spcPct val="90000"/>
              </a:lnSpc>
            </a:pPr>
            <a:r>
              <a:rPr lang="en-US" altLang="en-US" dirty="0">
                <a:sym typeface="+mn-ea"/>
              </a:rPr>
              <a:t> Drinking water us considered safe if Nitrates are &lt;10 ppm. </a:t>
            </a:r>
            <a:endParaRPr lang="en-US" altLang="en-US" dirty="0">
              <a:sym typeface="+mn-ea"/>
            </a:endParaRPr>
          </a:p>
          <a:p>
            <a:pPr marL="0" indent="0">
              <a:lnSpc>
                <a:spcPct val="90000"/>
              </a:lnSpc>
              <a:buNone/>
            </a:pPr>
            <a:endParaRPr lang="en-US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730250" y="533400"/>
            <a:ext cx="7682865" cy="492760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10" b="1" u="sng" dirty="0"/>
              <a:t>Inlet Stream Effect Management</a:t>
            </a:r>
            <a:endParaRPr lang="en-US" sz="311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29615" y="1026160"/>
            <a:ext cx="7832725" cy="3495040"/>
          </a:xfrm>
        </p:spPr>
        <p:txBody>
          <a:bodyPr>
            <a:noAutofit/>
          </a:bodyPr>
          <a:lstStyle/>
          <a:p>
            <a:pPr>
              <a:lnSpc>
                <a:spcPct val="120000"/>
              </a:lnSpc>
            </a:pPr>
            <a:r>
              <a:rPr lang="en-US" sz="1900" b="1" dirty="0"/>
              <a:t>Chemical Nutrient Testing</a:t>
            </a:r>
            <a:r>
              <a:rPr lang="en-US" sz="1900" dirty="0"/>
              <a:t> at the Inlet stream was initiated in 2025 to tell us whether chemical nutrient sequestering is needed.  </a:t>
            </a:r>
            <a:endParaRPr lang="en-US" sz="1900" dirty="0"/>
          </a:p>
          <a:p>
            <a:pPr>
              <a:lnSpc>
                <a:spcPct val="100000"/>
              </a:lnSpc>
            </a:pPr>
            <a:r>
              <a:rPr lang="en-US" sz="1900" dirty="0"/>
              <a:t>Phosphate and Nitrare Testing results indicate that our inlet stream water is well within the range for uncontaminated lakes and streams.</a:t>
            </a:r>
            <a:endParaRPr lang="en-US" sz="1900" dirty="0"/>
          </a:p>
          <a:p>
            <a:pPr>
              <a:lnSpc>
                <a:spcPct val="110000"/>
              </a:lnSpc>
            </a:pPr>
            <a:r>
              <a:rPr lang="en-US" sz="1900" dirty="0"/>
              <a:t>Sample testing will be discontinued after June (one full year).</a:t>
            </a:r>
            <a:endParaRPr lang="en-US" sz="1900" dirty="0"/>
          </a:p>
          <a:p>
            <a:pPr>
              <a:lnSpc>
                <a:spcPct val="110000"/>
              </a:lnSpc>
            </a:pPr>
            <a:r>
              <a:rPr lang="en-US" sz="1900" dirty="0"/>
              <a:t>Future </a:t>
            </a:r>
            <a:r>
              <a:rPr lang="en-US" sz="1900" b="1" dirty="0"/>
              <a:t>Particulate Content Testing </a:t>
            </a:r>
            <a:r>
              <a:rPr lang="en-US" sz="1900" dirty="0"/>
              <a:t>will tell us whether installing a sediment settling basin (within the inlet stream easement) is needed to reduce silt deposition, </a:t>
            </a:r>
            <a:r>
              <a:rPr lang="en-US" sz="1900" dirty="0">
                <a:sym typeface="+mn-ea"/>
              </a:rPr>
              <a:t>at the mouth of the inlet o</a:t>
            </a:r>
            <a:r>
              <a:rPr lang="en-US" sz="1900" dirty="0"/>
              <a:t>n Bass Bay, where muck and silt deposits are more than one foot thick.</a:t>
            </a:r>
            <a:endParaRPr lang="en-US" sz="1900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83995" y="662940"/>
            <a:ext cx="6098540" cy="3881755"/>
          </a:xfrm>
        </p:spPr>
        <p:txBody>
          <a:bodyPr>
            <a:normAutofit fontScale="77500"/>
          </a:bodyPr>
          <a:lstStyle/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/>
              <a:t>Lake Preservation Program Report: </a:t>
            </a:r>
            <a:endParaRPr lang="en-US" sz="2800" b="1" u="sng" dirty="0"/>
          </a:p>
          <a:p>
            <a:pPr marL="0" indent="0" algn="ctr" fontAlgn="auto">
              <a:lnSpc>
                <a:spcPct val="80000"/>
              </a:lnSpc>
              <a:buNone/>
            </a:pPr>
            <a:r>
              <a:rPr lang="en-US" sz="2000" dirty="0"/>
              <a:t>(LPC Chairman - Te</a:t>
            </a:r>
            <a:r>
              <a:rPr lang="en-US" sz="2000" dirty="0">
                <a:sym typeface="+mn-ea"/>
              </a:rPr>
              <a:t>rry Klaves)</a:t>
            </a:r>
            <a:endParaRPr lang="en-US" sz="2000" dirty="0">
              <a:sym typeface="+mn-ea"/>
            </a:endParaRPr>
          </a:p>
          <a:p>
            <a:pPr lvl="4" algn="just" fontAlgn="auto">
              <a:lnSpc>
                <a:spcPct val="100000"/>
              </a:lnSpc>
            </a:pPr>
            <a:r>
              <a:rPr lang="en-US" sz="2400" dirty="0"/>
              <a:t> Lake Aging  - Eutrophication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Silver Springs Lake History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SSL POA Lake Management History</a:t>
            </a:r>
            <a:endParaRPr lang="en-US" sz="2400" dirty="0"/>
          </a:p>
          <a:p>
            <a:pPr lvl="4" algn="just">
              <a:lnSpc>
                <a:spcPct val="100000"/>
              </a:lnSpc>
            </a:pPr>
            <a:r>
              <a:rPr lang="en-US" sz="2400" dirty="0"/>
              <a:t>Lake Preservation Program Elements</a:t>
            </a:r>
            <a:endParaRPr lang="en-US" sz="24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>
                <a:sym typeface="+mn-ea"/>
              </a:rPr>
              <a:t>Inlet Stream Nutrient Testing Program: </a:t>
            </a:r>
            <a:endParaRPr lang="en-US" sz="2800" b="1" u="sng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>
                <a:sym typeface="+mn-ea"/>
              </a:rPr>
              <a:t>(LPC Member -  David Lester)</a:t>
            </a:r>
            <a:endParaRPr lang="en-US" sz="2400" dirty="0"/>
          </a:p>
          <a:p>
            <a:pPr marL="457200" lvl="1" indent="0">
              <a:lnSpc>
                <a:spcPct val="100000"/>
              </a:lnSpc>
              <a:buNone/>
            </a:pPr>
            <a:endParaRPr lang="en-US" sz="1200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sz="2800" b="1" u="sng" dirty="0">
                <a:highlight>
                  <a:srgbClr val="FFFF00"/>
                </a:highlight>
              </a:rPr>
              <a:t>Shoreline Maintenance Program Update:</a:t>
            </a:r>
            <a:r>
              <a:rPr lang="en-US" sz="2800" b="1" dirty="0">
                <a:highlight>
                  <a:srgbClr val="FFFF00"/>
                </a:highlight>
              </a:rPr>
              <a:t> </a:t>
            </a:r>
            <a:endParaRPr lang="en-US" sz="3200" b="1" dirty="0">
              <a:highlight>
                <a:srgbClr val="FFFF00"/>
              </a:highlight>
            </a:endParaRPr>
          </a:p>
          <a:p>
            <a:pPr marL="0" indent="0" algn="ctr">
              <a:lnSpc>
                <a:spcPct val="80000"/>
              </a:lnSpc>
              <a:buNone/>
            </a:pPr>
            <a:r>
              <a:rPr lang="en-US" sz="2400" dirty="0">
                <a:highlight>
                  <a:srgbClr val="FFFF00"/>
                </a:highlight>
              </a:rPr>
              <a:t>(LPC Member -  Tony Mainiero)</a:t>
            </a:r>
            <a:endParaRPr lang="en-US" sz="24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9647" y="800238"/>
            <a:ext cx="6855329" cy="577358"/>
          </a:xfrm>
        </p:spPr>
        <p:txBody>
          <a:bodyPr/>
          <a:lstStyle/>
          <a:p>
            <a:pPr algn="ctr"/>
            <a:r>
              <a:rPr lang="en-US" sz="3200" b="1" u="sng" dirty="0"/>
              <a:t>Shoreline Maintenance</a:t>
            </a: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69847" y="1287848"/>
            <a:ext cx="7091411" cy="3001000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US" sz="2400" dirty="0"/>
              <a:t>The lake bed from the shoreline to the boating Navigation Lane is maintained by lot owners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The Association posts “best practices” information to help members cut weeds and reduce muck. 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/>
              <a:t>Look for new Best Practices articles about preferred Shoreline Maintenance Tools. </a:t>
            </a:r>
            <a:endParaRPr lang="en-US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1585" y="446405"/>
            <a:ext cx="6640830" cy="542290"/>
          </a:xfrm>
        </p:spPr>
        <p:txBody>
          <a:bodyPr>
            <a:normAutofit/>
          </a:bodyPr>
          <a:lstStyle/>
          <a:p>
            <a:pPr algn="ctr"/>
            <a:r>
              <a:rPr lang="en-US" sz="3200" b="1" u="sng" dirty="0">
                <a:sym typeface="+mn-ea"/>
              </a:rPr>
              <a:t>Annual Meeting Highlights</a:t>
            </a:r>
            <a:r>
              <a:rPr lang="en-US" sz="3200" b="1" u="sng" dirty="0"/>
              <a:t>:</a:t>
            </a:r>
            <a:endParaRPr lang="en-US" sz="32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9325" y="988695"/>
            <a:ext cx="7135495" cy="3656330"/>
          </a:xfrm>
        </p:spPr>
        <p:txBody>
          <a:bodyPr>
            <a:normAutofit fontScale="67500" lnSpcReduction="20000"/>
          </a:bodyPr>
          <a:lstStyle/>
          <a:p>
            <a:pPr marL="0" lvl="0" indent="0">
              <a:buNone/>
            </a:pPr>
            <a:r>
              <a:rPr lang="en-US" sz="3110" dirty="0">
                <a:sym typeface="+mn-ea"/>
              </a:rPr>
              <a:t>2026 Board of Directors Election Results:</a:t>
            </a:r>
            <a:endParaRPr lang="en-US" sz="3110" dirty="0"/>
          </a:p>
          <a:p>
            <a:pPr lvl="3" algn="l">
              <a:lnSpc>
                <a:spcPct val="100000"/>
              </a:lnSpc>
            </a:pPr>
            <a:r>
              <a:rPr lang="en-US" sz="2665" dirty="0">
                <a:sym typeface="+mn-ea"/>
              </a:rPr>
              <a:t>Neil Howell (100 Votes)</a:t>
            </a:r>
            <a:endParaRPr lang="en-US" sz="2665" dirty="0">
              <a:sym typeface="+mn-ea"/>
            </a:endParaRPr>
          </a:p>
          <a:p>
            <a:pPr lvl="3" algn="l">
              <a:lnSpc>
                <a:spcPct val="100000"/>
              </a:lnSpc>
            </a:pPr>
            <a:r>
              <a:rPr lang="en-US" sz="2665" dirty="0">
                <a:sym typeface="+mn-ea"/>
              </a:rPr>
              <a:t>David Richter (85 Votes)</a:t>
            </a:r>
            <a:endParaRPr lang="en-US" sz="3110" dirty="0">
              <a:sym typeface="+mn-ea"/>
            </a:endParaRPr>
          </a:p>
          <a:p>
            <a:pPr marL="0" lvl="0" indent="0">
              <a:lnSpc>
                <a:spcPct val="110000"/>
              </a:lnSpc>
              <a:buNone/>
            </a:pPr>
            <a:r>
              <a:rPr lang="en-US" sz="3110" dirty="0">
                <a:sym typeface="+mn-ea"/>
              </a:rPr>
              <a:t>Today’s Agenda:</a:t>
            </a:r>
            <a:endParaRPr lang="en-US" sz="3110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>
                <a:sym typeface="+mn-ea"/>
              </a:rPr>
              <a:t>2025 Annual Meeting Minute Approvals</a:t>
            </a:r>
            <a:endParaRPr lang="en-US" sz="2665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>
                <a:sym typeface="+mn-ea"/>
              </a:rPr>
              <a:t>2026 Budget Approval (following Committee Reports)</a:t>
            </a:r>
            <a:endParaRPr lang="en-US" sz="2665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>
                <a:sym typeface="+mn-ea"/>
              </a:rPr>
              <a:t>Lake Preservation Program Reports </a:t>
            </a:r>
            <a:endParaRPr lang="en-US" sz="2665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>
                <a:sym typeface="+mn-ea"/>
              </a:rPr>
              <a:t>Architectural Committee - Construction Activity Reports</a:t>
            </a:r>
            <a:endParaRPr lang="en-US" sz="2665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>
                <a:sym typeface="+mn-ea"/>
              </a:rPr>
              <a:t>Community Event Overview </a:t>
            </a:r>
            <a:endParaRPr lang="en-US" sz="2665" dirty="0">
              <a:sym typeface="+mn-ea"/>
            </a:endParaRPr>
          </a:p>
          <a:p>
            <a:pPr lvl="0">
              <a:lnSpc>
                <a:spcPct val="110000"/>
              </a:lnSpc>
            </a:pPr>
            <a:r>
              <a:rPr lang="en-US" sz="2665" dirty="0"/>
              <a:t>Treasurer’s Reports &amp; Expenditure Forecast</a:t>
            </a:r>
            <a:endParaRPr lang="en-US" sz="2665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08355" y="523240"/>
            <a:ext cx="7934960" cy="410146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lnSpc>
                <a:spcPct val="80000"/>
              </a:lnSpc>
              <a:buNone/>
            </a:pPr>
            <a:endParaRPr lang="en-US" altLang="en-US" sz="2395" b="1" dirty="0"/>
          </a:p>
          <a:p>
            <a:pPr marL="0" indent="0" algn="ctr">
              <a:lnSpc>
                <a:spcPct val="80000"/>
              </a:lnSpc>
              <a:buNone/>
            </a:pPr>
            <a:r>
              <a:rPr lang="en-US" altLang="en-US" sz="11200" b="1" u="sng" dirty="0"/>
              <a:t>Shoreline Maintenance Services</a:t>
            </a:r>
            <a:r>
              <a:rPr lang="en-US" altLang="en-US" sz="11200" b="1" u="sng" dirty="0">
                <a:sym typeface="+mn-ea"/>
              </a:rPr>
              <a:t>:</a:t>
            </a:r>
            <a:endParaRPr lang="en-US" altLang="en-US" sz="9330" b="1" dirty="0">
              <a:sym typeface="+mn-ea"/>
            </a:endParaRPr>
          </a:p>
          <a:p>
            <a:pPr>
              <a:lnSpc>
                <a:spcPct val="130000"/>
              </a:lnSpc>
            </a:pPr>
            <a:r>
              <a:rPr lang="en-US" sz="9600" dirty="0">
                <a:sym typeface="+mn-ea"/>
              </a:rPr>
              <a:t>LPC members encouraged Silver Mist and Aquatic Plant Management to develop and offer these new shoreline maintenance services </a:t>
            </a:r>
            <a:endParaRPr lang="en-US" sz="9600" dirty="0"/>
          </a:p>
          <a:p>
            <a:pPr>
              <a:lnSpc>
                <a:spcPct val="130000"/>
              </a:lnSpc>
            </a:pPr>
            <a:r>
              <a:rPr lang="en-US" altLang="en-US" sz="9600" dirty="0">
                <a:sym typeface="+mn-ea"/>
              </a:rPr>
              <a:t>These services are needed to enable everyone to clear weeds and muck, from their shoreline.</a:t>
            </a:r>
            <a:endParaRPr lang="en-US" altLang="en-US" sz="9600" dirty="0"/>
          </a:p>
          <a:p>
            <a:pPr>
              <a:lnSpc>
                <a:spcPct val="130000"/>
              </a:lnSpc>
            </a:pPr>
            <a:r>
              <a:rPr lang="en-US" sz="9600" dirty="0">
                <a:sym typeface="+mn-ea"/>
              </a:rPr>
              <a:t>These services are only available to Silver Springs Lake residents, after we guarantee Silver Mist and APM a minimum number of</a:t>
            </a:r>
            <a:r>
              <a:rPr lang="en-US" altLang="en-US" sz="9600" dirty="0">
                <a:sym typeface="+mn-ea"/>
              </a:rPr>
              <a:t> customers for their services.</a:t>
            </a:r>
            <a:endParaRPr lang="en-US" altLang="en-US" sz="9600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9334" y="768254"/>
            <a:ext cx="6849619" cy="486630"/>
          </a:xfrm>
        </p:spPr>
        <p:txBody>
          <a:bodyPr>
            <a:normAutofit/>
          </a:bodyPr>
          <a:lstStyle/>
          <a:p>
            <a:pPr algn="ctr"/>
            <a:r>
              <a:rPr lang="en-US" sz="2400" b="1" u="sng" dirty="0"/>
              <a:t>Continuing Shoreline Maintenance Services</a:t>
            </a:r>
            <a:endParaRPr lang="en-US" sz="24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9335" y="1254760"/>
            <a:ext cx="7085330" cy="315404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altLang="en-US" sz="2000" dirty="0">
                <a:sym typeface="+mn-ea"/>
              </a:rPr>
              <a:t>The Association’s LPC members are only involved in customer sign-up activities. </a:t>
            </a:r>
            <a:endParaRPr lang="en-US" altLang="en-US" sz="2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altLang="en-US" sz="2000" dirty="0">
                <a:sym typeface="+mn-ea"/>
              </a:rPr>
              <a:t>Prospective customer sign-up sheets are forwarded to each service provider.  Thereafter, business is conducted directly with each customer or small groups of customers.</a:t>
            </a:r>
            <a:endParaRPr lang="en-US" altLang="en-US" sz="2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altLang="en-US" sz="2000" dirty="0">
                <a:sym typeface="+mn-ea"/>
              </a:rPr>
              <a:t>We hope that the new APM &amp; Silver Mist Shoreline Maintenance Service businesses are successful and that they will available to our residents for many years to come.</a:t>
            </a:r>
            <a:endParaRPr lang="en-US" altLang="en-US" sz="2000" dirty="0"/>
          </a:p>
          <a:p>
            <a:pPr marL="0" indent="0">
              <a:lnSpc>
                <a:spcPct val="110000"/>
              </a:lnSpc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22020" y="708660"/>
            <a:ext cx="6903085" cy="5321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2026 Annual Meeting Agenda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2200" y="1375410"/>
            <a:ext cx="6960235" cy="2990215"/>
          </a:xfrm>
        </p:spPr>
        <p:txBody>
          <a:bodyPr>
            <a:normAutofit fontScale="6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President’s Opening Comments (David Lester)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Secretary’s Report and Approvals (Bryan Sowatzke)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Lake Preservation Program Report (Terry Klaves)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highlight>
                  <a:srgbClr val="FFFF00"/>
                </a:highlight>
                <a:sym typeface="+mn-ea"/>
              </a:rPr>
              <a:t>Architectural Committee Report (Deb Hoff)</a:t>
            </a:r>
            <a:endParaRPr lang="en-US" sz="32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Community Event Committee Report (Debbie Smith)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Treasurer’s Report (Kevin Streetar)</a:t>
            </a:r>
            <a:endParaRPr lang="en-US" sz="32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Closing Comments (David Lester)</a:t>
            </a:r>
            <a:endParaRPr lang="en-US" sz="3200" dirty="0">
              <a:sym typeface="+mn-ea"/>
            </a:endParaRPr>
          </a:p>
          <a:p>
            <a:pPr>
              <a:lnSpc>
                <a:spcPct val="110000"/>
              </a:lnSpc>
            </a:pP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912495" y="561340"/>
            <a:ext cx="7939405" cy="414655"/>
          </a:xfrm>
        </p:spPr>
        <p:txBody>
          <a:bodyPr>
            <a:normAutofit fontScale="90000"/>
          </a:bodyPr>
          <a:lstStyle/>
          <a:p>
            <a:r>
              <a:rPr lang="en-US" sz="3200" b="1" u="sng" dirty="0"/>
              <a:t>Construction Projects Initiated - by Year</a:t>
            </a:r>
            <a:endParaRPr lang="en-US" sz="3200" b="1" u="sng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5455" y="1043305"/>
            <a:ext cx="6454140" cy="3780155"/>
          </a:xfrm>
          <a:prstGeom prst="rect">
            <a:avLst/>
          </a:prstGeom>
        </p:spPr>
      </p:pic>
      <p:sp>
        <p:nvSpPr>
          <p:cNvPr id="13" name="Text Box 12"/>
          <p:cNvSpPr txBox="1"/>
          <p:nvPr/>
        </p:nvSpPr>
        <p:spPr>
          <a:xfrm>
            <a:off x="6919595" y="1178560"/>
            <a:ext cx="1932305" cy="374015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2000" dirty="0"/>
              <a:t>We have had 36 Board Approved construction projects in this period</a:t>
            </a:r>
            <a:endParaRPr lang="en-US" sz="2000" dirty="0"/>
          </a:p>
          <a:p>
            <a:endParaRPr lang="en-US" sz="1000" dirty="0"/>
          </a:p>
          <a:p>
            <a:r>
              <a:rPr lang="en-US" sz="2000" dirty="0"/>
              <a:t>The total is 5</a:t>
            </a:r>
            <a:r>
              <a:rPr lang="en-US" sz="2000" dirty="0">
                <a:sym typeface="+mn-ea"/>
              </a:rPr>
              <a:t>0 or more with patio decks and retaining walls</a:t>
            </a:r>
            <a:endParaRPr lang="en-US" sz="2000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605" y="857250"/>
            <a:ext cx="8869045" cy="3875405"/>
          </a:xfrm>
          <a:prstGeom prst="rect">
            <a:avLst/>
          </a:prstGeom>
        </p:spPr>
      </p:pic>
      <p:sp>
        <p:nvSpPr>
          <p:cNvPr id="4" name="Text Box 3"/>
          <p:cNvSpPr txBox="1"/>
          <p:nvPr/>
        </p:nvSpPr>
        <p:spPr>
          <a:xfrm>
            <a:off x="1233170" y="335280"/>
            <a:ext cx="6118860" cy="5219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/>
              <a:t>2025 Construction Activity Ledger</a:t>
            </a:r>
            <a:endParaRPr lang="en-US" sz="2800" b="1" u="sng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27455" y="375285"/>
            <a:ext cx="3353435" cy="41827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205" y="434340"/>
            <a:ext cx="3020060" cy="4123690"/>
          </a:xfrm>
          <a:prstGeom prst="rect">
            <a:avLst/>
          </a:prstGeom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23340" y="781050"/>
            <a:ext cx="3003550" cy="39287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5990" y="781050"/>
            <a:ext cx="2930525" cy="393065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635000" y="408940"/>
            <a:ext cx="7819390" cy="3721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Project Applications should include Area Maps and Perspective Drawings</a:t>
            </a:r>
            <a:endParaRPr lang="en-US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12590" y="925830"/>
            <a:ext cx="3821430" cy="37128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3455" y="762635"/>
            <a:ext cx="2924810" cy="3976370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973455" y="394335"/>
            <a:ext cx="742188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Covenant Conformance Protects Community and Property Values  </a:t>
            </a:r>
            <a:endParaRPr lang="en-US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-313928" y="344374"/>
            <a:ext cx="10062134" cy="4955834"/>
          </a:xfrm>
        </p:spPr>
        <p:txBody>
          <a:bodyPr>
            <a:noAutofit/>
          </a:bodyPr>
          <a:lstStyle/>
          <a:p>
            <a:endParaRPr lang="en-US" sz="3600" b="1" dirty="0"/>
          </a:p>
          <a:p>
            <a:pPr marL="0" indent="0">
              <a:buNone/>
            </a:pPr>
            <a:endParaRPr lang="en-US" sz="3600" b="1" dirty="0"/>
          </a:p>
          <a:p>
            <a:pPr marL="0" indent="0">
              <a:buNone/>
            </a:pPr>
            <a:endParaRPr lang="en-US" sz="3600" dirty="0"/>
          </a:p>
        </p:txBody>
      </p:sp>
      <p:sp>
        <p:nvSpPr>
          <p:cNvPr id="4" name="Text Box 3"/>
          <p:cNvSpPr txBox="1"/>
          <p:nvPr/>
        </p:nvSpPr>
        <p:spPr>
          <a:xfrm>
            <a:off x="461010" y="962025"/>
            <a:ext cx="8512810" cy="37204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marL="342900" indent="-342900">
              <a:lnSpc>
                <a:spcPct val="140000"/>
              </a:lnSpc>
              <a:buFont typeface="Arial" panose="020B0704020202020204" pitchFamily="34" charset="0"/>
              <a:buChar char="•"/>
            </a:pPr>
            <a:r>
              <a:rPr lang="en-US" sz="2000" dirty="0"/>
              <a:t>Primary Residential Zoning: R-1 (</a:t>
            </a:r>
            <a:r>
              <a:rPr lang="en-US" sz="2000" dirty="0">
                <a:sym typeface="+mn-ea"/>
              </a:rPr>
              <a:t>Chapter 63 Sect. 8.0.9; </a:t>
            </a:r>
            <a:r>
              <a:rPr lang="en-US" sz="2000" dirty="0"/>
              <a:t>pages 33-34)</a:t>
            </a:r>
            <a:endParaRPr lang="en-US" sz="2000" dirty="0"/>
          </a:p>
          <a:p>
            <a:pPr marL="342900" indent="-342900">
              <a:lnSpc>
                <a:spcPct val="140000"/>
              </a:lnSpc>
              <a:buFont typeface="Arial" panose="020B0704020202020204" pitchFamily="34" charset="0"/>
              <a:buChar char="•"/>
            </a:pPr>
            <a:r>
              <a:rPr lang="en-US" sz="2000" dirty="0"/>
              <a:t>Shoreline Zoning Ordinance (Sect. 7.4 (page 25) and Sect. 16 (page 40): define </a:t>
            </a:r>
            <a:r>
              <a:rPr lang="en-US" sz="2000" dirty="0">
                <a:sym typeface="+mn-ea"/>
              </a:rPr>
              <a:t>structures and</a:t>
            </a:r>
            <a:r>
              <a:rPr lang="en-US" sz="2000" dirty="0"/>
              <a:t> structure setbacks from the lake-shore, roadways, and side lot lines, for all structures built after 2015.</a:t>
            </a:r>
            <a:endParaRPr lang="en-US" sz="2000" dirty="0"/>
          </a:p>
          <a:p>
            <a:pPr marL="342900" indent="-342900">
              <a:lnSpc>
                <a:spcPct val="140000"/>
              </a:lnSpc>
              <a:buFont typeface="Arial" panose="020B0704020202020204" pitchFamily="34" charset="0"/>
              <a:buChar char="•"/>
            </a:pPr>
            <a:r>
              <a:rPr lang="en-US" sz="2000" dirty="0"/>
              <a:t> Lake Construction Ordinance (Chapter 6</a:t>
            </a:r>
            <a:r>
              <a:rPr lang="en-US" sz="2000" dirty="0">
                <a:sym typeface="+mn-ea"/>
              </a:rPr>
              <a:t>2, Sect. 4.0) and General Provisions (Items N, O; pages 8-9):</a:t>
            </a:r>
            <a:r>
              <a:rPr lang="en-US" sz="2000" dirty="0"/>
              <a:t> define retaining wall height (and depth):</a:t>
            </a:r>
            <a:r>
              <a:rPr lang="en-US" sz="2000" dirty="0">
                <a:sym typeface="+mn-ea"/>
              </a:rPr>
              <a:t> wall measurement maximums are </a:t>
            </a:r>
            <a:r>
              <a:rPr lang="en-US" sz="2000" dirty="0"/>
              <a:t>two (2) feet above and 18 inches below starting grade. </a:t>
            </a:r>
            <a:endParaRPr lang="en-US" sz="2000" dirty="0"/>
          </a:p>
        </p:txBody>
      </p:sp>
      <p:sp>
        <p:nvSpPr>
          <p:cNvPr id="6" name="Title 1"/>
          <p:cNvSpPr>
            <a:spLocks noGrp="1"/>
          </p:cNvSpPr>
          <p:nvPr/>
        </p:nvSpPr>
        <p:spPr>
          <a:xfrm>
            <a:off x="1053465" y="589280"/>
            <a:ext cx="7612380" cy="478790"/>
          </a:xfrm>
          <a:prstGeom prst="rect">
            <a:avLst/>
          </a:prstGeom>
        </p:spPr>
        <p:txBody>
          <a:bodyPr vert="horz" lIns="91422" tIns="45711" rIns="91422" bIns="45711" rtlCol="0" anchor="ctr">
            <a:normAutofit fontScale="6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480" b="1" u="sng" dirty="0">
                <a:sym typeface="+mn-ea"/>
              </a:rPr>
              <a:t>Marquette County Zoning - Ordinances and Statutes:</a:t>
            </a:r>
            <a:endParaRPr lang="en-US" sz="3480" b="1" u="sng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0635" y="734695"/>
            <a:ext cx="3056890" cy="407733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6610" y="761365"/>
            <a:ext cx="3320415" cy="4030345"/>
          </a:xfrm>
          <a:prstGeom prst="rect">
            <a:avLst/>
          </a:prstGeom>
        </p:spPr>
      </p:pic>
      <p:sp>
        <p:nvSpPr>
          <p:cNvPr id="2" name="Text Box 1"/>
          <p:cNvSpPr txBox="1"/>
          <p:nvPr/>
        </p:nvSpPr>
        <p:spPr>
          <a:xfrm>
            <a:off x="1003935" y="387985"/>
            <a:ext cx="7287260" cy="34671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US" dirty="0"/>
              <a:t>Additional Guidance is available on the Association Website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93520" y="342265"/>
            <a:ext cx="5706745" cy="532130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u="sng" dirty="0"/>
              <a:t>Presidents Report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91210" y="874395"/>
            <a:ext cx="7465060" cy="34499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400" b="1" dirty="0"/>
              <a:t>The Association’s Mission:</a:t>
            </a:r>
            <a:endParaRPr lang="en-US" sz="24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dirty="0"/>
              <a:t>To maximize our lake’s recreational value, protect property values, </a:t>
            </a:r>
            <a:r>
              <a:rPr lang="en-US" dirty="0">
                <a:sym typeface="+mn-ea"/>
              </a:rPr>
              <a:t>and create the best community for everyone</a:t>
            </a:r>
            <a:endParaRPr lang="en-US" sz="1000" dirty="0"/>
          </a:p>
          <a:p>
            <a:pPr marL="0" indent="0">
              <a:lnSpc>
                <a:spcPct val="100000"/>
              </a:lnSpc>
              <a:buNone/>
            </a:pPr>
            <a:endParaRPr lang="en-US" sz="1000" b="1" dirty="0"/>
          </a:p>
          <a:p>
            <a:pPr marL="0" indent="0">
              <a:lnSpc>
                <a:spcPct val="100000"/>
              </a:lnSpc>
              <a:buNone/>
            </a:pPr>
            <a:r>
              <a:rPr lang="en-US" sz="2400" b="1" dirty="0"/>
              <a:t>Primary Objectives:</a:t>
            </a:r>
            <a:endParaRPr lang="en-US" sz="2400" b="1" dirty="0"/>
          </a:p>
          <a:p>
            <a:pPr lvl="4">
              <a:lnSpc>
                <a:spcPct val="100000"/>
              </a:lnSpc>
            </a:pPr>
            <a:r>
              <a:rPr lang="en-US" sz="2400" dirty="0"/>
              <a:t>Manage Weed Growth </a:t>
            </a:r>
            <a:endParaRPr lang="en-US" sz="2400" dirty="0"/>
          </a:p>
          <a:p>
            <a:pPr lvl="4">
              <a:lnSpc>
                <a:spcPct val="100000"/>
              </a:lnSpc>
            </a:pPr>
            <a:r>
              <a:rPr lang="en-US" sz="2400" dirty="0"/>
              <a:t>Reverse</a:t>
            </a:r>
            <a:r>
              <a:rPr lang="en-US" sz="2400" dirty="0">
                <a:sym typeface="+mn-ea"/>
              </a:rPr>
              <a:t> lake aging</a:t>
            </a:r>
            <a:endParaRPr lang="en-US" sz="2400" dirty="0">
              <a:sym typeface="+mn-ea"/>
            </a:endParaRPr>
          </a:p>
          <a:p>
            <a:pPr lvl="4">
              <a:lnSpc>
                <a:spcPct val="100000"/>
              </a:lnSpc>
            </a:pPr>
            <a:r>
              <a:rPr lang="en-US" sz="2400" dirty="0"/>
              <a:t>Improve communications </a:t>
            </a:r>
            <a:endParaRPr lang="en-US" sz="2400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52500" y="814705"/>
            <a:ext cx="6903085" cy="504825"/>
          </a:xfrm>
        </p:spPr>
        <p:txBody>
          <a:bodyPr>
            <a:normAutofit fontScale="90000"/>
          </a:bodyPr>
          <a:lstStyle/>
          <a:p>
            <a:pPr algn="ctr"/>
            <a:r>
              <a:rPr lang="en-US" sz="3110" b="1" u="sng" dirty="0"/>
              <a:t>2026 Annual Meeting Agenda</a:t>
            </a:r>
            <a:endParaRPr lang="en-US" sz="311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2500" y="1319530"/>
            <a:ext cx="7218680" cy="3049270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President’s Opening Comments (David Lester)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Lake Preservation Program Report (Terry Klaves)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Architectural Committee Report (Deb Hoff)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highlight>
                  <a:srgbClr val="FFFF00"/>
                </a:highlight>
                <a:sym typeface="+mn-ea"/>
              </a:rPr>
              <a:t>Community Event Committee Report (Debbie Smith)</a:t>
            </a:r>
            <a:endParaRPr lang="en-US" sz="32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Treasurer’s Report (Kevin Streetar)</a:t>
            </a:r>
            <a:endParaRPr lang="en-US" sz="32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Secretary’s Report and Approvals (Bryan Sowatzke)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Closing Comments (David Lester)</a:t>
            </a:r>
            <a:endParaRPr lang="en-US" dirty="0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5660" y="939165"/>
            <a:ext cx="7464425" cy="61976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Community Event Schedule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94105" y="1709420"/>
            <a:ext cx="6946900" cy="2686050"/>
          </a:xfrm>
        </p:spPr>
        <p:txBody>
          <a:bodyPr>
            <a:normAutofit fontScale="77500" lnSpcReduction="20000"/>
          </a:bodyPr>
          <a:lstStyle/>
          <a:p>
            <a:pPr algn="l" fontAlgn="auto"/>
            <a:r>
              <a:rPr lang="en-US" sz="3200" dirty="0"/>
              <a:t>June 8th 	Spring Lakes Rummage Sales</a:t>
            </a:r>
            <a:endParaRPr lang="en-US" sz="3200" dirty="0"/>
          </a:p>
          <a:p>
            <a:pPr algn="l" fontAlgn="auto"/>
            <a:r>
              <a:rPr lang="en-US" sz="3200" dirty="0"/>
              <a:t>June 20th 	Association Golf Outing </a:t>
            </a:r>
            <a:endParaRPr lang="en-US" sz="3200" dirty="0"/>
          </a:p>
          <a:p>
            <a:pPr algn="l" fontAlgn="auto"/>
            <a:r>
              <a:rPr lang="en-US" sz="3200" dirty="0"/>
              <a:t>July 4th	 	July 4th Boat Parade </a:t>
            </a:r>
            <a:endParaRPr lang="en-US" sz="3200" dirty="0"/>
          </a:p>
          <a:p>
            <a:pPr algn="l" fontAlgn="auto"/>
            <a:r>
              <a:rPr lang="en-US" sz="3200" dirty="0"/>
              <a:t>Sep 5th	 	Kid’s Fishing Jamboree</a:t>
            </a:r>
            <a:endParaRPr lang="en-US" sz="3200" dirty="0"/>
          </a:p>
          <a:p>
            <a:pPr algn="l" fontAlgn="auto"/>
            <a:r>
              <a:rPr lang="en-US" sz="3200" dirty="0"/>
              <a:t>Sep 12th 	Poker Run &amp; Pot Luck </a:t>
            </a:r>
            <a:endParaRPr lang="en-US" sz="3200" dirty="0"/>
          </a:p>
          <a:p>
            <a:pPr algn="l" fontAlgn="auto"/>
            <a:r>
              <a:rPr lang="en-US" sz="3200" dirty="0"/>
              <a:t>Oct 24th	Trunk-or-Treat </a:t>
            </a:r>
            <a:endParaRPr lang="en-US" sz="3200" dirty="0"/>
          </a:p>
          <a:p>
            <a:pPr algn="l" fontAlgn="auto"/>
            <a:r>
              <a:rPr lang="en-US" sz="3200" dirty="0"/>
              <a:t>Dec 5th		Christmas Holiday Banquet</a:t>
            </a: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2485" y="716280"/>
            <a:ext cx="7479030" cy="3715385"/>
          </a:xfrm>
        </p:spPr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en-US" altLang="en-US" sz="9600" b="1" u="sng" dirty="0">
                <a:sym typeface="+mn-ea"/>
              </a:rPr>
              <a:t>Community Events Committee:</a:t>
            </a:r>
            <a:r>
              <a:rPr lang="en-US" altLang="en-US" sz="9600" b="1" dirty="0">
                <a:sym typeface="+mn-ea"/>
              </a:rPr>
              <a:t>	</a:t>
            </a:r>
            <a:endParaRPr lang="en-US" altLang="en-US" sz="9600" b="1" dirty="0"/>
          </a:p>
          <a:p>
            <a:pPr marL="0" indent="457200" algn="ctr">
              <a:buNone/>
            </a:pPr>
            <a:r>
              <a:rPr lang="en-US" altLang="en-US" sz="8000" dirty="0">
                <a:sym typeface="+mn-ea"/>
              </a:rPr>
              <a:t>Debbie Smith, Nancy Adkins, Donna Ohm, Pam Minarek, Linda Beyer, Sue Weinhert, and Shirley LaShay</a:t>
            </a:r>
            <a:endParaRPr lang="en-US" altLang="en-US" sz="9600" dirty="0"/>
          </a:p>
          <a:p>
            <a:pPr marL="0" lvl="0" indent="0" algn="ctr">
              <a:buNone/>
            </a:pPr>
            <a:r>
              <a:rPr lang="en-US" altLang="en-US" sz="9600" b="1" u="sng" dirty="0">
                <a:sym typeface="+mn-ea"/>
              </a:rPr>
              <a:t>Event Leaders:</a:t>
            </a:r>
            <a:endParaRPr lang="en-US" altLang="en-US" sz="9600" b="1" u="sng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Golf Outing - Steve Manlick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Parade - Committee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Kids Fishing Jamboree - open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Poker Run and Potluck Dinner - Debbie Smith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Trunk or Treat - Nate Lehner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Holiday Party - Shirley LaShay</a:t>
            </a:r>
            <a:endParaRPr lang="en-US" altLang="en-US" sz="8000" dirty="0"/>
          </a:p>
          <a:p>
            <a:pPr lvl="3">
              <a:lnSpc>
                <a:spcPct val="80000"/>
              </a:lnSpc>
            </a:pPr>
            <a:r>
              <a:rPr lang="en-US" altLang="en-US" sz="8000" dirty="0">
                <a:sym typeface="+mn-ea"/>
              </a:rPr>
              <a:t>Spring Lakes Rummage Sales 2027 - open</a:t>
            </a:r>
            <a:endParaRPr lang="en-US" altLang="en-US" sz="8000" dirty="0"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015" y="0"/>
            <a:ext cx="3991610" cy="514794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17695" y="1864995"/>
            <a:ext cx="4218305" cy="2814320"/>
          </a:xfrm>
          <a:prstGeom prst="rect">
            <a:avLst/>
          </a:prstGeom>
        </p:spPr>
      </p:pic>
      <p:sp>
        <p:nvSpPr>
          <p:cNvPr id="8" name="Text Box 7"/>
          <p:cNvSpPr txBox="1"/>
          <p:nvPr/>
        </p:nvSpPr>
        <p:spPr>
          <a:xfrm>
            <a:off x="4206875" y="408305"/>
            <a:ext cx="4532630" cy="133667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r>
              <a:rPr lang="en-US" sz="1600" dirty="0"/>
              <a:t>The sign-up deadline for the Golf Outing is June 1st.  All are welcome for Dinner ($20.00)</a:t>
            </a:r>
            <a:endParaRPr lang="en-US" sz="1000" dirty="0"/>
          </a:p>
          <a:p>
            <a:endParaRPr lang="en-US" sz="1000" dirty="0"/>
          </a:p>
          <a:p>
            <a:r>
              <a:rPr lang="en-US" sz="1600" dirty="0"/>
              <a:t>Hidden Springs Lake will not be participating in the 2026 Spring Lakes Rummage Sale Event</a:t>
            </a:r>
            <a:endParaRPr lang="en-US" sz="1600" dirty="0"/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4933" y="328224"/>
            <a:ext cx="6903344" cy="696622"/>
          </a:xfrm>
        </p:spPr>
        <p:txBody>
          <a:bodyPr>
            <a:normAutofit/>
          </a:bodyPr>
          <a:lstStyle/>
          <a:p>
            <a:pPr algn="ctr"/>
            <a:r>
              <a:rPr lang="en-US" u="sng" dirty="0"/>
              <a:t>2026 Annual Meeting Agenda</a:t>
            </a:r>
            <a:endParaRPr lang="en-US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7715" y="1024890"/>
            <a:ext cx="7637145" cy="3536950"/>
          </a:xfrm>
        </p:spPr>
        <p:txBody>
          <a:bodyPr>
            <a:normAutofit fontScale="77500" lnSpcReduction="20000"/>
          </a:bodyPr>
          <a:lstStyle/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President’s Opening Comments (David Lester)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Lake Preservation Program Report (Terry Klaves)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Architectural Committee Report (Deb Hoff)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sym typeface="+mn-ea"/>
              </a:rPr>
              <a:t>Community Event Committee Report (Deborah Smith)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>
                <a:highlight>
                  <a:srgbClr val="FFFF00"/>
                </a:highlight>
                <a:sym typeface="+mn-ea"/>
              </a:rPr>
              <a:t>Treasurer’s Report (Kevin Streetar)</a:t>
            </a:r>
            <a:endParaRPr lang="en-US" sz="32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3200" dirty="0"/>
              <a:t>Secretary’s Report (Bryan Sowatzke)</a:t>
            </a:r>
            <a:endParaRPr lang="en-US" sz="3200" dirty="0"/>
          </a:p>
          <a:p>
            <a:pPr>
              <a:lnSpc>
                <a:spcPct val="110000"/>
              </a:lnSpc>
            </a:pPr>
            <a:r>
              <a:rPr lang="en-US" sz="3200" dirty="0"/>
              <a:t>Closing Comments (David Lester)</a:t>
            </a:r>
            <a:endParaRPr lang="en-US" sz="3200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561" y="792908"/>
            <a:ext cx="5923241" cy="646506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Treasurer’s Reports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72608" y="1439414"/>
            <a:ext cx="6798785" cy="2704034"/>
          </a:xfrm>
        </p:spPr>
        <p:txBody>
          <a:bodyPr>
            <a:normAutofit fontScale="97500"/>
          </a:bodyPr>
          <a:lstStyle/>
          <a:p>
            <a:pPr>
              <a:lnSpc>
                <a:spcPct val="130000"/>
              </a:lnSpc>
            </a:pPr>
            <a:r>
              <a:rPr lang="en-US" sz="2665" dirty="0"/>
              <a:t>2025/2026 Final Treasurer’s Report Overview</a:t>
            </a:r>
            <a:endParaRPr lang="en-US" sz="2665" dirty="0"/>
          </a:p>
          <a:p>
            <a:pPr>
              <a:lnSpc>
                <a:spcPct val="130000"/>
              </a:lnSpc>
            </a:pPr>
            <a:r>
              <a:rPr lang="en-US" sz="2665" dirty="0"/>
              <a:t>Financial Planning for Lake Management</a:t>
            </a:r>
            <a:endParaRPr lang="en-US" sz="2665" dirty="0"/>
          </a:p>
          <a:p>
            <a:pPr>
              <a:lnSpc>
                <a:spcPct val="130000"/>
              </a:lnSpc>
            </a:pPr>
            <a:r>
              <a:rPr lang="en-US" sz="2665" dirty="0"/>
              <a:t>Multi-year Expenditure Forecast Overview</a:t>
            </a:r>
            <a:endParaRPr lang="en-US" sz="2665" dirty="0"/>
          </a:p>
          <a:p>
            <a:pPr>
              <a:lnSpc>
                <a:spcPct val="130000"/>
              </a:lnSpc>
            </a:pPr>
            <a:r>
              <a:rPr lang="en-US" sz="2665" dirty="0">
                <a:sym typeface="+mn-ea"/>
              </a:rPr>
              <a:t>2026/2027 Annual Budget Review &amp; Approval </a:t>
            </a:r>
            <a:endParaRPr lang="en-US" sz="2665" dirty="0"/>
          </a:p>
          <a:p>
            <a:pPr>
              <a:lnSpc>
                <a:spcPct val="130000"/>
              </a:lnSpc>
            </a:pPr>
            <a:endParaRPr lang="en-US" sz="2665" dirty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9561" y="470790"/>
            <a:ext cx="5923241" cy="646506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Treasurer’s Reports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1789" y="1117296"/>
            <a:ext cx="7559930" cy="3560177"/>
          </a:xfrm>
        </p:spPr>
        <p:txBody>
          <a:bodyPr>
            <a:normAutofit fontScale="97500"/>
          </a:bodyPr>
          <a:lstStyle/>
          <a:p>
            <a:pPr lvl="1"/>
            <a:r>
              <a:rPr lang="en-US" sz="2325" b="1" dirty="0"/>
              <a:t>2025/2026 Final Treasurer’s Report Overview</a:t>
            </a:r>
            <a:endParaRPr lang="en-US" sz="2325" b="1" dirty="0"/>
          </a:p>
          <a:p>
            <a:pPr lvl="1"/>
            <a:r>
              <a:rPr lang="en-US" sz="2025" dirty="0"/>
              <a:t>This was available at the front door</a:t>
            </a:r>
            <a:endParaRPr lang="en-US" sz="2025" dirty="0"/>
          </a:p>
          <a:p>
            <a:pPr lvl="1"/>
            <a:r>
              <a:rPr lang="en-US" sz="2025" dirty="0"/>
              <a:t>We’ll review before we vote</a:t>
            </a:r>
            <a:endParaRPr lang="en-US" sz="2025" dirty="0"/>
          </a:p>
          <a:p>
            <a:pPr lvl="1"/>
            <a:endParaRPr lang="en-US" sz="2025" dirty="0"/>
          </a:p>
          <a:p>
            <a:pPr lvl="1"/>
            <a:endParaRPr lang="en-US" sz="2025" dirty="0"/>
          </a:p>
          <a:p>
            <a:pPr lvl="1"/>
            <a:endParaRPr lang="en-US" sz="2025" dirty="0"/>
          </a:p>
          <a:p>
            <a:pPr>
              <a:lnSpc>
                <a:spcPct val="130000"/>
              </a:lnSpc>
            </a:pPr>
            <a:endParaRPr lang="en-US" sz="2665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79283" y="2066159"/>
            <a:ext cx="6872929" cy="2965422"/>
          </a:xfrm>
          <a:prstGeom prst="rect">
            <a:avLst/>
          </a:prstGeom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Chart 2"/>
          <p:cNvGraphicFramePr/>
          <p:nvPr/>
        </p:nvGraphicFramePr>
        <p:xfrm>
          <a:off x="141402" y="348792"/>
          <a:ext cx="8823489" cy="4421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6" name="Chart 15"/>
          <p:cNvGraphicFramePr/>
          <p:nvPr/>
        </p:nvGraphicFramePr>
        <p:xfrm>
          <a:off x="869341" y="302477"/>
          <a:ext cx="7404686" cy="45274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" name="Chart 10" descr="7b0a202020202263686172745265734964223a20223230343734373338220a7d0a"/>
          <p:cNvGraphicFramePr/>
          <p:nvPr/>
        </p:nvGraphicFramePr>
        <p:xfrm>
          <a:off x="382429" y="419100"/>
          <a:ext cx="8379143" cy="431006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0800000" flipV="1">
            <a:off x="1424305" y="775335"/>
            <a:ext cx="5927725" cy="726440"/>
          </a:xfrm>
        </p:spPr>
        <p:txBody>
          <a:bodyPr>
            <a:normAutofit/>
          </a:bodyPr>
          <a:lstStyle/>
          <a:p>
            <a:pPr algn="ctr"/>
            <a:r>
              <a:rPr lang="en-US" altLang="en-US" b="1" u="sng" dirty="0">
                <a:sym typeface="+mn-ea"/>
              </a:rPr>
              <a:t>Improving Communications:</a:t>
            </a:r>
            <a:endParaRPr lang="en-US" alt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63600" y="1501775"/>
            <a:ext cx="7757795" cy="2724785"/>
          </a:xfrm>
        </p:spPr>
        <p:txBody>
          <a:bodyPr>
            <a:noAutofit/>
          </a:bodyPr>
          <a:lstStyle/>
          <a:p>
            <a:pPr marL="914400" lvl="2" indent="457200">
              <a:lnSpc>
                <a:spcPct val="120000"/>
              </a:lnSpc>
              <a:buNone/>
            </a:pPr>
            <a:r>
              <a:rPr lang="en-US" sz="2400" b="1" dirty="0"/>
              <a:t>Website Enhancements:</a:t>
            </a:r>
            <a:endParaRPr lang="en-US" sz="2400" b="1" dirty="0"/>
          </a:p>
          <a:p>
            <a:pPr lvl="5">
              <a:lnSpc>
                <a:spcPct val="120000"/>
              </a:lnSpc>
            </a:pPr>
            <a:r>
              <a:rPr lang="en-US" sz="2400" dirty="0"/>
              <a:t>Announcements page:</a:t>
            </a:r>
            <a:endParaRPr lang="en-US" sz="2400" dirty="0"/>
          </a:p>
          <a:p>
            <a:pPr lvl="5">
              <a:lnSpc>
                <a:spcPct val="120000"/>
              </a:lnSpc>
            </a:pPr>
            <a:r>
              <a:rPr lang="en-US" sz="2400" dirty="0"/>
              <a:t>Private Directories</a:t>
            </a:r>
            <a:endParaRPr lang="en-US" sz="2400" dirty="0"/>
          </a:p>
          <a:p>
            <a:pPr lvl="5">
              <a:lnSpc>
                <a:spcPct val="120000"/>
              </a:lnSpc>
            </a:pPr>
            <a:r>
              <a:rPr lang="en-US" sz="2400" dirty="0"/>
              <a:t>Financial Reports’</a:t>
            </a:r>
            <a:endParaRPr lang="en-US" sz="2400" dirty="0"/>
          </a:p>
          <a:p>
            <a:pPr lvl="5">
              <a:lnSpc>
                <a:spcPct val="120000"/>
              </a:lnSpc>
            </a:pPr>
            <a:r>
              <a:rPr lang="en-US" sz="2400" dirty="0"/>
              <a:t>Committee Meeting Reports</a:t>
            </a:r>
            <a:endParaRPr lang="en-US" sz="2400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hart 9"/>
          <p:cNvGraphicFramePr/>
          <p:nvPr/>
        </p:nvGraphicFramePr>
        <p:xfrm>
          <a:off x="1034415" y="185261"/>
          <a:ext cx="6764655" cy="475964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4" name="Chart 13" descr="7b0a202020202263686172745265734964223a20223530303532383136220a7d0a"/>
          <p:cNvGraphicFramePr/>
          <p:nvPr/>
        </p:nvGraphicFramePr>
        <p:xfrm>
          <a:off x="741045" y="402431"/>
          <a:ext cx="7661434" cy="43434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3" name="Chart 12"/>
          <p:cNvGraphicFramePr/>
          <p:nvPr/>
        </p:nvGraphicFramePr>
        <p:xfrm>
          <a:off x="1271582" y="316435"/>
          <a:ext cx="6600836" cy="451539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1"/>
          </a:graphicData>
        </a:graphic>
      </p:graphicFrame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6072188" y="659606"/>
            <a:ext cx="18473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350" dirty="0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71575" y="-44351"/>
            <a:ext cx="6740163" cy="5190232"/>
          </a:xfrm>
          <a:prstGeom prst="rect">
            <a:avLst/>
          </a:prstGeom>
        </p:spPr>
      </p:pic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1001" y="1764888"/>
            <a:ext cx="7601366" cy="616687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Pause for Association Member Voting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19263" y="2381576"/>
            <a:ext cx="6219530" cy="715661"/>
          </a:xfrm>
        </p:spPr>
        <p:txBody>
          <a:bodyPr>
            <a:normAutofit/>
          </a:bodyPr>
          <a:lstStyle/>
          <a:p>
            <a:pPr marL="0" indent="0">
              <a:lnSpc>
                <a:spcPct val="130000"/>
              </a:lnSpc>
              <a:buNone/>
            </a:pPr>
            <a:r>
              <a:rPr lang="en-US" sz="2395" dirty="0"/>
              <a:t>Approval of the 2026/2027 Annual Budget</a:t>
            </a:r>
            <a:endParaRPr lang="en-US" sz="2395" dirty="0"/>
          </a:p>
          <a:p>
            <a:pPr marL="0" indent="0">
              <a:lnSpc>
                <a:spcPct val="130000"/>
              </a:lnSpc>
              <a:buNone/>
            </a:pPr>
            <a:endParaRPr lang="en-US" sz="2395" dirty="0"/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21130" y="414655"/>
            <a:ext cx="5191125" cy="561975"/>
          </a:xfrm>
        </p:spPr>
        <p:txBody>
          <a:bodyPr>
            <a:normAutofit/>
          </a:bodyPr>
          <a:lstStyle/>
          <a:p>
            <a:r>
              <a:rPr lang="en-US" sz="2800" b="1" u="sng" dirty="0"/>
              <a:t>2025 Annual Meeting Agenda</a:t>
            </a:r>
            <a:endParaRPr lang="en-US" sz="280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59460" y="1067435"/>
            <a:ext cx="7818120" cy="346900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President’s Opening Comments (David Lester)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Secretary’s Report (Bryan Sowatzke)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Lake Preservation Program Report (Terry Klaves)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Architectural Committee Report (Deb Hoff)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Community Event Committee Report (Deborah Smith)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>
                <a:sym typeface="+mn-ea"/>
              </a:rPr>
              <a:t>Treasurer’s Report (Kevin Streetar)</a:t>
            </a:r>
            <a:endParaRPr lang="en-US" sz="2400" dirty="0">
              <a:sym typeface="+mn-ea"/>
            </a:endParaRPr>
          </a:p>
          <a:p>
            <a:r>
              <a:rPr lang="en-US" sz="2400" dirty="0">
                <a:highlight>
                  <a:srgbClr val="FFFF00"/>
                </a:highlight>
              </a:rPr>
              <a:t>Closing Comments (David Lester)</a:t>
            </a:r>
            <a:endParaRPr lang="en-US" sz="2400" dirty="0">
              <a:highlight>
                <a:srgbClr val="FFFF00"/>
              </a:highlight>
            </a:endParaRP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1740" y="673100"/>
            <a:ext cx="6454775" cy="572135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Welcome back summer!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21740" y="1245235"/>
            <a:ext cx="6700520" cy="332676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The Best Community in Central Wisconsin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>
                <a:sym typeface="+mn-ea"/>
              </a:rPr>
              <a:t>Thanks for your community investment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Thanks to our past Board Members:</a:t>
            </a:r>
            <a:endParaRPr lang="en-US" sz="24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Ray Braun (12) and Nate Lehner (3)</a:t>
            </a:r>
            <a:endParaRPr lang="en-US" sz="2400" dirty="0"/>
          </a:p>
          <a:p>
            <a:pPr>
              <a:lnSpc>
                <a:spcPct val="100000"/>
              </a:lnSpc>
            </a:pPr>
            <a:r>
              <a:rPr lang="en-US" sz="2400" dirty="0"/>
              <a:t>Welcome to our new Lake Board Directors:</a:t>
            </a:r>
            <a:endParaRPr lang="en-US" sz="2400" dirty="0"/>
          </a:p>
          <a:p>
            <a:pPr marL="0" indent="0" algn="ctr">
              <a:lnSpc>
                <a:spcPct val="100000"/>
              </a:lnSpc>
              <a:buNone/>
            </a:pPr>
            <a:r>
              <a:rPr lang="en-US" sz="2400" dirty="0"/>
              <a:t>Neil Howell and David Richter</a:t>
            </a:r>
            <a:endParaRPr lang="en-US" sz="2400" dirty="0"/>
          </a:p>
          <a:p>
            <a:pPr algn="l">
              <a:lnSpc>
                <a:spcPct val="100000"/>
              </a:lnSpc>
            </a:pPr>
            <a:r>
              <a:rPr lang="en-US" sz="2400" dirty="0"/>
              <a:t>Thank you to our Community Event Leaders</a:t>
            </a:r>
            <a:endParaRPr lang="en-US" sz="2400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3260" y="548640"/>
            <a:ext cx="7756525" cy="548005"/>
          </a:xfrm>
        </p:spPr>
        <p:txBody>
          <a:bodyPr>
            <a:normAutofit/>
          </a:bodyPr>
          <a:lstStyle/>
          <a:p>
            <a:pPr algn="ctr"/>
            <a:r>
              <a:rPr lang="en-US" altLang="en-US" b="1" u="sng" dirty="0"/>
              <a:t>Thanks to our Volunteers:</a:t>
            </a:r>
            <a:endParaRPr lang="en-US" alt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90625" y="1124585"/>
            <a:ext cx="7249160" cy="3535680"/>
          </a:xfrm>
        </p:spPr>
        <p:txBody>
          <a:bodyPr>
            <a:noAutofit/>
          </a:bodyPr>
          <a:lstStyle/>
          <a:p>
            <a:r>
              <a:rPr lang="en-US" sz="2400" dirty="0"/>
              <a:t>Terry Klaves &amp; Tony Mainiero: LPC &amp; SMP</a:t>
            </a:r>
            <a:endParaRPr lang="en-US" sz="2400" dirty="0"/>
          </a:p>
          <a:p>
            <a:r>
              <a:rPr lang="en-US" sz="2400" dirty="0"/>
              <a:t>Debbie Smith: Community Event Committee </a:t>
            </a:r>
            <a:endParaRPr lang="en-US" sz="2400" dirty="0"/>
          </a:p>
          <a:p>
            <a:r>
              <a:rPr lang="en-US" sz="2400" dirty="0"/>
              <a:t>Peter Zopf: Website Admin. &amp; Email </a:t>
            </a:r>
            <a:endParaRPr lang="en-US" sz="2400" dirty="0"/>
          </a:p>
          <a:p>
            <a:r>
              <a:rPr lang="en-US" sz="2400" dirty="0"/>
              <a:t>Kathy Walker: Welcoming Committee, Little </a:t>
            </a:r>
            <a:r>
              <a:rPr lang="en-US" sz="2400" dirty="0">
                <a:sym typeface="+mn-ea"/>
              </a:rPr>
              <a:t>Book Library, </a:t>
            </a:r>
            <a:r>
              <a:rPr lang="en-US" sz="2400" dirty="0"/>
              <a:t>and Septic Service</a:t>
            </a:r>
            <a:endParaRPr lang="en-US" sz="2400" dirty="0"/>
          </a:p>
          <a:p>
            <a:r>
              <a:rPr lang="en-US" sz="2400" dirty="0"/>
              <a:t>Trudy Kemps: Spider Spraying Service</a:t>
            </a:r>
            <a:endParaRPr lang="en-US" sz="2400" dirty="0"/>
          </a:p>
          <a:p>
            <a:r>
              <a:rPr lang="en-US" sz="2400" dirty="0"/>
              <a:t>Kay Castillo &amp; Joyce Jaeger: Financial Auditors</a:t>
            </a:r>
            <a:endParaRPr lang="en-US" sz="2400" dirty="0"/>
          </a:p>
          <a:p>
            <a:r>
              <a:rPr lang="en-US" sz="2400" dirty="0"/>
              <a:t>Bob Noga: </a:t>
            </a:r>
            <a:r>
              <a:rPr lang="en-US" sz="2400" dirty="0">
                <a:sym typeface="+mn-ea"/>
              </a:rPr>
              <a:t>Fish Stocking Program</a:t>
            </a:r>
            <a:endParaRPr lang="en-US" sz="2400" dirty="0"/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1254125"/>
            <a:ext cx="7061200" cy="589915"/>
          </a:xfrm>
        </p:spPr>
        <p:txBody>
          <a:bodyPr/>
          <a:lstStyle/>
          <a:p>
            <a:pPr algn="ctr"/>
            <a:r>
              <a:rPr lang="en-US" b="1" u="sng" dirty="0"/>
              <a:t>We are on the right path!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07210" y="1844040"/>
            <a:ext cx="5349240" cy="191516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buFont typeface="Wingdings" panose="05000000000000000000" charset="0"/>
              <a:buChar char=""/>
            </a:pPr>
            <a:r>
              <a:rPr lang="en-US" sz="2400" dirty="0">
                <a:sym typeface="+mn-ea"/>
              </a:rPr>
              <a:t>Community Rejuvenation</a:t>
            </a:r>
            <a:endParaRPr lang="en-US" sz="2400" dirty="0">
              <a:sym typeface="+mn-ea"/>
            </a:endParaRPr>
          </a:p>
          <a:p>
            <a:pPr>
              <a:lnSpc>
                <a:spcPct val="100000"/>
              </a:lnSpc>
              <a:buFont typeface="Wingdings" panose="05000000000000000000" charset="0"/>
              <a:buChar char=""/>
            </a:pPr>
            <a:r>
              <a:rPr lang="en-US" sz="2400" dirty="0"/>
              <a:t>Shoreline Maintenance Services</a:t>
            </a:r>
            <a:endParaRPr lang="en-US" sz="2400" dirty="0"/>
          </a:p>
          <a:p>
            <a:pPr>
              <a:lnSpc>
                <a:spcPct val="100000"/>
              </a:lnSpc>
              <a:buFont typeface="Wingdings" panose="05000000000000000000" charset="0"/>
              <a:buChar char=""/>
            </a:pPr>
            <a:r>
              <a:rPr lang="en-US" sz="2400" dirty="0"/>
              <a:t>Wee Harvesting and DASH</a:t>
            </a:r>
            <a:endParaRPr lang="en-US" sz="2400" dirty="0"/>
          </a:p>
          <a:p>
            <a:pPr>
              <a:lnSpc>
                <a:spcPct val="100000"/>
              </a:lnSpc>
              <a:buFont typeface="Wingdings" panose="05000000000000000000" charset="0"/>
              <a:buChar char=""/>
            </a:pPr>
            <a:r>
              <a:rPr lang="en-US" sz="2400" dirty="0"/>
              <a:t>Targeted Dredging Considerations</a:t>
            </a:r>
            <a:endParaRPr lang="en-US" sz="24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0405" y="1179830"/>
            <a:ext cx="7743190" cy="591185"/>
          </a:xfrm>
        </p:spPr>
        <p:txBody>
          <a:bodyPr>
            <a:normAutofit/>
          </a:bodyPr>
          <a:lstStyle/>
          <a:p>
            <a:pPr algn="ctr"/>
            <a:r>
              <a:rPr lang="en-US" altLang="en-US" sz="2800" b="1" u="sng" dirty="0">
                <a:sym typeface="+mn-ea"/>
              </a:rPr>
              <a:t>Recreation and Lake Preservation</a:t>
            </a:r>
            <a:endParaRPr lang="en-US" altLang="en-US" sz="2800" b="1" u="sng" dirty="0">
              <a:sym typeface="+mn-ea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079625" y="1771015"/>
            <a:ext cx="4984750" cy="2188845"/>
          </a:xfrm>
        </p:spPr>
        <p:txBody>
          <a:bodyPr>
            <a:noAutofit/>
          </a:bodyPr>
          <a:lstStyle/>
          <a:p>
            <a:pPr marL="0" lvl="0" indent="0">
              <a:buNone/>
            </a:pPr>
            <a:r>
              <a:rPr lang="en-US" b="1" dirty="0">
                <a:sym typeface="+mn-ea"/>
              </a:rPr>
              <a:t>Reversing Lake Aging:</a:t>
            </a:r>
            <a:endParaRPr lang="en-US" b="1" dirty="0">
              <a:sym typeface="+mn-ea"/>
            </a:endParaRPr>
          </a:p>
          <a:p>
            <a:pPr lvl="0"/>
            <a:r>
              <a:rPr lang="en-US" dirty="0">
                <a:sym typeface="+mn-ea"/>
              </a:rPr>
              <a:t>Weed Harvesting Program </a:t>
            </a:r>
            <a:endParaRPr lang="en-US" dirty="0">
              <a:sym typeface="+mn-ea"/>
            </a:endParaRPr>
          </a:p>
          <a:p>
            <a:pPr lvl="0"/>
            <a:r>
              <a:rPr lang="en-US" dirty="0">
                <a:sym typeface="+mn-ea"/>
              </a:rPr>
              <a:t>Monitor and remove Invasive Weeds</a:t>
            </a:r>
            <a:endParaRPr lang="en-US" dirty="0">
              <a:sym typeface="+mn-ea"/>
            </a:endParaRPr>
          </a:p>
          <a:p>
            <a:pPr lvl="0"/>
            <a:r>
              <a:rPr lang="en-US" dirty="0">
                <a:sym typeface="+mn-ea"/>
              </a:rPr>
              <a:t>Shoreline Maintenance Services</a:t>
            </a:r>
            <a:endParaRPr lang="en-US" dirty="0">
              <a:sym typeface="+mn-ea"/>
            </a:endParaRPr>
          </a:p>
          <a:p>
            <a:pPr lvl="0"/>
            <a:r>
              <a:rPr lang="en-US" dirty="0">
                <a:sym typeface="+mn-ea"/>
              </a:rPr>
              <a:t>Consider Targeted Dredging </a:t>
            </a:r>
            <a:endParaRPr lang="en-US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79980" y="903605"/>
            <a:ext cx="4383405" cy="631190"/>
          </a:xfrm>
        </p:spPr>
        <p:txBody>
          <a:bodyPr>
            <a:normAutofit/>
          </a:bodyPr>
          <a:lstStyle/>
          <a:p>
            <a:pPr algn="ctr"/>
            <a:r>
              <a:rPr lang="en-US" b="1" u="sng" dirty="0"/>
              <a:t>2025 Achievements:</a:t>
            </a:r>
            <a:endParaRPr lang="en-US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28265" y="1534795"/>
            <a:ext cx="4382770" cy="2693670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</a:pPr>
            <a:r>
              <a:rPr lang="en-US" sz="2400" dirty="0"/>
              <a:t>Boat Launch Driveway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E</a:t>
            </a:r>
            <a:r>
              <a:rPr lang="en-US" sz="2400" dirty="0">
                <a:sym typeface="+mn-ea"/>
              </a:rPr>
              <a:t>ntry sign electrical </a:t>
            </a:r>
            <a:endParaRPr lang="en-US" sz="2400" dirty="0">
              <a:sym typeface="+mn-ea"/>
            </a:endParaRPr>
          </a:p>
          <a:p>
            <a:pPr>
              <a:lnSpc>
                <a:spcPct val="120000"/>
              </a:lnSpc>
            </a:pPr>
            <a:r>
              <a:rPr lang="en-US" sz="2400" dirty="0"/>
              <a:t>Little Book Library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No Wake Buoys</a:t>
            </a:r>
            <a:endParaRPr lang="en-US" sz="2400" dirty="0"/>
          </a:p>
          <a:p>
            <a:pPr>
              <a:lnSpc>
                <a:spcPct val="120000"/>
              </a:lnSpc>
            </a:pPr>
            <a:r>
              <a:rPr lang="en-US" sz="2400" dirty="0"/>
              <a:t>Community Events</a:t>
            </a:r>
            <a:endParaRPr lang="en-US" sz="2400" dirty="0"/>
          </a:p>
          <a:p>
            <a:pPr marL="0" indent="0">
              <a:lnSpc>
                <a:spcPct val="120000"/>
              </a:lnSpc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73760" y="858520"/>
            <a:ext cx="7319645" cy="587375"/>
          </a:xfrm>
        </p:spPr>
        <p:txBody>
          <a:bodyPr>
            <a:normAutofit/>
          </a:bodyPr>
          <a:lstStyle/>
          <a:p>
            <a:pPr algn="ctr"/>
            <a:r>
              <a:rPr lang="en-US" sz="3110" b="1" u="sng" dirty="0"/>
              <a:t>Financial Reporting</a:t>
            </a:r>
            <a:endParaRPr lang="en-US" sz="3110" b="1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581785" y="1445895"/>
            <a:ext cx="6265545" cy="2565400"/>
          </a:xfrm>
        </p:spPr>
        <p:txBody>
          <a:bodyPr>
            <a:noAutofit/>
          </a:bodyPr>
          <a:lstStyle/>
          <a:p>
            <a:pPr marL="0" lvl="0" indent="0" algn="l">
              <a:lnSpc>
                <a:spcPct val="130000"/>
              </a:lnSpc>
              <a:buNone/>
            </a:pPr>
            <a:r>
              <a:rPr lang="en-US" sz="2000" dirty="0"/>
              <a:t>Lake Preservation Program:  85-90%</a:t>
            </a:r>
            <a:endParaRPr lang="en-US" sz="2000" dirty="0"/>
          </a:p>
          <a:p>
            <a:pPr marL="0" lvl="0" indent="0" algn="l">
              <a:lnSpc>
                <a:spcPct val="130000"/>
              </a:lnSpc>
              <a:buNone/>
            </a:pPr>
            <a:r>
              <a:rPr lang="en-US" sz="2000" dirty="0"/>
              <a:t>Administration; Maintenance; Community Events</a:t>
            </a:r>
            <a:endParaRPr lang="en-US" sz="2000" dirty="0"/>
          </a:p>
          <a:p>
            <a:pPr marL="0" lvl="0" indent="0" algn="l">
              <a:lnSpc>
                <a:spcPct val="130000"/>
              </a:lnSpc>
              <a:buNone/>
            </a:pPr>
            <a:r>
              <a:rPr lang="en-US" sz="2000" dirty="0">
                <a:sym typeface="+mn-ea"/>
              </a:rPr>
              <a:t>Treasurer’s Reports:</a:t>
            </a:r>
            <a:endParaRPr lang="en-US" sz="2000" dirty="0"/>
          </a:p>
          <a:p>
            <a:pPr marL="0" lvl="0" indent="0" algn="l">
              <a:lnSpc>
                <a:spcPct val="130000"/>
              </a:lnSpc>
              <a:buNone/>
            </a:pPr>
            <a:r>
              <a:rPr lang="en-US" sz="2000" dirty="0"/>
              <a:t>2023-2029 multi-year income and expense forecast</a:t>
            </a:r>
            <a:endParaRPr lang="en-US" sz="2000" dirty="0"/>
          </a:p>
          <a:p>
            <a:pPr marL="0" lvl="0" indent="0" algn="l">
              <a:lnSpc>
                <a:spcPct val="130000"/>
              </a:lnSpc>
              <a:buFont typeface="Wingdings" panose="05000000000000000000" charset="0"/>
              <a:buNone/>
            </a:pPr>
            <a:r>
              <a:rPr lang="en-US" sz="2000" dirty="0">
                <a:sym typeface="+mn-ea"/>
              </a:rPr>
              <a:t>2026/2027 Budget Approval</a:t>
            </a:r>
            <a:endParaRPr lang="en-US" sz="2000" dirty="0"/>
          </a:p>
          <a:p>
            <a:pPr marL="0" lvl="0" indent="0" algn="l">
              <a:lnSpc>
                <a:spcPct val="130000"/>
              </a:lnSpc>
              <a:buNone/>
            </a:pPr>
            <a:endParaRPr lang="en-US" sz="2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0140" y="674370"/>
            <a:ext cx="6571615" cy="531495"/>
          </a:xfrm>
        </p:spPr>
        <p:txBody>
          <a:bodyPr>
            <a:normAutofit/>
          </a:bodyPr>
          <a:lstStyle/>
          <a:p>
            <a:pPr algn="ctr"/>
            <a:r>
              <a:rPr lang="en-US" sz="2800" u="sng" dirty="0"/>
              <a:t>2025 Annual Meeting Agenda</a:t>
            </a:r>
            <a:endParaRPr lang="en-US" sz="2800" u="sng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20140" y="1295400"/>
            <a:ext cx="6572250" cy="3198495"/>
          </a:xfrm>
        </p:spPr>
        <p:txBody>
          <a:bodyPr>
            <a:noAutofit/>
          </a:bodyPr>
          <a:lstStyle/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President’s Opening Comments (David Lester)</a:t>
            </a:r>
            <a:endParaRPr lang="en-US" sz="2000" dirty="0">
              <a:sym typeface="+mn-ea"/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highlight>
                  <a:srgbClr val="FFFF00"/>
                </a:highlight>
                <a:sym typeface="+mn-ea"/>
              </a:rPr>
              <a:t>Secretary’s Report and Approvals (Bryan Sowatzke)</a:t>
            </a:r>
            <a:endParaRPr lang="en-US" sz="2000" dirty="0">
              <a:highlight>
                <a:srgbClr val="FFFF00"/>
              </a:highlight>
            </a:endParaRPr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Lake Preservation Program Report (Terry Klaves)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Architectural Committee Report (Deb Hoff)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Community Event Committee Report (Debbie Smith)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>
                <a:sym typeface="+mn-ea"/>
              </a:rPr>
              <a:t>Treasurer’s Report and New Budgets (Kevin Streetar)</a:t>
            </a:r>
            <a:endParaRPr lang="en-US" sz="2000" dirty="0"/>
          </a:p>
          <a:p>
            <a:pPr>
              <a:lnSpc>
                <a:spcPct val="110000"/>
              </a:lnSpc>
            </a:pPr>
            <a:r>
              <a:rPr lang="en-US" sz="2000" dirty="0"/>
              <a:t>Closing Comments (David Lester)</a:t>
            </a:r>
            <a:endParaRPr lang="en-US" sz="2000" dirty="0"/>
          </a:p>
          <a:p>
            <a:endParaRPr lang="en-US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28">
    <a:dk1>
      <a:srgbClr val="000000"/>
    </a:dk1>
    <a:lt1>
      <a:srgbClr val="FFFFFF"/>
    </a:lt1>
    <a:dk2>
      <a:srgbClr val="44546A"/>
    </a:dk2>
    <a:lt2>
      <a:srgbClr val="E7E6E6"/>
    </a:lt2>
    <a:accent1>
      <a:srgbClr val="385DD4"/>
    </a:accent1>
    <a:accent2>
      <a:srgbClr val="F7D626"/>
    </a:accent2>
    <a:accent3>
      <a:srgbClr val="9CCF21"/>
    </a:accent3>
    <a:accent4>
      <a:srgbClr val="00B0F0"/>
    </a:accent4>
    <a:accent5>
      <a:srgbClr val="4F9793"/>
    </a:accent5>
    <a:accent6>
      <a:srgbClr val="7030A0"/>
    </a:accent6>
    <a:hlink>
      <a:srgbClr val="0026E5"/>
    </a:hlink>
    <a:folHlink>
      <a:srgbClr val="7E1FAD"/>
    </a:folHlink>
  </a:clrScheme>
  <a:fontScheme name="Office">
    <a:majorFont>
      <a:latin typeface="Calibri Light"/>
      <a:ea typeface=""/>
      <a:cs typeface=""/>
      <a:font script="Jpan" typeface="游ゴシック Light"/>
      <a:font script="Hang" typeface="맑은 고딕"/>
      <a:font script="Hans" typeface="等线 Light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游ゴシック"/>
      <a:font script="Hang" typeface="맑은 고딕"/>
      <a:font script="Hans" typeface="等线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彩色2">
    <a:dk1>
      <a:srgbClr val="000000"/>
    </a:dk1>
    <a:lt1>
      <a:srgbClr val="FFFFFF"/>
    </a:lt1>
    <a:dk2>
      <a:srgbClr val="44546A"/>
    </a:dk2>
    <a:lt2>
      <a:srgbClr val="E7E6E6"/>
    </a:lt2>
    <a:accent1>
      <a:srgbClr val="FF5958"/>
    </a:accent1>
    <a:accent2>
      <a:srgbClr val="FABB00"/>
    </a:accent2>
    <a:accent3>
      <a:srgbClr val="AC68FB"/>
    </a:accent3>
    <a:accent4>
      <a:srgbClr val="F75090"/>
    </a:accent4>
    <a:accent5>
      <a:srgbClr val="FF920C"/>
    </a:accent5>
    <a:accent6>
      <a:srgbClr val="ABD500"/>
    </a:accent6>
    <a:hlink>
      <a:srgbClr val="0026E5"/>
    </a:hlink>
    <a:folHlink>
      <a:srgbClr val="7E1FAD"/>
    </a:folHlink>
  </a:clrScheme>
  <a:fontScheme name="WPS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WPS">
    <a:fillStyleLst>
      <a:solidFill>
        <a:schemeClr val="phClr"/>
      </a:solidFill>
      <a:gradFill>
        <a:gsLst>
          <a:gs pos="0">
            <a:schemeClr val="phClr">
              <a:lumOff val="17500"/>
            </a:schemeClr>
          </a:gs>
          <a:gs pos="100000">
            <a:schemeClr val="phClr"/>
          </a:gs>
        </a:gsLst>
        <a:lin ang="2700000" scaled="0"/>
      </a:gradFill>
      <a:gradFill>
        <a:gsLst>
          <a:gs pos="0">
            <a:schemeClr val="phClr">
              <a:hueOff val="-2520000"/>
            </a:schemeClr>
          </a:gs>
          <a:gs pos="100000">
            <a:schemeClr val="phClr"/>
          </a:gs>
        </a:gsLst>
        <a:lin ang="2700000" scaled="0"/>
      </a:gradFill>
    </a:fillStyleLst>
    <a:lnStyleLst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2700" cap="flat" cmpd="sng" algn="ctr">
        <a:gradFill>
          <a:gsLst>
            <a:gs pos="0">
              <a:schemeClr val="phClr">
                <a:hueOff val="-4200000"/>
              </a:schemeClr>
            </a:gs>
            <a:gs pos="100000">
              <a:schemeClr val="phClr"/>
            </a:gs>
          </a:gsLst>
          <a:lin ang="2700000" scaled="1"/>
        </a:gradFill>
        <a:prstDash val="solid"/>
        <a:miter lim="800000"/>
      </a:ln>
    </a:lnStyleLst>
    <a:effectStyleLst>
      <a:effectStyle>
        <a:effectLst>
          <a:outerShdw blurRad="101600" dist="50800" dir="5400000" algn="ctr" rotWithShape="0">
            <a:schemeClr val="phClr">
              <a:alpha val="60000"/>
            </a:schemeClr>
          </a:outerShdw>
        </a:effectLst>
      </a:effectStyle>
      <a:effectStyle>
        <a:effectLst>
          <a:reflection stA="50000" endA="300" endPos="40000" dist="25400" dir="5400000" sy="-100000" algn="bl" rotWithShape="0"/>
        </a:effectLst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13543</Words>
  <Application>WPS Sheets</Application>
  <PresentationFormat>Custom</PresentationFormat>
  <Paragraphs>398</Paragraphs>
  <Slides>58</Slides>
  <Notes>11</Notes>
  <HiddenSlides>0</HiddenSlides>
  <MMClips>0</MMClips>
  <ScaleCrop>false</ScaleCrop>
  <HeadingPairs>
    <vt:vector size="6" baseType="variant">
      <vt:variant>
        <vt:lpstr>已用的字体</vt:lpstr>
      </vt:variant>
      <vt:variant>
        <vt:i4>14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58</vt:i4>
      </vt:variant>
    </vt:vector>
  </HeadingPairs>
  <TitlesOfParts>
    <vt:vector size="74" baseType="lpstr">
      <vt:lpstr>Arial</vt:lpstr>
      <vt:lpstr>SimSun</vt:lpstr>
      <vt:lpstr>Wingdings</vt:lpstr>
      <vt:lpstr>Wingdings</vt:lpstr>
      <vt:lpstr>Aptos Display</vt:lpstr>
      <vt:lpstr>Helvetica Neue</vt:lpstr>
      <vt:lpstr>Aptos</vt:lpstr>
      <vt:lpstr>Microsoft YaHei</vt:lpstr>
      <vt:lpstr>汉仪旗黑</vt:lpstr>
      <vt:lpstr>Arial Unicode MS</vt:lpstr>
      <vt:lpstr>Arial Black</vt:lpstr>
      <vt:lpstr>Microsoft YaHei</vt:lpstr>
      <vt:lpstr>Calibri</vt:lpstr>
      <vt:lpstr>宋体-简</vt:lpstr>
      <vt:lpstr>Office Theme</vt:lpstr>
      <vt:lpstr>1_Office Theme</vt:lpstr>
      <vt:lpstr>2026 Annual Meeting Agenda</vt:lpstr>
      <vt:lpstr>2026 Annual Meeting Agenda</vt:lpstr>
      <vt:lpstr>Annual Meeting Highlights:</vt:lpstr>
      <vt:lpstr>Presidents Report</vt:lpstr>
      <vt:lpstr>Improving Communications:</vt:lpstr>
      <vt:lpstr>Recreation and Lake Preservation</vt:lpstr>
      <vt:lpstr>2025 Achievements:</vt:lpstr>
      <vt:lpstr>Financial Reporting</vt:lpstr>
      <vt:lpstr>2025 Annual Meeting Agenda</vt:lpstr>
      <vt:lpstr>Secretary’s Report (Bryan Sowatzke)</vt:lpstr>
      <vt:lpstr>Pause for Association Member Voting</vt:lpstr>
      <vt:lpstr>2026 Annual Meeting Agenda</vt:lpstr>
      <vt:lpstr>PowerPoint 演示文稿</vt:lpstr>
      <vt:lpstr>Lake Preservation Program Overview: (LPC Chairman - Terry Klaves)</vt:lpstr>
      <vt:lpstr>Lake Preservation Program Elements</vt:lpstr>
      <vt:lpstr>Lake Preservation Program Activity - 2023</vt:lpstr>
      <vt:lpstr>PowerPoint 演示文稿</vt:lpstr>
      <vt:lpstr>PowerPoint 演示文稿</vt:lpstr>
      <vt:lpstr>Lake Preservation Program Activity - 2024</vt:lpstr>
      <vt:lpstr>Lake Preservation Program Activity - 2025</vt:lpstr>
      <vt:lpstr>PowerPoint 演示文稿</vt:lpstr>
      <vt:lpstr>2026 Lake Preservation Program</vt:lpstr>
      <vt:lpstr>The Future of the Lake Preservation Program</vt:lpstr>
      <vt:lpstr>PowerPoint 演示文稿</vt:lpstr>
      <vt:lpstr>Inlet Stream Phosphate and Nitrogen Testing</vt:lpstr>
      <vt:lpstr>Our inlet stream is not a source of excessive Phosphates or Nitrates</vt:lpstr>
      <vt:lpstr>Inlet Stream Effect Management</vt:lpstr>
      <vt:lpstr>PowerPoint 演示文稿</vt:lpstr>
      <vt:lpstr>Shoreline Maintenance</vt:lpstr>
      <vt:lpstr>PowerPoint 演示文稿</vt:lpstr>
      <vt:lpstr>Continuing Shoreline Maintenance Services</vt:lpstr>
      <vt:lpstr>2026 Annual Meeting Agenda</vt:lpstr>
      <vt:lpstr>Construction Projects Initiated - by Year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2026 Annual Meeting Agenda</vt:lpstr>
      <vt:lpstr>Community Event Schedule</vt:lpstr>
      <vt:lpstr>PowerPoint 演示文稿</vt:lpstr>
      <vt:lpstr>PowerPoint 演示文稿</vt:lpstr>
      <vt:lpstr>2026 Annual Meeting Agenda</vt:lpstr>
      <vt:lpstr>Treasurer’s Reports</vt:lpstr>
      <vt:lpstr>Treasurer’s Reports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Pause for Association Member Voting</vt:lpstr>
      <vt:lpstr>2025 Annual Meeting Agenda</vt:lpstr>
      <vt:lpstr>Welcome back summer!</vt:lpstr>
      <vt:lpstr>Thanks to our Volunteers:</vt:lpstr>
      <vt:lpstr>We are on the right path!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David Lester</dc:creator>
  <cp:lastModifiedBy>Silver Springs Lake Neshkoro Wisconsin </cp:lastModifiedBy>
  <cp:revision>135</cp:revision>
  <cp:lastPrinted>2026-05-24T15:52:53Z</cp:lastPrinted>
  <dcterms:created xsi:type="dcterms:W3CDTF">2026-05-24T15:52:53Z</dcterms:created>
  <dcterms:modified xsi:type="dcterms:W3CDTF">2026-05-24T15:52:53Z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2C137E84F139AD6AD51E136AEBD62310_43</vt:lpwstr>
  </property>
  <property fmtid="{D5CDD505-2E9C-101B-9397-08002B2CF9AE}" pid="3" name="KSOProductBuildVer">
    <vt:lpwstr>1033-12.1.25880.25880</vt:lpwstr>
  </property>
</Properties>
</file>