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10/30/2018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agr.georgia.gov/seafood.aspx" TargetMode="External"/><Relationship Id="rId4" Type="http://schemas.openxmlformats.org/officeDocument/2006/relationships/hyperlink" Target="mailto:Morgan.stewart@agr.Georgi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FE71F-AE4A-4B79-85B6-F34E30691AC9}"/>
              </a:ext>
            </a:extLst>
          </p:cNvPr>
          <p:cNvSpPr>
            <a:spLocks noGrp="1"/>
          </p:cNvSpPr>
          <p:nvPr>
            <p:ph type="ctrTitle"/>
          </p:nvPr>
        </p:nvSpPr>
        <p:spPr>
          <a:xfrm>
            <a:off x="2692398" y="1913467"/>
            <a:ext cx="6815669" cy="1515533"/>
          </a:xfrm>
        </p:spPr>
        <p:txBody>
          <a:bodyPr/>
          <a:lstStyle/>
          <a:p>
            <a:r>
              <a:rPr lang="en-US" sz="4000" dirty="0"/>
              <a:t>Shellfish Industry Growth and the Georgia Department of Agriculture</a:t>
            </a:r>
          </a:p>
        </p:txBody>
      </p:sp>
      <p:sp>
        <p:nvSpPr>
          <p:cNvPr id="3" name="Subtitle 2">
            <a:extLst>
              <a:ext uri="{FF2B5EF4-FFF2-40B4-BE49-F238E27FC236}">
                <a16:creationId xmlns:a16="http://schemas.microsoft.com/office/drawing/2014/main" xmlns="" id="{E07B1062-535C-406C-A77B-B8214543557F}"/>
              </a:ext>
            </a:extLst>
          </p:cNvPr>
          <p:cNvSpPr>
            <a:spLocks noGrp="1"/>
          </p:cNvSpPr>
          <p:nvPr>
            <p:ph type="subTitle" idx="1"/>
          </p:nvPr>
        </p:nvSpPr>
        <p:spPr>
          <a:xfrm>
            <a:off x="2692398" y="4124957"/>
            <a:ext cx="6815669" cy="1320802"/>
          </a:xfrm>
        </p:spPr>
        <p:txBody>
          <a:bodyPr>
            <a:normAutofit lnSpcReduction="10000"/>
          </a:bodyPr>
          <a:lstStyle/>
          <a:p>
            <a:pPr algn="r"/>
            <a:endParaRPr lang="en-US" dirty="0"/>
          </a:p>
          <a:p>
            <a:pPr algn="r"/>
            <a:endParaRPr lang="en-US" dirty="0"/>
          </a:p>
          <a:p>
            <a:pPr algn="r"/>
            <a:r>
              <a:rPr lang="en-US" dirty="0"/>
              <a:t>October 30, </a:t>
            </a:r>
            <a:r>
              <a:rPr lang="en-US" dirty="0" smtClean="0"/>
              <a:t>2018</a:t>
            </a:r>
            <a:endParaRPr lang="en-US" dirty="0"/>
          </a:p>
        </p:txBody>
      </p:sp>
    </p:spTree>
    <p:extLst>
      <p:ext uri="{BB962C8B-B14F-4D97-AF65-F5344CB8AC3E}">
        <p14:creationId xmlns:p14="http://schemas.microsoft.com/office/powerpoint/2010/main" val="164290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1BFF9D8-EB8D-4B94-AFAF-9863FADC7F87}"/>
              </a:ext>
            </a:extLst>
          </p:cNvPr>
          <p:cNvPicPr>
            <a:picLocks noChangeAspect="1"/>
          </p:cNvPicPr>
          <p:nvPr/>
        </p:nvPicPr>
        <p:blipFill>
          <a:blip r:embed="rId2">
            <a:extLst>
              <a:ext uri="{BEBA8EAE-BF5A-486C-A8C5-ECC9F3942E4B}">
                <a14:imgProps xmlns:a14="http://schemas.microsoft.com/office/drawing/2010/main">
                  <a14:imgLayer r:embed="rId3">
                    <a14:imgEffect>
                      <a14:artisticCutout/>
                    </a14:imgEffect>
                  </a14:imgLayer>
                </a14:imgProps>
              </a:ext>
            </a:extLst>
          </a:blip>
          <a:stretch>
            <a:fillRect/>
          </a:stretch>
        </p:blipFill>
        <p:spPr>
          <a:xfrm>
            <a:off x="1368457" y="476024"/>
            <a:ext cx="5210175" cy="5894959"/>
          </a:xfrm>
          <a:prstGeom prst="rect">
            <a:avLst/>
          </a:prstGeom>
          <a:gradFill>
            <a:gsLst>
              <a:gs pos="0">
                <a:schemeClr val="accent1">
                  <a:lumMod val="5000"/>
                  <a:lumOff val="95000"/>
                </a:schemeClr>
              </a:gs>
              <a:gs pos="79652">
                <a:srgbClr val="D0E090"/>
              </a:gs>
              <a:gs pos="21000">
                <a:schemeClr val="accent1">
                  <a:lumMod val="45000"/>
                  <a:lumOff val="55000"/>
                </a:schemeClr>
              </a:gs>
              <a:gs pos="21000">
                <a:schemeClr val="accent1">
                  <a:lumMod val="45000"/>
                  <a:lumOff val="55000"/>
                  <a:alpha val="0"/>
                </a:schemeClr>
              </a:gs>
              <a:gs pos="100000">
                <a:schemeClr val="accent1">
                  <a:lumMod val="30000"/>
                  <a:lumOff val="70000"/>
                </a:schemeClr>
              </a:gs>
            </a:gsLst>
            <a:lin ang="5400000" scaled="1"/>
          </a:gradFill>
        </p:spPr>
      </p:pic>
      <p:sp>
        <p:nvSpPr>
          <p:cNvPr id="2" name="TextBox 1">
            <a:extLst>
              <a:ext uri="{FF2B5EF4-FFF2-40B4-BE49-F238E27FC236}">
                <a16:creationId xmlns:a16="http://schemas.microsoft.com/office/drawing/2014/main" xmlns="" id="{48A316A3-DA96-42D8-9404-FE197A6E9F1D}"/>
              </a:ext>
            </a:extLst>
          </p:cNvPr>
          <p:cNvSpPr txBox="1"/>
          <p:nvPr/>
        </p:nvSpPr>
        <p:spPr>
          <a:xfrm>
            <a:off x="1368457" y="1504285"/>
            <a:ext cx="9455085" cy="5186035"/>
          </a:xfrm>
          <a:prstGeom prst="rect">
            <a:avLst/>
          </a:prstGeom>
          <a:noFill/>
        </p:spPr>
        <p:txBody>
          <a:bodyPr wrap="square" rtlCol="0">
            <a:spAutoFit/>
          </a:bodyPr>
          <a:lstStyle/>
          <a:p>
            <a:pPr algn="r"/>
            <a:r>
              <a:rPr lang="en-US" sz="5500" dirty="0"/>
              <a:t>Thank you!</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r"/>
            <a:r>
              <a:rPr lang="en-US" sz="2200" dirty="0"/>
              <a:t>Morgan Stewart</a:t>
            </a:r>
          </a:p>
          <a:p>
            <a:pPr algn="r"/>
            <a:r>
              <a:rPr lang="en-US" sz="2200" dirty="0"/>
              <a:t>Seafood Safety Officer</a:t>
            </a:r>
          </a:p>
          <a:p>
            <a:pPr algn="r"/>
            <a:r>
              <a:rPr lang="en-US" sz="2200" dirty="0">
                <a:hlinkClick r:id="rId4"/>
              </a:rPr>
              <a:t>Morgan.stewart@agr.Georgia.gov</a:t>
            </a:r>
            <a:r>
              <a:rPr lang="en-US" sz="2200" dirty="0"/>
              <a:t> </a:t>
            </a:r>
          </a:p>
          <a:p>
            <a:pPr algn="r"/>
            <a:r>
              <a:rPr lang="en-US" sz="2200" dirty="0">
                <a:hlinkClick r:id="rId5"/>
              </a:rPr>
              <a:t>http://agr.georgia.gov/seafood.aspx</a:t>
            </a:r>
            <a:endParaRPr lang="en-US" sz="2200" dirty="0"/>
          </a:p>
          <a:p>
            <a:endParaRPr lang="en-US" dirty="0"/>
          </a:p>
        </p:txBody>
      </p:sp>
    </p:spTree>
    <p:extLst>
      <p:ext uri="{BB962C8B-B14F-4D97-AF65-F5344CB8AC3E}">
        <p14:creationId xmlns:p14="http://schemas.microsoft.com/office/powerpoint/2010/main" val="1445540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F8844E-CF33-450D-B1CF-335256B5564E}"/>
              </a:ext>
            </a:extLst>
          </p:cNvPr>
          <p:cNvSpPr>
            <a:spLocks noGrp="1"/>
          </p:cNvSpPr>
          <p:nvPr>
            <p:ph type="title"/>
          </p:nvPr>
        </p:nvSpPr>
        <p:spPr/>
        <p:txBody>
          <a:bodyPr/>
          <a:lstStyle/>
          <a:p>
            <a:r>
              <a:rPr lang="en-US" dirty="0"/>
              <a:t>Our Responsibility to the Industry</a:t>
            </a:r>
          </a:p>
        </p:txBody>
      </p:sp>
      <p:sp>
        <p:nvSpPr>
          <p:cNvPr id="3" name="Content Placeholder 2">
            <a:extLst>
              <a:ext uri="{FF2B5EF4-FFF2-40B4-BE49-F238E27FC236}">
                <a16:creationId xmlns:a16="http://schemas.microsoft.com/office/drawing/2014/main" xmlns="" id="{490E6C0E-F845-422D-ACEA-A261F020F83A}"/>
              </a:ext>
            </a:extLst>
          </p:cNvPr>
          <p:cNvSpPr>
            <a:spLocks noGrp="1"/>
          </p:cNvSpPr>
          <p:nvPr>
            <p:ph idx="1"/>
          </p:nvPr>
        </p:nvSpPr>
        <p:spPr>
          <a:xfrm>
            <a:off x="1295402" y="2415530"/>
            <a:ext cx="9601196" cy="4032404"/>
          </a:xfrm>
        </p:spPr>
        <p:txBody>
          <a:bodyPr>
            <a:normAutofit fontScale="92500"/>
          </a:bodyPr>
          <a:lstStyle/>
          <a:p>
            <a:r>
              <a:rPr lang="en-US" dirty="0"/>
              <a:t>The Georgia Department of Agriculture is directly responsible for:</a:t>
            </a:r>
          </a:p>
          <a:p>
            <a:pPr lvl="1"/>
            <a:r>
              <a:rPr lang="en-US" dirty="0"/>
              <a:t>Certifying dealers involved with the harvest, post harvest processing, storage, and distribution of shellfish</a:t>
            </a:r>
          </a:p>
          <a:p>
            <a:pPr lvl="1"/>
            <a:r>
              <a:rPr lang="en-US" dirty="0"/>
              <a:t>Ensuring that certified shellfish dealers maintain compliance within the scope of the National Shellfish Sanitation Program Model Ordinance </a:t>
            </a:r>
          </a:p>
          <a:p>
            <a:pPr lvl="1"/>
            <a:r>
              <a:rPr lang="en-US" dirty="0"/>
              <a:t>Conducting traceback and trace-forward investigations into the distribution of shellfish that were involved with illness outbreaks</a:t>
            </a:r>
          </a:p>
          <a:p>
            <a:pPr lvl="1"/>
            <a:r>
              <a:rPr lang="en-US" dirty="0"/>
              <a:t>Facilitating recalls of shellfish products involved with illness outbreaks</a:t>
            </a:r>
          </a:p>
          <a:p>
            <a:pPr lvl="1"/>
            <a:r>
              <a:rPr lang="en-US" dirty="0"/>
              <a:t>Providing support and education to the industry in regards to the interpretation of the law</a:t>
            </a:r>
          </a:p>
          <a:p>
            <a:pPr lvl="1"/>
            <a:r>
              <a:rPr lang="en-US" dirty="0"/>
              <a:t>Staying informed on changes to the laws that govern shellfish</a:t>
            </a:r>
          </a:p>
          <a:p>
            <a:endParaRPr lang="en-US" dirty="0"/>
          </a:p>
        </p:txBody>
      </p:sp>
    </p:spTree>
    <p:extLst>
      <p:ext uri="{BB962C8B-B14F-4D97-AF65-F5344CB8AC3E}">
        <p14:creationId xmlns:p14="http://schemas.microsoft.com/office/powerpoint/2010/main" val="224381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777B36-D46A-494D-B7E9-0FB1C489976C}"/>
              </a:ext>
            </a:extLst>
          </p:cNvPr>
          <p:cNvSpPr>
            <a:spLocks noGrp="1"/>
          </p:cNvSpPr>
          <p:nvPr>
            <p:ph type="title"/>
          </p:nvPr>
        </p:nvSpPr>
        <p:spPr/>
        <p:txBody>
          <a:bodyPr/>
          <a:lstStyle/>
          <a:p>
            <a:r>
              <a:rPr lang="en-US" dirty="0"/>
              <a:t>Activities to Meet Responsibilities </a:t>
            </a:r>
          </a:p>
        </p:txBody>
      </p:sp>
      <p:sp>
        <p:nvSpPr>
          <p:cNvPr id="3" name="Content Placeholder 2">
            <a:extLst>
              <a:ext uri="{FF2B5EF4-FFF2-40B4-BE49-F238E27FC236}">
                <a16:creationId xmlns:a16="http://schemas.microsoft.com/office/drawing/2014/main" xmlns="" id="{6866F789-60C4-4CDF-9F9B-38CA67134189}"/>
              </a:ext>
            </a:extLst>
          </p:cNvPr>
          <p:cNvSpPr>
            <a:spLocks noGrp="1"/>
          </p:cNvSpPr>
          <p:nvPr>
            <p:ph idx="1"/>
          </p:nvPr>
        </p:nvSpPr>
        <p:spPr/>
        <p:txBody>
          <a:bodyPr/>
          <a:lstStyle/>
          <a:p>
            <a:r>
              <a:rPr lang="en-US" dirty="0"/>
              <a:t>Biannual and quarterly inspections </a:t>
            </a:r>
          </a:p>
          <a:p>
            <a:r>
              <a:rPr lang="en-US" dirty="0"/>
              <a:t>Attending shellfish conferences, meetings, and conventions </a:t>
            </a:r>
          </a:p>
          <a:p>
            <a:r>
              <a:rPr lang="en-US" dirty="0"/>
              <a:t>Providing dealer training courses to the industry </a:t>
            </a:r>
          </a:p>
          <a:p>
            <a:r>
              <a:rPr lang="en-US" dirty="0"/>
              <a:t>Community outreach activities</a:t>
            </a:r>
          </a:p>
          <a:p>
            <a:r>
              <a:rPr lang="en-US" dirty="0"/>
              <a:t>Working cooperatively with industry </a:t>
            </a:r>
          </a:p>
        </p:txBody>
      </p:sp>
    </p:spTree>
    <p:extLst>
      <p:ext uri="{BB962C8B-B14F-4D97-AF65-F5344CB8AC3E}">
        <p14:creationId xmlns:p14="http://schemas.microsoft.com/office/powerpoint/2010/main" val="493904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7AB51-F9DE-48A3-A060-5C0503B426DB}"/>
              </a:ext>
            </a:extLst>
          </p:cNvPr>
          <p:cNvSpPr>
            <a:spLocks noGrp="1"/>
          </p:cNvSpPr>
          <p:nvPr>
            <p:ph type="title"/>
          </p:nvPr>
        </p:nvSpPr>
        <p:spPr/>
        <p:txBody>
          <a:bodyPr/>
          <a:lstStyle/>
          <a:p>
            <a:r>
              <a:rPr lang="en-US" dirty="0"/>
              <a:t>Challenges We Face</a:t>
            </a:r>
          </a:p>
        </p:txBody>
      </p:sp>
      <p:sp>
        <p:nvSpPr>
          <p:cNvPr id="3" name="Content Placeholder 2">
            <a:extLst>
              <a:ext uri="{FF2B5EF4-FFF2-40B4-BE49-F238E27FC236}">
                <a16:creationId xmlns:a16="http://schemas.microsoft.com/office/drawing/2014/main" xmlns="" id="{0525D209-A8E9-4B3F-8C78-67F71DA76C6D}"/>
              </a:ext>
            </a:extLst>
          </p:cNvPr>
          <p:cNvSpPr>
            <a:spLocks noGrp="1"/>
          </p:cNvSpPr>
          <p:nvPr>
            <p:ph idx="1"/>
          </p:nvPr>
        </p:nvSpPr>
        <p:spPr/>
        <p:txBody>
          <a:bodyPr/>
          <a:lstStyle/>
          <a:p>
            <a:r>
              <a:rPr lang="en-US" dirty="0"/>
              <a:t>Staffing and funding </a:t>
            </a:r>
          </a:p>
          <a:p>
            <a:r>
              <a:rPr lang="en-US" dirty="0"/>
              <a:t>Training </a:t>
            </a:r>
          </a:p>
          <a:p>
            <a:r>
              <a:rPr lang="en-US" dirty="0"/>
              <a:t>Communication between stakeholders</a:t>
            </a:r>
          </a:p>
        </p:txBody>
      </p:sp>
    </p:spTree>
    <p:extLst>
      <p:ext uri="{BB962C8B-B14F-4D97-AF65-F5344CB8AC3E}">
        <p14:creationId xmlns:p14="http://schemas.microsoft.com/office/powerpoint/2010/main" val="3948725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94881E-86C3-4C0B-A164-5B02FE5F3A63}"/>
              </a:ext>
            </a:extLst>
          </p:cNvPr>
          <p:cNvSpPr>
            <a:spLocks noGrp="1"/>
          </p:cNvSpPr>
          <p:nvPr>
            <p:ph type="title"/>
          </p:nvPr>
        </p:nvSpPr>
        <p:spPr/>
        <p:txBody>
          <a:bodyPr>
            <a:normAutofit fontScale="90000"/>
          </a:bodyPr>
          <a:lstStyle/>
          <a:p>
            <a:r>
              <a:rPr lang="en-US" dirty="0"/>
              <a:t>What Does the Industry Look Like in Georgia? </a:t>
            </a:r>
          </a:p>
        </p:txBody>
      </p:sp>
      <p:sp>
        <p:nvSpPr>
          <p:cNvPr id="3" name="Content Placeholder 2">
            <a:extLst>
              <a:ext uri="{FF2B5EF4-FFF2-40B4-BE49-F238E27FC236}">
                <a16:creationId xmlns:a16="http://schemas.microsoft.com/office/drawing/2014/main" xmlns="" id="{2C7C918F-1592-4194-823E-DB3EAEAC71E3}"/>
              </a:ext>
            </a:extLst>
          </p:cNvPr>
          <p:cNvSpPr>
            <a:spLocks noGrp="1"/>
          </p:cNvSpPr>
          <p:nvPr>
            <p:ph sz="half" idx="1"/>
          </p:nvPr>
        </p:nvSpPr>
        <p:spPr/>
        <p:txBody>
          <a:bodyPr/>
          <a:lstStyle/>
          <a:p>
            <a:r>
              <a:rPr lang="en-US" dirty="0"/>
              <a:t>Today</a:t>
            </a:r>
          </a:p>
          <a:p>
            <a:pPr lvl="1"/>
            <a:r>
              <a:rPr lang="en-US" dirty="0"/>
              <a:t>6 Harvesters </a:t>
            </a:r>
          </a:p>
          <a:p>
            <a:pPr lvl="1"/>
            <a:r>
              <a:rPr lang="en-US" dirty="0"/>
              <a:t>29 Shellfish Distributors </a:t>
            </a:r>
          </a:p>
          <a:p>
            <a:pPr lvl="1"/>
            <a:endParaRPr lang="en-US" dirty="0"/>
          </a:p>
        </p:txBody>
      </p:sp>
      <p:sp>
        <p:nvSpPr>
          <p:cNvPr id="4" name="Content Placeholder 3">
            <a:extLst>
              <a:ext uri="{FF2B5EF4-FFF2-40B4-BE49-F238E27FC236}">
                <a16:creationId xmlns:a16="http://schemas.microsoft.com/office/drawing/2014/main" xmlns="" id="{3315A55E-72E4-4355-9541-3055FECA3C46}"/>
              </a:ext>
            </a:extLst>
          </p:cNvPr>
          <p:cNvSpPr>
            <a:spLocks noGrp="1"/>
          </p:cNvSpPr>
          <p:nvPr>
            <p:ph sz="half" idx="2"/>
          </p:nvPr>
        </p:nvSpPr>
        <p:spPr/>
        <p:txBody>
          <a:bodyPr/>
          <a:lstStyle/>
          <a:p>
            <a:r>
              <a:rPr lang="en-US" dirty="0"/>
              <a:t>Future?</a:t>
            </a:r>
          </a:p>
          <a:p>
            <a:pPr lvl="1"/>
            <a:r>
              <a:rPr lang="en-US" dirty="0"/>
              <a:t>Recent estimates suggest a potential increase of up to 50 new harvesters on the coast if aquaculture legislation is passed.</a:t>
            </a:r>
          </a:p>
          <a:p>
            <a:pPr lvl="1"/>
            <a:r>
              <a:rPr lang="en-US" dirty="0"/>
              <a:t>An influx in harvesters would result in an increase of certified shellfish distributors.</a:t>
            </a:r>
          </a:p>
          <a:p>
            <a:pPr lvl="1"/>
            <a:endParaRPr lang="en-US" dirty="0"/>
          </a:p>
        </p:txBody>
      </p:sp>
    </p:spTree>
    <p:extLst>
      <p:ext uri="{BB962C8B-B14F-4D97-AF65-F5344CB8AC3E}">
        <p14:creationId xmlns:p14="http://schemas.microsoft.com/office/powerpoint/2010/main" val="1478163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54CFFA-6B8F-45C0-A84E-E8AEE0DDF478}"/>
              </a:ext>
            </a:extLst>
          </p:cNvPr>
          <p:cNvSpPr>
            <a:spLocks noGrp="1"/>
          </p:cNvSpPr>
          <p:nvPr>
            <p:ph type="title"/>
          </p:nvPr>
        </p:nvSpPr>
        <p:spPr/>
        <p:txBody>
          <a:bodyPr/>
          <a:lstStyle/>
          <a:p>
            <a:r>
              <a:rPr lang="en-US" dirty="0"/>
              <a:t>Staffing and Funding</a:t>
            </a:r>
          </a:p>
        </p:txBody>
      </p:sp>
      <p:sp>
        <p:nvSpPr>
          <p:cNvPr id="3" name="Content Placeholder 2">
            <a:extLst>
              <a:ext uri="{FF2B5EF4-FFF2-40B4-BE49-F238E27FC236}">
                <a16:creationId xmlns:a16="http://schemas.microsoft.com/office/drawing/2014/main" xmlns="" id="{AD4A21F7-9710-4017-917B-2C72DC8FF58E}"/>
              </a:ext>
            </a:extLst>
          </p:cNvPr>
          <p:cNvSpPr>
            <a:spLocks noGrp="1"/>
          </p:cNvSpPr>
          <p:nvPr>
            <p:ph sz="half" idx="1"/>
          </p:nvPr>
        </p:nvSpPr>
        <p:spPr>
          <a:xfrm>
            <a:off x="770546" y="2532042"/>
            <a:ext cx="5026938" cy="3699075"/>
          </a:xfrm>
        </p:spPr>
        <p:txBody>
          <a:bodyPr>
            <a:normAutofit/>
          </a:bodyPr>
          <a:lstStyle/>
          <a:p>
            <a:r>
              <a:rPr lang="en-US" dirty="0"/>
              <a:t>What is the challenge? </a:t>
            </a:r>
          </a:p>
          <a:p>
            <a:pPr lvl="1"/>
            <a:r>
              <a:rPr lang="en-US" dirty="0"/>
              <a:t>We have been experiencing a shortage of qualified inspectors to conduct shellfish inspections, and as the industry grows, staffing becomes a more significant impediment.</a:t>
            </a:r>
          </a:p>
          <a:p>
            <a:pPr lvl="1"/>
            <a:r>
              <a:rPr lang="en-US" dirty="0"/>
              <a:t>As our team grows with the industry demands, we must also consider the equipment and training needs of our new members. </a:t>
            </a:r>
          </a:p>
          <a:p>
            <a:pPr lvl="1"/>
            <a:endParaRPr lang="en-US" dirty="0"/>
          </a:p>
        </p:txBody>
      </p:sp>
      <p:sp>
        <p:nvSpPr>
          <p:cNvPr id="4" name="Content Placeholder 3">
            <a:extLst>
              <a:ext uri="{FF2B5EF4-FFF2-40B4-BE49-F238E27FC236}">
                <a16:creationId xmlns:a16="http://schemas.microsoft.com/office/drawing/2014/main" xmlns="" id="{B58B3851-742C-4725-B615-23B1522ACC85}"/>
              </a:ext>
            </a:extLst>
          </p:cNvPr>
          <p:cNvSpPr>
            <a:spLocks noGrp="1"/>
          </p:cNvSpPr>
          <p:nvPr>
            <p:ph sz="half" idx="2"/>
          </p:nvPr>
        </p:nvSpPr>
        <p:spPr>
          <a:xfrm>
            <a:off x="5797484" y="2477366"/>
            <a:ext cx="5552387" cy="4189272"/>
          </a:xfrm>
        </p:spPr>
        <p:txBody>
          <a:bodyPr>
            <a:normAutofit/>
          </a:bodyPr>
          <a:lstStyle/>
          <a:p>
            <a:r>
              <a:rPr lang="en-US" dirty="0"/>
              <a:t>How are we addressing it? </a:t>
            </a:r>
          </a:p>
          <a:p>
            <a:pPr lvl="1"/>
            <a:r>
              <a:rPr lang="en-US" dirty="0"/>
              <a:t>We are raising awareness of the funding needs to our State Legislators.</a:t>
            </a:r>
          </a:p>
          <a:p>
            <a:pPr lvl="1"/>
            <a:r>
              <a:rPr lang="en-US" dirty="0"/>
              <a:t>We are currently training our Manufactured Foods inspectors to conduct shellfish inspections in addition to their current job responsibilities and regulatory mandates. As the industry continues to grow, new positions will be required to maintain compliance with the National Shellfish Sanitation Program. </a:t>
            </a:r>
          </a:p>
        </p:txBody>
      </p:sp>
    </p:spTree>
    <p:extLst>
      <p:ext uri="{BB962C8B-B14F-4D97-AF65-F5344CB8AC3E}">
        <p14:creationId xmlns:p14="http://schemas.microsoft.com/office/powerpoint/2010/main" val="3135600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F2C88-E8B2-456B-B3F6-A2A35494D408}"/>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xmlns="" id="{A0908939-11E8-4EE2-B1C0-BEEADAD9613D}"/>
              </a:ext>
            </a:extLst>
          </p:cNvPr>
          <p:cNvSpPr>
            <a:spLocks noGrp="1"/>
          </p:cNvSpPr>
          <p:nvPr>
            <p:ph sz="half" idx="1"/>
          </p:nvPr>
        </p:nvSpPr>
        <p:spPr/>
        <p:txBody>
          <a:bodyPr>
            <a:normAutofit lnSpcReduction="10000"/>
          </a:bodyPr>
          <a:lstStyle/>
          <a:p>
            <a:r>
              <a:rPr lang="en-US" dirty="0"/>
              <a:t>What is the challenge? </a:t>
            </a:r>
          </a:p>
          <a:p>
            <a:pPr lvl="1"/>
            <a:r>
              <a:rPr lang="en-US" dirty="0"/>
              <a:t>It can take up to 3 years to get a team member fully trained and comfortable conducting inspections. 	</a:t>
            </a:r>
          </a:p>
        </p:txBody>
      </p:sp>
      <p:sp>
        <p:nvSpPr>
          <p:cNvPr id="4" name="Content Placeholder 3">
            <a:extLst>
              <a:ext uri="{FF2B5EF4-FFF2-40B4-BE49-F238E27FC236}">
                <a16:creationId xmlns:a16="http://schemas.microsoft.com/office/drawing/2014/main" xmlns="" id="{A09F362C-6F65-4521-A1E1-DDDD30E3EE69}"/>
              </a:ext>
            </a:extLst>
          </p:cNvPr>
          <p:cNvSpPr>
            <a:spLocks noGrp="1"/>
          </p:cNvSpPr>
          <p:nvPr>
            <p:ph sz="half" idx="2"/>
          </p:nvPr>
        </p:nvSpPr>
        <p:spPr>
          <a:xfrm>
            <a:off x="6181344" y="2560319"/>
            <a:ext cx="4718304" cy="3614237"/>
          </a:xfrm>
        </p:spPr>
        <p:txBody>
          <a:bodyPr>
            <a:normAutofit lnSpcReduction="10000"/>
          </a:bodyPr>
          <a:lstStyle/>
          <a:p>
            <a:r>
              <a:rPr lang="en-US" dirty="0"/>
              <a:t>How are we addressing it?</a:t>
            </a:r>
          </a:p>
          <a:p>
            <a:pPr lvl="1"/>
            <a:r>
              <a:rPr lang="en-US" dirty="0"/>
              <a:t>Inspectors are required to meet basic training requirements which includes the AFDO Seafood HACCP course, classroom training, field training, field evaluations, and re-standardization every 5 years.</a:t>
            </a:r>
          </a:p>
          <a:p>
            <a:pPr lvl="1"/>
            <a:r>
              <a:rPr lang="en-US" dirty="0"/>
              <a:t>We have developed an additional training course specific to conducting shellfish inspections in Georgia to ensure industry success.</a:t>
            </a:r>
          </a:p>
        </p:txBody>
      </p:sp>
    </p:spTree>
    <p:extLst>
      <p:ext uri="{BB962C8B-B14F-4D97-AF65-F5344CB8AC3E}">
        <p14:creationId xmlns:p14="http://schemas.microsoft.com/office/powerpoint/2010/main" val="351339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65060-0DE8-48DD-9573-EA56DE243FFF}"/>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xmlns="" id="{A5B4F290-24A3-409C-ABDF-6F57C7C91A6A}"/>
              </a:ext>
            </a:extLst>
          </p:cNvPr>
          <p:cNvSpPr>
            <a:spLocks noGrp="1"/>
          </p:cNvSpPr>
          <p:nvPr>
            <p:ph sz="half" idx="1"/>
          </p:nvPr>
        </p:nvSpPr>
        <p:spPr/>
        <p:txBody>
          <a:bodyPr/>
          <a:lstStyle/>
          <a:p>
            <a:r>
              <a:rPr lang="en-US" dirty="0"/>
              <a:t>What is the challenge? </a:t>
            </a:r>
          </a:p>
          <a:p>
            <a:pPr lvl="1"/>
            <a:r>
              <a:rPr lang="en-US" dirty="0"/>
              <a:t>Disseminating relevant information to all stakeholders in a timely manner.</a:t>
            </a:r>
          </a:p>
          <a:p>
            <a:pPr lvl="1"/>
            <a:endParaRPr lang="en-US" dirty="0"/>
          </a:p>
        </p:txBody>
      </p:sp>
      <p:sp>
        <p:nvSpPr>
          <p:cNvPr id="4" name="Content Placeholder 3">
            <a:extLst>
              <a:ext uri="{FF2B5EF4-FFF2-40B4-BE49-F238E27FC236}">
                <a16:creationId xmlns:a16="http://schemas.microsoft.com/office/drawing/2014/main" xmlns="" id="{63321757-6DC1-4CF3-A88F-6AEAF6B81E9F}"/>
              </a:ext>
            </a:extLst>
          </p:cNvPr>
          <p:cNvSpPr>
            <a:spLocks noGrp="1"/>
          </p:cNvSpPr>
          <p:nvPr>
            <p:ph sz="half" idx="2"/>
          </p:nvPr>
        </p:nvSpPr>
        <p:spPr/>
        <p:txBody>
          <a:bodyPr/>
          <a:lstStyle/>
          <a:p>
            <a:r>
              <a:rPr lang="en-US" dirty="0"/>
              <a:t>How are we addressing it? </a:t>
            </a:r>
          </a:p>
          <a:p>
            <a:pPr lvl="1"/>
            <a:r>
              <a:rPr lang="en-US" dirty="0"/>
              <a:t>Fostering mutual reliance through regular communication with state agency partners.</a:t>
            </a:r>
          </a:p>
          <a:p>
            <a:pPr lvl="1"/>
            <a:r>
              <a:rPr lang="en-US" dirty="0"/>
              <a:t>Increasing accessibility and providing more information to our industry partners. </a:t>
            </a:r>
          </a:p>
        </p:txBody>
      </p:sp>
    </p:spTree>
    <p:extLst>
      <p:ext uri="{BB962C8B-B14F-4D97-AF65-F5344CB8AC3E}">
        <p14:creationId xmlns:p14="http://schemas.microsoft.com/office/powerpoint/2010/main" val="556781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AE38233-FA29-43EF-A739-B64E9DC133BF}"/>
              </a:ext>
            </a:extLst>
          </p:cNvPr>
          <p:cNvSpPr txBox="1"/>
          <p:nvPr/>
        </p:nvSpPr>
        <p:spPr>
          <a:xfrm>
            <a:off x="1307183" y="2228671"/>
            <a:ext cx="9577633" cy="1938992"/>
          </a:xfrm>
          <a:prstGeom prst="rect">
            <a:avLst/>
          </a:prstGeom>
          <a:noFill/>
        </p:spPr>
        <p:txBody>
          <a:bodyPr wrap="square" rtlCol="0">
            <a:spAutoFit/>
          </a:bodyPr>
          <a:lstStyle/>
          <a:p>
            <a:pPr algn="ctr"/>
            <a:r>
              <a:rPr lang="en-US" sz="3000" dirty="0"/>
              <a:t>The Georgia Department of Agriculture is dedicated to ensuring a safe and thriving shellfish </a:t>
            </a:r>
            <a:r>
              <a:rPr lang="en-US" sz="3000" dirty="0" err="1"/>
              <a:t>mariculture</a:t>
            </a:r>
            <a:r>
              <a:rPr lang="en-US" sz="3000" dirty="0"/>
              <a:t> industry on Georgia’s coast. </a:t>
            </a:r>
          </a:p>
          <a:p>
            <a:pPr algn="ctr"/>
            <a:endParaRPr lang="en-US" sz="3000" dirty="0"/>
          </a:p>
        </p:txBody>
      </p:sp>
    </p:spTree>
    <p:extLst>
      <p:ext uri="{BB962C8B-B14F-4D97-AF65-F5344CB8AC3E}">
        <p14:creationId xmlns:p14="http://schemas.microsoft.com/office/powerpoint/2010/main" val="19536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1502</TotalTime>
  <Words>485</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Shellfish Industry Growth and the Georgia Department of Agriculture</vt:lpstr>
      <vt:lpstr>Our Responsibility to the Industry</vt:lpstr>
      <vt:lpstr>Activities to Meet Responsibilities </vt:lpstr>
      <vt:lpstr>Challenges We Face</vt:lpstr>
      <vt:lpstr>What Does the Industry Look Like in Georgia? </vt:lpstr>
      <vt:lpstr>Staffing and Funding</vt:lpstr>
      <vt:lpstr>Training</vt:lpstr>
      <vt:lpstr>Communication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Shellfish Industry Growth and the Georgia Department of Agriculture</dc:title>
  <dc:creator>Stewart, Morgan</dc:creator>
  <cp:lastModifiedBy>Meeting Room</cp:lastModifiedBy>
  <cp:revision>30</cp:revision>
  <dcterms:created xsi:type="dcterms:W3CDTF">2018-10-24T23:57:05Z</dcterms:created>
  <dcterms:modified xsi:type="dcterms:W3CDTF">2018-10-30T19:46:06Z</dcterms:modified>
</cp:coreProperties>
</file>