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wtkNQky9HmTNEIlHtlMK8Jdcp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50e1504c4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50e1504c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6876852c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6876852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56876852c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56876852c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50e1504c4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050e1504c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50e1504c4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50e1504c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6876852cc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6876852c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50e1504c4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50e1504c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50e1504c4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050e1504c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50e1504c4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50e1504c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50e1504c4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50e1504c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6876852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687685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050e1504c4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050e1504c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50e1504c4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50e1504c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56876852c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56876852c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50e1504c4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050e1504c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56876852cc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56876852c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56876852cc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56876852c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50e1504c4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50e1504c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56876852cc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56876852c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6876852cc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6876852c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6876852cc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6876852c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56876852cc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56876852c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6876852cc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56876852c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6876852c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56876852cc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50e1504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050e1504c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50e1504c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050e1504c4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50e1504c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050e1504c4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50e1504c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050e1504c4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50e1504c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050e1504c4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haron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 name="Google Shape;18;p9"/>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3" name="Google Shape;93;p1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1" name="Google Shape;101;p1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
          <p:cNvSpPr txBox="1"/>
          <p:nvPr>
            <p:ph idx="1" type="body"/>
          </p:nvPr>
        </p:nvSpPr>
        <p:spPr>
          <a:xfrm>
            <a:off x="838200" y="1825625"/>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1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6" name="Google Shape;26;p10"/>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haron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1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4" name="Google Shape;34;p11"/>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1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3" name="Google Shape;43;p1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4" name="Google Shape;54;p1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1" name="Google Shape;61;p1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7" name="Google Shape;67;p1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haron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6" name="Google Shape;76;p1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haron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7"/>
          <p:cNvSpPr/>
          <p:nvPr>
            <p:ph idx="2" type="pic"/>
          </p:nvPr>
        </p:nvSpPr>
        <p:spPr>
          <a:xfrm>
            <a:off x="5183188" y="987425"/>
            <a:ext cx="6172200" cy="4873625"/>
          </a:xfrm>
          <a:prstGeom prst="rect">
            <a:avLst/>
          </a:prstGeom>
          <a:noFill/>
          <a:ln>
            <a:noFill/>
          </a:ln>
        </p:spPr>
      </p:sp>
      <p:sp>
        <p:nvSpPr>
          <p:cNvPr id="80" name="Google Shape;80;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85" name="Google Shape;85;p1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haroni"/>
              <a:buNone/>
              <a:defRPr b="0" i="0" sz="4000" u="none" cap="none" strike="noStrike">
                <a:solidFill>
                  <a:schemeClr val="dk1"/>
                </a:solidFill>
                <a:latin typeface="Aharoni"/>
                <a:ea typeface="Aharoni"/>
                <a:cs typeface="Aharoni"/>
                <a:sym typeface="Ahar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1" y="0"/>
            <a:ext cx="12191999" cy="686646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A close up of a window&#10;&#10;Description automatically generated" id="107" name="Google Shape;107;p1"/>
          <p:cNvPicPr preferRelativeResize="0"/>
          <p:nvPr/>
        </p:nvPicPr>
        <p:blipFill rotWithShape="1">
          <a:blip r:embed="rId3">
            <a:alphaModFix amt="55000"/>
          </a:blip>
          <a:srcRect b="15730" l="0" r="0" t="0"/>
          <a:stretch/>
        </p:blipFill>
        <p:spPr>
          <a:xfrm>
            <a:off x="0" y="8477"/>
            <a:ext cx="12191980" cy="6857990"/>
          </a:xfrm>
          <a:prstGeom prst="rect">
            <a:avLst/>
          </a:prstGeom>
          <a:noFill/>
          <a:ln>
            <a:noFill/>
          </a:ln>
        </p:spPr>
      </p:pic>
      <p:sp>
        <p:nvSpPr>
          <p:cNvPr id="108" name="Google Shape;108;p1"/>
          <p:cNvSpPr/>
          <p:nvPr/>
        </p:nvSpPr>
        <p:spPr>
          <a:xfrm>
            <a:off x="3111500" y="370600"/>
            <a:ext cx="5923842" cy="5923842"/>
          </a:xfrm>
          <a:prstGeom prst="ellipse">
            <a:avLst/>
          </a:prstGeom>
          <a:solidFill>
            <a:schemeClr val="l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9" name="Google Shape;109;p1"/>
          <p:cNvSpPr txBox="1"/>
          <p:nvPr>
            <p:ph type="ctrTitle"/>
          </p:nvPr>
        </p:nvSpPr>
        <p:spPr>
          <a:xfrm>
            <a:off x="3577192" y="1032483"/>
            <a:ext cx="5037616" cy="29823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Aharoni"/>
              <a:buNone/>
            </a:pPr>
            <a:r>
              <a:rPr lang="en-US" sz="4800"/>
              <a:t>CURE TAPESTRy Capstone Talk</a:t>
            </a:r>
            <a:endParaRPr/>
          </a:p>
        </p:txBody>
      </p:sp>
      <p:sp>
        <p:nvSpPr>
          <p:cNvPr id="110" name="Google Shape;110;p1"/>
          <p:cNvSpPr txBox="1"/>
          <p:nvPr>
            <p:ph idx="1" type="subTitle"/>
          </p:nvPr>
        </p:nvSpPr>
        <p:spPr>
          <a:xfrm>
            <a:off x="3577192" y="4106918"/>
            <a:ext cx="5037616"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Dr. Whitni Redman, PhD</a:t>
            </a:r>
            <a:endParaRPr/>
          </a:p>
          <a:p>
            <a:pPr indent="0" lvl="0" marL="0" rtl="0" algn="ctr">
              <a:lnSpc>
                <a:spcPct val="90000"/>
              </a:lnSpc>
              <a:spcBef>
                <a:spcPts val="0"/>
              </a:spcBef>
              <a:spcAft>
                <a:spcPts val="0"/>
              </a:spcAft>
              <a:buClr>
                <a:schemeClr val="dk1"/>
              </a:buClr>
              <a:buSzPts val="2400"/>
              <a:buNone/>
            </a:pPr>
            <a:r>
              <a:rPr lang="en-US"/>
              <a:t>Binghamton University</a:t>
            </a:r>
            <a:endParaRPr/>
          </a:p>
        </p:txBody>
      </p:sp>
      <p:sp>
        <p:nvSpPr>
          <p:cNvPr id="111" name="Google Shape;111;p1"/>
          <p:cNvSpPr/>
          <p:nvPr/>
        </p:nvSpPr>
        <p:spPr>
          <a:xfrm flipH="1" rot="-1433260">
            <a:off x="2607299" y="8363"/>
            <a:ext cx="6816262" cy="6816262"/>
          </a:xfrm>
          <a:prstGeom prst="arc">
            <a:avLst>
              <a:gd fmla="val 16200000" name="adj1"/>
              <a:gd fmla="val 20401595"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2" name="Google Shape;112;p1"/>
          <p:cNvSpPr/>
          <p:nvPr/>
        </p:nvSpPr>
        <p:spPr>
          <a:xfrm>
            <a:off x="8153400" y="4609861"/>
            <a:ext cx="873032" cy="8493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050e1504c4_0_67"/>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 of FRI</a:t>
            </a:r>
            <a:endParaRPr/>
          </a:p>
        </p:txBody>
      </p:sp>
      <p:sp>
        <p:nvSpPr>
          <p:cNvPr id="180" name="Google Shape;180;g3050e1504c4_0_67"/>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Director</a:t>
            </a:r>
            <a:r>
              <a:rPr b="1" lang="en-US" sz="1600">
                <a:latin typeface="Avenir"/>
                <a:ea typeface="Avenir"/>
                <a:cs typeface="Avenir"/>
                <a:sym typeface="Avenir"/>
              </a:rPr>
              <a:t> (n=1) </a:t>
            </a:r>
            <a:endParaRPr b="1" sz="1600">
              <a:latin typeface="Avenir"/>
              <a:ea typeface="Avenir"/>
              <a:cs typeface="Avenir"/>
              <a:sym typeface="Avenir"/>
            </a:endParaRPr>
          </a:p>
        </p:txBody>
      </p:sp>
      <p:sp>
        <p:nvSpPr>
          <p:cNvPr id="181" name="Google Shape;181;g3050e1504c4_0_67"/>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Assistant Director</a:t>
            </a:r>
            <a:r>
              <a:rPr b="1" lang="en-US" sz="1600">
                <a:latin typeface="Avenir"/>
                <a:ea typeface="Avenir"/>
                <a:cs typeface="Avenir"/>
                <a:sym typeface="Avenir"/>
              </a:rPr>
              <a:t> (n=1)</a:t>
            </a:r>
            <a:endParaRPr b="1" sz="1600">
              <a:latin typeface="Avenir"/>
              <a:ea typeface="Avenir"/>
              <a:cs typeface="Avenir"/>
              <a:sym typeface="Avenir"/>
            </a:endParaRPr>
          </a:p>
        </p:txBody>
      </p:sp>
      <p:sp>
        <p:nvSpPr>
          <p:cNvPr id="182" name="Google Shape;182;g3050e1504c4_0_67"/>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Educators</a:t>
            </a:r>
            <a:r>
              <a:rPr b="1" lang="en-US" sz="1600">
                <a:latin typeface="Avenir"/>
                <a:ea typeface="Avenir"/>
                <a:cs typeface="Avenir"/>
                <a:sym typeface="Avenir"/>
              </a:rPr>
              <a:t> (n=12)</a:t>
            </a:r>
            <a:endParaRPr b="1" sz="1600">
              <a:latin typeface="Avenir"/>
              <a:ea typeface="Avenir"/>
              <a:cs typeface="Avenir"/>
              <a:sym typeface="Avenir"/>
            </a:endParaRPr>
          </a:p>
        </p:txBody>
      </p:sp>
      <p:sp>
        <p:nvSpPr>
          <p:cNvPr id="183" name="Google Shape;183;g3050e1504c4_0_67"/>
          <p:cNvSpPr/>
          <p:nvPr/>
        </p:nvSpPr>
        <p:spPr>
          <a:xfrm>
            <a:off x="534725" y="44693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PMs (n=~100?)</a:t>
            </a:r>
            <a:endParaRPr b="1" sz="1600">
              <a:latin typeface="Avenir"/>
              <a:ea typeface="Avenir"/>
              <a:cs typeface="Avenir"/>
              <a:sym typeface="Avenir"/>
            </a:endParaRPr>
          </a:p>
        </p:txBody>
      </p:sp>
      <p:sp>
        <p:nvSpPr>
          <p:cNvPr id="184" name="Google Shape;184;g3050e1504c4_0_67"/>
          <p:cNvSpPr/>
          <p:nvPr/>
        </p:nvSpPr>
        <p:spPr>
          <a:xfrm>
            <a:off x="5158600"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Semester 1 PMs (n=~50)</a:t>
            </a:r>
            <a:endParaRPr b="1" sz="16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56876852cc_0_8"/>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 of FRI</a:t>
            </a:r>
            <a:endParaRPr/>
          </a:p>
        </p:txBody>
      </p:sp>
      <p:sp>
        <p:nvSpPr>
          <p:cNvPr id="190" name="Google Shape;190;g356876852cc_0_8"/>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Director (n=1) </a:t>
            </a:r>
            <a:endParaRPr b="1" sz="1600">
              <a:latin typeface="Avenir"/>
              <a:ea typeface="Avenir"/>
              <a:cs typeface="Avenir"/>
              <a:sym typeface="Avenir"/>
            </a:endParaRPr>
          </a:p>
        </p:txBody>
      </p:sp>
      <p:sp>
        <p:nvSpPr>
          <p:cNvPr id="191" name="Google Shape;191;g356876852cc_0_8"/>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Assistant Director (n=1)</a:t>
            </a:r>
            <a:endParaRPr b="1" sz="1600">
              <a:latin typeface="Avenir"/>
              <a:ea typeface="Avenir"/>
              <a:cs typeface="Avenir"/>
              <a:sym typeface="Avenir"/>
            </a:endParaRPr>
          </a:p>
        </p:txBody>
      </p:sp>
      <p:sp>
        <p:nvSpPr>
          <p:cNvPr id="192" name="Google Shape;192;g356876852cc_0_8"/>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Educators (n=12)</a:t>
            </a:r>
            <a:endParaRPr b="1" sz="1600">
              <a:latin typeface="Avenir"/>
              <a:ea typeface="Avenir"/>
              <a:cs typeface="Avenir"/>
              <a:sym typeface="Avenir"/>
            </a:endParaRPr>
          </a:p>
        </p:txBody>
      </p:sp>
      <p:sp>
        <p:nvSpPr>
          <p:cNvPr id="193" name="Google Shape;193;g356876852cc_0_8"/>
          <p:cNvSpPr/>
          <p:nvPr/>
        </p:nvSpPr>
        <p:spPr>
          <a:xfrm>
            <a:off x="534725" y="44693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PMs (n=~100?)</a:t>
            </a:r>
            <a:endParaRPr b="1" sz="1600">
              <a:latin typeface="Avenir"/>
              <a:ea typeface="Avenir"/>
              <a:cs typeface="Avenir"/>
              <a:sym typeface="Avenir"/>
            </a:endParaRPr>
          </a:p>
        </p:txBody>
      </p:sp>
      <p:sp>
        <p:nvSpPr>
          <p:cNvPr id="194" name="Google Shape;194;g356876852cc_0_8"/>
          <p:cNvSpPr/>
          <p:nvPr/>
        </p:nvSpPr>
        <p:spPr>
          <a:xfrm>
            <a:off x="5158600"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Semester 1 PMs (n=~50)</a:t>
            </a:r>
            <a:endParaRPr b="1" sz="1600">
              <a:latin typeface="Avenir"/>
              <a:ea typeface="Avenir"/>
              <a:cs typeface="Avenir"/>
              <a:sym typeface="Avenir"/>
            </a:endParaRPr>
          </a:p>
        </p:txBody>
      </p:sp>
      <p:sp>
        <p:nvSpPr>
          <p:cNvPr id="195" name="Google Shape;195;g356876852cc_0_8"/>
          <p:cNvSpPr/>
          <p:nvPr/>
        </p:nvSpPr>
        <p:spPr>
          <a:xfrm>
            <a:off x="4944150" y="2265025"/>
            <a:ext cx="4479000" cy="11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
        <p:nvSpPr>
          <p:cNvPr id="196" name="Google Shape;196;g356876852cc_0_8"/>
          <p:cNvSpPr/>
          <p:nvPr/>
        </p:nvSpPr>
        <p:spPr>
          <a:xfrm>
            <a:off x="248975" y="4238225"/>
            <a:ext cx="4479000" cy="11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56876852cc_0_19"/>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 of FRI</a:t>
            </a:r>
            <a:endParaRPr/>
          </a:p>
        </p:txBody>
      </p:sp>
      <p:sp>
        <p:nvSpPr>
          <p:cNvPr id="202" name="Google Shape;202;g356876852cc_0_19"/>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Director (n=1) </a:t>
            </a:r>
            <a:endParaRPr b="1" sz="1600">
              <a:latin typeface="Avenir"/>
              <a:ea typeface="Avenir"/>
              <a:cs typeface="Avenir"/>
              <a:sym typeface="Avenir"/>
            </a:endParaRPr>
          </a:p>
        </p:txBody>
      </p:sp>
      <p:sp>
        <p:nvSpPr>
          <p:cNvPr id="203" name="Google Shape;203;g356876852cc_0_19"/>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Assistant Director (n=1)</a:t>
            </a:r>
            <a:endParaRPr b="1" sz="1600">
              <a:latin typeface="Avenir"/>
              <a:ea typeface="Avenir"/>
              <a:cs typeface="Avenir"/>
              <a:sym typeface="Avenir"/>
            </a:endParaRPr>
          </a:p>
        </p:txBody>
      </p:sp>
      <p:sp>
        <p:nvSpPr>
          <p:cNvPr id="204" name="Google Shape;204;g356876852cc_0_19"/>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Educators (n=12)</a:t>
            </a:r>
            <a:endParaRPr b="1" sz="1600">
              <a:latin typeface="Avenir"/>
              <a:ea typeface="Avenir"/>
              <a:cs typeface="Avenir"/>
              <a:sym typeface="Avenir"/>
            </a:endParaRPr>
          </a:p>
        </p:txBody>
      </p:sp>
      <p:sp>
        <p:nvSpPr>
          <p:cNvPr id="205" name="Google Shape;205;g356876852cc_0_19"/>
          <p:cNvSpPr/>
          <p:nvPr/>
        </p:nvSpPr>
        <p:spPr>
          <a:xfrm>
            <a:off x="534725" y="44693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PMs (n=~100?)</a:t>
            </a:r>
            <a:endParaRPr b="1" sz="1600">
              <a:latin typeface="Avenir"/>
              <a:ea typeface="Avenir"/>
              <a:cs typeface="Avenir"/>
              <a:sym typeface="Avenir"/>
            </a:endParaRPr>
          </a:p>
        </p:txBody>
      </p:sp>
      <p:sp>
        <p:nvSpPr>
          <p:cNvPr id="206" name="Google Shape;206;g356876852cc_0_19"/>
          <p:cNvSpPr/>
          <p:nvPr/>
        </p:nvSpPr>
        <p:spPr>
          <a:xfrm>
            <a:off x="5158600"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Semester 1 PMs (n=~50)</a:t>
            </a:r>
            <a:endParaRPr b="1" sz="1600">
              <a:latin typeface="Avenir"/>
              <a:ea typeface="Avenir"/>
              <a:cs typeface="Avenir"/>
              <a:sym typeface="Avenir"/>
            </a:endParaRPr>
          </a:p>
        </p:txBody>
      </p:sp>
      <p:sp>
        <p:nvSpPr>
          <p:cNvPr id="207" name="Google Shape;207;g356876852cc_0_19"/>
          <p:cNvSpPr/>
          <p:nvPr/>
        </p:nvSpPr>
        <p:spPr>
          <a:xfrm>
            <a:off x="4944150" y="2265025"/>
            <a:ext cx="4479000" cy="11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
        <p:nvSpPr>
          <p:cNvPr id="208" name="Google Shape;208;g356876852cc_0_19"/>
          <p:cNvSpPr/>
          <p:nvPr/>
        </p:nvSpPr>
        <p:spPr>
          <a:xfrm>
            <a:off x="248975" y="4238225"/>
            <a:ext cx="4479000" cy="11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
        <p:nvSpPr>
          <p:cNvPr id="209" name="Google Shape;209;g356876852cc_0_19"/>
          <p:cNvSpPr txBox="1"/>
          <p:nvPr/>
        </p:nvSpPr>
        <p:spPr>
          <a:xfrm>
            <a:off x="361975" y="5053238"/>
            <a:ext cx="10858500" cy="13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300">
                <a:solidFill>
                  <a:srgbClr val="FF0000"/>
                </a:solidFill>
                <a:latin typeface="Avenir"/>
                <a:ea typeface="Avenir"/>
                <a:cs typeface="Avenir"/>
                <a:sym typeface="Avenir"/>
              </a:rPr>
              <a:t>How do we Standardize PM Trainings?</a:t>
            </a:r>
            <a:endParaRPr sz="5300">
              <a:solidFill>
                <a:srgbClr val="FF0000"/>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050e1504c4_0_52"/>
          <p:cNvSpPr txBox="1"/>
          <p:nvPr>
            <p:ph type="title"/>
          </p:nvPr>
        </p:nvSpPr>
        <p:spPr>
          <a:xfrm>
            <a:off x="84150" y="1005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 of PM Training Modules</a:t>
            </a:r>
            <a:endParaRPr/>
          </a:p>
        </p:txBody>
      </p:sp>
      <p:sp>
        <p:nvSpPr>
          <p:cNvPr id="215" name="Google Shape;215;g3050e1504c4_0_52"/>
          <p:cNvSpPr txBox="1"/>
          <p:nvPr>
            <p:ph idx="1" type="body"/>
          </p:nvPr>
        </p:nvSpPr>
        <p:spPr>
          <a:xfrm>
            <a:off x="838200" y="1322925"/>
            <a:ext cx="10515600" cy="4923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sz="5100"/>
              <a:t>Module 1: What is a Mentor?</a:t>
            </a:r>
            <a:endParaRPr b="1" sz="5100"/>
          </a:p>
          <a:p>
            <a:pPr indent="0" lvl="0" marL="0" rtl="0" algn="l">
              <a:spcBef>
                <a:spcPts val="1000"/>
              </a:spcBef>
              <a:spcAft>
                <a:spcPts val="0"/>
              </a:spcAft>
              <a:buNone/>
            </a:pPr>
            <a:r>
              <a:t/>
            </a:r>
            <a:endParaRPr/>
          </a:p>
          <a:p>
            <a:pPr indent="0" lvl="0" marL="0" rtl="0" algn="l">
              <a:spcBef>
                <a:spcPts val="1000"/>
              </a:spcBef>
              <a:spcAft>
                <a:spcPts val="0"/>
              </a:spcAft>
              <a:buNone/>
            </a:pPr>
            <a:r>
              <a:rPr lang="en-US"/>
              <a:t>Module 2: Mentoring Strategies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Module 3: Assessing Mentorship</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Module 4: Team Mentorship</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Module 5: Success Coach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050e1504c4_0_5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Piloted PM Training Modules </a:t>
            </a:r>
            <a:endParaRPr/>
          </a:p>
        </p:txBody>
      </p:sp>
      <p:sp>
        <p:nvSpPr>
          <p:cNvPr id="221" name="Google Shape;221;g3050e1504c4_0_57"/>
          <p:cNvSpPr txBox="1"/>
          <p:nvPr>
            <p:ph idx="1" type="body"/>
          </p:nvPr>
        </p:nvSpPr>
        <p:spPr>
          <a:xfrm>
            <a:off x="838200" y="1825625"/>
            <a:ext cx="10515600" cy="38598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eriod"/>
            </a:pPr>
            <a:r>
              <a:rPr lang="en-US"/>
              <a:t>Design Your Mentorship</a:t>
            </a:r>
            <a:endParaRPr/>
          </a:p>
          <a:p>
            <a:pPr indent="-342900" lvl="0" marL="457200" rtl="0" algn="l">
              <a:spcBef>
                <a:spcPts val="0"/>
              </a:spcBef>
              <a:spcAft>
                <a:spcPts val="0"/>
              </a:spcAft>
              <a:buSzPts val="1800"/>
              <a:buAutoNum type="arabicPeriod"/>
            </a:pPr>
            <a:r>
              <a:rPr lang="en-US"/>
              <a:t>Setting </a:t>
            </a:r>
            <a:r>
              <a:rPr lang="en-US"/>
              <a:t>Boundaries</a:t>
            </a:r>
            <a:endParaRPr/>
          </a:p>
          <a:p>
            <a:pPr indent="-342900" lvl="0" marL="457200" rtl="0" algn="l">
              <a:spcBef>
                <a:spcPts val="0"/>
              </a:spcBef>
              <a:spcAft>
                <a:spcPts val="0"/>
              </a:spcAft>
              <a:buSzPts val="1800"/>
              <a:buAutoNum type="arabicPeriod"/>
            </a:pPr>
            <a:r>
              <a:rPr lang="en-US"/>
              <a:t>Mentee Professional Development</a:t>
            </a:r>
            <a:endParaRPr/>
          </a:p>
          <a:p>
            <a:pPr indent="-342900" lvl="0" marL="457200" rtl="0" algn="l">
              <a:spcBef>
                <a:spcPts val="0"/>
              </a:spcBef>
              <a:spcAft>
                <a:spcPts val="0"/>
              </a:spcAft>
              <a:buSzPts val="1800"/>
              <a:buAutoNum type="arabicPeriod"/>
            </a:pPr>
            <a:r>
              <a:rPr lang="en-US"/>
              <a:t>Negative Mentorship</a:t>
            </a:r>
            <a:endParaRPr/>
          </a:p>
          <a:p>
            <a:pPr indent="-342900" lvl="0" marL="457200" rtl="0" algn="l">
              <a:spcBef>
                <a:spcPts val="0"/>
              </a:spcBef>
              <a:spcAft>
                <a:spcPts val="0"/>
              </a:spcAft>
              <a:buSzPts val="1800"/>
              <a:buAutoNum type="arabicPeriod"/>
            </a:pPr>
            <a:r>
              <a:rPr lang="en-US"/>
              <a:t>Navigating Team Dynamic Issues</a:t>
            </a:r>
            <a:endParaRPr/>
          </a:p>
          <a:p>
            <a:pPr indent="-342900" lvl="0" marL="457200" rtl="0" algn="l">
              <a:spcBef>
                <a:spcPts val="0"/>
              </a:spcBef>
              <a:spcAft>
                <a:spcPts val="0"/>
              </a:spcAft>
              <a:buSzPts val="1800"/>
              <a:buAutoNum type="arabicPeriod"/>
            </a:pPr>
            <a:r>
              <a:rPr lang="en-US"/>
              <a:t>Addressing Unequal Work Distribution</a:t>
            </a:r>
            <a:endParaRPr/>
          </a:p>
          <a:p>
            <a:pPr indent="-342900" lvl="0" marL="457200" rtl="0" algn="l">
              <a:spcBef>
                <a:spcPts val="0"/>
              </a:spcBef>
              <a:spcAft>
                <a:spcPts val="0"/>
              </a:spcAft>
              <a:buSzPts val="1800"/>
              <a:buAutoNum type="arabicPeriod"/>
            </a:pPr>
            <a:r>
              <a:rPr lang="en-US"/>
              <a:t>Maintaining</a:t>
            </a:r>
            <a:r>
              <a:rPr lang="en-US"/>
              <a:t> Effective Communication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56876852cc_0_10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Pilot PM Training Modules</a:t>
            </a:r>
            <a:endParaRPr/>
          </a:p>
        </p:txBody>
      </p:sp>
      <p:sp>
        <p:nvSpPr>
          <p:cNvPr id="227" name="Google Shape;227;g356876852cc_0_105"/>
          <p:cNvSpPr txBox="1"/>
          <p:nvPr>
            <p:ph idx="1" type="body"/>
          </p:nvPr>
        </p:nvSpPr>
        <p:spPr>
          <a:xfrm>
            <a:off x="838200" y="1825625"/>
            <a:ext cx="10515600" cy="45273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Conducted during some of the weekly UGPM meetings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Tried to align trainings with what was happening in class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Implemented:</a:t>
            </a:r>
            <a:endParaRPr/>
          </a:p>
          <a:p>
            <a:pPr indent="-342900" lvl="0" marL="457200" rtl="0" algn="l">
              <a:spcBef>
                <a:spcPts val="1000"/>
              </a:spcBef>
              <a:spcAft>
                <a:spcPts val="0"/>
              </a:spcAft>
              <a:buSzPts val="1800"/>
              <a:buChar char="•"/>
            </a:pPr>
            <a:r>
              <a:rPr lang="en-US"/>
              <a:t>Instruction</a:t>
            </a:r>
            <a:endParaRPr/>
          </a:p>
          <a:p>
            <a:pPr indent="-342900" lvl="0" marL="457200" rtl="0" algn="l">
              <a:spcBef>
                <a:spcPts val="0"/>
              </a:spcBef>
              <a:spcAft>
                <a:spcPts val="0"/>
              </a:spcAft>
              <a:buSzPts val="1800"/>
              <a:buChar char="•"/>
            </a:pPr>
            <a:r>
              <a:rPr lang="en-US"/>
              <a:t>Case scenarios</a:t>
            </a:r>
            <a:endParaRPr/>
          </a:p>
          <a:p>
            <a:pPr indent="-342900" lvl="0" marL="457200" rtl="0" algn="l">
              <a:spcBef>
                <a:spcPts val="0"/>
              </a:spcBef>
              <a:spcAft>
                <a:spcPts val="0"/>
              </a:spcAft>
              <a:buSzPts val="1800"/>
              <a:buChar char="•"/>
            </a:pPr>
            <a:r>
              <a:rPr lang="en-US"/>
              <a:t>Group brainstorming</a:t>
            </a:r>
            <a:endParaRPr/>
          </a:p>
          <a:p>
            <a:pPr indent="-342900" lvl="0" marL="457200" rtl="0" algn="l">
              <a:spcBef>
                <a:spcPts val="0"/>
              </a:spcBef>
              <a:spcAft>
                <a:spcPts val="0"/>
              </a:spcAft>
              <a:buSzPts val="1800"/>
              <a:buChar char="•"/>
            </a:pPr>
            <a:r>
              <a:rPr lang="en-US"/>
              <a:t>Prompted discussion questions</a:t>
            </a:r>
            <a:endParaRPr/>
          </a:p>
          <a:p>
            <a:pPr indent="-342900" lvl="0" marL="457200" rtl="0" algn="l">
              <a:spcBef>
                <a:spcPts val="0"/>
              </a:spcBef>
              <a:spcAft>
                <a:spcPts val="0"/>
              </a:spcAft>
              <a:buSzPts val="1800"/>
              <a:buChar char="•"/>
            </a:pPr>
            <a:r>
              <a:rPr lang="en-US"/>
              <a:t> ‘Application’ responses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050e1504c4_0_77"/>
          <p:cNvSpPr txBox="1"/>
          <p:nvPr>
            <p:ph type="title"/>
          </p:nvPr>
        </p:nvSpPr>
        <p:spPr>
          <a:xfrm>
            <a:off x="0" y="0"/>
            <a:ext cx="10515600" cy="1070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Design Your Mentorship</a:t>
            </a:r>
            <a:endParaRPr/>
          </a:p>
        </p:txBody>
      </p:sp>
      <p:sp>
        <p:nvSpPr>
          <p:cNvPr id="233" name="Google Shape;233;g3050e1504c4_0_77"/>
          <p:cNvSpPr txBox="1"/>
          <p:nvPr>
            <p:ph idx="1" type="body"/>
          </p:nvPr>
        </p:nvSpPr>
        <p:spPr>
          <a:xfrm>
            <a:off x="5608675" y="1408825"/>
            <a:ext cx="5705400" cy="3070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100"/>
              <a:t>Step 2:Think/Pair/Share</a:t>
            </a:r>
            <a:endParaRPr sz="3100"/>
          </a:p>
          <a:p>
            <a:pPr indent="-336550" lvl="0" marL="457200" rtl="0" algn="l">
              <a:lnSpc>
                <a:spcPct val="115000"/>
              </a:lnSpc>
              <a:spcBef>
                <a:spcPts val="1200"/>
              </a:spcBef>
              <a:spcAft>
                <a:spcPts val="0"/>
              </a:spcAft>
              <a:buSzPts val="1700"/>
              <a:buChar char="●"/>
            </a:pPr>
            <a:r>
              <a:rPr b="1" lang="en-US" sz="1700">
                <a:latin typeface="Arial"/>
                <a:ea typeface="Arial"/>
                <a:cs typeface="Arial"/>
                <a:sym typeface="Arial"/>
              </a:rPr>
              <a:t>What mentorship style(s) will you use this semester? </a:t>
            </a:r>
            <a:endParaRPr b="1" sz="1700">
              <a:latin typeface="Arial"/>
              <a:ea typeface="Arial"/>
              <a:cs typeface="Arial"/>
              <a:sym typeface="Arial"/>
            </a:endParaRPr>
          </a:p>
          <a:p>
            <a:pPr indent="-336550" lvl="0" marL="457200" rtl="0" algn="l">
              <a:lnSpc>
                <a:spcPct val="115000"/>
              </a:lnSpc>
              <a:spcBef>
                <a:spcPts val="0"/>
              </a:spcBef>
              <a:spcAft>
                <a:spcPts val="0"/>
              </a:spcAft>
              <a:buSzPts val="1700"/>
              <a:buChar char="●"/>
            </a:pPr>
            <a:r>
              <a:rPr b="1" lang="en-US" sz="1700">
                <a:latin typeface="Arial"/>
                <a:ea typeface="Arial"/>
                <a:cs typeface="Arial"/>
                <a:sym typeface="Arial"/>
              </a:rPr>
              <a:t>How will you balance your mentorship style with the needs of your mentees? </a:t>
            </a:r>
            <a:endParaRPr b="1" sz="1700">
              <a:latin typeface="Arial"/>
              <a:ea typeface="Arial"/>
              <a:cs typeface="Arial"/>
              <a:sym typeface="Arial"/>
            </a:endParaRPr>
          </a:p>
          <a:p>
            <a:pPr indent="-336550" lvl="0" marL="457200" rtl="0" algn="l">
              <a:lnSpc>
                <a:spcPct val="115000"/>
              </a:lnSpc>
              <a:spcBef>
                <a:spcPts val="0"/>
              </a:spcBef>
              <a:spcAft>
                <a:spcPts val="0"/>
              </a:spcAft>
              <a:buSzPts val="1700"/>
              <a:buChar char="●"/>
            </a:pPr>
            <a:r>
              <a:rPr b="1" lang="en-US" sz="1700">
                <a:latin typeface="Arial"/>
                <a:ea typeface="Arial"/>
                <a:cs typeface="Arial"/>
                <a:sym typeface="Arial"/>
              </a:rPr>
              <a:t>What strategies will you use to communicate effectively? </a:t>
            </a:r>
            <a:endParaRPr b="1" sz="1700">
              <a:latin typeface="Arial"/>
              <a:ea typeface="Arial"/>
              <a:cs typeface="Arial"/>
              <a:sym typeface="Arial"/>
            </a:endParaRPr>
          </a:p>
          <a:p>
            <a:pPr indent="-336550" lvl="0" marL="457200" rtl="0" algn="l">
              <a:lnSpc>
                <a:spcPct val="115000"/>
              </a:lnSpc>
              <a:spcBef>
                <a:spcPts val="0"/>
              </a:spcBef>
              <a:spcAft>
                <a:spcPts val="0"/>
              </a:spcAft>
              <a:buSzPts val="1700"/>
              <a:buChar char="●"/>
            </a:pPr>
            <a:r>
              <a:rPr b="1" lang="en-US" sz="1700">
                <a:latin typeface="Arial"/>
                <a:ea typeface="Arial"/>
                <a:cs typeface="Arial"/>
                <a:sym typeface="Arial"/>
              </a:rPr>
              <a:t>What challenges might you face as a mentor? </a:t>
            </a:r>
            <a:endParaRPr sz="3400"/>
          </a:p>
        </p:txBody>
      </p:sp>
      <p:pic>
        <p:nvPicPr>
          <p:cNvPr id="234" name="Google Shape;234;g3050e1504c4_0_77" title="Screenshot 2025-05-09 at 1.56.29 PM.png"/>
          <p:cNvPicPr preferRelativeResize="0"/>
          <p:nvPr/>
        </p:nvPicPr>
        <p:blipFill>
          <a:blip r:embed="rId3">
            <a:alphaModFix/>
          </a:blip>
          <a:stretch>
            <a:fillRect/>
          </a:stretch>
        </p:blipFill>
        <p:spPr>
          <a:xfrm>
            <a:off x="479575" y="1408827"/>
            <a:ext cx="5050425" cy="5322351"/>
          </a:xfrm>
          <a:prstGeom prst="rect">
            <a:avLst/>
          </a:prstGeom>
          <a:noFill/>
          <a:ln>
            <a:noFill/>
          </a:ln>
        </p:spPr>
      </p:pic>
      <p:pic>
        <p:nvPicPr>
          <p:cNvPr id="235" name="Google Shape;235;g3050e1504c4_0_77" title="Screenshot 2025-05-09 at 1.57.18 PM.png"/>
          <p:cNvPicPr preferRelativeResize="0"/>
          <p:nvPr/>
        </p:nvPicPr>
        <p:blipFill>
          <a:blip r:embed="rId4">
            <a:alphaModFix/>
          </a:blip>
          <a:stretch>
            <a:fillRect/>
          </a:stretch>
        </p:blipFill>
        <p:spPr>
          <a:xfrm>
            <a:off x="5530000" y="5531550"/>
            <a:ext cx="6229975" cy="838650"/>
          </a:xfrm>
          <a:prstGeom prst="rect">
            <a:avLst/>
          </a:prstGeom>
          <a:noFill/>
          <a:ln>
            <a:noFill/>
          </a:ln>
        </p:spPr>
      </p:pic>
      <p:sp>
        <p:nvSpPr>
          <p:cNvPr id="236" name="Google Shape;236;g3050e1504c4_0_77"/>
          <p:cNvSpPr txBox="1"/>
          <p:nvPr>
            <p:ph idx="1" type="body"/>
          </p:nvPr>
        </p:nvSpPr>
        <p:spPr>
          <a:xfrm>
            <a:off x="5530000" y="4817425"/>
            <a:ext cx="5705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3: Apply</a:t>
            </a:r>
            <a:endParaRPr/>
          </a:p>
        </p:txBody>
      </p:sp>
      <p:sp>
        <p:nvSpPr>
          <p:cNvPr id="237" name="Google Shape;237;g3050e1504c4_0_77"/>
          <p:cNvSpPr txBox="1"/>
          <p:nvPr>
            <p:ph idx="1" type="body"/>
          </p:nvPr>
        </p:nvSpPr>
        <p:spPr>
          <a:xfrm>
            <a:off x="605350" y="809825"/>
            <a:ext cx="4924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Instruction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050e1504c4_0_82"/>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Setting Boundaries</a:t>
            </a:r>
            <a:endParaRPr/>
          </a:p>
        </p:txBody>
      </p:sp>
      <p:sp>
        <p:nvSpPr>
          <p:cNvPr id="243" name="Google Shape;243;g3050e1504c4_0_82"/>
          <p:cNvSpPr txBox="1"/>
          <p:nvPr>
            <p:ph idx="1" type="body"/>
          </p:nvPr>
        </p:nvSpPr>
        <p:spPr>
          <a:xfrm>
            <a:off x="140175" y="969300"/>
            <a:ext cx="4924800" cy="658200"/>
          </a:xfrm>
          <a:prstGeom prst="rect">
            <a:avLst/>
          </a:prstGeom>
        </p:spPr>
        <p:txBody>
          <a:bodyPr anchorCtr="0" anchor="t" bIns="45700" lIns="91425" spcFirstLastPara="1" rIns="91425" wrap="square" tIns="45700">
            <a:normAutofit fontScale="92500"/>
          </a:bodyPr>
          <a:lstStyle/>
          <a:p>
            <a:pPr indent="0" lvl="0" marL="0" rtl="0" algn="l">
              <a:spcBef>
                <a:spcPts val="1000"/>
              </a:spcBef>
              <a:spcAft>
                <a:spcPts val="0"/>
              </a:spcAft>
              <a:buNone/>
            </a:pPr>
            <a:r>
              <a:rPr lang="en-US"/>
              <a:t>Step 1: Instruction/Application</a:t>
            </a:r>
            <a:endParaRPr/>
          </a:p>
        </p:txBody>
      </p:sp>
      <p:pic>
        <p:nvPicPr>
          <p:cNvPr id="244" name="Google Shape;244;g3050e1504c4_0_82" title="Screenshot 2025-05-09 at 1.59.22 PM.png"/>
          <p:cNvPicPr preferRelativeResize="0"/>
          <p:nvPr/>
        </p:nvPicPr>
        <p:blipFill>
          <a:blip r:embed="rId3">
            <a:alphaModFix/>
          </a:blip>
          <a:stretch>
            <a:fillRect/>
          </a:stretch>
        </p:blipFill>
        <p:spPr>
          <a:xfrm>
            <a:off x="152400" y="1779900"/>
            <a:ext cx="6086475" cy="3381375"/>
          </a:xfrm>
          <a:prstGeom prst="rect">
            <a:avLst/>
          </a:prstGeom>
          <a:noFill/>
          <a:ln>
            <a:noFill/>
          </a:ln>
        </p:spPr>
      </p:pic>
      <p:sp>
        <p:nvSpPr>
          <p:cNvPr id="245" name="Google Shape;245;g3050e1504c4_0_82"/>
          <p:cNvSpPr txBox="1"/>
          <p:nvPr>
            <p:ph idx="1" type="body"/>
          </p:nvPr>
        </p:nvSpPr>
        <p:spPr>
          <a:xfrm>
            <a:off x="6317550" y="1437188"/>
            <a:ext cx="5705400" cy="3070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100"/>
              <a:t>Step 2: Brainstorm</a:t>
            </a:r>
            <a:endParaRPr sz="3100"/>
          </a:p>
          <a:p>
            <a:pPr indent="-374650" lvl="0" marL="457200" rtl="0" algn="l">
              <a:lnSpc>
                <a:spcPct val="115000"/>
              </a:lnSpc>
              <a:spcBef>
                <a:spcPts val="1200"/>
              </a:spcBef>
              <a:spcAft>
                <a:spcPts val="0"/>
              </a:spcAft>
              <a:buSzPts val="2300"/>
              <a:buChar char="●"/>
            </a:pPr>
            <a:r>
              <a:rPr lang="en-US" sz="2300">
                <a:latin typeface="Arial"/>
                <a:ea typeface="Arial"/>
                <a:cs typeface="Arial"/>
                <a:sym typeface="Arial"/>
              </a:rPr>
              <a:t>Brainstorm what you want your boundaries to look like. </a:t>
            </a:r>
            <a:endParaRPr sz="2300">
              <a:latin typeface="Arial"/>
              <a:ea typeface="Arial"/>
              <a:cs typeface="Arial"/>
              <a:sym typeface="Arial"/>
            </a:endParaRPr>
          </a:p>
          <a:p>
            <a:pPr indent="-374650" lvl="0" marL="457200" rtl="0" algn="l">
              <a:lnSpc>
                <a:spcPct val="115000"/>
              </a:lnSpc>
              <a:spcBef>
                <a:spcPts val="0"/>
              </a:spcBef>
              <a:spcAft>
                <a:spcPts val="0"/>
              </a:spcAft>
              <a:buSzPts val="2300"/>
              <a:buChar char="●"/>
            </a:pPr>
            <a:r>
              <a:rPr lang="en-US" sz="2300">
                <a:latin typeface="Arial"/>
                <a:ea typeface="Arial"/>
                <a:cs typeface="Arial"/>
                <a:sym typeface="Arial"/>
              </a:rPr>
              <a:t>Share if you would like!</a:t>
            </a:r>
            <a:endParaRPr sz="2300">
              <a:latin typeface="Arial"/>
              <a:ea typeface="Arial"/>
              <a:cs typeface="Arial"/>
              <a:sym typeface="Arial"/>
            </a:endParaRPr>
          </a:p>
          <a:p>
            <a:pPr indent="-374650" lvl="0" marL="457200" rtl="0" algn="l">
              <a:lnSpc>
                <a:spcPct val="115000"/>
              </a:lnSpc>
              <a:spcBef>
                <a:spcPts val="0"/>
              </a:spcBef>
              <a:spcAft>
                <a:spcPts val="0"/>
              </a:spcAft>
              <a:buSzPts val="2300"/>
              <a:buChar char="●"/>
            </a:pPr>
            <a:r>
              <a:rPr lang="en-US" sz="2300">
                <a:latin typeface="Arial"/>
                <a:ea typeface="Arial"/>
                <a:cs typeface="Arial"/>
                <a:sym typeface="Arial"/>
              </a:rPr>
              <a:t>Write down below:</a:t>
            </a:r>
            <a:endParaRPr b="1" sz="2900">
              <a:latin typeface="Arial"/>
              <a:ea typeface="Arial"/>
              <a:cs typeface="Arial"/>
              <a:sym typeface="Arial"/>
            </a:endParaRPr>
          </a:p>
        </p:txBody>
      </p:sp>
      <p:sp>
        <p:nvSpPr>
          <p:cNvPr id="246" name="Google Shape;246;g3050e1504c4_0_82"/>
          <p:cNvSpPr txBox="1"/>
          <p:nvPr>
            <p:ph idx="1" type="body"/>
          </p:nvPr>
        </p:nvSpPr>
        <p:spPr>
          <a:xfrm>
            <a:off x="6238875" y="4845788"/>
            <a:ext cx="5705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3: Apply</a:t>
            </a:r>
            <a:endParaRPr/>
          </a:p>
        </p:txBody>
      </p:sp>
      <p:pic>
        <p:nvPicPr>
          <p:cNvPr id="247" name="Google Shape;247;g3050e1504c4_0_82" title="Screenshot 2025-05-09 at 1.59.44 PM.png"/>
          <p:cNvPicPr preferRelativeResize="0"/>
          <p:nvPr/>
        </p:nvPicPr>
        <p:blipFill>
          <a:blip r:embed="rId4">
            <a:alphaModFix/>
          </a:blip>
          <a:stretch>
            <a:fillRect/>
          </a:stretch>
        </p:blipFill>
        <p:spPr>
          <a:xfrm>
            <a:off x="6119775" y="5615463"/>
            <a:ext cx="5943600" cy="61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050e1504c4_0_87"/>
          <p:cNvSpPr txBox="1"/>
          <p:nvPr>
            <p:ph type="title"/>
          </p:nvPr>
        </p:nvSpPr>
        <p:spPr>
          <a:xfrm>
            <a:off x="0" y="727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Mentee Professional Development</a:t>
            </a:r>
            <a:endParaRPr/>
          </a:p>
        </p:txBody>
      </p:sp>
      <p:pic>
        <p:nvPicPr>
          <p:cNvPr id="253" name="Google Shape;253;g3050e1504c4_0_87" title="Screenshot 2025-05-09 at 2.01.11 PM.png"/>
          <p:cNvPicPr preferRelativeResize="0"/>
          <p:nvPr/>
        </p:nvPicPr>
        <p:blipFill>
          <a:blip r:embed="rId3">
            <a:alphaModFix/>
          </a:blip>
          <a:stretch>
            <a:fillRect/>
          </a:stretch>
        </p:blipFill>
        <p:spPr>
          <a:xfrm>
            <a:off x="686831" y="1238975"/>
            <a:ext cx="9547024" cy="5152375"/>
          </a:xfrm>
          <a:prstGeom prst="rect">
            <a:avLst/>
          </a:prstGeom>
          <a:noFill/>
          <a:ln>
            <a:noFill/>
          </a:ln>
        </p:spPr>
      </p:pic>
      <p:sp>
        <p:nvSpPr>
          <p:cNvPr id="254" name="Google Shape;254;g3050e1504c4_0_87"/>
          <p:cNvSpPr txBox="1"/>
          <p:nvPr>
            <p:ph idx="1" type="body"/>
          </p:nvPr>
        </p:nvSpPr>
        <p:spPr>
          <a:xfrm>
            <a:off x="818000" y="956025"/>
            <a:ext cx="4924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Instruction</a:t>
            </a:r>
            <a:endParaRPr/>
          </a:p>
        </p:txBody>
      </p:sp>
      <p:sp>
        <p:nvSpPr>
          <p:cNvPr id="255" name="Google Shape;255;g3050e1504c4_0_87"/>
          <p:cNvSpPr txBox="1"/>
          <p:nvPr>
            <p:ph idx="1" type="body"/>
          </p:nvPr>
        </p:nvSpPr>
        <p:spPr>
          <a:xfrm>
            <a:off x="943825" y="2982425"/>
            <a:ext cx="4924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2: Think/Pair/Share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050e1504c4_0_97"/>
          <p:cNvSpPr txBox="1"/>
          <p:nvPr>
            <p:ph type="title"/>
          </p:nvPr>
        </p:nvSpPr>
        <p:spPr>
          <a:xfrm>
            <a:off x="5405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Negative Mentorship</a:t>
            </a:r>
            <a:endParaRPr/>
          </a:p>
        </p:txBody>
      </p:sp>
      <p:pic>
        <p:nvPicPr>
          <p:cNvPr id="261" name="Google Shape;261;g3050e1504c4_0_97" title="Screenshot 2025-05-09 at 2.02.01 PM.png"/>
          <p:cNvPicPr preferRelativeResize="0"/>
          <p:nvPr/>
        </p:nvPicPr>
        <p:blipFill>
          <a:blip r:embed="rId3">
            <a:alphaModFix/>
          </a:blip>
          <a:stretch>
            <a:fillRect/>
          </a:stretch>
        </p:blipFill>
        <p:spPr>
          <a:xfrm>
            <a:off x="168247" y="1522975"/>
            <a:ext cx="4988550" cy="4882724"/>
          </a:xfrm>
          <a:prstGeom prst="rect">
            <a:avLst/>
          </a:prstGeom>
          <a:noFill/>
          <a:ln>
            <a:noFill/>
          </a:ln>
        </p:spPr>
      </p:pic>
      <p:pic>
        <p:nvPicPr>
          <p:cNvPr id="262" name="Google Shape;262;g3050e1504c4_0_97" title="Screenshot 2025-05-09 at 2.02.16 PM.png"/>
          <p:cNvPicPr preferRelativeResize="0"/>
          <p:nvPr/>
        </p:nvPicPr>
        <p:blipFill>
          <a:blip r:embed="rId4">
            <a:alphaModFix/>
          </a:blip>
          <a:stretch>
            <a:fillRect/>
          </a:stretch>
        </p:blipFill>
        <p:spPr>
          <a:xfrm>
            <a:off x="5242746" y="5758100"/>
            <a:ext cx="6562725" cy="561975"/>
          </a:xfrm>
          <a:prstGeom prst="rect">
            <a:avLst/>
          </a:prstGeom>
          <a:noFill/>
          <a:ln>
            <a:noFill/>
          </a:ln>
        </p:spPr>
      </p:pic>
      <p:sp>
        <p:nvSpPr>
          <p:cNvPr id="263" name="Google Shape;263;g3050e1504c4_0_97"/>
          <p:cNvSpPr txBox="1"/>
          <p:nvPr/>
        </p:nvSpPr>
        <p:spPr>
          <a:xfrm>
            <a:off x="5242750" y="2365750"/>
            <a:ext cx="4851000" cy="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FF0000"/>
                </a:solidFill>
                <a:latin typeface="Avenir"/>
                <a:ea typeface="Avenir"/>
                <a:cs typeface="Avenir"/>
                <a:sym typeface="Avenir"/>
              </a:rPr>
              <a:t>Just to show a few…</a:t>
            </a:r>
            <a:endParaRPr sz="2800">
              <a:solidFill>
                <a:srgbClr val="FF0000"/>
              </a:solidFill>
              <a:latin typeface="Avenir"/>
              <a:ea typeface="Avenir"/>
              <a:cs typeface="Avenir"/>
              <a:sym typeface="Avenir"/>
            </a:endParaRPr>
          </a:p>
        </p:txBody>
      </p:sp>
      <p:sp>
        <p:nvSpPr>
          <p:cNvPr id="264" name="Google Shape;264;g3050e1504c4_0_97"/>
          <p:cNvSpPr txBox="1"/>
          <p:nvPr>
            <p:ph idx="1" type="body"/>
          </p:nvPr>
        </p:nvSpPr>
        <p:spPr>
          <a:xfrm>
            <a:off x="200125" y="969325"/>
            <a:ext cx="4924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Instruction</a:t>
            </a:r>
            <a:endParaRPr/>
          </a:p>
        </p:txBody>
      </p:sp>
      <p:sp>
        <p:nvSpPr>
          <p:cNvPr id="265" name="Google Shape;265;g3050e1504c4_0_97"/>
          <p:cNvSpPr txBox="1"/>
          <p:nvPr>
            <p:ph idx="1" type="body"/>
          </p:nvPr>
        </p:nvSpPr>
        <p:spPr>
          <a:xfrm>
            <a:off x="5296650" y="4936150"/>
            <a:ext cx="4924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2: Apply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56876852cc_0_0"/>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First-year Research Immersion Program</a:t>
            </a:r>
            <a:endParaRPr/>
          </a:p>
        </p:txBody>
      </p:sp>
      <p:pic>
        <p:nvPicPr>
          <p:cNvPr id="118" name="Google Shape;118;g356876852cc_0_0"/>
          <p:cNvPicPr preferRelativeResize="0"/>
          <p:nvPr/>
        </p:nvPicPr>
        <p:blipFill>
          <a:blip r:embed="rId3">
            <a:alphaModFix/>
          </a:blip>
          <a:stretch>
            <a:fillRect/>
          </a:stretch>
        </p:blipFill>
        <p:spPr>
          <a:xfrm>
            <a:off x="1101800" y="1816650"/>
            <a:ext cx="9988401" cy="4228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050e1504c4_0_107"/>
          <p:cNvSpPr txBox="1"/>
          <p:nvPr>
            <p:ph type="title"/>
          </p:nvPr>
        </p:nvSpPr>
        <p:spPr>
          <a:xfrm>
            <a:off x="0" y="0"/>
            <a:ext cx="10515600" cy="969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Navigating Team Dynamic Issues</a:t>
            </a:r>
            <a:endParaRPr/>
          </a:p>
        </p:txBody>
      </p:sp>
      <p:sp>
        <p:nvSpPr>
          <p:cNvPr id="271" name="Google Shape;271;g3050e1504c4_0_107"/>
          <p:cNvSpPr txBox="1"/>
          <p:nvPr>
            <p:ph idx="1" type="body"/>
          </p:nvPr>
        </p:nvSpPr>
        <p:spPr>
          <a:xfrm>
            <a:off x="838200" y="1825625"/>
            <a:ext cx="10515600" cy="2480700"/>
          </a:xfrm>
          <a:prstGeom prst="rect">
            <a:avLst/>
          </a:prstGeom>
        </p:spPr>
        <p:txBody>
          <a:bodyPr anchorCtr="0" anchor="t" bIns="45700" lIns="91425" spcFirstLastPara="1" rIns="91425" wrap="square" tIns="45700">
            <a:normAutofit lnSpcReduction="20000"/>
          </a:bodyPr>
          <a:lstStyle/>
          <a:p>
            <a:pPr indent="-298450" lvl="0" marL="457200" rtl="0" algn="l">
              <a:lnSpc>
                <a:spcPct val="115000"/>
              </a:lnSpc>
              <a:spcBef>
                <a:spcPts val="0"/>
              </a:spcBef>
              <a:spcAft>
                <a:spcPts val="0"/>
              </a:spcAft>
              <a:buSzPts val="1100"/>
              <a:buAutoNum type="arabicPeriod"/>
            </a:pPr>
            <a:r>
              <a:rPr b="1" lang="en-US" sz="1100">
                <a:latin typeface="Arial"/>
                <a:ea typeface="Arial"/>
                <a:cs typeface="Arial"/>
                <a:sym typeface="Arial"/>
              </a:rPr>
              <a:t>Team dynamic issues</a:t>
            </a:r>
            <a:endParaRPr b="1" sz="1100">
              <a:latin typeface="Arial"/>
              <a:ea typeface="Arial"/>
              <a:cs typeface="Arial"/>
              <a:sym typeface="Arial"/>
            </a:endParaRPr>
          </a:p>
          <a:p>
            <a:pPr indent="-298450" lvl="1" marL="914400" rtl="0" algn="l">
              <a:lnSpc>
                <a:spcPct val="115000"/>
              </a:lnSpc>
              <a:spcBef>
                <a:spcPts val="0"/>
              </a:spcBef>
              <a:spcAft>
                <a:spcPts val="0"/>
              </a:spcAft>
              <a:buSzPts val="1100"/>
              <a:buAutoNum type="alphaLcPeriod"/>
            </a:pPr>
            <a:r>
              <a:rPr lang="en-US" sz="1100">
                <a:latin typeface="Arial"/>
                <a:ea typeface="Arial"/>
                <a:cs typeface="Arial"/>
                <a:sym typeface="Arial"/>
              </a:rPr>
              <a:t>Scenario 1 - Unequal Work Distribution: Your research team is working on a written assignment summarizing experimental results. One member contributes minimal effort, while others take on the majority of the writing and editing. When asked to do more, they say they’re “too busy with other commitments.”</a:t>
            </a:r>
            <a:endParaRPr sz="1100">
              <a:latin typeface="Arial"/>
              <a:ea typeface="Arial"/>
              <a:cs typeface="Arial"/>
              <a:sym typeface="Arial"/>
            </a:endParaRPr>
          </a:p>
          <a:p>
            <a:pPr indent="-298450" lvl="2" marL="1371600" rtl="0" algn="l">
              <a:lnSpc>
                <a:spcPct val="115000"/>
              </a:lnSpc>
              <a:spcBef>
                <a:spcPts val="0"/>
              </a:spcBef>
              <a:spcAft>
                <a:spcPts val="0"/>
              </a:spcAft>
              <a:buSzPts val="1100"/>
              <a:buAutoNum type="romanLcPeriod"/>
            </a:pPr>
            <a:r>
              <a:rPr lang="en-US" sz="1100">
                <a:latin typeface="Arial"/>
                <a:ea typeface="Arial"/>
                <a:cs typeface="Arial"/>
                <a:sym typeface="Arial"/>
              </a:rPr>
              <a:t>Reflection Questions:</a:t>
            </a:r>
            <a:endParaRPr sz="1100">
              <a:latin typeface="Arial"/>
              <a:ea typeface="Arial"/>
              <a:cs typeface="Arial"/>
              <a:sym typeface="Arial"/>
            </a:endParaRPr>
          </a:p>
          <a:p>
            <a:pPr indent="-298450" lvl="3" marL="1828800" rtl="0" algn="l">
              <a:lnSpc>
                <a:spcPct val="115000"/>
              </a:lnSpc>
              <a:spcBef>
                <a:spcPts val="0"/>
              </a:spcBef>
              <a:spcAft>
                <a:spcPts val="0"/>
              </a:spcAft>
              <a:buSzPts val="1100"/>
              <a:buAutoNum type="arabicPeriod"/>
            </a:pPr>
            <a:r>
              <a:rPr lang="en-US" sz="1100">
                <a:latin typeface="Arial"/>
                <a:ea typeface="Arial"/>
                <a:cs typeface="Arial"/>
                <a:sym typeface="Arial"/>
              </a:rPr>
              <a:t>How should the team address this imbalance while ensuring fair contributions moving forward?</a:t>
            </a:r>
            <a:endParaRPr sz="1100">
              <a:latin typeface="Arial"/>
              <a:ea typeface="Arial"/>
              <a:cs typeface="Arial"/>
              <a:sym typeface="Arial"/>
            </a:endParaRPr>
          </a:p>
          <a:p>
            <a:pPr indent="-298450" lvl="3" marL="1828800" rtl="0" algn="l">
              <a:lnSpc>
                <a:spcPct val="115000"/>
              </a:lnSpc>
              <a:spcBef>
                <a:spcPts val="0"/>
              </a:spcBef>
              <a:spcAft>
                <a:spcPts val="0"/>
              </a:spcAft>
              <a:buSzPts val="1100"/>
              <a:buAutoNum type="arabicPeriod"/>
            </a:pPr>
            <a:r>
              <a:rPr lang="en-US" sz="1100">
                <a:latin typeface="Arial"/>
                <a:ea typeface="Arial"/>
                <a:cs typeface="Arial"/>
                <a:sym typeface="Arial"/>
              </a:rPr>
              <a:t>What are the long-term consequences of allowing unequal work distribution to continue?</a:t>
            </a:r>
            <a:endParaRPr sz="1100">
              <a:latin typeface="Arial"/>
              <a:ea typeface="Arial"/>
              <a:cs typeface="Arial"/>
              <a:sym typeface="Arial"/>
            </a:endParaRPr>
          </a:p>
          <a:p>
            <a:pPr indent="-298450" lvl="1" marL="914400" rtl="0" algn="l">
              <a:lnSpc>
                <a:spcPct val="115000"/>
              </a:lnSpc>
              <a:spcBef>
                <a:spcPts val="0"/>
              </a:spcBef>
              <a:spcAft>
                <a:spcPts val="0"/>
              </a:spcAft>
              <a:buSzPts val="1100"/>
              <a:buAutoNum type="alphaLcPeriod"/>
            </a:pPr>
            <a:r>
              <a:rPr lang="en-US" sz="1100">
                <a:latin typeface="Arial"/>
                <a:ea typeface="Arial"/>
                <a:cs typeface="Arial"/>
                <a:sym typeface="Arial"/>
              </a:rPr>
              <a:t>Scenario 2 - Poor Communication Leading to Errors: A team member misunderstood the experimental protocol because they received instructions verbally rather than in writing. As a result, they performed the wrong procedure, setting the project back by a week.</a:t>
            </a:r>
            <a:endParaRPr sz="1100">
              <a:latin typeface="Arial"/>
              <a:ea typeface="Arial"/>
              <a:cs typeface="Arial"/>
              <a:sym typeface="Arial"/>
            </a:endParaRPr>
          </a:p>
          <a:p>
            <a:pPr indent="-298450" lvl="2" marL="1371600" rtl="0" algn="l">
              <a:lnSpc>
                <a:spcPct val="115000"/>
              </a:lnSpc>
              <a:spcBef>
                <a:spcPts val="0"/>
              </a:spcBef>
              <a:spcAft>
                <a:spcPts val="0"/>
              </a:spcAft>
              <a:buSzPts val="1100"/>
              <a:buAutoNum type="romanLcPeriod"/>
            </a:pPr>
            <a:r>
              <a:rPr lang="en-US" sz="1100">
                <a:latin typeface="Arial"/>
                <a:ea typeface="Arial"/>
                <a:cs typeface="Arial"/>
                <a:sym typeface="Arial"/>
              </a:rPr>
              <a:t>Reflection Questions:</a:t>
            </a:r>
            <a:endParaRPr sz="1100">
              <a:latin typeface="Arial"/>
              <a:ea typeface="Arial"/>
              <a:cs typeface="Arial"/>
              <a:sym typeface="Arial"/>
            </a:endParaRPr>
          </a:p>
          <a:p>
            <a:pPr indent="-298450" lvl="3" marL="1828800" rtl="0" algn="l">
              <a:lnSpc>
                <a:spcPct val="115000"/>
              </a:lnSpc>
              <a:spcBef>
                <a:spcPts val="0"/>
              </a:spcBef>
              <a:spcAft>
                <a:spcPts val="0"/>
              </a:spcAft>
              <a:buSzPts val="1100"/>
              <a:buAutoNum type="arabicPeriod"/>
            </a:pPr>
            <a:r>
              <a:rPr lang="en-US" sz="1100">
                <a:latin typeface="Arial"/>
                <a:ea typeface="Arial"/>
                <a:cs typeface="Arial"/>
                <a:sym typeface="Arial"/>
              </a:rPr>
              <a:t>How can the team improve communication and documentation to prevent similar errors in the future?</a:t>
            </a:r>
            <a:endParaRPr sz="1100">
              <a:latin typeface="Arial"/>
              <a:ea typeface="Arial"/>
              <a:cs typeface="Arial"/>
              <a:sym typeface="Arial"/>
            </a:endParaRPr>
          </a:p>
          <a:p>
            <a:pPr indent="-298450" lvl="3" marL="1828800" rtl="0" algn="l">
              <a:lnSpc>
                <a:spcPct val="115000"/>
              </a:lnSpc>
              <a:spcBef>
                <a:spcPts val="0"/>
              </a:spcBef>
              <a:spcAft>
                <a:spcPts val="0"/>
              </a:spcAft>
              <a:buSzPts val="1100"/>
              <a:buAutoNum type="arabicPeriod"/>
            </a:pPr>
            <a:r>
              <a:rPr lang="en-US" sz="1100">
                <a:latin typeface="Arial"/>
                <a:ea typeface="Arial"/>
                <a:cs typeface="Arial"/>
                <a:sym typeface="Arial"/>
              </a:rPr>
              <a:t>How could repeated instances of miscommunication impact the team dynamic and the quality of work?</a:t>
            </a:r>
            <a:endParaRPr sz="1100">
              <a:latin typeface="Arial"/>
              <a:ea typeface="Arial"/>
              <a:cs typeface="Arial"/>
              <a:sym typeface="Arial"/>
            </a:endParaRPr>
          </a:p>
          <a:p>
            <a:pPr indent="0" lvl="0" marL="0" rtl="0" algn="l">
              <a:spcBef>
                <a:spcPts val="1000"/>
              </a:spcBef>
              <a:spcAft>
                <a:spcPts val="0"/>
              </a:spcAft>
              <a:buNone/>
            </a:pPr>
            <a:r>
              <a:t/>
            </a:r>
            <a:endParaRPr/>
          </a:p>
        </p:txBody>
      </p:sp>
      <p:sp>
        <p:nvSpPr>
          <p:cNvPr id="272" name="Google Shape;272;g3050e1504c4_0_107"/>
          <p:cNvSpPr txBox="1"/>
          <p:nvPr>
            <p:ph idx="1" type="body"/>
          </p:nvPr>
        </p:nvSpPr>
        <p:spPr>
          <a:xfrm>
            <a:off x="140175" y="969300"/>
            <a:ext cx="9947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Review Scenario/Discuss in Pairs/Share</a:t>
            </a:r>
            <a:endParaRPr/>
          </a:p>
        </p:txBody>
      </p:sp>
      <p:sp>
        <p:nvSpPr>
          <p:cNvPr id="273" name="Google Shape;273;g3050e1504c4_0_107"/>
          <p:cNvSpPr txBox="1"/>
          <p:nvPr>
            <p:ph idx="1" type="body"/>
          </p:nvPr>
        </p:nvSpPr>
        <p:spPr>
          <a:xfrm>
            <a:off x="140175" y="4005775"/>
            <a:ext cx="9947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2: Apply</a:t>
            </a:r>
            <a:endParaRPr/>
          </a:p>
        </p:txBody>
      </p:sp>
      <p:pic>
        <p:nvPicPr>
          <p:cNvPr id="274" name="Google Shape;274;g3050e1504c4_0_107" title="Screenshot 2025-05-09 at 2.10.01 PM.png"/>
          <p:cNvPicPr preferRelativeResize="0"/>
          <p:nvPr/>
        </p:nvPicPr>
        <p:blipFill>
          <a:blip r:embed="rId3">
            <a:alphaModFix/>
          </a:blip>
          <a:stretch>
            <a:fillRect/>
          </a:stretch>
        </p:blipFill>
        <p:spPr>
          <a:xfrm>
            <a:off x="484675" y="4663975"/>
            <a:ext cx="6067425" cy="933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050e1504c4_0_102"/>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Addressing Unequal Work Distribution</a:t>
            </a:r>
            <a:endParaRPr/>
          </a:p>
        </p:txBody>
      </p:sp>
      <p:pic>
        <p:nvPicPr>
          <p:cNvPr id="280" name="Google Shape;280;g3050e1504c4_0_102" title="Screenshot 2025-05-09 at 2.11.22 PM.png"/>
          <p:cNvPicPr preferRelativeResize="0"/>
          <p:nvPr/>
        </p:nvPicPr>
        <p:blipFill>
          <a:blip r:embed="rId3">
            <a:alphaModFix/>
          </a:blip>
          <a:stretch>
            <a:fillRect/>
          </a:stretch>
        </p:blipFill>
        <p:spPr>
          <a:xfrm>
            <a:off x="-12" y="1880013"/>
            <a:ext cx="6238875" cy="4162425"/>
          </a:xfrm>
          <a:prstGeom prst="rect">
            <a:avLst/>
          </a:prstGeom>
          <a:noFill/>
          <a:ln>
            <a:noFill/>
          </a:ln>
        </p:spPr>
      </p:pic>
      <p:sp>
        <p:nvSpPr>
          <p:cNvPr id="281" name="Google Shape;281;g3050e1504c4_0_102"/>
          <p:cNvSpPr txBox="1"/>
          <p:nvPr>
            <p:ph idx="1" type="body"/>
          </p:nvPr>
        </p:nvSpPr>
        <p:spPr>
          <a:xfrm>
            <a:off x="126875" y="1221825"/>
            <a:ext cx="9947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Instruction</a:t>
            </a:r>
            <a:endParaRPr/>
          </a:p>
        </p:txBody>
      </p:sp>
      <p:pic>
        <p:nvPicPr>
          <p:cNvPr id="282" name="Google Shape;282;g3050e1504c4_0_102" title="Screenshot 2025-05-09 at 2.12.03 PM.png"/>
          <p:cNvPicPr preferRelativeResize="0"/>
          <p:nvPr/>
        </p:nvPicPr>
        <p:blipFill>
          <a:blip r:embed="rId4">
            <a:alphaModFix/>
          </a:blip>
          <a:stretch>
            <a:fillRect/>
          </a:stretch>
        </p:blipFill>
        <p:spPr>
          <a:xfrm>
            <a:off x="5867400" y="1786813"/>
            <a:ext cx="6324600" cy="1609725"/>
          </a:xfrm>
          <a:prstGeom prst="rect">
            <a:avLst/>
          </a:prstGeom>
          <a:noFill/>
          <a:ln>
            <a:noFill/>
          </a:ln>
        </p:spPr>
      </p:pic>
      <p:sp>
        <p:nvSpPr>
          <p:cNvPr id="283" name="Google Shape;283;g3050e1504c4_0_102"/>
          <p:cNvSpPr txBox="1"/>
          <p:nvPr>
            <p:ph idx="1" type="body"/>
          </p:nvPr>
        </p:nvSpPr>
        <p:spPr>
          <a:xfrm>
            <a:off x="5953125" y="1221825"/>
            <a:ext cx="6238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2: Case Scenario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56876852cc_0_51"/>
          <p:cNvSpPr txBox="1"/>
          <p:nvPr>
            <p:ph type="title"/>
          </p:nvPr>
        </p:nvSpPr>
        <p:spPr>
          <a:xfrm>
            <a:off x="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Addressing Unequal Work Distribution</a:t>
            </a:r>
            <a:endParaRPr/>
          </a:p>
        </p:txBody>
      </p:sp>
      <p:sp>
        <p:nvSpPr>
          <p:cNvPr id="289" name="Google Shape;289;g356876852cc_0_51"/>
          <p:cNvSpPr txBox="1"/>
          <p:nvPr>
            <p:ph idx="1" type="body"/>
          </p:nvPr>
        </p:nvSpPr>
        <p:spPr>
          <a:xfrm>
            <a:off x="126875" y="1221825"/>
            <a:ext cx="99474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3: Strategies</a:t>
            </a:r>
            <a:endParaRPr/>
          </a:p>
        </p:txBody>
      </p:sp>
      <p:sp>
        <p:nvSpPr>
          <p:cNvPr id="290" name="Google Shape;290;g356876852cc_0_51"/>
          <p:cNvSpPr txBox="1"/>
          <p:nvPr>
            <p:ph idx="1" type="body"/>
          </p:nvPr>
        </p:nvSpPr>
        <p:spPr>
          <a:xfrm>
            <a:off x="5953125" y="1221825"/>
            <a:ext cx="6238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4: Apply</a:t>
            </a:r>
            <a:endParaRPr/>
          </a:p>
        </p:txBody>
      </p:sp>
      <p:pic>
        <p:nvPicPr>
          <p:cNvPr id="291" name="Google Shape;291;g356876852cc_0_51" title="Screenshot 2025-05-09 at 2.13.20 PM.png"/>
          <p:cNvPicPr preferRelativeResize="0"/>
          <p:nvPr/>
        </p:nvPicPr>
        <p:blipFill>
          <a:blip r:embed="rId3">
            <a:alphaModFix/>
          </a:blip>
          <a:stretch>
            <a:fillRect/>
          </a:stretch>
        </p:blipFill>
        <p:spPr>
          <a:xfrm>
            <a:off x="0" y="2019125"/>
            <a:ext cx="5791200" cy="1981200"/>
          </a:xfrm>
          <a:prstGeom prst="rect">
            <a:avLst/>
          </a:prstGeom>
          <a:noFill/>
          <a:ln>
            <a:noFill/>
          </a:ln>
        </p:spPr>
      </p:pic>
      <p:pic>
        <p:nvPicPr>
          <p:cNvPr id="292" name="Google Shape;292;g356876852cc_0_51" title="Screenshot 2025-05-09 at 2.13.33 PM.png"/>
          <p:cNvPicPr preferRelativeResize="0"/>
          <p:nvPr/>
        </p:nvPicPr>
        <p:blipFill>
          <a:blip r:embed="rId4">
            <a:alphaModFix/>
          </a:blip>
          <a:stretch>
            <a:fillRect/>
          </a:stretch>
        </p:blipFill>
        <p:spPr>
          <a:xfrm>
            <a:off x="5791200" y="2424950"/>
            <a:ext cx="6029325" cy="523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050e1504c4_0_1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Maintaining</a:t>
            </a:r>
            <a:r>
              <a:rPr lang="en-US"/>
              <a:t> Effective Communication</a:t>
            </a:r>
            <a:endParaRPr/>
          </a:p>
        </p:txBody>
      </p:sp>
      <p:pic>
        <p:nvPicPr>
          <p:cNvPr id="298" name="Google Shape;298;g3050e1504c4_0_112" title="Screenshot 2025-05-09 at 2.15.10 PM.png"/>
          <p:cNvPicPr preferRelativeResize="0"/>
          <p:nvPr/>
        </p:nvPicPr>
        <p:blipFill>
          <a:blip r:embed="rId3">
            <a:alphaModFix/>
          </a:blip>
          <a:stretch>
            <a:fillRect/>
          </a:stretch>
        </p:blipFill>
        <p:spPr>
          <a:xfrm>
            <a:off x="216738" y="2038013"/>
            <a:ext cx="6105525" cy="2409825"/>
          </a:xfrm>
          <a:prstGeom prst="rect">
            <a:avLst/>
          </a:prstGeom>
          <a:noFill/>
          <a:ln>
            <a:noFill/>
          </a:ln>
        </p:spPr>
      </p:pic>
      <p:pic>
        <p:nvPicPr>
          <p:cNvPr id="299" name="Google Shape;299;g3050e1504c4_0_112" title="Screenshot 2025-05-09 at 2.15.23 PM.png"/>
          <p:cNvPicPr preferRelativeResize="0"/>
          <p:nvPr/>
        </p:nvPicPr>
        <p:blipFill>
          <a:blip r:embed="rId4">
            <a:alphaModFix/>
          </a:blip>
          <a:stretch>
            <a:fillRect/>
          </a:stretch>
        </p:blipFill>
        <p:spPr>
          <a:xfrm>
            <a:off x="5791200" y="1690813"/>
            <a:ext cx="6400800" cy="3933825"/>
          </a:xfrm>
          <a:prstGeom prst="rect">
            <a:avLst/>
          </a:prstGeom>
          <a:noFill/>
          <a:ln>
            <a:noFill/>
          </a:ln>
        </p:spPr>
      </p:pic>
      <p:sp>
        <p:nvSpPr>
          <p:cNvPr id="300" name="Google Shape;300;g3050e1504c4_0_112"/>
          <p:cNvSpPr txBox="1"/>
          <p:nvPr>
            <p:ph idx="1" type="body"/>
          </p:nvPr>
        </p:nvSpPr>
        <p:spPr>
          <a:xfrm>
            <a:off x="5791200" y="1167425"/>
            <a:ext cx="53562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2: Instruction</a:t>
            </a:r>
            <a:endParaRPr/>
          </a:p>
        </p:txBody>
      </p:sp>
      <p:sp>
        <p:nvSpPr>
          <p:cNvPr id="301" name="Google Shape;301;g3050e1504c4_0_112"/>
          <p:cNvSpPr txBox="1"/>
          <p:nvPr>
            <p:ph idx="1" type="body"/>
          </p:nvPr>
        </p:nvSpPr>
        <p:spPr>
          <a:xfrm>
            <a:off x="0" y="1379825"/>
            <a:ext cx="53562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1: Discussion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56876852cc_0_6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Maintaining Effective Communication</a:t>
            </a:r>
            <a:endParaRPr/>
          </a:p>
        </p:txBody>
      </p:sp>
      <p:pic>
        <p:nvPicPr>
          <p:cNvPr id="307" name="Google Shape;307;g356876852cc_0_63" title="Screenshot 2025-05-09 at 2.15.49 PM.png"/>
          <p:cNvPicPr preferRelativeResize="0"/>
          <p:nvPr/>
        </p:nvPicPr>
        <p:blipFill>
          <a:blip r:embed="rId3">
            <a:alphaModFix/>
          </a:blip>
          <a:stretch>
            <a:fillRect/>
          </a:stretch>
        </p:blipFill>
        <p:spPr>
          <a:xfrm>
            <a:off x="319538" y="1991963"/>
            <a:ext cx="5953125" cy="3857625"/>
          </a:xfrm>
          <a:prstGeom prst="rect">
            <a:avLst/>
          </a:prstGeom>
          <a:noFill/>
          <a:ln>
            <a:noFill/>
          </a:ln>
        </p:spPr>
      </p:pic>
      <p:pic>
        <p:nvPicPr>
          <p:cNvPr id="308" name="Google Shape;308;g356876852cc_0_63" title="Screenshot 2025-05-09 at 2.16.00 PM.png"/>
          <p:cNvPicPr preferRelativeResize="0"/>
          <p:nvPr/>
        </p:nvPicPr>
        <p:blipFill>
          <a:blip r:embed="rId4">
            <a:alphaModFix/>
          </a:blip>
          <a:stretch>
            <a:fillRect/>
          </a:stretch>
        </p:blipFill>
        <p:spPr>
          <a:xfrm>
            <a:off x="6478775" y="3264113"/>
            <a:ext cx="5422964" cy="703612"/>
          </a:xfrm>
          <a:prstGeom prst="rect">
            <a:avLst/>
          </a:prstGeom>
          <a:noFill/>
          <a:ln>
            <a:noFill/>
          </a:ln>
        </p:spPr>
      </p:pic>
      <p:sp>
        <p:nvSpPr>
          <p:cNvPr id="309" name="Google Shape;309;g356876852cc_0_63"/>
          <p:cNvSpPr txBox="1"/>
          <p:nvPr>
            <p:ph idx="1" type="body"/>
          </p:nvPr>
        </p:nvSpPr>
        <p:spPr>
          <a:xfrm>
            <a:off x="5953125" y="1221825"/>
            <a:ext cx="6238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4: Apply</a:t>
            </a:r>
            <a:endParaRPr/>
          </a:p>
        </p:txBody>
      </p:sp>
      <p:sp>
        <p:nvSpPr>
          <p:cNvPr id="310" name="Google Shape;310;g356876852cc_0_63"/>
          <p:cNvSpPr txBox="1"/>
          <p:nvPr>
            <p:ph idx="1" type="body"/>
          </p:nvPr>
        </p:nvSpPr>
        <p:spPr>
          <a:xfrm>
            <a:off x="-54250" y="1221825"/>
            <a:ext cx="6238800" cy="65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Step 3: Case Scenario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56876852cc_0_1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PM Feedback</a:t>
            </a:r>
            <a:endParaRPr/>
          </a:p>
        </p:txBody>
      </p:sp>
      <p:sp>
        <p:nvSpPr>
          <p:cNvPr id="316" name="Google Shape;316;g356876852cc_0_127"/>
          <p:cNvSpPr txBox="1"/>
          <p:nvPr>
            <p:ph idx="1" type="body"/>
          </p:nvPr>
        </p:nvSpPr>
        <p:spPr>
          <a:xfrm>
            <a:off x="838200" y="1825625"/>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Anonymous google form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Short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Required to fill out in our last PM meeting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050e1504c4_0_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Feedback on PM Training Modules</a:t>
            </a:r>
            <a:endParaRPr/>
          </a:p>
        </p:txBody>
      </p:sp>
      <p:pic>
        <p:nvPicPr>
          <p:cNvPr descr="Forms response chart. Question title: In general, how useful did you find the trainings in the weekly UGPM meetings?. Number of responses: 17 responses." id="322" name="Google Shape;322;g3050e1504c4_0_62" title="In general, how useful did you find the trainings in the weekly UGPM meetings?"/>
          <p:cNvPicPr preferRelativeResize="0"/>
          <p:nvPr/>
        </p:nvPicPr>
        <p:blipFill>
          <a:blip r:embed="rId3">
            <a:alphaModFix/>
          </a:blip>
          <a:stretch>
            <a:fillRect/>
          </a:stretch>
        </p:blipFill>
        <p:spPr>
          <a:xfrm>
            <a:off x="763775" y="1431225"/>
            <a:ext cx="10223969" cy="48623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56876852cc_0_78"/>
          <p:cNvSpPr txBox="1"/>
          <p:nvPr>
            <p:ph type="title"/>
          </p:nvPr>
        </p:nvSpPr>
        <p:spPr>
          <a:xfrm>
            <a:off x="0" y="860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Feedback on PM Training Modules</a:t>
            </a:r>
            <a:endParaRPr/>
          </a:p>
        </p:txBody>
      </p:sp>
      <p:sp>
        <p:nvSpPr>
          <p:cNvPr id="328" name="Google Shape;328;g356876852cc_0_78"/>
          <p:cNvSpPr txBox="1"/>
          <p:nvPr>
            <p:ph idx="1" type="body"/>
          </p:nvPr>
        </p:nvSpPr>
        <p:spPr>
          <a:xfrm>
            <a:off x="386325" y="1411725"/>
            <a:ext cx="10515600" cy="478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Question: Did you implement any of the strategies or ideas from these sessions in your mentoring? If so, how?</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General themes:</a:t>
            </a:r>
            <a:endParaRPr/>
          </a:p>
          <a:p>
            <a:pPr indent="-342900" lvl="0" marL="457200" rtl="0" algn="l">
              <a:spcBef>
                <a:spcPts val="1000"/>
              </a:spcBef>
              <a:spcAft>
                <a:spcPts val="0"/>
              </a:spcAft>
              <a:buSzPts val="1800"/>
              <a:buChar char="•"/>
            </a:pPr>
            <a:r>
              <a:rPr b="1" lang="en-US"/>
              <a:t>Set boundaries</a:t>
            </a:r>
            <a:r>
              <a:rPr lang="en-US"/>
              <a:t>- communicated boundaries, and followed them</a:t>
            </a:r>
            <a:endParaRPr/>
          </a:p>
          <a:p>
            <a:pPr indent="-342900" lvl="0" marL="457200" rtl="0" algn="l">
              <a:spcBef>
                <a:spcPts val="0"/>
              </a:spcBef>
              <a:spcAft>
                <a:spcPts val="0"/>
              </a:spcAft>
              <a:buSzPts val="1800"/>
              <a:buChar char="•"/>
            </a:pPr>
            <a:r>
              <a:rPr b="1" lang="en-US"/>
              <a:t>Mentorship style</a:t>
            </a:r>
            <a:r>
              <a:rPr lang="en-US"/>
              <a:t>- helped decide lab TA role, improve team communications, create team environment, </a:t>
            </a:r>
            <a:r>
              <a:rPr lang="en-US"/>
              <a:t>remaining</a:t>
            </a:r>
            <a:r>
              <a:rPr lang="en-US"/>
              <a:t> an active peer mentor </a:t>
            </a:r>
            <a:endParaRPr/>
          </a:p>
          <a:p>
            <a:pPr indent="-342900" lvl="0" marL="457200" rtl="0" algn="l">
              <a:spcBef>
                <a:spcPts val="0"/>
              </a:spcBef>
              <a:spcAft>
                <a:spcPts val="0"/>
              </a:spcAft>
              <a:buSzPts val="1800"/>
              <a:buChar char="•"/>
            </a:pPr>
            <a:r>
              <a:rPr b="1" lang="en-US"/>
              <a:t>Group conflict/work distribution</a:t>
            </a:r>
            <a:r>
              <a:rPr lang="en-US"/>
              <a:t>- able to address issues before they got out of hand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56876852cc_0_83"/>
          <p:cNvSpPr txBox="1"/>
          <p:nvPr>
            <p:ph type="title"/>
          </p:nvPr>
        </p:nvSpPr>
        <p:spPr>
          <a:xfrm>
            <a:off x="0" y="860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Feedback on PM Training Modules</a:t>
            </a:r>
            <a:endParaRPr/>
          </a:p>
        </p:txBody>
      </p:sp>
      <p:pic>
        <p:nvPicPr>
          <p:cNvPr descr="Forms response chart. Question title: Which trainings did you find to be the most helpful? . Number of responses: 17 responses." id="334" name="Google Shape;334;g356876852cc_0_83" title="Which trainings did you find to be the most helpful? "/>
          <p:cNvPicPr preferRelativeResize="0"/>
          <p:nvPr/>
        </p:nvPicPr>
        <p:blipFill>
          <a:blip r:embed="rId3">
            <a:alphaModFix/>
          </a:blip>
          <a:stretch>
            <a:fillRect/>
          </a:stretch>
        </p:blipFill>
        <p:spPr>
          <a:xfrm>
            <a:off x="464663" y="1331975"/>
            <a:ext cx="10810824" cy="5141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56876852cc_0_89"/>
          <p:cNvSpPr txBox="1"/>
          <p:nvPr>
            <p:ph type="title"/>
          </p:nvPr>
        </p:nvSpPr>
        <p:spPr>
          <a:xfrm>
            <a:off x="0" y="860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Feedback on PM Training Modules</a:t>
            </a:r>
            <a:endParaRPr/>
          </a:p>
        </p:txBody>
      </p:sp>
      <p:pic>
        <p:nvPicPr>
          <p:cNvPr descr="Forms response chart. Question title: Which trainings were not beneficial?. Number of responses: 17 responses." id="340" name="Google Shape;340;g356876852cc_0_89" title="Which trainings were not beneficial?"/>
          <p:cNvPicPr preferRelativeResize="0"/>
          <p:nvPr/>
        </p:nvPicPr>
        <p:blipFill>
          <a:blip r:embed="rId3">
            <a:alphaModFix/>
          </a:blip>
          <a:stretch>
            <a:fillRect/>
          </a:stretch>
        </p:blipFill>
        <p:spPr>
          <a:xfrm>
            <a:off x="690588" y="1510950"/>
            <a:ext cx="10810824" cy="5141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Course Description</a:t>
            </a:r>
            <a:endParaRPr/>
          </a:p>
        </p:txBody>
      </p:sp>
      <p:sp>
        <p:nvSpPr>
          <p:cNvPr id="124" name="Google Shape;124;p2"/>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 (n=1) </a:t>
            </a:r>
            <a:endParaRPr b="1" sz="1600">
              <a:latin typeface="Avenir"/>
              <a:ea typeface="Avenir"/>
              <a:cs typeface="Avenir"/>
              <a:sym typeface="Avenir"/>
            </a:endParaRPr>
          </a:p>
        </p:txBody>
      </p:sp>
      <p:sp>
        <p:nvSpPr>
          <p:cNvPr id="125" name="Google Shape;125;p2"/>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Lead Undergraduate PM (n=1)</a:t>
            </a:r>
            <a:endParaRPr b="1" sz="1600">
              <a:latin typeface="Avenir"/>
              <a:ea typeface="Avenir"/>
              <a:cs typeface="Avenir"/>
              <a:sym typeface="Avenir"/>
            </a:endParaRPr>
          </a:p>
        </p:txBody>
      </p:sp>
      <p:sp>
        <p:nvSpPr>
          <p:cNvPr id="126" name="Google Shape;126;p2"/>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 (n=16)</a:t>
            </a:r>
            <a:endParaRPr b="1" sz="1600">
              <a:latin typeface="Avenir"/>
              <a:ea typeface="Avenir"/>
              <a:cs typeface="Avenir"/>
              <a:sym typeface="Avenir"/>
            </a:endParaRPr>
          </a:p>
        </p:txBody>
      </p:sp>
      <p:sp>
        <p:nvSpPr>
          <p:cNvPr id="127" name="Google Shape;127;p2"/>
          <p:cNvSpPr/>
          <p:nvPr/>
        </p:nvSpPr>
        <p:spPr>
          <a:xfrm>
            <a:off x="534725" y="44693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FRI Students (n=30)</a:t>
            </a:r>
            <a:endParaRPr b="1" sz="1600">
              <a:latin typeface="Avenir"/>
              <a:ea typeface="Avenir"/>
              <a:cs typeface="Avenir"/>
              <a:sym typeface="Avenir"/>
            </a:endParaRPr>
          </a:p>
        </p:txBody>
      </p:sp>
      <p:pic>
        <p:nvPicPr>
          <p:cNvPr id="128" name="Google Shape;128;p2" title="Screenshot 2025-05-09 at 1.48.43 PM.png"/>
          <p:cNvPicPr preferRelativeResize="0"/>
          <p:nvPr/>
        </p:nvPicPr>
        <p:blipFill>
          <a:blip r:embed="rId3">
            <a:alphaModFix/>
          </a:blip>
          <a:stretch>
            <a:fillRect/>
          </a:stretch>
        </p:blipFill>
        <p:spPr>
          <a:xfrm>
            <a:off x="4647775" y="1258313"/>
            <a:ext cx="7444976" cy="41505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56876852cc_0_95"/>
          <p:cNvSpPr txBox="1"/>
          <p:nvPr>
            <p:ph type="title"/>
          </p:nvPr>
        </p:nvSpPr>
        <p:spPr>
          <a:xfrm>
            <a:off x="0" y="860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Feedback on PM Training Modules</a:t>
            </a:r>
            <a:endParaRPr/>
          </a:p>
        </p:txBody>
      </p:sp>
      <p:sp>
        <p:nvSpPr>
          <p:cNvPr id="346" name="Google Shape;346;g356876852cc_0_95"/>
          <p:cNvSpPr txBox="1"/>
          <p:nvPr>
            <p:ph idx="1" type="body"/>
          </p:nvPr>
        </p:nvSpPr>
        <p:spPr>
          <a:xfrm>
            <a:off x="386325" y="1411725"/>
            <a:ext cx="10515600" cy="478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Question: What aspects of the trainings were most effective? (information, discussion, case studies, etc.)</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General themes:</a:t>
            </a:r>
            <a:endParaRPr/>
          </a:p>
          <a:p>
            <a:pPr indent="-342900" lvl="0" marL="457200" rtl="0" algn="l">
              <a:spcBef>
                <a:spcPts val="1000"/>
              </a:spcBef>
              <a:spcAft>
                <a:spcPts val="0"/>
              </a:spcAft>
              <a:buSzPts val="1800"/>
              <a:buChar char="•"/>
            </a:pPr>
            <a:r>
              <a:rPr b="1" lang="en-US"/>
              <a:t>Discussion</a:t>
            </a:r>
            <a:r>
              <a:rPr lang="en-US"/>
              <a:t>- gain different perspectives</a:t>
            </a:r>
            <a:endParaRPr/>
          </a:p>
          <a:p>
            <a:pPr indent="-342900" lvl="0" marL="457200" rtl="0" algn="l">
              <a:spcBef>
                <a:spcPts val="0"/>
              </a:spcBef>
              <a:spcAft>
                <a:spcPts val="0"/>
              </a:spcAft>
              <a:buSzPts val="1800"/>
              <a:buChar char="•"/>
            </a:pPr>
            <a:r>
              <a:rPr b="1" lang="en-US"/>
              <a:t>Timing</a:t>
            </a:r>
            <a:r>
              <a:rPr lang="en-US"/>
              <a:t>- timing of trainings were spot on to the class</a:t>
            </a:r>
            <a:endParaRPr/>
          </a:p>
          <a:p>
            <a:pPr indent="-342900" lvl="0" marL="457200" rtl="0" algn="l">
              <a:spcBef>
                <a:spcPts val="0"/>
              </a:spcBef>
              <a:spcAft>
                <a:spcPts val="0"/>
              </a:spcAft>
              <a:buSzPts val="1800"/>
              <a:buChar char="•"/>
            </a:pPr>
            <a:r>
              <a:rPr b="1" lang="en-US"/>
              <a:t>Case studies</a:t>
            </a:r>
            <a:r>
              <a:rPr lang="en-US"/>
              <a:t>- real world application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56876852cc_0_11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Was it a Success?</a:t>
            </a:r>
            <a:endParaRPr/>
          </a:p>
        </p:txBody>
      </p:sp>
      <p:sp>
        <p:nvSpPr>
          <p:cNvPr id="352" name="Google Shape;352;g356876852cc_0_110"/>
          <p:cNvSpPr txBox="1"/>
          <p:nvPr>
            <p:ph idx="1" type="body"/>
          </p:nvPr>
        </p:nvSpPr>
        <p:spPr>
          <a:xfrm>
            <a:off x="838200" y="1825625"/>
            <a:ext cx="10515600" cy="38598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Generally,</a:t>
            </a:r>
            <a:r>
              <a:rPr b="1" lang="en-US"/>
              <a:t> yes!</a:t>
            </a:r>
            <a:endParaRPr b="1"/>
          </a:p>
          <a:p>
            <a:pPr indent="-342900" lvl="0" marL="457200" rtl="0" algn="l">
              <a:spcBef>
                <a:spcPts val="0"/>
              </a:spcBef>
              <a:spcAft>
                <a:spcPts val="0"/>
              </a:spcAft>
              <a:buSzPts val="1800"/>
              <a:buChar char="•"/>
            </a:pPr>
            <a:r>
              <a:rPr lang="en-US"/>
              <a:t>There were a lot less fires to put out in both teams and lab groups</a:t>
            </a:r>
            <a:endParaRPr/>
          </a:p>
          <a:p>
            <a:pPr indent="-342900" lvl="0" marL="457200" rtl="0" algn="l">
              <a:spcBef>
                <a:spcPts val="0"/>
              </a:spcBef>
              <a:spcAft>
                <a:spcPts val="0"/>
              </a:spcAft>
              <a:buSzPts val="1800"/>
              <a:buChar char="•"/>
            </a:pPr>
            <a:r>
              <a:rPr lang="en-US"/>
              <a:t>PMs were more mindful of their roles leading to better mentorship</a:t>
            </a:r>
            <a:endParaRPr/>
          </a:p>
          <a:p>
            <a:pPr indent="-342900" lvl="0" marL="457200" rtl="0" algn="l">
              <a:spcBef>
                <a:spcPts val="0"/>
              </a:spcBef>
              <a:spcAft>
                <a:spcPts val="0"/>
              </a:spcAft>
              <a:buSzPts val="1800"/>
              <a:buChar char="•"/>
            </a:pPr>
            <a:r>
              <a:rPr lang="en-US"/>
              <a:t>Way less work distribution issues</a:t>
            </a:r>
            <a:endParaRPr/>
          </a:p>
          <a:p>
            <a:pPr indent="-342900" lvl="0" marL="457200" rtl="0" algn="l">
              <a:spcBef>
                <a:spcPts val="0"/>
              </a:spcBef>
              <a:spcAft>
                <a:spcPts val="0"/>
              </a:spcAft>
              <a:buSzPts val="1800"/>
              <a:buChar char="•"/>
            </a:pPr>
            <a:r>
              <a:rPr lang="en-US"/>
              <a:t>PMs were able to successfully set and follow boundaries preventing burn out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Lessons Learned from Fellowship</a:t>
            </a:r>
            <a:endParaRPr/>
          </a:p>
        </p:txBody>
      </p:sp>
      <p:sp>
        <p:nvSpPr>
          <p:cNvPr id="358" name="Google Shape;358;p7"/>
          <p:cNvSpPr txBox="1"/>
          <p:nvPr>
            <p:ph idx="1" type="body"/>
          </p:nvPr>
        </p:nvSpPr>
        <p:spPr>
          <a:xfrm>
            <a:off x="838200" y="1424875"/>
            <a:ext cx="10515600" cy="48219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lang="en-US"/>
              <a:t>Overall, a mindshift in how I see TAs</a:t>
            </a:r>
            <a:endParaRPr/>
          </a:p>
          <a:p>
            <a:pPr indent="-342900" lvl="1" marL="914400" rtl="0" algn="l">
              <a:spcBef>
                <a:spcPts val="0"/>
              </a:spcBef>
              <a:spcAft>
                <a:spcPts val="0"/>
              </a:spcAft>
              <a:buSzPts val="1800"/>
              <a:buChar char="•"/>
            </a:pPr>
            <a:r>
              <a:rPr lang="en-US"/>
              <a:t>Ask yourself- what can I do for them INSTEAD of what can they do for me?</a:t>
            </a:r>
            <a:endParaRPr/>
          </a:p>
          <a:p>
            <a:pPr indent="-342900" lvl="1" marL="914400" rtl="0" algn="l">
              <a:spcBef>
                <a:spcPts val="0"/>
              </a:spcBef>
              <a:spcAft>
                <a:spcPts val="0"/>
              </a:spcAft>
              <a:buSzPts val="1800"/>
              <a:buChar char="•"/>
            </a:pPr>
            <a:r>
              <a:rPr lang="en-US"/>
              <a:t>Supporting/training how to be a TA was something I had not thought of </a:t>
            </a:r>
            <a:endParaRPr/>
          </a:p>
          <a:p>
            <a:pPr indent="-342900" lvl="0" marL="457200" rtl="0" algn="l">
              <a:spcBef>
                <a:spcPts val="0"/>
              </a:spcBef>
              <a:spcAft>
                <a:spcPts val="0"/>
              </a:spcAft>
              <a:buSzPts val="1800"/>
              <a:buChar char="•"/>
            </a:pPr>
            <a:r>
              <a:rPr lang="en-US"/>
              <a:t>Measuring ‘soft’ science</a:t>
            </a:r>
            <a:endParaRPr/>
          </a:p>
          <a:p>
            <a:pPr indent="-342900" lvl="1" marL="914400" rtl="0" algn="l">
              <a:spcBef>
                <a:spcPts val="0"/>
              </a:spcBef>
              <a:spcAft>
                <a:spcPts val="0"/>
              </a:spcAft>
              <a:buSzPts val="1800"/>
              <a:buChar char="•"/>
            </a:pPr>
            <a:r>
              <a:rPr lang="en-US"/>
              <a:t>Realizing the importance of measuring ‘success’</a:t>
            </a:r>
            <a:endParaRPr/>
          </a:p>
          <a:p>
            <a:pPr indent="-342900" lvl="2" marL="1371600" rtl="0" algn="l">
              <a:spcBef>
                <a:spcPts val="0"/>
              </a:spcBef>
              <a:spcAft>
                <a:spcPts val="0"/>
              </a:spcAft>
              <a:buSzPts val="1800"/>
              <a:buChar char="•"/>
            </a:pPr>
            <a:r>
              <a:rPr lang="en-US"/>
              <a:t>very different from the lab! </a:t>
            </a:r>
            <a:endParaRPr/>
          </a:p>
          <a:p>
            <a:pPr indent="-342900" lvl="1" marL="914400" rtl="0" algn="l">
              <a:spcBef>
                <a:spcPts val="0"/>
              </a:spcBef>
              <a:spcAft>
                <a:spcPts val="0"/>
              </a:spcAft>
              <a:buSzPts val="1800"/>
              <a:buChar char="•"/>
            </a:pPr>
            <a:r>
              <a:rPr lang="en-US"/>
              <a:t>It was always interesting to hear how others were measuring results </a:t>
            </a:r>
            <a:endParaRPr/>
          </a:p>
          <a:p>
            <a:pPr indent="0" lvl="0" marL="914400" rtl="0" algn="l">
              <a:spcBef>
                <a:spcPts val="1000"/>
              </a:spcBef>
              <a:spcAft>
                <a:spcPts val="0"/>
              </a:spcAft>
              <a:buNone/>
            </a:pPr>
            <a:r>
              <a:t/>
            </a:r>
            <a:endParaRPr/>
          </a:p>
          <a:p>
            <a:pPr indent="-342900" lvl="0" marL="457200" rtl="0" algn="l">
              <a:spcBef>
                <a:spcPts val="1000"/>
              </a:spcBef>
              <a:spcAft>
                <a:spcPts val="0"/>
              </a:spcAft>
              <a:buSzPts val="1800"/>
              <a:buChar char="•"/>
            </a:pPr>
            <a:r>
              <a:rPr lang="en-US"/>
              <a:t>Modifications:</a:t>
            </a:r>
            <a:endParaRPr/>
          </a:p>
          <a:p>
            <a:pPr indent="-342900" lvl="1" marL="914400" rtl="0" algn="l">
              <a:spcBef>
                <a:spcPts val="0"/>
              </a:spcBef>
              <a:spcAft>
                <a:spcPts val="0"/>
              </a:spcAft>
              <a:buSzPts val="1800"/>
              <a:buChar char="•"/>
            </a:pPr>
            <a:r>
              <a:rPr lang="en-US"/>
              <a:t>shorter </a:t>
            </a:r>
            <a:r>
              <a:rPr lang="en-US"/>
              <a:t>training</a:t>
            </a:r>
            <a:r>
              <a:rPr lang="en-US"/>
              <a:t> sessions </a:t>
            </a:r>
            <a:endParaRPr/>
          </a:p>
          <a:p>
            <a:pPr indent="-342900" lvl="1" marL="914400" rtl="0" algn="l">
              <a:spcBef>
                <a:spcPts val="0"/>
              </a:spcBef>
              <a:spcAft>
                <a:spcPts val="0"/>
              </a:spcAft>
              <a:buSzPts val="1800"/>
              <a:buChar char="•"/>
            </a:pPr>
            <a:r>
              <a:rPr lang="en-US"/>
              <a:t>more ‘in the moment’ trainings</a:t>
            </a:r>
            <a:endParaRPr/>
          </a:p>
          <a:p>
            <a:pPr indent="-342900" lvl="1" marL="914400" rtl="0" algn="l">
              <a:spcBef>
                <a:spcPts val="0"/>
              </a:spcBef>
              <a:spcAft>
                <a:spcPts val="0"/>
              </a:spcAft>
              <a:buSzPts val="1800"/>
              <a:buChar char="•"/>
            </a:pPr>
            <a:r>
              <a:rPr lang="en-US"/>
              <a:t>more case scenarios and less reading information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56876852cc_0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Future Directions</a:t>
            </a:r>
            <a:endParaRPr/>
          </a:p>
        </p:txBody>
      </p:sp>
      <p:sp>
        <p:nvSpPr>
          <p:cNvPr id="364" name="Google Shape;364;g356876852cc_0_117"/>
          <p:cNvSpPr txBox="1"/>
          <p:nvPr>
            <p:ph idx="1" type="body"/>
          </p:nvPr>
        </p:nvSpPr>
        <p:spPr>
          <a:xfrm>
            <a:off x="838200" y="1424875"/>
            <a:ext cx="10515600" cy="46887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Short-Term:</a:t>
            </a:r>
            <a:endParaRPr/>
          </a:p>
          <a:p>
            <a:pPr indent="-342900" lvl="1" marL="914400" rtl="0" algn="l">
              <a:spcBef>
                <a:spcPts val="0"/>
              </a:spcBef>
              <a:spcAft>
                <a:spcPts val="0"/>
              </a:spcAft>
              <a:buSzPts val="1800"/>
              <a:buChar char="•"/>
            </a:pPr>
            <a:r>
              <a:rPr lang="en-US"/>
              <a:t>Apply trainings to Fall 2025:</a:t>
            </a:r>
            <a:endParaRPr/>
          </a:p>
          <a:p>
            <a:pPr indent="-342900" lvl="2" marL="1371600" rtl="0" algn="l">
              <a:spcBef>
                <a:spcPts val="0"/>
              </a:spcBef>
              <a:spcAft>
                <a:spcPts val="0"/>
              </a:spcAft>
              <a:buSzPts val="1800"/>
              <a:buChar char="•"/>
            </a:pPr>
            <a:r>
              <a:rPr lang="en-US"/>
              <a:t>More of a ‘reminder’ than module as many PMs are returners </a:t>
            </a:r>
            <a:endParaRPr/>
          </a:p>
          <a:p>
            <a:pPr indent="-342900" lvl="2" marL="1371600" rtl="0" algn="l">
              <a:spcBef>
                <a:spcPts val="0"/>
              </a:spcBef>
              <a:spcAft>
                <a:spcPts val="0"/>
              </a:spcAft>
              <a:buSzPts val="1800"/>
              <a:buChar char="•"/>
            </a:pPr>
            <a:r>
              <a:rPr lang="en-US"/>
              <a:t>Implement suggested topics </a:t>
            </a:r>
            <a:endParaRPr/>
          </a:p>
          <a:p>
            <a:pPr indent="-342900" lvl="2" marL="1371600" rtl="0" algn="l">
              <a:spcBef>
                <a:spcPts val="0"/>
              </a:spcBef>
              <a:spcAft>
                <a:spcPts val="0"/>
              </a:spcAft>
              <a:buSzPts val="1800"/>
              <a:buChar char="•"/>
            </a:pPr>
            <a:r>
              <a:rPr lang="en-US"/>
              <a:t>Remove or adjust unnecessary topics </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Long-Term:</a:t>
            </a:r>
            <a:endParaRPr/>
          </a:p>
          <a:p>
            <a:pPr indent="-342900" lvl="1" marL="914400" rtl="0" algn="l">
              <a:spcBef>
                <a:spcPts val="0"/>
              </a:spcBef>
              <a:spcAft>
                <a:spcPts val="0"/>
              </a:spcAft>
              <a:buSzPts val="1800"/>
              <a:buChar char="•"/>
            </a:pPr>
            <a:r>
              <a:rPr lang="en-US"/>
              <a:t>Christina Summer Duty- Upload to Brightspace </a:t>
            </a:r>
            <a:endParaRPr/>
          </a:p>
          <a:p>
            <a:pPr indent="-342900" lvl="1" marL="914400" rtl="0" algn="l">
              <a:spcBef>
                <a:spcPts val="0"/>
              </a:spcBef>
              <a:spcAft>
                <a:spcPts val="0"/>
              </a:spcAft>
              <a:buSzPts val="1800"/>
              <a:buChar char="•"/>
            </a:pPr>
            <a:r>
              <a:rPr lang="en-US"/>
              <a:t>PM Training Committee Spring 2026</a:t>
            </a:r>
            <a:endParaRPr/>
          </a:p>
          <a:p>
            <a:pPr indent="-342900" lvl="2" marL="1371600" rtl="0" algn="l">
              <a:spcBef>
                <a:spcPts val="0"/>
              </a:spcBef>
              <a:spcAft>
                <a:spcPts val="0"/>
              </a:spcAft>
              <a:buSzPts val="1800"/>
              <a:buChar char="•"/>
            </a:pPr>
            <a:r>
              <a:rPr lang="en-US"/>
              <a:t>finish Brightspace upload </a:t>
            </a:r>
            <a:endParaRPr/>
          </a:p>
          <a:p>
            <a:pPr indent="-342900" lvl="1" marL="914400" rtl="0" algn="l">
              <a:spcBef>
                <a:spcPts val="0"/>
              </a:spcBef>
              <a:spcAft>
                <a:spcPts val="0"/>
              </a:spcAft>
              <a:buSzPts val="1800"/>
              <a:buChar char="•"/>
            </a:pPr>
            <a:r>
              <a:rPr lang="en-US"/>
              <a:t>Distribute to other programs/ institutions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050e1504c4_0_10"/>
          <p:cNvSpPr txBox="1"/>
          <p:nvPr>
            <p:ph type="title"/>
          </p:nvPr>
        </p:nvSpPr>
        <p:spPr>
          <a:xfrm>
            <a:off x="0"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Course Description</a:t>
            </a:r>
            <a:endParaRPr/>
          </a:p>
        </p:txBody>
      </p:sp>
      <p:sp>
        <p:nvSpPr>
          <p:cNvPr id="134" name="Google Shape;134;g3050e1504c4_0_10"/>
          <p:cNvSpPr/>
          <p:nvPr/>
        </p:nvSpPr>
        <p:spPr>
          <a:xfrm>
            <a:off x="349500" y="9895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 (n=1) </a:t>
            </a:r>
            <a:endParaRPr b="1" sz="1600">
              <a:latin typeface="Avenir"/>
              <a:ea typeface="Avenir"/>
              <a:cs typeface="Avenir"/>
              <a:sym typeface="Avenir"/>
            </a:endParaRPr>
          </a:p>
        </p:txBody>
      </p:sp>
      <p:sp>
        <p:nvSpPr>
          <p:cNvPr id="135" name="Google Shape;135;g3050e1504c4_0_10"/>
          <p:cNvSpPr txBox="1"/>
          <p:nvPr/>
        </p:nvSpPr>
        <p:spPr>
          <a:xfrm>
            <a:off x="4841875" y="926050"/>
            <a:ext cx="6984900" cy="4577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Preps and instruct courses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1st semester- Introduction to Research Methods</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poster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2nd semester- Biofilm Basics</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lab learning techniques</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proposal</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3rd semester- Biofilm Basics ll</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novel research</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manuscript</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poster</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Manage Undergraduate PMs</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Manage Lab Equipment/ Supplies/Etc. </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Mentor Independent Study </a:t>
            </a:r>
            <a:endParaRPr sz="1800">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050e1504c4_0_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Course Description</a:t>
            </a:r>
            <a:endParaRPr/>
          </a:p>
        </p:txBody>
      </p:sp>
      <p:sp>
        <p:nvSpPr>
          <p:cNvPr id="141" name="Google Shape;141;g3050e1504c4_0_19"/>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 (n=1) </a:t>
            </a:r>
            <a:endParaRPr b="1" sz="1600">
              <a:latin typeface="Avenir"/>
              <a:ea typeface="Avenir"/>
              <a:cs typeface="Avenir"/>
              <a:sym typeface="Avenir"/>
            </a:endParaRPr>
          </a:p>
        </p:txBody>
      </p:sp>
      <p:sp>
        <p:nvSpPr>
          <p:cNvPr id="142" name="Google Shape;142;g3050e1504c4_0_19"/>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Lead Undergraduate PM (n=1)</a:t>
            </a:r>
            <a:endParaRPr b="1" sz="1600">
              <a:latin typeface="Avenir"/>
              <a:ea typeface="Avenir"/>
              <a:cs typeface="Avenir"/>
              <a:sym typeface="Avenir"/>
            </a:endParaRPr>
          </a:p>
        </p:txBody>
      </p:sp>
      <p:sp>
        <p:nvSpPr>
          <p:cNvPr id="143" name="Google Shape;143;g3050e1504c4_0_19"/>
          <p:cNvSpPr txBox="1"/>
          <p:nvPr/>
        </p:nvSpPr>
        <p:spPr>
          <a:xfrm>
            <a:off x="4841875" y="926050"/>
            <a:ext cx="6984900" cy="4577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Assists with lab prep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2nd semester- Biofilm Basics</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autoclaving</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overnights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3rd semester- Biofilm Basics ll</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autoclaving</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overseeing weekends</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Office Hours </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Attends lecture</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Runs weekly PM meeting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trainings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grading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updates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check-ins </a:t>
            </a:r>
            <a:endParaRPr sz="18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050e1504c4_0_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Course Description</a:t>
            </a:r>
            <a:endParaRPr/>
          </a:p>
        </p:txBody>
      </p:sp>
      <p:sp>
        <p:nvSpPr>
          <p:cNvPr id="149" name="Google Shape;149;g3050e1504c4_0_27"/>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 (n=1) </a:t>
            </a:r>
            <a:endParaRPr b="1" sz="1600">
              <a:latin typeface="Avenir"/>
              <a:ea typeface="Avenir"/>
              <a:cs typeface="Avenir"/>
              <a:sym typeface="Avenir"/>
            </a:endParaRPr>
          </a:p>
        </p:txBody>
      </p:sp>
      <p:sp>
        <p:nvSpPr>
          <p:cNvPr id="150" name="Google Shape;150;g3050e1504c4_0_27"/>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Lead Undergraduate PM (n=1)</a:t>
            </a:r>
            <a:endParaRPr b="1" sz="1600">
              <a:latin typeface="Avenir"/>
              <a:ea typeface="Avenir"/>
              <a:cs typeface="Avenir"/>
              <a:sym typeface="Avenir"/>
            </a:endParaRPr>
          </a:p>
        </p:txBody>
      </p:sp>
      <p:sp>
        <p:nvSpPr>
          <p:cNvPr id="151" name="Google Shape;151;g3050e1504c4_0_27"/>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 (n=16)</a:t>
            </a:r>
            <a:endParaRPr b="1" sz="1600">
              <a:latin typeface="Avenir"/>
              <a:ea typeface="Avenir"/>
              <a:cs typeface="Avenir"/>
              <a:sym typeface="Avenir"/>
            </a:endParaRPr>
          </a:p>
        </p:txBody>
      </p:sp>
      <p:sp>
        <p:nvSpPr>
          <p:cNvPr id="152" name="Google Shape;152;g3050e1504c4_0_27"/>
          <p:cNvSpPr txBox="1"/>
          <p:nvPr/>
        </p:nvSpPr>
        <p:spPr>
          <a:xfrm>
            <a:off x="4841875" y="926050"/>
            <a:ext cx="6984900" cy="4577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2nd and 3rd semester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Lead Team PMs </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1 per team </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Attends weekly team meetings</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Assists with course products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Team PMs </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Assists Lead Team PMs </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Assists with course products </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Lab PMs </a:t>
            </a:r>
            <a:endParaRPr sz="1800">
              <a:solidFill>
                <a:schemeClr val="dk1"/>
              </a:solidFill>
              <a:latin typeface="Avenir"/>
              <a:ea typeface="Avenir"/>
              <a:cs typeface="Avenir"/>
              <a:sym typeface="Avenir"/>
            </a:endParaRPr>
          </a:p>
          <a:p>
            <a:pPr indent="-342900" lvl="2" marL="13716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Assists with lab training/ hour check </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All PMs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Attends weekly PM meetings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Grading </a:t>
            </a:r>
            <a:endParaRPr sz="1800">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050e1504c4_0_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Course Description</a:t>
            </a:r>
            <a:endParaRPr/>
          </a:p>
        </p:txBody>
      </p:sp>
      <p:sp>
        <p:nvSpPr>
          <p:cNvPr id="158" name="Google Shape;158;g3050e1504c4_0_35"/>
          <p:cNvSpPr/>
          <p:nvPr/>
        </p:nvSpPr>
        <p:spPr>
          <a:xfrm>
            <a:off x="534725" y="169070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Research Educator (n=1) </a:t>
            </a:r>
            <a:endParaRPr b="1" sz="1600">
              <a:latin typeface="Avenir"/>
              <a:ea typeface="Avenir"/>
              <a:cs typeface="Avenir"/>
              <a:sym typeface="Avenir"/>
            </a:endParaRPr>
          </a:p>
        </p:txBody>
      </p:sp>
      <p:sp>
        <p:nvSpPr>
          <p:cNvPr id="159" name="Google Shape;159;g3050e1504c4_0_35"/>
          <p:cNvSpPr/>
          <p:nvPr/>
        </p:nvSpPr>
        <p:spPr>
          <a:xfrm>
            <a:off x="534725" y="258392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Lead Undergraduate PM (n=1)</a:t>
            </a:r>
            <a:endParaRPr b="1" sz="1600">
              <a:latin typeface="Avenir"/>
              <a:ea typeface="Avenir"/>
              <a:cs typeface="Avenir"/>
              <a:sym typeface="Avenir"/>
            </a:endParaRPr>
          </a:p>
        </p:txBody>
      </p:sp>
      <p:sp>
        <p:nvSpPr>
          <p:cNvPr id="160" name="Google Shape;160;g3050e1504c4_0_35"/>
          <p:cNvSpPr/>
          <p:nvPr/>
        </p:nvSpPr>
        <p:spPr>
          <a:xfrm>
            <a:off x="534725" y="3526650"/>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Undergraduate PM (n=16)</a:t>
            </a:r>
            <a:endParaRPr b="1" sz="1600">
              <a:latin typeface="Avenir"/>
              <a:ea typeface="Avenir"/>
              <a:cs typeface="Avenir"/>
              <a:sym typeface="Avenir"/>
            </a:endParaRPr>
          </a:p>
        </p:txBody>
      </p:sp>
      <p:sp>
        <p:nvSpPr>
          <p:cNvPr id="161" name="Google Shape;161;g3050e1504c4_0_35"/>
          <p:cNvSpPr/>
          <p:nvPr/>
        </p:nvSpPr>
        <p:spPr>
          <a:xfrm>
            <a:off x="534725" y="4469375"/>
            <a:ext cx="3907500" cy="478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Avenir"/>
                <a:ea typeface="Avenir"/>
                <a:cs typeface="Avenir"/>
                <a:sym typeface="Avenir"/>
              </a:rPr>
              <a:t>FRI Students (n=30)</a:t>
            </a:r>
            <a:endParaRPr b="1" sz="1600">
              <a:latin typeface="Avenir"/>
              <a:ea typeface="Avenir"/>
              <a:cs typeface="Avenir"/>
              <a:sym typeface="Avenir"/>
            </a:endParaRPr>
          </a:p>
        </p:txBody>
      </p:sp>
      <p:sp>
        <p:nvSpPr>
          <p:cNvPr id="162" name="Google Shape;162;g3050e1504c4_0_35"/>
          <p:cNvSpPr txBox="1"/>
          <p:nvPr/>
        </p:nvSpPr>
        <p:spPr>
          <a:xfrm>
            <a:off x="4841875" y="926050"/>
            <a:ext cx="6984900" cy="4577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Lecture Teams (Semester 1-3)</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Work in 5 teams ranging from 5-7 students</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Work towards proposal, manuscript, poster</a:t>
            </a:r>
            <a:endParaRPr sz="1800">
              <a:solidFill>
                <a:schemeClr val="dk1"/>
              </a:solidFill>
              <a:latin typeface="Avenir"/>
              <a:ea typeface="Avenir"/>
              <a:cs typeface="Avenir"/>
              <a:sym typeface="Avenir"/>
            </a:endParaRPr>
          </a:p>
          <a:p>
            <a:pPr indent="-342900" lvl="0" marL="4572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Lab Groups (Semester 2)</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Work in 8 groups (4 per lab section)</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3-4 students per group</a:t>
            </a:r>
            <a:endParaRPr sz="1800">
              <a:solidFill>
                <a:schemeClr val="dk1"/>
              </a:solidFill>
              <a:latin typeface="Avenir"/>
              <a:ea typeface="Avenir"/>
              <a:cs typeface="Avenir"/>
              <a:sym typeface="Avenir"/>
            </a:endParaRPr>
          </a:p>
          <a:p>
            <a:pPr indent="-342900" lvl="1" marL="914400" rtl="0" algn="l">
              <a:lnSpc>
                <a:spcPct val="150000"/>
              </a:lnSpc>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Learn lab techniques by working with isolates </a:t>
            </a:r>
            <a:endParaRPr sz="1800">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txBox="1"/>
          <p:nvPr>
            <p:ph type="title"/>
          </p:nvPr>
        </p:nvSpPr>
        <p:spPr>
          <a:xfrm>
            <a:off x="0" y="0"/>
            <a:ext cx="10515600" cy="11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Objectives (Biofilms 1) </a:t>
            </a:r>
            <a:endParaRPr/>
          </a:p>
        </p:txBody>
      </p:sp>
      <p:sp>
        <p:nvSpPr>
          <p:cNvPr id="168" name="Google Shape;168;p3"/>
          <p:cNvSpPr txBox="1"/>
          <p:nvPr>
            <p:ph idx="1" type="body"/>
          </p:nvPr>
        </p:nvSpPr>
        <p:spPr>
          <a:xfrm>
            <a:off x="304275" y="926050"/>
            <a:ext cx="11049600" cy="5331300"/>
          </a:xfrm>
          <a:prstGeom prst="rect">
            <a:avLst/>
          </a:prstGeom>
          <a:noFill/>
          <a:ln>
            <a:noFill/>
          </a:ln>
        </p:spPr>
        <p:txBody>
          <a:bodyPr anchorCtr="0" anchor="t" bIns="45700" lIns="91425" spcFirstLastPara="1" rIns="91425" wrap="square" tIns="45700">
            <a:normAutofit lnSpcReduction="10000"/>
          </a:bodyPr>
          <a:lstStyle/>
          <a:p>
            <a:pPr indent="-330200" lvl="0" marL="457200" rtl="0" algn="just">
              <a:lnSpc>
                <a:spcPct val="100000"/>
              </a:lnSpc>
              <a:spcBef>
                <a:spcPts val="0"/>
              </a:spcBef>
              <a:spcAft>
                <a:spcPts val="0"/>
              </a:spcAft>
              <a:buSzPts val="1600"/>
              <a:buFont typeface="Avenir"/>
              <a:buAutoNum type="arabicPeriod"/>
            </a:pPr>
            <a:r>
              <a:rPr lang="en-US" sz="1600"/>
              <a:t>Know/understand (knowledge):</a:t>
            </a:r>
            <a:endParaRPr sz="1600"/>
          </a:p>
          <a:p>
            <a:pPr indent="-330200" lvl="1" marL="914400" rtl="0" algn="just">
              <a:lnSpc>
                <a:spcPct val="100000"/>
              </a:lnSpc>
              <a:spcBef>
                <a:spcPts val="0"/>
              </a:spcBef>
              <a:spcAft>
                <a:spcPts val="0"/>
              </a:spcAft>
              <a:buSzPts val="1600"/>
              <a:buFont typeface="Avenir"/>
              <a:buAutoNum type="alphaLcPeriod"/>
            </a:pPr>
            <a:r>
              <a:rPr lang="en-US" sz="1600"/>
              <a:t>Describe molecular and cellular structures of microbes</a:t>
            </a:r>
            <a:endParaRPr sz="1600"/>
          </a:p>
          <a:p>
            <a:pPr indent="-330200" lvl="1" marL="914400" rtl="0" algn="just">
              <a:lnSpc>
                <a:spcPct val="100000"/>
              </a:lnSpc>
              <a:spcBef>
                <a:spcPts val="0"/>
              </a:spcBef>
              <a:spcAft>
                <a:spcPts val="0"/>
              </a:spcAft>
              <a:buSzPts val="1600"/>
              <a:buFont typeface="Avenir"/>
              <a:buAutoNum type="alphaLcPeriod"/>
            </a:pPr>
            <a:r>
              <a:rPr lang="en-US" sz="1600"/>
              <a:t>Explain mechanisms of microbial genetics and </a:t>
            </a:r>
            <a:r>
              <a:rPr lang="en-US" sz="1600"/>
              <a:t>evaluate</a:t>
            </a:r>
            <a:r>
              <a:rPr lang="en-US" sz="1600"/>
              <a:t> how specific external influences could impact the relationship and regulation of DNA, RNA, and proteins</a:t>
            </a:r>
            <a:endParaRPr sz="1600"/>
          </a:p>
          <a:p>
            <a:pPr indent="-330200" lvl="1" marL="914400" rtl="0" algn="just">
              <a:lnSpc>
                <a:spcPct val="100000"/>
              </a:lnSpc>
              <a:spcBef>
                <a:spcPts val="0"/>
              </a:spcBef>
              <a:spcAft>
                <a:spcPts val="0"/>
              </a:spcAft>
              <a:buSzPts val="1600"/>
              <a:buFont typeface="Avenir"/>
              <a:buAutoNum type="alphaLcPeriod"/>
            </a:pPr>
            <a:r>
              <a:rPr lang="en-US" sz="1600"/>
              <a:t>Connect specific molecular research topics and questions to real life applications of microbiology research for health care, industry, and environmental health</a:t>
            </a:r>
            <a:endParaRPr sz="1600"/>
          </a:p>
          <a:p>
            <a:pPr indent="0" lvl="0" marL="0" rtl="0" algn="just">
              <a:lnSpc>
                <a:spcPct val="100000"/>
              </a:lnSpc>
              <a:spcBef>
                <a:spcPts val="0"/>
              </a:spcBef>
              <a:spcAft>
                <a:spcPts val="0"/>
              </a:spcAft>
              <a:buNone/>
            </a:pPr>
            <a:r>
              <a:t/>
            </a:r>
            <a:endParaRPr sz="1600"/>
          </a:p>
          <a:p>
            <a:pPr indent="-330200" lvl="0" marL="457200" rtl="0" algn="just">
              <a:lnSpc>
                <a:spcPct val="100000"/>
              </a:lnSpc>
              <a:spcBef>
                <a:spcPts val="0"/>
              </a:spcBef>
              <a:spcAft>
                <a:spcPts val="0"/>
              </a:spcAft>
              <a:buSzPts val="1600"/>
              <a:buFont typeface="Avenir"/>
              <a:buAutoNum type="arabicPeriod"/>
            </a:pPr>
            <a:r>
              <a:rPr lang="en-US" sz="1600"/>
              <a:t>Be able to (skills):</a:t>
            </a:r>
            <a:endParaRPr sz="1600"/>
          </a:p>
          <a:p>
            <a:pPr indent="-330200" lvl="1" marL="914400" rtl="0" algn="just">
              <a:lnSpc>
                <a:spcPct val="100000"/>
              </a:lnSpc>
              <a:spcBef>
                <a:spcPts val="0"/>
              </a:spcBef>
              <a:spcAft>
                <a:spcPts val="0"/>
              </a:spcAft>
              <a:buSzPts val="1600"/>
              <a:buFont typeface="Avenir"/>
              <a:buAutoNum type="alphaLcPeriod"/>
            </a:pPr>
            <a:r>
              <a:rPr lang="en-US" sz="1600"/>
              <a:t>Discover, understand, and discuss primary research literature and evaluate the validity of hypotheses generated by others</a:t>
            </a:r>
            <a:endParaRPr sz="1600"/>
          </a:p>
          <a:p>
            <a:pPr indent="-330200" lvl="1" marL="914400" rtl="0" algn="just">
              <a:lnSpc>
                <a:spcPct val="100000"/>
              </a:lnSpc>
              <a:spcBef>
                <a:spcPts val="0"/>
              </a:spcBef>
              <a:spcAft>
                <a:spcPts val="0"/>
              </a:spcAft>
              <a:buSzPts val="1600"/>
              <a:buFont typeface="Avenir"/>
              <a:buAutoNum type="alphaLcPeriod"/>
            </a:pPr>
            <a:r>
              <a:rPr lang="en-US" sz="1600"/>
              <a:t>generate testable scientific hypotheses and develop research plans to test these hypotheses</a:t>
            </a:r>
            <a:endParaRPr sz="1600"/>
          </a:p>
          <a:p>
            <a:pPr indent="-330200" lvl="1" marL="914400" rtl="0" algn="just">
              <a:lnSpc>
                <a:spcPct val="100000"/>
              </a:lnSpc>
              <a:spcBef>
                <a:spcPts val="0"/>
              </a:spcBef>
              <a:spcAft>
                <a:spcPts val="0"/>
              </a:spcAft>
              <a:buSzPts val="1600"/>
              <a:buFont typeface="Avenir"/>
              <a:buAutoNum type="alphaLcPeriod"/>
            </a:pPr>
            <a:r>
              <a:rPr lang="en-US" sz="1600"/>
              <a:t>evaluate the validity of hypotheses generated by others</a:t>
            </a:r>
            <a:endParaRPr sz="1600"/>
          </a:p>
          <a:p>
            <a:pPr indent="-330200" lvl="1" marL="914400" rtl="0" algn="just">
              <a:lnSpc>
                <a:spcPct val="100000"/>
              </a:lnSpc>
              <a:spcBef>
                <a:spcPts val="0"/>
              </a:spcBef>
              <a:spcAft>
                <a:spcPts val="0"/>
              </a:spcAft>
              <a:buSzPts val="1600"/>
              <a:buFont typeface="Avenir"/>
              <a:buAutoNum type="alphaLcPeriod"/>
            </a:pPr>
            <a:r>
              <a:rPr lang="en-US" sz="1600"/>
              <a:t>apply research protocols and instrumentation appropriately</a:t>
            </a:r>
            <a:endParaRPr sz="1600"/>
          </a:p>
          <a:p>
            <a:pPr indent="-330200" lvl="1" marL="914400" rtl="0" algn="just">
              <a:lnSpc>
                <a:spcPct val="100000"/>
              </a:lnSpc>
              <a:spcBef>
                <a:spcPts val="0"/>
              </a:spcBef>
              <a:spcAft>
                <a:spcPts val="0"/>
              </a:spcAft>
              <a:buSzPts val="1600"/>
              <a:buFont typeface="Avenir"/>
              <a:buAutoNum type="alphaLcPeriod"/>
            </a:pPr>
            <a:r>
              <a:rPr lang="en-US" sz="1600"/>
              <a:t>collect and analyze research data appropriately</a:t>
            </a:r>
            <a:endParaRPr sz="1600"/>
          </a:p>
          <a:p>
            <a:pPr indent="-330200" lvl="1" marL="914400" rtl="0" algn="just">
              <a:lnSpc>
                <a:spcPct val="100000"/>
              </a:lnSpc>
              <a:spcBef>
                <a:spcPts val="0"/>
              </a:spcBef>
              <a:spcAft>
                <a:spcPts val="0"/>
              </a:spcAft>
              <a:buSzPts val="1600"/>
              <a:buFont typeface="Avenir"/>
              <a:buAutoNum type="alphaLcPeriod"/>
            </a:pPr>
            <a:r>
              <a:rPr lang="en-US" sz="1600"/>
              <a:t>develop professional skills including time management, teamwork, flexibility, perseverance, and problem-solving</a:t>
            </a:r>
            <a:endParaRPr sz="1600"/>
          </a:p>
          <a:p>
            <a:pPr indent="0" lvl="0" marL="0" rtl="0" algn="just">
              <a:lnSpc>
                <a:spcPct val="100000"/>
              </a:lnSpc>
              <a:spcBef>
                <a:spcPts val="0"/>
              </a:spcBef>
              <a:spcAft>
                <a:spcPts val="0"/>
              </a:spcAft>
              <a:buNone/>
            </a:pPr>
            <a:r>
              <a:t/>
            </a:r>
            <a:endParaRPr sz="1600"/>
          </a:p>
          <a:p>
            <a:pPr indent="-330200" lvl="0" marL="457200" rtl="0" algn="just">
              <a:lnSpc>
                <a:spcPct val="100000"/>
              </a:lnSpc>
              <a:spcBef>
                <a:spcPts val="0"/>
              </a:spcBef>
              <a:spcAft>
                <a:spcPts val="0"/>
              </a:spcAft>
              <a:buSzPts val="1600"/>
              <a:buFont typeface="Avenir"/>
              <a:buAutoNum type="arabicPeriod"/>
            </a:pPr>
            <a:r>
              <a:rPr lang="en-US" sz="1600"/>
              <a:t>Have created (products)</a:t>
            </a:r>
            <a:endParaRPr sz="1600"/>
          </a:p>
          <a:p>
            <a:pPr indent="-330200" lvl="1" marL="914400" rtl="0" algn="just">
              <a:lnSpc>
                <a:spcPct val="100000"/>
              </a:lnSpc>
              <a:spcBef>
                <a:spcPts val="0"/>
              </a:spcBef>
              <a:spcAft>
                <a:spcPts val="0"/>
              </a:spcAft>
              <a:buSzPts val="1600"/>
              <a:buFont typeface="Avenir"/>
              <a:buAutoNum type="alphaLcPeriod"/>
            </a:pPr>
            <a:r>
              <a:rPr lang="en-US" sz="1600"/>
              <a:t>a research proposal that effectively argues and communicates your plans and rationale for your fall research project</a:t>
            </a:r>
            <a:endParaRPr sz="1600"/>
          </a:p>
          <a:p>
            <a:pPr indent="0" lvl="0" marL="0" rtl="0" algn="l">
              <a:lnSpc>
                <a:spcPct val="90000"/>
              </a:lnSpc>
              <a:spcBef>
                <a:spcPts val="500"/>
              </a:spcBef>
              <a:spcAft>
                <a:spcPts val="0"/>
              </a:spcAft>
              <a:buNone/>
            </a:pPr>
            <a:r>
              <a:t/>
            </a:r>
            <a:endParaRPr b="1"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050e1504c4_0_46"/>
          <p:cNvSpPr txBox="1"/>
          <p:nvPr>
            <p:ph type="title"/>
          </p:nvPr>
        </p:nvSpPr>
        <p:spPr>
          <a:xfrm>
            <a:off x="0" y="0"/>
            <a:ext cx="10515600" cy="11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haroni"/>
              <a:buNone/>
            </a:pPr>
            <a:r>
              <a:rPr lang="en-US"/>
              <a:t>Objectives (Practicum in College Teaching) </a:t>
            </a:r>
            <a:endParaRPr/>
          </a:p>
        </p:txBody>
      </p:sp>
      <p:sp>
        <p:nvSpPr>
          <p:cNvPr id="174" name="Google Shape;174;g3050e1504c4_0_46"/>
          <p:cNvSpPr txBox="1"/>
          <p:nvPr>
            <p:ph idx="1" type="body"/>
          </p:nvPr>
        </p:nvSpPr>
        <p:spPr>
          <a:xfrm>
            <a:off x="304275" y="926050"/>
            <a:ext cx="11049600" cy="5331300"/>
          </a:xfrm>
          <a:prstGeom prst="rect">
            <a:avLst/>
          </a:prstGeom>
          <a:noFill/>
          <a:ln>
            <a:noFill/>
          </a:ln>
        </p:spPr>
        <p:txBody>
          <a:bodyPr anchorCtr="0" anchor="t" bIns="45700" lIns="91425" spcFirstLastPara="1" rIns="91425" wrap="square" tIns="45700">
            <a:normAutofit/>
          </a:bodyPr>
          <a:lstStyle/>
          <a:p>
            <a:pPr indent="-412750" lvl="0" marL="457200" rtl="0" algn="just">
              <a:lnSpc>
                <a:spcPct val="100000"/>
              </a:lnSpc>
              <a:spcBef>
                <a:spcPts val="0"/>
              </a:spcBef>
              <a:spcAft>
                <a:spcPts val="0"/>
              </a:spcAft>
              <a:buSzPts val="2900"/>
              <a:buFont typeface="Avenir"/>
              <a:buAutoNum type="arabicPeriod"/>
            </a:pPr>
            <a:r>
              <a:rPr lang="en-US" sz="2500"/>
              <a:t>Develop mentorship and leadership skills</a:t>
            </a:r>
            <a:endParaRPr sz="2500"/>
          </a:p>
          <a:p>
            <a:pPr indent="0" lvl="0" marL="457200" rtl="0" algn="just">
              <a:lnSpc>
                <a:spcPct val="100000"/>
              </a:lnSpc>
              <a:spcBef>
                <a:spcPts val="0"/>
              </a:spcBef>
              <a:spcAft>
                <a:spcPts val="0"/>
              </a:spcAft>
              <a:buNone/>
            </a:pPr>
            <a:r>
              <a:t/>
            </a:r>
            <a:endParaRPr sz="2500"/>
          </a:p>
          <a:p>
            <a:pPr indent="-387350" lvl="0" marL="457200" rtl="0" algn="just">
              <a:lnSpc>
                <a:spcPct val="100000"/>
              </a:lnSpc>
              <a:spcBef>
                <a:spcPts val="0"/>
              </a:spcBef>
              <a:spcAft>
                <a:spcPts val="0"/>
              </a:spcAft>
              <a:buSzPts val="2500"/>
              <a:buFont typeface="Avenir"/>
              <a:buAutoNum type="arabicPeriod"/>
            </a:pPr>
            <a:r>
              <a:rPr lang="en-US" sz="2500"/>
              <a:t>Demonstrate the ability to guide students through research techniques, </a:t>
            </a:r>
            <a:r>
              <a:rPr lang="en-US" sz="2500"/>
              <a:t>projects</a:t>
            </a:r>
            <a:r>
              <a:rPr lang="en-US" sz="2500"/>
              <a:t>, and problem solving</a:t>
            </a:r>
            <a:endParaRPr sz="2500"/>
          </a:p>
          <a:p>
            <a:pPr indent="0" lvl="0" marL="457200" rtl="0" algn="just">
              <a:lnSpc>
                <a:spcPct val="100000"/>
              </a:lnSpc>
              <a:spcBef>
                <a:spcPts val="0"/>
              </a:spcBef>
              <a:spcAft>
                <a:spcPts val="0"/>
              </a:spcAft>
              <a:buNone/>
            </a:pPr>
            <a:r>
              <a:t/>
            </a:r>
            <a:endParaRPr sz="2500"/>
          </a:p>
          <a:p>
            <a:pPr indent="-387350" lvl="0" marL="457200" rtl="0" algn="just">
              <a:lnSpc>
                <a:spcPct val="100000"/>
              </a:lnSpc>
              <a:spcBef>
                <a:spcPts val="0"/>
              </a:spcBef>
              <a:spcAft>
                <a:spcPts val="0"/>
              </a:spcAft>
              <a:buSzPts val="2500"/>
              <a:buFont typeface="Avenir"/>
              <a:buAutoNum type="arabicPeriod"/>
            </a:pPr>
            <a:r>
              <a:rPr lang="en-US" sz="2500"/>
              <a:t>Facilitate collaborative learning and enhance team dynamics within research groups</a:t>
            </a:r>
            <a:endParaRPr sz="2500"/>
          </a:p>
          <a:p>
            <a:pPr indent="0" lvl="0" marL="457200" rtl="0" algn="just">
              <a:lnSpc>
                <a:spcPct val="100000"/>
              </a:lnSpc>
              <a:spcBef>
                <a:spcPts val="0"/>
              </a:spcBef>
              <a:spcAft>
                <a:spcPts val="0"/>
              </a:spcAft>
              <a:buNone/>
            </a:pPr>
            <a:r>
              <a:t/>
            </a:r>
            <a:endParaRPr sz="2500"/>
          </a:p>
          <a:p>
            <a:pPr indent="-387350" lvl="0" marL="457200" rtl="0" algn="just">
              <a:lnSpc>
                <a:spcPct val="100000"/>
              </a:lnSpc>
              <a:spcBef>
                <a:spcPts val="0"/>
              </a:spcBef>
              <a:spcAft>
                <a:spcPts val="0"/>
              </a:spcAft>
              <a:buSzPts val="2500"/>
              <a:buFont typeface="Avenir"/>
              <a:buAutoNum type="arabicPeriod"/>
            </a:pPr>
            <a:r>
              <a:rPr lang="en-US" sz="2500"/>
              <a:t>Maintain professional standards of confidentiality and academic integrity in all interactions </a:t>
            </a:r>
            <a:endParaRPr sz="2500"/>
          </a:p>
          <a:p>
            <a:pPr indent="0" lvl="0" marL="0" rtl="0" algn="l">
              <a:lnSpc>
                <a:spcPct val="90000"/>
              </a:lnSpc>
              <a:spcBef>
                <a:spcPts val="500"/>
              </a:spcBef>
              <a:spcAft>
                <a:spcPts val="0"/>
              </a:spcAft>
              <a:buNone/>
            </a:pPr>
            <a:r>
              <a:t/>
            </a:r>
            <a:endParaRPr b="1" sz="3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pesVTI">
  <a:themeElements>
    <a:clrScheme name="Ion Boardroom">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2020-10-19T16:06:21Z</dcterms:created>
  <dc:creator>Olimpo, Jeffrey 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2023-04-24T21:35:21Z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64a9ae12-cce2-4756-bee4-7d7054ced9b3</vt:lpwstr>
  </property>
  <property fmtid="{D5CDD505-2E9C-101B-9397-08002B2CF9AE}" pid="8" name="MSIP_Label_b73649dc-6fee-4eb8-a128-734c3c842ea8_ContentBits">
    <vt:lpwstr>0</vt:lpwstr>
  </property>
</Properties>
</file>