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9" r:id="rId1"/>
  </p:sldMasterIdLst>
  <p:notesMasterIdLst>
    <p:notesMasterId r:id="rId10"/>
  </p:notesMasterIdLst>
  <p:sldIdLst>
    <p:sldId id="256" r:id="rId2"/>
    <p:sldId id="264" r:id="rId3"/>
    <p:sldId id="265" r:id="rId4"/>
    <p:sldId id="266" r:id="rId5"/>
    <p:sldId id="267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03046-982D-49C6-8FEA-FE702A24EE3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72E9B-7536-43A0-96E2-42D081A8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83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E6F4A-58FF-DC4E-9509-2E28C2465F2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324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E6F4A-58FF-DC4E-9509-2E28C2465F2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241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628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45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936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765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08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75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26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759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546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34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9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4/23/2025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61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gala.com/cases/ideonella" TargetMode="External"/><Relationship Id="rId2" Type="http://schemas.openxmlformats.org/officeDocument/2006/relationships/hyperlink" Target="https://www.learngala.com/cases/comamona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bits.wordpress.ncsu.ed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906370-1564-49FA-A802-58546B3922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window&#10;&#10;Description automatically generated">
            <a:extLst>
              <a:ext uri="{FF2B5EF4-FFF2-40B4-BE49-F238E27FC236}">
                <a16:creationId xmlns:a16="http://schemas.microsoft.com/office/drawing/2014/main" id="{652269A4-6CEC-41D7-AEBC-2F7502FDD5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b="15730"/>
          <a:stretch/>
        </p:blipFill>
        <p:spPr>
          <a:xfrm>
            <a:off x="0" y="8477"/>
            <a:ext cx="12191980" cy="685799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7932FA-3C69-2241-B9BC-A7354582E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7192" y="1032483"/>
            <a:ext cx="5037616" cy="2982360"/>
          </a:xfrm>
        </p:spPr>
        <p:txBody>
          <a:bodyPr>
            <a:normAutofit/>
          </a:bodyPr>
          <a:lstStyle/>
          <a:p>
            <a:r>
              <a:rPr lang="en-US" sz="4800" dirty="0"/>
              <a:t>CURE TAPESTRy Capstone Talk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0A1F81-66EC-EC4A-990F-47F6AD27F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7192" y="4106918"/>
            <a:ext cx="5037616" cy="1655762"/>
          </a:xfrm>
        </p:spPr>
        <p:txBody>
          <a:bodyPr>
            <a:normAutofit/>
          </a:bodyPr>
          <a:lstStyle/>
          <a:p>
            <a:r>
              <a:rPr lang="en-US" dirty="0" smtClean="0"/>
              <a:t>Carlos C. Goller</a:t>
            </a:r>
            <a:endParaRPr lang="en-US" dirty="0"/>
          </a:p>
        </p:txBody>
      </p:sp>
      <p:sp>
        <p:nvSpPr>
          <p:cNvPr id="18" name="Arc 12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4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51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29DEE-86C1-4848-8C29-3B0851C38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D2974-5DF2-E444-BBA8-14BDC38D1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732"/>
            <a:ext cx="10515600" cy="42706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BIT 295: Biotechnology &amp; Sustainability (Q) </a:t>
            </a:r>
          </a:p>
          <a:p>
            <a:pPr fontAlgn="base"/>
            <a:r>
              <a:rPr lang="en-US" dirty="0"/>
              <a:t>Three </a:t>
            </a:r>
            <a:r>
              <a:rPr lang="en-US" dirty="0" smtClean="0"/>
              <a:t>credits</a:t>
            </a:r>
          </a:p>
          <a:p>
            <a:pPr fontAlgn="base"/>
            <a:r>
              <a:rPr lang="en-US" dirty="0" smtClean="0"/>
              <a:t>20 students/semester</a:t>
            </a:r>
            <a:endParaRPr lang="en-US" dirty="0"/>
          </a:p>
          <a:p>
            <a:pPr fontAlgn="base"/>
            <a:r>
              <a:rPr lang="en-US" dirty="0"/>
              <a:t>Blended/Hybrid: online modules, in-person sessions, and in-person labs</a:t>
            </a:r>
          </a:p>
          <a:p>
            <a:pPr fontAlgn="base"/>
            <a:r>
              <a:rPr lang="en-US" dirty="0"/>
              <a:t>Course-based undergraduate research experience</a:t>
            </a:r>
          </a:p>
          <a:p>
            <a:pPr fontAlgn="base"/>
            <a:r>
              <a:rPr lang="en-US" dirty="0"/>
              <a:t>Professional development </a:t>
            </a:r>
            <a:r>
              <a:rPr lang="en-US" dirty="0" smtClean="0"/>
              <a:t>skills: ethical reasoning </a:t>
            </a:r>
            <a:endParaRPr lang="en-US" dirty="0"/>
          </a:p>
          <a:p>
            <a:pPr fontAlgn="base"/>
            <a:r>
              <a:rPr lang="en-US" dirty="0"/>
              <a:t>Bioinformatics </a:t>
            </a:r>
            <a:r>
              <a:rPr lang="en-US" dirty="0" smtClean="0"/>
              <a:t>tools: sequence a genome</a:t>
            </a:r>
            <a:endParaRPr lang="en-US" dirty="0"/>
          </a:p>
          <a:p>
            <a:pPr fontAlgn="base"/>
            <a:r>
              <a:rPr lang="en-US" dirty="0"/>
              <a:t>Develop your identity as a </a:t>
            </a:r>
            <a:r>
              <a:rPr lang="en-US" dirty="0" smtClean="0"/>
              <a:t>scientist</a:t>
            </a:r>
          </a:p>
          <a:p>
            <a:pPr fontAlgn="base"/>
            <a:r>
              <a:rPr lang="en-US" dirty="0" smtClean="0"/>
              <a:t>One postdoctoral teaching scholar, one graduate TA, and two peer learning assistants (new!)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377" y="31215"/>
            <a:ext cx="1281023" cy="12810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4976" y="5272175"/>
            <a:ext cx="1585823" cy="15858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592" y="5285116"/>
            <a:ext cx="1475117" cy="14751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034" y="5327528"/>
            <a:ext cx="1390291" cy="13902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650" y="5200184"/>
            <a:ext cx="1517635" cy="15176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293" y="5536227"/>
            <a:ext cx="1312345" cy="131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9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29DEE-86C1-4848-8C29-3B0851C38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Focus and SLOs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D2974-5DF2-E444-BBA8-14BDC38D1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Peer learners and graduate TAs </a:t>
            </a:r>
            <a:r>
              <a:rPr lang="en-US" b="1" dirty="0" smtClean="0">
                <a:solidFill>
                  <a:schemeClr val="accent1"/>
                </a:solidFill>
              </a:rPr>
              <a:t>reflect</a:t>
            </a:r>
            <a:r>
              <a:rPr lang="en-US" dirty="0" smtClean="0"/>
              <a:t> on the benefits of CUREs and help </a:t>
            </a:r>
            <a:r>
              <a:rPr lang="en-US" b="1" dirty="0" smtClean="0">
                <a:solidFill>
                  <a:schemeClr val="accent1"/>
                </a:solidFill>
              </a:rPr>
              <a:t>develop resources </a:t>
            </a:r>
            <a:r>
              <a:rPr lang="en-US" dirty="0" smtClean="0"/>
              <a:t>to improve teamwork and feedback for course participants.</a:t>
            </a:r>
            <a:endParaRPr lang="en-US" dirty="0"/>
          </a:p>
          <a:p>
            <a:pPr marL="0" indent="0">
              <a:buNone/>
            </a:pPr>
            <a:endParaRPr lang="en-US" sz="1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/>
              <a:t>Learning Outcomes/Objectives</a:t>
            </a:r>
          </a:p>
          <a:p>
            <a:pPr lvl="1"/>
            <a:r>
              <a:rPr lang="en-US" b="1" dirty="0" smtClean="0"/>
              <a:t>Reflect</a:t>
            </a:r>
            <a:r>
              <a:rPr lang="en-US" dirty="0" smtClean="0"/>
              <a:t> on team building and the features of CUREs</a:t>
            </a:r>
            <a:endParaRPr lang="en-US" dirty="0"/>
          </a:p>
          <a:p>
            <a:pPr lvl="1"/>
            <a:r>
              <a:rPr lang="en-US" b="1" dirty="0" smtClean="0"/>
              <a:t>Identify</a:t>
            </a:r>
            <a:r>
              <a:rPr lang="en-US" dirty="0" smtClean="0"/>
              <a:t> challenges or barriers in supporting participant development</a:t>
            </a:r>
          </a:p>
          <a:p>
            <a:pPr lvl="1"/>
            <a:r>
              <a:rPr lang="en-US" b="1" dirty="0" smtClean="0"/>
              <a:t>Explain</a:t>
            </a:r>
            <a:r>
              <a:rPr lang="en-US" dirty="0" smtClean="0"/>
              <a:t> what they learned and contributed to the course</a:t>
            </a:r>
            <a:endParaRPr lang="en-US" dirty="0"/>
          </a:p>
          <a:p>
            <a:pPr lvl="1"/>
            <a:r>
              <a:rPr lang="en-US" b="1" dirty="0" smtClean="0"/>
              <a:t>Create</a:t>
            </a:r>
            <a:r>
              <a:rPr lang="en-US" dirty="0" smtClean="0"/>
              <a:t> a plan for how this experience will strengthen their professional goals.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688" y="318818"/>
            <a:ext cx="1218103" cy="121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3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29DEE-86C1-4848-8C29-3B0851C38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Strategies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0731406-3D1A-2D40-B0D7-A45BCFDF489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11026309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38913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Learning Outcome/Objective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Associated Evaluation Strategy/Strategies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08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b="1" dirty="0" smtClean="0"/>
                        <a:t>Reflect</a:t>
                      </a:r>
                      <a:r>
                        <a:rPr lang="en-US" dirty="0" smtClean="0"/>
                        <a:t> on team building and the features of CUREs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Two reflections</a:t>
                      </a:r>
                      <a:r>
                        <a:rPr lang="en-US" baseline="0" dirty="0" smtClean="0"/>
                        <a:t> during the semester and a final reflection and survey.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Mini focus group with instructional team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727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b="1" dirty="0" smtClean="0"/>
                        <a:t>Identify</a:t>
                      </a:r>
                      <a:r>
                        <a:rPr lang="en-US" dirty="0" smtClean="0"/>
                        <a:t> challenges or barriers in supporting participant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Mid-semester and post-semester feedback survey.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Mini focus group with instructional team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154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b="1" dirty="0" smtClean="0"/>
                        <a:t>Explain</a:t>
                      </a:r>
                      <a:r>
                        <a:rPr lang="en-US" dirty="0" smtClean="0"/>
                        <a:t> what they learned and contributed to the 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Final</a:t>
                      </a:r>
                      <a:r>
                        <a:rPr lang="en-US" baseline="0" dirty="0" smtClean="0"/>
                        <a:t> reflection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Contribution to “BIT 295 Handbook” and TA resources.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Focus group with instructional team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579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b="1" dirty="0" smtClean="0"/>
                        <a:t>Create</a:t>
                      </a:r>
                      <a:r>
                        <a:rPr lang="en-US" dirty="0" smtClean="0"/>
                        <a:t> a plan for how this experience will strengthen their professional goals.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Submission of a plan</a:t>
                      </a:r>
                      <a:r>
                        <a:rPr lang="en-US" baseline="0" dirty="0" smtClean="0"/>
                        <a:t> draft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9187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691" y="75680"/>
            <a:ext cx="1685366" cy="158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3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29DEE-86C1-4848-8C29-3B0851C38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D2974-5DF2-E444-BBA8-14BDC38D1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8634"/>
            <a:ext cx="10515600" cy="4218317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Week 1. </a:t>
            </a:r>
            <a:r>
              <a:rPr lang="en-US" dirty="0" smtClean="0"/>
              <a:t>Co-develop and improve “Who is a leader?” instructional materials and team charters (</a:t>
            </a:r>
            <a:r>
              <a:rPr lang="en-US" b="1" dirty="0" smtClean="0">
                <a:solidFill>
                  <a:schemeClr val="accent1"/>
                </a:solidFill>
              </a:rPr>
              <a:t>30 min</a:t>
            </a:r>
            <a:r>
              <a:rPr lang="en-US" dirty="0" smtClean="0"/>
              <a:t>, students and TAs)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Weeks 1-4. </a:t>
            </a:r>
            <a:r>
              <a:rPr lang="en-US" dirty="0" smtClean="0"/>
              <a:t>Co-development of a case study on Learn Gala to focus on teamwork and data analyses. (</a:t>
            </a:r>
            <a:r>
              <a:rPr lang="en-US" b="1" dirty="0" smtClean="0">
                <a:solidFill>
                  <a:schemeClr val="accent1"/>
                </a:solidFill>
              </a:rPr>
              <a:t>weeks</a:t>
            </a:r>
            <a:r>
              <a:rPr lang="en-US" dirty="0" smtClean="0"/>
              <a:t>, TAs)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Week 2. </a:t>
            </a:r>
            <a:r>
              <a:rPr lang="en-US" dirty="0" smtClean="0"/>
              <a:t>Prepare a TA-run “Introduction to </a:t>
            </a:r>
            <a:r>
              <a:rPr lang="en-US" dirty="0" err="1" smtClean="0"/>
              <a:t>KBase</a:t>
            </a:r>
            <a:r>
              <a:rPr lang="en-US" dirty="0" smtClean="0"/>
              <a:t>” in-lab workshop. (</a:t>
            </a:r>
            <a:r>
              <a:rPr lang="en-US" b="1" dirty="0" smtClean="0">
                <a:solidFill>
                  <a:schemeClr val="accent1"/>
                </a:solidFill>
              </a:rPr>
              <a:t>45 min</a:t>
            </a:r>
            <a:r>
              <a:rPr lang="en-US" dirty="0" smtClean="0"/>
              <a:t>, co-develop with TAs)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Week 5. </a:t>
            </a:r>
            <a:r>
              <a:rPr lang="en-US" dirty="0" smtClean="0"/>
              <a:t>Troubleshooting bioinformatics discussion (</a:t>
            </a:r>
            <a:r>
              <a:rPr lang="en-US" b="1" dirty="0" smtClean="0">
                <a:solidFill>
                  <a:schemeClr val="accent1"/>
                </a:solidFill>
              </a:rPr>
              <a:t>30 min</a:t>
            </a:r>
            <a:r>
              <a:rPr lang="en-US" dirty="0" smtClean="0"/>
              <a:t>, TA and co-instructors)</a:t>
            </a:r>
          </a:p>
          <a:p>
            <a:r>
              <a:rPr lang="en-US" b="1" dirty="0">
                <a:solidFill>
                  <a:schemeClr val="accent1"/>
                </a:solidFill>
              </a:rPr>
              <a:t>Week </a:t>
            </a:r>
            <a:r>
              <a:rPr lang="en-US" b="1" dirty="0" smtClean="0">
                <a:solidFill>
                  <a:schemeClr val="accent1"/>
                </a:solidFill>
              </a:rPr>
              <a:t>8. </a:t>
            </a:r>
            <a:r>
              <a:rPr lang="en-US" dirty="0"/>
              <a:t>Troubleshooting bioinformatics discussion </a:t>
            </a:r>
            <a:r>
              <a:rPr lang="en-US" dirty="0" smtClean="0"/>
              <a:t>2 (</a:t>
            </a:r>
            <a:r>
              <a:rPr lang="en-US" b="1" dirty="0" smtClean="0">
                <a:solidFill>
                  <a:schemeClr val="accent1"/>
                </a:solidFill>
              </a:rPr>
              <a:t>30 </a:t>
            </a:r>
            <a:r>
              <a:rPr lang="en-US" b="1" dirty="0">
                <a:solidFill>
                  <a:schemeClr val="accent1"/>
                </a:solidFill>
              </a:rPr>
              <a:t>min</a:t>
            </a:r>
            <a:r>
              <a:rPr lang="en-US" dirty="0"/>
              <a:t>, TA and co-instructors</a:t>
            </a:r>
            <a:r>
              <a:rPr lang="en-US" dirty="0" smtClean="0"/>
              <a:t>)</a:t>
            </a:r>
          </a:p>
          <a:p>
            <a:r>
              <a:rPr lang="en-US" b="1" dirty="0">
                <a:solidFill>
                  <a:schemeClr val="accent1"/>
                </a:solidFill>
              </a:rPr>
              <a:t>Week </a:t>
            </a:r>
            <a:r>
              <a:rPr lang="en-US" b="1" dirty="0" smtClean="0">
                <a:solidFill>
                  <a:schemeClr val="accent1"/>
                </a:solidFill>
              </a:rPr>
              <a:t>10. </a:t>
            </a:r>
            <a:r>
              <a:rPr lang="en-US" dirty="0" smtClean="0"/>
              <a:t>Implement Learn Gala case study and facilitate discussion (</a:t>
            </a:r>
            <a:r>
              <a:rPr lang="en-US" b="1" dirty="0" smtClean="0">
                <a:solidFill>
                  <a:schemeClr val="accent1"/>
                </a:solidFill>
              </a:rPr>
              <a:t>30 </a:t>
            </a:r>
            <a:r>
              <a:rPr lang="en-US" b="1" dirty="0">
                <a:solidFill>
                  <a:schemeClr val="accent1"/>
                </a:solidFill>
              </a:rPr>
              <a:t>min</a:t>
            </a:r>
            <a:r>
              <a:rPr lang="en-US" dirty="0"/>
              <a:t>, TA and co-instructors)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Week 14. </a:t>
            </a:r>
            <a:r>
              <a:rPr lang="en-US" dirty="0" smtClean="0"/>
              <a:t>Sharing your work: creating public </a:t>
            </a:r>
            <a:r>
              <a:rPr lang="en-US" dirty="0" err="1" smtClean="0"/>
              <a:t>KBase</a:t>
            </a:r>
            <a:r>
              <a:rPr lang="en-US" dirty="0" smtClean="0"/>
              <a:t> Narratives </a:t>
            </a:r>
            <a:r>
              <a:rPr lang="en-US" dirty="0"/>
              <a:t>(</a:t>
            </a:r>
            <a:r>
              <a:rPr lang="en-US" b="1" dirty="0">
                <a:solidFill>
                  <a:schemeClr val="accent1"/>
                </a:solidFill>
              </a:rPr>
              <a:t>30 min</a:t>
            </a:r>
            <a:r>
              <a:rPr lang="en-US" dirty="0"/>
              <a:t>, TA and co-instructors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703" y="127438"/>
            <a:ext cx="1063007" cy="106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0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29DEE-86C1-4848-8C29-3B0851C38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Strategies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0731406-3D1A-2D40-B0D7-A45BCFDF48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218803"/>
              </p:ext>
            </p:extLst>
          </p:nvPr>
        </p:nvGraphicFramePr>
        <p:xfrm>
          <a:off x="838200" y="1825625"/>
          <a:ext cx="105156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11026309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38913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Learning Outcome/Objective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Associated Evaluation Strategy/Strategies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08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b="1" dirty="0" smtClean="0"/>
                        <a:t>Reflect</a:t>
                      </a:r>
                      <a:r>
                        <a:rPr lang="en-US" dirty="0" smtClean="0"/>
                        <a:t> on team building and the features of CUREs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 of experience survey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727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b="1" dirty="0" smtClean="0"/>
                        <a:t>Identify</a:t>
                      </a:r>
                      <a:r>
                        <a:rPr lang="en-US" dirty="0" smtClean="0"/>
                        <a:t> challenges or barriers in supporting participant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 of experience survey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154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b="1" dirty="0" smtClean="0"/>
                        <a:t>Explain</a:t>
                      </a:r>
                      <a:r>
                        <a:rPr lang="en-US" dirty="0" smtClean="0"/>
                        <a:t> what they learned and contributed to the 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 of experience survey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579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b="1" dirty="0" smtClean="0"/>
                        <a:t>Create</a:t>
                      </a:r>
                      <a:r>
                        <a:rPr lang="en-US" dirty="0" smtClean="0"/>
                        <a:t> a plan for how this experience will strengthen their professional goals.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Reflection,</a:t>
                      </a:r>
                      <a:r>
                        <a:rPr lang="en-US" baseline="0" dirty="0" smtClean="0"/>
                        <a:t> end of experience survey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9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648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29DEE-86C1-4848-8C29-3B0851C38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D2974-5DF2-E444-BBA8-14BDC38D1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Two case studies </a:t>
            </a:r>
            <a:r>
              <a:rPr lang="en-US" dirty="0" smtClean="0"/>
              <a:t>on Learn Gala created by Peer Learning Assistants</a:t>
            </a:r>
          </a:p>
          <a:p>
            <a:pPr lvl="1"/>
            <a:r>
              <a:rPr lang="en-US" dirty="0" smtClean="0">
                <a:hlinkClick r:id="rId2"/>
              </a:rPr>
              <a:t>Breaking down plastic chains: How </a:t>
            </a:r>
            <a:r>
              <a:rPr lang="en-US" i="1" dirty="0" err="1" smtClean="0">
                <a:hlinkClick r:id="rId2"/>
              </a:rPr>
              <a:t>Comamonas</a:t>
            </a:r>
            <a:r>
              <a:rPr lang="en-US" i="1" dirty="0" smtClean="0">
                <a:hlinkClick r:id="rId2"/>
              </a:rPr>
              <a:t> </a:t>
            </a:r>
            <a:r>
              <a:rPr lang="en-US" i="1" dirty="0" err="1" smtClean="0">
                <a:hlinkClick r:id="rId2"/>
              </a:rPr>
              <a:t>testosteroni</a:t>
            </a:r>
            <a:r>
              <a:rPr lang="en-US" i="1" dirty="0" smtClean="0">
                <a:hlinkClick r:id="rId2"/>
              </a:rPr>
              <a:t> </a:t>
            </a:r>
            <a:r>
              <a:rPr lang="en-US" dirty="0" smtClean="0">
                <a:hlinkClick r:id="rId2"/>
              </a:rPr>
              <a:t>could transform waste management.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hlinkClick r:id="rId3"/>
              </a:rPr>
              <a:t>Could  </a:t>
            </a:r>
            <a:r>
              <a:rPr lang="en-US" i="1" dirty="0" err="1" smtClean="0">
                <a:hlinkClick r:id="rId3"/>
              </a:rPr>
              <a:t>Ideonella</a:t>
            </a:r>
            <a:r>
              <a:rPr lang="en-US" i="1" dirty="0" smtClean="0">
                <a:hlinkClick r:id="rId3"/>
              </a:rPr>
              <a:t> </a:t>
            </a:r>
            <a:r>
              <a:rPr lang="en-US" i="1" dirty="0" err="1" smtClean="0">
                <a:hlinkClick r:id="rId3"/>
              </a:rPr>
              <a:t>sakaiensis</a:t>
            </a:r>
            <a:r>
              <a:rPr lang="en-US" i="1" dirty="0" smtClean="0">
                <a:hlinkClick r:id="rId3"/>
              </a:rPr>
              <a:t> be </a:t>
            </a:r>
            <a:r>
              <a:rPr lang="en-US" dirty="0" smtClean="0">
                <a:hlinkClick r:id="rId3"/>
              </a:rPr>
              <a:t>the answer to the plastic pollution problem? 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b="1" dirty="0" smtClean="0"/>
              <a:t>Two bioinformatics review sessions </a:t>
            </a:r>
            <a:r>
              <a:rPr lang="en-US" dirty="0" smtClean="0"/>
              <a:t>for </a:t>
            </a:r>
            <a:r>
              <a:rPr lang="en-US" dirty="0" err="1" smtClean="0"/>
              <a:t>KBase</a:t>
            </a:r>
            <a:r>
              <a:rPr lang="en-US" dirty="0" smtClean="0"/>
              <a:t> support</a:t>
            </a:r>
          </a:p>
          <a:p>
            <a:r>
              <a:rPr lang="en-US" dirty="0" err="1" smtClean="0"/>
              <a:t>Avelina</a:t>
            </a:r>
            <a:r>
              <a:rPr lang="en-US" dirty="0" smtClean="0"/>
              <a:t> obtained </a:t>
            </a:r>
            <a:r>
              <a:rPr lang="en-US" b="1" dirty="0" smtClean="0"/>
              <a:t>research credit </a:t>
            </a:r>
            <a:r>
              <a:rPr lang="en-US" dirty="0" smtClean="0"/>
              <a:t>for the experience and will pursue additional bench research</a:t>
            </a:r>
          </a:p>
          <a:p>
            <a:r>
              <a:rPr lang="en-US" dirty="0" smtClean="0"/>
              <a:t>Evan is applying for scholarships and used the peer mentoring position as part of his </a:t>
            </a:r>
            <a:r>
              <a:rPr lang="en-US" b="1" dirty="0" smtClean="0"/>
              <a:t>application package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029676"/>
                </a:solidFill>
              </a:rPr>
              <a:t>Students shared more with peer learners and were able to successfully complete lab and bioinformatics experiments.	</a:t>
            </a:r>
            <a:endParaRPr lang="en-US" b="1" dirty="0">
              <a:solidFill>
                <a:srgbClr val="0296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883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29DEE-86C1-4848-8C29-3B0851C38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and 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D2974-5DF2-E444-BBA8-14BDC38D1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Continue. I want to continue doing this… better! </a:t>
            </a:r>
            <a:r>
              <a:rPr lang="en-US" dirty="0"/>
              <a:t>In the fall, I will continue to work with Peer Learning Assistants in </a:t>
            </a:r>
            <a:r>
              <a:rPr lang="en-US" dirty="0" smtClean="0"/>
              <a:t>new CUREs I am developing/teaching.</a:t>
            </a:r>
          </a:p>
          <a:p>
            <a:r>
              <a:rPr lang="en-US" b="1" dirty="0" smtClean="0"/>
              <a:t>Develop/Plan. </a:t>
            </a:r>
            <a:r>
              <a:rPr lang="en-US" dirty="0" smtClean="0"/>
              <a:t>I will develop a </a:t>
            </a:r>
            <a:r>
              <a:rPr lang="en-US" dirty="0" err="1" smtClean="0"/>
              <a:t>Pressbooks</a:t>
            </a:r>
            <a:r>
              <a:rPr lang="en-US" dirty="0" smtClean="0"/>
              <a:t> section in our workbook for PLAs </a:t>
            </a:r>
            <a:r>
              <a:rPr lang="en-US" dirty="0"/>
              <a:t>with resources: </a:t>
            </a:r>
            <a:r>
              <a:rPr lang="en-US" dirty="0">
                <a:hlinkClick r:id="rId2"/>
              </a:rPr>
              <a:t>http://bits.wordpress.ncsu.edu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this summer and pilot with our four summer researchers who will have a teaching practicum/experience in the fall.</a:t>
            </a:r>
          </a:p>
          <a:p>
            <a:r>
              <a:rPr lang="en-US" b="1" dirty="0" smtClean="0"/>
              <a:t>Evaluate. </a:t>
            </a:r>
            <a:r>
              <a:rPr lang="en-US" dirty="0" smtClean="0"/>
              <a:t>I need to develop better surveys and guidelines for reflections. Help!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362836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Ion Boardroom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estival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629</Words>
  <Application>Microsoft Office PowerPoint</Application>
  <PresentationFormat>Widescreen</PresentationFormat>
  <Paragraphs>68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Aharoni</vt:lpstr>
      <vt:lpstr>Arial</vt:lpstr>
      <vt:lpstr>Avenir Next LT Pro</vt:lpstr>
      <vt:lpstr>Calibri</vt:lpstr>
      <vt:lpstr>ShapesVTI</vt:lpstr>
      <vt:lpstr>CURE TAPESTRy Capstone Talk</vt:lpstr>
      <vt:lpstr>Course Description</vt:lpstr>
      <vt:lpstr>Resource Focus and SLOs</vt:lpstr>
      <vt:lpstr>Evaluation Strategies</vt:lpstr>
      <vt:lpstr>Activities</vt:lpstr>
      <vt:lpstr>Evaluation Strategies</vt:lpstr>
      <vt:lpstr>Outcomes</vt:lpstr>
      <vt:lpstr>Lessons Learned and Future Directions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ENCOUR E/RCR Resource</dc:title>
  <dc:creator>Olimpo, Jeffrey T</dc:creator>
  <cp:lastModifiedBy>Carlos Christopher Goller</cp:lastModifiedBy>
  <cp:revision>24</cp:revision>
  <dcterms:created xsi:type="dcterms:W3CDTF">2020-10-19T16:06:21Z</dcterms:created>
  <dcterms:modified xsi:type="dcterms:W3CDTF">2025-04-24T16:36:55Z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73649dc-6fee-4eb8-a128-734c3c842ea8_Enabled">
    <vt:lpwstr>true</vt:lpwstr>
  </property>
  <property fmtid="{D5CDD505-2E9C-101B-9397-08002B2CF9AE}" pid="3" name="MSIP_Label_b73649dc-6fee-4eb8-a128-734c3c842ea8_SetDate">
    <vt:lpwstr>2023-04-24T21:35:21Z</vt:lpwstr>
  </property>
  <property fmtid="{D5CDD505-2E9C-101B-9397-08002B2CF9AE}" pid="4" name="MSIP_Label_b73649dc-6fee-4eb8-a128-734c3c842ea8_Method">
    <vt:lpwstr>Standard</vt:lpwstr>
  </property>
  <property fmtid="{D5CDD505-2E9C-101B-9397-08002B2CF9AE}" pid="5" name="MSIP_Label_b73649dc-6fee-4eb8-a128-734c3c842ea8_Name">
    <vt:lpwstr>defa4170-0d19-0005-0004-bc88714345d2</vt:lpwstr>
  </property>
  <property fmtid="{D5CDD505-2E9C-101B-9397-08002B2CF9AE}" pid="6" name="MSIP_Label_b73649dc-6fee-4eb8-a128-734c3c842ea8_SiteId">
    <vt:lpwstr>857c21d2-1a16-43a4-90cf-d57f3fab9d2f</vt:lpwstr>
  </property>
  <property fmtid="{D5CDD505-2E9C-101B-9397-08002B2CF9AE}" pid="7" name="MSIP_Label_b73649dc-6fee-4eb8-a128-734c3c842ea8_ActionId">
    <vt:lpwstr>64a9ae12-cce2-4756-bee4-7d7054ced9b3</vt:lpwstr>
  </property>
  <property fmtid="{D5CDD505-2E9C-101B-9397-08002B2CF9AE}" pid="8" name="MSIP_Label_b73649dc-6fee-4eb8-a128-734c3c842ea8_ContentBits">
    <vt:lpwstr>0</vt:lpwstr>
  </property>
</Properties>
</file>