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MxEtnAQ1ijYtYRZc1muTkD/2x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9164C2-8B9C-41DB-B65F-1CD654DFA61D}">
  <a:tblStyle styleId="{5C9164C2-8B9C-41DB-B65F-1CD654DFA61D}" styleName="Table_0">
    <a:wholeTbl>
      <a:tcTxStyle b="off" i="off">
        <a:font>
          <a:latin typeface="Avenir Next LT Pro"/>
          <a:ea typeface="Avenir Next LT Pro"/>
          <a:cs typeface="Avenir Next LT Pro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E7"/>
          </a:solidFill>
        </a:fill>
      </a:tcStyle>
    </a:wholeTbl>
    <a:band1H>
      <a:tcTxStyle/>
      <a:tcStyle>
        <a:tcBdr/>
        <a:fill>
          <a:solidFill>
            <a:srgbClr val="CFDE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E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venir Next LT Pro"/>
          <a:ea typeface="Avenir Next LT Pro"/>
          <a:cs typeface="Avenir Next LT Pro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430AC8C-9CF8-4324-AA78-3853A89004E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4fceab3081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34fceab3081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4e4bf6015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34e4bf601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4e4bf60157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34e4bf60157_0_10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34e4bf60157_0_10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4e4bf60157_0_2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34e4bf60157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4e4bf60157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34e4bf60157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e4bf60157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34e4bf60157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e4bf60157_0_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34e4bf60157_0_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haron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9"/>
          <p:cNvSpPr/>
          <p:nvPr/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9"/>
          <p:cNvSpPr/>
          <p:nvPr/>
        </p:nvSpPr>
        <p:spPr>
          <a:xfrm flipH="1">
            <a:off x="555710" y="1064829"/>
            <a:ext cx="4083433" cy="4083433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8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9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" name="Google Shape;25;p10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0"/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 extrusionOk="0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haron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/>
          <p:nvPr/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1"/>
          <p:cNvSpPr/>
          <p:nvPr/>
        </p:nvSpPr>
        <p:spPr>
          <a:xfrm flipH="1">
            <a:off x="555710" y="1064829"/>
            <a:ext cx="4083433" cy="4083433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12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13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4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15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haron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16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haron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p17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  <a:defRPr sz="4000" b="0" i="0" u="none" strike="noStrike" cap="none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earth.wisc.edu/" TargetMode="External"/><Relationship Id="rId5" Type="http://schemas.openxmlformats.org/officeDocument/2006/relationships/hyperlink" Target="https://docs.google.com/presentation/d/1B45eNEUZpPnPFvwAwCe-PnIefmlcgAjQ_kUor7fldK0/edit?usp=sharing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25rtBVRIUtuMdZyUU9Nqoam-pCR3IF0UHhtc7wOYAaA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/>
          <p:nvPr/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 descr="A close up of a window&#10;&#10;Description automatically generated"/>
          <p:cNvPicPr preferRelativeResize="0"/>
          <p:nvPr/>
        </p:nvPicPr>
        <p:blipFill rotWithShape="1">
          <a:blip r:embed="rId3">
            <a:alphaModFix amt="55000"/>
          </a:blip>
          <a:srcRect b="15730"/>
          <a:stretch/>
        </p:blipFill>
        <p:spPr>
          <a:xfrm>
            <a:off x="0" y="8477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/>
          <p:nvPr/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lt1">
              <a:alpha val="9490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 amt="82000"/>
          </a:blip>
          <a:srcRect l="7867" t="5088" r="7358" b="4536"/>
          <a:stretch/>
        </p:blipFill>
        <p:spPr>
          <a:xfrm>
            <a:off x="3023775" y="370600"/>
            <a:ext cx="6011400" cy="5995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haroni"/>
              <a:buNone/>
            </a:pPr>
            <a:r>
              <a:rPr lang="en-US" sz="4800"/>
              <a:t>CURE TAPESTRy Capstone Talk</a:t>
            </a:r>
            <a:endParaRPr/>
          </a:p>
        </p:txBody>
      </p:sp>
      <p:sp>
        <p:nvSpPr>
          <p:cNvPr id="111" name="Google Shape;111;p1"/>
          <p:cNvSpPr txBox="1"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Maria Goodrich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Eastern Michigan University</a:t>
            </a:r>
            <a:endParaRPr/>
          </a:p>
        </p:txBody>
      </p:sp>
      <p:sp>
        <p:nvSpPr>
          <p:cNvPr id="112" name="Google Shape;112;p1"/>
          <p:cNvSpPr/>
          <p:nvPr/>
        </p:nvSpPr>
        <p:spPr>
          <a:xfrm rot="-1433260" flipH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noFill/>
          <a:ln w="127000" cap="rnd" cmpd="sng">
            <a:solidFill>
              <a:schemeClr val="accent4">
                <a:alpha val="94901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Lessons Learned ✅</a:t>
            </a:r>
            <a:endParaRPr/>
          </a:p>
        </p:txBody>
      </p:sp>
      <p:sp>
        <p:nvSpPr>
          <p:cNvPr id="171" name="Google Shape;17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GAs thrive when given ownership of instruction and course improvement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Modeling labs from both instructor and student roles is key for building confidence and surfacing pitfalls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Protected time for peer teaching, reflection, and collaboration is essential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My role is to facilitate teamwork and shared purpose, not just deliver content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Our GA team mirrors the kind of collaborative learning we want students to experience in their research teams</a:t>
            </a:r>
            <a:endParaRPr>
              <a:solidFill>
                <a:srgbClr val="3B967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4fceab3081_0_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Future Directions 🚀</a:t>
            </a:r>
            <a:endParaRPr/>
          </a:p>
        </p:txBody>
      </p:sp>
      <p:sp>
        <p:nvSpPr>
          <p:cNvPr id="177" name="Google Shape;177;g34fceab3081_0_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Refine team meeting structure to better balance logistics, reflection, and modeling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Offer more targeted support for admin/logistical tasks while preserving pedagogical depth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Use this work to advocate for greater GA voice in department instructional planning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Explore cross-departmental partnerships to expand access to rigorous TA PD</a:t>
            </a:r>
            <a:endParaRPr>
              <a:solidFill>
                <a:srgbClr val="3B9676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3B9676"/>
              </a:buClr>
              <a:buSzPct val="64285"/>
              <a:buChar char="•"/>
            </a:pPr>
            <a:r>
              <a:rPr lang="en-US">
                <a:solidFill>
                  <a:srgbClr val="3B9676"/>
                </a:solidFill>
              </a:rPr>
              <a:t>Highlight the dual benefit of GA teaching development - for instruction and for their own research and communication growth</a:t>
            </a:r>
            <a:endParaRPr>
              <a:solidFill>
                <a:srgbClr val="3B967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g34e4bf60157_0_0"/>
          <p:cNvPicPr preferRelativeResize="0"/>
          <p:nvPr/>
        </p:nvPicPr>
        <p:blipFill rotWithShape="1">
          <a:blip r:embed="rId3">
            <a:alphaModFix/>
          </a:blip>
          <a:srcRect t="8138"/>
          <a:stretch/>
        </p:blipFill>
        <p:spPr>
          <a:xfrm>
            <a:off x="7792588" y="1298525"/>
            <a:ext cx="4235486" cy="4005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34e4bf60157_0_0"/>
          <p:cNvPicPr preferRelativeResize="0"/>
          <p:nvPr/>
        </p:nvPicPr>
        <p:blipFill rotWithShape="1">
          <a:blip r:embed="rId4">
            <a:alphaModFix/>
          </a:blip>
          <a:srcRect t="53073"/>
          <a:stretch/>
        </p:blipFill>
        <p:spPr>
          <a:xfrm>
            <a:off x="152400" y="5209175"/>
            <a:ext cx="11564801" cy="1686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34e4bf60157_0_0"/>
          <p:cNvSpPr txBox="1">
            <a:spLocks noGrp="1"/>
          </p:cNvSpPr>
          <p:nvPr>
            <p:ph type="title"/>
          </p:nvPr>
        </p:nvSpPr>
        <p:spPr>
          <a:xfrm>
            <a:off x="838200" y="288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Course Description</a:t>
            </a:r>
            <a:endParaRPr/>
          </a:p>
        </p:txBody>
      </p:sp>
      <p:sp>
        <p:nvSpPr>
          <p:cNvPr id="121" name="Google Shape;121;g34e4bf60157_0_0"/>
          <p:cNvSpPr txBox="1">
            <a:spLocks noGrp="1"/>
          </p:cNvSpPr>
          <p:nvPr>
            <p:ph type="body" idx="1"/>
          </p:nvPr>
        </p:nvSpPr>
        <p:spPr>
          <a:xfrm>
            <a:off x="838200" y="1368425"/>
            <a:ext cx="7333200" cy="38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BIO 111</a:t>
            </a:r>
            <a:r>
              <a:rPr lang="en-US"/>
              <a:t> Introductory Biology Lab: Cells &amp; Molecules</a:t>
            </a:r>
            <a:r>
              <a:rPr lang="en-US">
                <a:solidFill>
                  <a:srgbClr val="38761D"/>
                </a:solidFill>
              </a:rPr>
              <a:t> </a:t>
            </a:r>
            <a:r>
              <a:rPr lang="en-US">
                <a:solidFill>
                  <a:schemeClr val="accent6"/>
                </a:solidFill>
              </a:rPr>
              <a:t>(majors-focused but also gen ed)</a:t>
            </a:r>
            <a:endParaRPr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38761D"/>
              </a:buClr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6"/>
              </a:rPr>
              <a:t>Tiny Earth</a:t>
            </a:r>
            <a:r>
              <a:rPr lang="en-US">
                <a:solidFill>
                  <a:srgbClr val="38761D"/>
                </a:solidFill>
              </a:rPr>
              <a:t> </a:t>
            </a:r>
            <a:r>
              <a:rPr lang="en-US">
                <a:solidFill>
                  <a:schemeClr val="accent6"/>
                </a:solidFill>
              </a:rPr>
              <a:t>antibiotic discovery CURE</a:t>
            </a:r>
            <a:endParaRPr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•"/>
            </a:pPr>
            <a:r>
              <a:rPr lang="en-US">
                <a:solidFill>
                  <a:schemeClr val="accent6"/>
                </a:solidFill>
              </a:rPr>
              <a:t>100-250 students per semester (sections of 24 that meet for 2 hours 2x per week)</a:t>
            </a:r>
            <a:endParaRPr>
              <a:solidFill>
                <a:schemeClr val="accent6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•"/>
            </a:pPr>
            <a:r>
              <a:rPr lang="en-US" sz="2800">
                <a:solidFill>
                  <a:schemeClr val="accent6"/>
                </a:solidFill>
              </a:rPr>
              <a:t>~40% 1st year students</a:t>
            </a:r>
            <a:endParaRPr sz="2800">
              <a:solidFill>
                <a:schemeClr val="accent6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•"/>
            </a:pPr>
            <a:r>
              <a:rPr lang="en-US">
                <a:solidFill>
                  <a:schemeClr val="accent6"/>
                </a:solidFill>
              </a:rPr>
              <a:t>7-10 graduate student instructors (GAs)</a:t>
            </a:r>
            <a:endParaRPr>
              <a:solidFill>
                <a:schemeClr val="accent6"/>
              </a:solidFill>
            </a:endParaRPr>
          </a:p>
          <a:p>
            <a:pPr marL="91440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SzPts val="1800"/>
              <a:buChar char="•"/>
            </a:pPr>
            <a:r>
              <a:rPr lang="en-US">
                <a:solidFill>
                  <a:schemeClr val="accent6"/>
                </a:solidFill>
              </a:rPr>
              <a:t>each GA teaches two sections in different teams, one they“lead” and one they “back”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22" name="Google Shape;122;g34e4bf60157_0_0"/>
          <p:cNvSpPr txBox="1"/>
          <p:nvPr/>
        </p:nvSpPr>
        <p:spPr>
          <a:xfrm>
            <a:off x="8828838" y="841025"/>
            <a:ext cx="21630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B9676"/>
                </a:solidFill>
                <a:latin typeface="Avenir"/>
                <a:ea typeface="Avenir"/>
                <a:cs typeface="Avenir"/>
                <a:sym typeface="Avenir"/>
              </a:rPr>
              <a:t>W25 Majors</a:t>
            </a:r>
            <a:endParaRPr sz="2400">
              <a:solidFill>
                <a:srgbClr val="3B9676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4e4bf60157_0_106"/>
          <p:cNvSpPr txBox="1">
            <a:spLocks noGrp="1"/>
          </p:cNvSpPr>
          <p:nvPr>
            <p:ph type="title"/>
          </p:nvPr>
        </p:nvSpPr>
        <p:spPr>
          <a:xfrm>
            <a:off x="838200" y="603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Resource Focus and LOs</a:t>
            </a:r>
            <a:endParaRPr/>
          </a:p>
        </p:txBody>
      </p:sp>
      <p:sp>
        <p:nvSpPr>
          <p:cNvPr id="129" name="Google Shape;129;g34e4bf60157_0_106"/>
          <p:cNvSpPr txBox="1">
            <a:spLocks noGrp="1"/>
          </p:cNvSpPr>
          <p:nvPr>
            <p:ph type="body" idx="1"/>
          </p:nvPr>
        </p:nvSpPr>
        <p:spPr>
          <a:xfrm>
            <a:off x="838200" y="1058425"/>
            <a:ext cx="10515600" cy="572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b="1">
                <a:solidFill>
                  <a:schemeClr val="accent6"/>
                </a:solidFill>
              </a:rPr>
              <a:t>This tool supports the development of research and teaching acumen in our diverse GA team, preparing them to facilitate specs-based assessments, active learning, and inclusive mentoring throughout students’ semester-long research projects. </a:t>
            </a:r>
            <a:endParaRPr b="1">
              <a:solidFill>
                <a:schemeClr val="accent6"/>
              </a:solidFill>
            </a:endParaRPr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Cultivate a </a:t>
            </a:r>
            <a:r>
              <a:rPr lang="en-US" sz="2600" b="1"/>
              <a:t>research mindset</a:t>
            </a:r>
            <a:r>
              <a:rPr lang="en-US" sz="2600">
                <a:solidFill>
                  <a:srgbClr val="3B9676"/>
                </a:solidFill>
              </a:rPr>
              <a:t> that embraces iteration and supports student discovery</a:t>
            </a:r>
            <a:endParaRPr sz="2600">
              <a:solidFill>
                <a:srgbClr val="3B9676"/>
              </a:solidFill>
            </a:endParaRPr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Implement </a:t>
            </a:r>
            <a:r>
              <a:rPr lang="en-US" sz="2600" b="1"/>
              <a:t>specifications-based assessments</a:t>
            </a:r>
            <a:r>
              <a:rPr lang="en-US" sz="2600">
                <a:solidFill>
                  <a:srgbClr val="3B9676"/>
                </a:solidFill>
              </a:rPr>
              <a:t> and provide clear, constructive feedback</a:t>
            </a:r>
            <a:endParaRPr sz="2600">
              <a:solidFill>
                <a:srgbClr val="3B9676"/>
              </a:solidFill>
            </a:endParaRPr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Use </a:t>
            </a:r>
            <a:r>
              <a:rPr lang="en-US" sz="2600" b="1"/>
              <a:t>active learning strategies</a:t>
            </a:r>
            <a:r>
              <a:rPr lang="en-US" sz="2600">
                <a:solidFill>
                  <a:srgbClr val="3B9676"/>
                </a:solidFill>
              </a:rPr>
              <a:t> to promote engagement and collaboration</a:t>
            </a:r>
            <a:endParaRPr sz="2600">
              <a:solidFill>
                <a:srgbClr val="3B9676"/>
              </a:solidFill>
            </a:endParaRPr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Mentor students in </a:t>
            </a:r>
            <a:r>
              <a:rPr lang="en-US" sz="2600" b="1"/>
              <a:t>scientific communication</a:t>
            </a:r>
            <a:r>
              <a:rPr lang="en-US" sz="2600">
                <a:solidFill>
                  <a:srgbClr val="3B9676"/>
                </a:solidFill>
              </a:rPr>
              <a:t> (presenting and interpreting results)</a:t>
            </a:r>
            <a:endParaRPr sz="2600">
              <a:solidFill>
                <a:srgbClr val="3B9676"/>
              </a:solidFill>
            </a:endParaRPr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Create inclusive, supportive environments for </a:t>
            </a:r>
            <a:r>
              <a:rPr lang="en-US" sz="2600" b="1"/>
              <a:t>diverse learners</a:t>
            </a:r>
            <a:endParaRPr sz="2600" b="1"/>
          </a:p>
          <a:p>
            <a:pPr marL="457200" lvl="0" indent="-32258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3B9676"/>
              </a:buClr>
              <a:buSzPct val="61538"/>
              <a:buChar char="•"/>
            </a:pPr>
            <a:r>
              <a:rPr lang="en-US" sz="2600">
                <a:solidFill>
                  <a:srgbClr val="3B9676"/>
                </a:solidFill>
              </a:rPr>
              <a:t>Understand and articulate the </a:t>
            </a:r>
            <a:r>
              <a:rPr lang="en-US" sz="2600" b="1"/>
              <a:t>defining features of a CURE</a:t>
            </a:r>
            <a:endParaRPr sz="26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e4bf60157_0_2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Evaluation Strategies</a:t>
            </a:r>
            <a:endParaRPr/>
          </a:p>
        </p:txBody>
      </p:sp>
      <p:graphicFrame>
        <p:nvGraphicFramePr>
          <p:cNvPr id="135" name="Google Shape;135;g34e4bf60157_0_210"/>
          <p:cNvGraphicFramePr/>
          <p:nvPr>
            <p:extLst>
              <p:ext uri="{D42A27DB-BD31-4B8C-83A1-F6EECF244321}">
                <p14:modId xmlns:p14="http://schemas.microsoft.com/office/powerpoint/2010/main" val="4005110834"/>
              </p:ext>
            </p:extLst>
          </p:nvPr>
        </p:nvGraphicFramePr>
        <p:xfrm>
          <a:off x="838200" y="1444625"/>
          <a:ext cx="10515600" cy="5034350"/>
        </p:xfrm>
        <a:graphic>
          <a:graphicData uri="http://schemas.openxmlformats.org/drawingml/2006/table">
            <a:tbl>
              <a:tblPr firstRow="1" bandRow="1">
                <a:noFill/>
                <a:tableStyleId>{5C9164C2-8B9C-41DB-B65F-1CD654DFA61D}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Learning Outcome/Objective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Associated </a:t>
                      </a:r>
                      <a:r>
                        <a:rPr lang="en-US" sz="1800" u="sng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Evaluation Strategies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0" dirty="0"/>
                        <a:t>(no IRB)</a:t>
                      </a:r>
                      <a:endParaRPr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Cultivate a Research Mindset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open text (Sections 1.1–1.3)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“Confidence in helping students navigate research uncertainty”</a:t>
                      </a:r>
                      <a:endParaRPr sz="2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Implement Specs-Based Assessments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text (Section 2)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Surveys (Mid &amp; Final):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“Prepared for KCs/SCs,” “Benefit from resubmission,” “Thoughts on specs grading”</a:t>
                      </a:r>
                      <a:endParaRPr sz="2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Engage Students Through Active Learning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example (Section 3)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Final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frequency of help-seeking/giving during lab; perceived learning</a:t>
                      </a:r>
                      <a:endParaRPr sz="2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Communicate Scientific Results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open text (Section 4)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Final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reflections on Tiny Earth project, challenges, and favorite lab activities</a:t>
                      </a:r>
                      <a:endParaRPr sz="2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Support Diverse Learners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open text (Section 5)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Surveys:</a:t>
                      </a:r>
                      <a:r>
                        <a:rPr lang="en-US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 “Belonging,” “Challenges,” and “Instructor support” questions</a:t>
                      </a:r>
                      <a:endParaRPr sz="2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Understand &amp; Communicate the CURE Model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GA Survey:</a:t>
                      </a:r>
                      <a:r>
                        <a:rPr lang="en-US" sz="15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Likert + open response (Section 6)</a:t>
                      </a:r>
                      <a:endParaRPr sz="15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Final Survey:</a:t>
                      </a:r>
                      <a:r>
                        <a:rPr lang="en-US" sz="15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Reflections on Tiny Earth project (indirect evidence)</a:t>
                      </a:r>
                      <a:endParaRPr sz="22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Activities</a:t>
            </a:r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6"/>
                </a:solidFill>
              </a:rPr>
              <a:t>Three-hour weekly meetings blended skill-building, reflection, and collaboration, supporting both new and returning GAs in leading an authentic, inclusive CURE experience. </a:t>
            </a:r>
            <a:endParaRPr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6"/>
                </a:solidFill>
              </a:rPr>
              <a:t>Time devoted to each activity was variable from week to week based on the needs of the team and the timing with respect to the course workflow.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4e4bf60157_0_340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Activities</a:t>
            </a:r>
            <a:endParaRPr/>
          </a:p>
        </p:txBody>
      </p:sp>
      <p:sp>
        <p:nvSpPr>
          <p:cNvPr id="147" name="Google Shape;147;g34e4bf60157_0_340"/>
          <p:cNvSpPr txBox="1">
            <a:spLocks noGrp="1"/>
          </p:cNvSpPr>
          <p:nvPr>
            <p:ph type="body" idx="1"/>
          </p:nvPr>
        </p:nvSpPr>
        <p:spPr>
          <a:xfrm>
            <a:off x="838200" y="1241375"/>
            <a:ext cx="10515600" cy="516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740" b="1"/>
              <a:t>📝 </a:t>
            </a:r>
            <a:r>
              <a:rPr lang="en-US" sz="2740" b="1">
                <a:solidFill>
                  <a:srgbClr val="3B9676"/>
                </a:solidFill>
              </a:rPr>
              <a:t>Assessment Calibration &amp; Peer Grading Practice</a:t>
            </a:r>
            <a:endParaRPr sz="274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chemeClr val="accent6"/>
                </a:solidFill>
              </a:rPr>
              <a:t>GAs worked in pairs to grade student submissions using specs rubrics, then as a group compared and discussed differences to improve consistency and clarity.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67" b="1">
                <a:solidFill>
                  <a:schemeClr val="accent6"/>
                </a:solidFill>
              </a:rPr>
              <a:t>✅ Implement Specs-Based Assessments</a:t>
            </a:r>
            <a:endParaRPr sz="1767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67" b="1">
                <a:solidFill>
                  <a:schemeClr val="accent6"/>
                </a:solidFill>
              </a:rPr>
              <a:t>✅ Communicate Scientific Results</a:t>
            </a:r>
            <a:endParaRPr sz="1767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1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740" b="1"/>
              <a:t>🔬</a:t>
            </a:r>
            <a:r>
              <a:rPr lang="en-US" sz="2740" b="1">
                <a:solidFill>
                  <a:schemeClr val="accent4"/>
                </a:solidFill>
              </a:rPr>
              <a:t> </a:t>
            </a:r>
            <a:r>
              <a:rPr lang="en-US" sz="2740" b="1">
                <a:solidFill>
                  <a:srgbClr val="3B9676"/>
                </a:solidFill>
              </a:rPr>
              <a:t>Protocol Modeling &amp; Peer-Led Prelab Demos</a:t>
            </a:r>
            <a:endParaRPr sz="274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chemeClr val="accent6"/>
                </a:solidFill>
              </a:rPr>
              <a:t>GAs took turns modeling how to teach or troubleshoot key lab techniques (e.g., PCR setup, crowded plate interpretation), followed by peer feedback.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accent6"/>
                </a:solidFill>
              </a:rPr>
              <a:t>✅ Cultivate a Research Mindset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accent6"/>
                </a:solidFill>
              </a:rPr>
              <a:t>✅ Engage Students Through Active Learning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b="1">
                <a:solidFill>
                  <a:schemeClr val="accent6"/>
                </a:solidFill>
              </a:rPr>
              <a:t>✅ Understand &amp; Communicate the CURE Model</a:t>
            </a:r>
            <a:endParaRPr sz="1600"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4e4bf60157_0_347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Activities</a:t>
            </a:r>
            <a:endParaRPr/>
          </a:p>
        </p:txBody>
      </p:sp>
      <p:sp>
        <p:nvSpPr>
          <p:cNvPr id="153" name="Google Shape;153;g34e4bf60157_0_347"/>
          <p:cNvSpPr txBox="1">
            <a:spLocks noGrp="1"/>
          </p:cNvSpPr>
          <p:nvPr>
            <p:ph type="body" idx="1"/>
          </p:nvPr>
        </p:nvSpPr>
        <p:spPr>
          <a:xfrm>
            <a:off x="838200" y="1241375"/>
            <a:ext cx="10515600" cy="516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700" b="1"/>
              <a:t>💡</a:t>
            </a:r>
            <a:r>
              <a:rPr lang="en-US" sz="2700" b="1">
                <a:solidFill>
                  <a:srgbClr val="3B9676"/>
                </a:solidFill>
              </a:rPr>
              <a:t> Active Learning Strategy Design &amp; Share-Out</a:t>
            </a:r>
            <a:endParaRPr sz="270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200" b="1">
                <a:solidFill>
                  <a:schemeClr val="accent6"/>
                </a:solidFill>
              </a:rPr>
              <a:t>Brainstormed and tested classroom activities (whiteboard work, table discussions, jigsaw, etc.) to enhance engagement and understanding.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Engage Students Through Active Learning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Communicate Scientific Results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Support Diverse Learners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endParaRPr sz="2127" b="1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700" b="1"/>
              <a:t>🧠 </a:t>
            </a:r>
            <a:r>
              <a:rPr lang="en-US" sz="2700" b="1">
                <a:solidFill>
                  <a:srgbClr val="3B9676"/>
                </a:solidFill>
              </a:rPr>
              <a:t>Case-Based Pedagogy Reflections</a:t>
            </a:r>
            <a:endParaRPr sz="270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200" b="1">
                <a:solidFill>
                  <a:schemeClr val="accent6"/>
                </a:solidFill>
              </a:rPr>
              <a:t>Discussed real lab situations or student struggles (e.g., motivation after project setbacks, grading dilemmas) to explore inclusive mentoring strategies.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Cultivate a Research Mindset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Implement Specs-Based Assessments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Support Diverse Learners</a:t>
            </a:r>
            <a:endParaRPr sz="1750"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4e4bf60157_0_353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Activities</a:t>
            </a:r>
            <a:endParaRPr/>
          </a:p>
        </p:txBody>
      </p:sp>
      <p:sp>
        <p:nvSpPr>
          <p:cNvPr id="159" name="Google Shape;159;g34e4bf60157_0_353"/>
          <p:cNvSpPr txBox="1">
            <a:spLocks noGrp="1"/>
          </p:cNvSpPr>
          <p:nvPr>
            <p:ph type="body" idx="1"/>
          </p:nvPr>
        </p:nvSpPr>
        <p:spPr>
          <a:xfrm>
            <a:off x="838200" y="1241375"/>
            <a:ext cx="10515600" cy="516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700" b="1"/>
              <a:t>📂 </a:t>
            </a:r>
            <a:r>
              <a:rPr lang="en-US" sz="2700" b="1">
                <a:solidFill>
                  <a:srgbClr val="3B9676"/>
                </a:solidFill>
              </a:rPr>
              <a:t>Canvas &amp; Assignment Walkthroughs</a:t>
            </a:r>
            <a:endParaRPr sz="270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200" b="1">
                <a:solidFill>
                  <a:schemeClr val="accent6"/>
                </a:solidFill>
              </a:rPr>
              <a:t>Previewed how students will experience the upcoming week’s modules, highlighting pacing, new assignments, and points of confusion.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Implement Specs-Based Assessments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Understand &amp; Communicate the CURE Model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endParaRPr sz="2127" b="1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700" b="1"/>
              <a:t>🔄</a:t>
            </a:r>
            <a:r>
              <a:rPr lang="en-US" sz="2700" b="1">
                <a:solidFill>
                  <a:srgbClr val="3B9676"/>
                </a:solidFill>
              </a:rPr>
              <a:t> Course Feedback &amp; Troubleshooting Rounds</a:t>
            </a:r>
            <a:endParaRPr sz="2700" b="1">
              <a:solidFill>
                <a:srgbClr val="3B967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2200" b="1">
                <a:solidFill>
                  <a:schemeClr val="accent6"/>
                </a:solidFill>
              </a:rPr>
              <a:t>GAs reviewed student feedback, shared emerging issues from their sections, brainstormed solutions together, and adapted plans (e.g., late assessment versions, research pivoting).</a:t>
            </a:r>
            <a:endParaRPr sz="160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Cultivate a Research Mindset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Support Diverse Learners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Communicate Scientific Results</a:t>
            </a:r>
            <a:endParaRPr sz="1750"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rPr lang="en-US" sz="1750" b="1">
                <a:solidFill>
                  <a:schemeClr val="accent6"/>
                </a:solidFill>
              </a:rPr>
              <a:t>✅ Understand &amp; Communicate the CURE Model</a:t>
            </a:r>
            <a:endParaRPr sz="1750"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"/>
          <p:cNvSpPr txBox="1">
            <a:spLocks noGrp="1"/>
          </p:cNvSpPr>
          <p:nvPr>
            <p:ph type="title"/>
          </p:nvPr>
        </p:nvSpPr>
        <p:spPr>
          <a:xfrm>
            <a:off x="838200" y="603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Outcomes (summary of feedback)</a:t>
            </a:r>
            <a:endParaRPr/>
          </a:p>
        </p:txBody>
      </p:sp>
      <p:graphicFrame>
        <p:nvGraphicFramePr>
          <p:cNvPr id="165" name="Google Shape;165;p6"/>
          <p:cNvGraphicFramePr/>
          <p:nvPr/>
        </p:nvGraphicFramePr>
        <p:xfrm>
          <a:off x="152400" y="1143000"/>
          <a:ext cx="11696700" cy="5605316"/>
        </p:xfrm>
        <a:graphic>
          <a:graphicData uri="http://schemas.openxmlformats.org/drawingml/2006/table">
            <a:tbl>
              <a:tblPr>
                <a:noFill/>
                <a:tableStyleId>{1430AC8C-9CF8-4324-AA78-3853A89004E0}</a:tableStyleId>
              </a:tblPr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>
                          <a:solidFill>
                            <a:schemeClr val="accent4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PD Learning Outcome</a:t>
                      </a:r>
                      <a:endParaRPr sz="2200" b="1">
                        <a:solidFill>
                          <a:schemeClr val="accent4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>
                          <a:solidFill>
                            <a:schemeClr val="accent4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Representative Themes and Feedback</a:t>
                      </a:r>
                      <a:endParaRPr sz="2200" b="1">
                        <a:solidFill>
                          <a:schemeClr val="accent4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Cultivate a Research Mindset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GAs reported greater confidence guiding students through failure and iteration. Students reflected on “feeling like real scientists.”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Implement Specs-Based Assessments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Students valued resubmission opportunities and clarity of expectations. GAs noted improved understanding and ability to explain the system.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Engage Students Through Active Learning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Students described regular collaboration and engagement during labs. GAs highlighted successful use of interactive elements.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Communicate Scientific Results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GAs gained confidence mentoring students through figure creation and oral/poster presentations. Students noted improvement in these skills.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Support Diverse Learners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Both students and GAs emphasized inclusive environments. GAs cited growth in identifying and responding to diverse learning needs.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Understand &amp; Communicate the CURE Model</a:t>
                      </a:r>
                      <a:endParaRPr sz="2000" b="1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6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GAs reported increased confidence in explaining the value and uniqueness of the CURE model to students. Students expressed appreciation for doing research with real-world value.</a:t>
                      </a:r>
                      <a:endParaRPr sz="2000">
                        <a:solidFill>
                          <a:schemeClr val="accent6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Microsoft Office PowerPoint</Application>
  <PresentationFormat>Widescreen</PresentationFormat>
  <Paragraphs>107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Avenir</vt:lpstr>
      <vt:lpstr>Calibri</vt:lpstr>
      <vt:lpstr>ShapesVTI</vt:lpstr>
      <vt:lpstr>CURE TAPESTRy Capstone Talk</vt:lpstr>
      <vt:lpstr>Course Description</vt:lpstr>
      <vt:lpstr>Resource Focus and LOs</vt:lpstr>
      <vt:lpstr>Evaluation Strategies</vt:lpstr>
      <vt:lpstr>Activities</vt:lpstr>
      <vt:lpstr>Activities</vt:lpstr>
      <vt:lpstr>Activities</vt:lpstr>
      <vt:lpstr>Activities</vt:lpstr>
      <vt:lpstr>Outcomes (summary of feedback)</vt:lpstr>
      <vt:lpstr>Lessons Learned ✅</vt:lpstr>
      <vt:lpstr>Future Directions 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Olimpo, Jeffrey T</dc:creator>
  <cp:lastModifiedBy>Maria Goodrich</cp:lastModifiedBy>
  <cp:revision>1</cp:revision>
  <dcterms:created xsi:type="dcterms:W3CDTF">2020-10-19T16:06:21Z</dcterms:created>
  <dcterms:modified xsi:type="dcterms:W3CDTF">2025-04-24T22:00:18Z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2023-04-24T21:35:21Z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64a9ae12-cce2-4756-bee4-7d7054ced9b3</vt:lpwstr>
  </property>
  <property fmtid="{D5CDD505-2E9C-101B-9397-08002B2CF9AE}" pid="8" name="MSIP_Label_b73649dc-6fee-4eb8-a128-734c3c842ea8_ContentBits">
    <vt:lpwstr>0</vt:lpwstr>
  </property>
</Properties>
</file>