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notesMasterIdLst>
    <p:notesMasterId r:id="rId11"/>
  </p:notesMasterIdLst>
  <p:sldIdLst>
    <p:sldId id="256" r:id="rId2"/>
    <p:sldId id="257" r:id="rId3"/>
    <p:sldId id="260" r:id="rId4"/>
    <p:sldId id="263" r:id="rId5"/>
    <p:sldId id="259" r:id="rId6"/>
    <p:sldId id="264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1365"/>
  </p:normalViewPr>
  <p:slideViewPr>
    <p:cSldViewPr snapToGrid="0" snapToObjects="1">
      <p:cViewPr varScale="1">
        <p:scale>
          <a:sx n="114" d="100"/>
          <a:sy n="11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68D68-7675-9442-91EC-85BC30038AF9}" type="datetimeFigureOut">
              <a:rPr lang="en-US" smtClean="0"/>
              <a:t>4/19/25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34C52-059C-B543-A901-0EF95E83A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9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Written examples of what a reflection after teaching looks like for </a:t>
            </a:r>
            <a:r>
              <a:rPr lang="en-US" dirty="0" err="1"/>
              <a:t>TAs.</a:t>
            </a:r>
            <a:endParaRPr lang="en-US" dirty="0"/>
          </a:p>
          <a:p>
            <a:r>
              <a:rPr lang="en-US" dirty="0"/>
              <a:t>Continue thinking what administrative part of the meetings can be worked in a different way to free time to do more </a:t>
            </a:r>
            <a:r>
              <a:rPr lang="en-US"/>
              <a:t>professional development.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34C52-059C-B543-A901-0EF95E83AD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74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93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7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08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75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5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5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3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4/19/25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9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4/19/25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window&#10;&#10;Description automatically generated">
            <a:extLst>
              <a:ext uri="{FF2B5EF4-FFF2-40B4-BE49-F238E27FC236}">
                <a16:creationId xmlns:a16="http://schemas.microsoft.com/office/drawing/2014/main" id="{652269A4-6CEC-41D7-AEBC-2F7502FDD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15730"/>
          <a:stretch/>
        </p:blipFill>
        <p:spPr>
          <a:xfrm>
            <a:off x="0" y="8477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7932FA-3C69-2241-B9BC-A7354582E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sz="4800" dirty="0"/>
              <a:t>CURE TAPESTRy Capstone Talk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1F81-66EC-EC4A-990F-47F6AD27F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PAOLA BARRIGA</a:t>
            </a:r>
          </a:p>
        </p:txBody>
      </p:sp>
      <p:sp>
        <p:nvSpPr>
          <p:cNvPr id="18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5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CURE allows students to explore the range of expansion of two invasive plant species in the US. We use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iDigBio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data, clean and organize data, map and calculate areas and perform statistic analyses.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 have on average 15 students per section with four to five sections (~75 students) and 2 to 3 Teaching Assistants. The course is a non-majors Plant Biology course that fulfils the Life Science requirement.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44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Focus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focus of this Professional Development effort is to assist the TAs with some aspects of the research acumen (be prepared to troubleshoot) and aspects of effective mentoring.</a:t>
            </a:r>
          </a:p>
          <a:p>
            <a:pPr marL="0" indent="0">
              <a:buNone/>
            </a:pPr>
            <a:endParaRPr lang="en-US" sz="14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/>
              <a:t>Learning Outcomes/Objectives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 TAs in feeling confident teaching the CURE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TAs to foster an environment where critical thinking is practiced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TAs to discuss the broader impacts of the CURE with undergraduates.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an environment where TAs can reflect about their teaching beliefs.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62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Strategies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1956C1-BE4F-5330-83F0-90C85A8A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606EFE9-F771-07A8-9743-9D49840982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95074"/>
              </p:ext>
            </p:extLst>
          </p:nvPr>
        </p:nvGraphicFramePr>
        <p:xfrm>
          <a:off x="838200" y="1825625"/>
          <a:ext cx="10515600" cy="270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1102630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38913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Learning Outcome/Objective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Evaluation Strategy/Strategies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 TAs in feeling confident teaching the CURE</a:t>
                      </a:r>
                      <a:endParaRPr lang="en-US" sz="18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 Survey item with Likert 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2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Prepare TAs to foster an environment where critical thinking is practiced</a:t>
                      </a:r>
                      <a:endParaRPr lang="en-US" sz="18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Undergraduate Survey item with Likert 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Prepare TAs to discuss the broader impacts of the CURE with undergraduates.</a:t>
                      </a:r>
                      <a:endParaRPr lang="en-US" sz="18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 Survey item with Likert scale.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7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 environment where TAs can reflect about their teaching beliefs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 Survey item with Likert scale.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48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Weekly teaching meetings to practice prompting questions that fosters critical thinking in undergraduates (10 minutes)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Weekly teaching meetings to practice the research and software associated with teaching the CURE (1 hour)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One time brainstorming about broader impacts (15 minutes)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Weekly discussion of the five pillars of a CURE (10 minutes first meeting and 5 minutes subsequent minutes)</a:t>
            </a:r>
          </a:p>
        </p:txBody>
      </p:sp>
    </p:spTree>
    <p:extLst>
      <p:ext uri="{BB962C8B-B14F-4D97-AF65-F5344CB8AC3E}">
        <p14:creationId xmlns:p14="http://schemas.microsoft.com/office/powerpoint/2010/main" val="392107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66EB-C321-90F9-181B-C716AAA9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18" y="-297657"/>
            <a:ext cx="10515600" cy="1325563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pic>
        <p:nvPicPr>
          <p:cNvPr id="6" name="Picture 5" descr="A graph of students in different colors&#10;&#10;AI-generated content may be incorrect.">
            <a:extLst>
              <a:ext uri="{FF2B5EF4-FFF2-40B4-BE49-F238E27FC236}">
                <a16:creationId xmlns:a16="http://schemas.microsoft.com/office/drawing/2014/main" id="{1EB26AE5-238D-B874-3876-847231CEB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384" y="0"/>
            <a:ext cx="9034669" cy="5082001"/>
          </a:xfrm>
          <a:prstGeom prst="rect">
            <a:avLst/>
          </a:prstGeom>
        </p:spPr>
      </p:pic>
      <p:sp>
        <p:nvSpPr>
          <p:cNvPr id="7" name="Text Box 8">
            <a:extLst>
              <a:ext uri="{FF2B5EF4-FFF2-40B4-BE49-F238E27FC236}">
                <a16:creationId xmlns:a16="http://schemas.microsoft.com/office/drawing/2014/main" id="{F75F7AB4-2F1F-9EBF-ECD1-6E444FE91642}"/>
              </a:ext>
            </a:extLst>
          </p:cNvPr>
          <p:cNvSpPr txBox="1"/>
          <p:nvPr/>
        </p:nvSpPr>
        <p:spPr>
          <a:xfrm>
            <a:off x="0" y="4774303"/>
            <a:ext cx="6626087" cy="208369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4000"/>
              </a:lnSpc>
              <a:spcAft>
                <a:spcPts val="900"/>
              </a:spcAft>
              <a:buNone/>
            </a:pPr>
            <a:r>
              <a:rPr lang="en-US" sz="105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for Figure</a:t>
            </a:r>
          </a:p>
          <a:p>
            <a:pPr marL="457200" marR="0" indent="-228600">
              <a:buNone/>
            </a:pPr>
            <a:r>
              <a:rPr lang="en-US" sz="1050">
                <a:solidFill>
                  <a:srgbClr val="1C619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gained a deeper understanding of the broader impact of the CURE on student learning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228600">
              <a:buNone/>
            </a:pPr>
            <a:r>
              <a:rPr lang="en-US" sz="1050">
                <a:solidFill>
                  <a:srgbClr val="DB87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was able to enhance undergraduate’s understanding of the broader impacts of the CURE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228600">
              <a:buNone/>
            </a:pPr>
            <a:r>
              <a:rPr lang="en-US" sz="1050">
                <a:solidFill>
                  <a:srgbClr val="026E0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learning about its five pillars, I feel more confident in teaching the CURE.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228600">
              <a:buNone/>
            </a:pPr>
            <a:r>
              <a:rPr lang="en-US" sz="1050">
                <a:solidFill>
                  <a:srgbClr val="74B5E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became a more effective mentor in the classroom by participating in mock sessions</a:t>
            </a:r>
            <a:r>
              <a:rPr lang="en-US" sz="1050">
                <a:solidFill>
                  <a:srgbClr val="37354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marR="0" indent="-228600">
              <a:buNone/>
            </a:pPr>
            <a:r>
              <a:rPr lang="en-US" sz="105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feel more comfortable navigating failures in the CURE project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228600">
              <a:spcAft>
                <a:spcPts val="900"/>
              </a:spcAft>
            </a:pPr>
            <a:r>
              <a:rPr lang="en-US" sz="105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critically reflected on my teaching beliefs as a result of teaching the CURE</a:t>
            </a:r>
            <a:r>
              <a:rPr lang="en-US" sz="1050">
                <a:solidFill>
                  <a:srgbClr val="37354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A8F9ED-B4E7-35EF-1F3D-4EAF6721EFBD}"/>
              </a:ext>
            </a:extLst>
          </p:cNvPr>
          <p:cNvSpPr txBox="1"/>
          <p:nvPr/>
        </p:nvSpPr>
        <p:spPr>
          <a:xfrm>
            <a:off x="6976533" y="5194992"/>
            <a:ext cx="357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Completion Rate 100%</a:t>
            </a:r>
          </a:p>
        </p:txBody>
      </p:sp>
    </p:spTree>
    <p:extLst>
      <p:ext uri="{BB962C8B-B14F-4D97-AF65-F5344CB8AC3E}">
        <p14:creationId xmlns:p14="http://schemas.microsoft.com/office/powerpoint/2010/main" val="369640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pic>
        <p:nvPicPr>
          <p:cNvPr id="7" name="Picture 6" descr="A graph of a person and person&#10;&#10;AI-generated content may be incorrect.">
            <a:extLst>
              <a:ext uri="{FF2B5EF4-FFF2-40B4-BE49-F238E27FC236}">
                <a16:creationId xmlns:a16="http://schemas.microsoft.com/office/drawing/2014/main" id="{6448CD04-4134-5B56-E251-D0B6A7FFF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377" y="88349"/>
            <a:ext cx="8549860" cy="4809296"/>
          </a:xfrm>
          <a:prstGeom prst="rect">
            <a:avLst/>
          </a:prstGeom>
        </p:spPr>
      </p:pic>
      <p:sp>
        <p:nvSpPr>
          <p:cNvPr id="9" name="Text Box 8">
            <a:extLst>
              <a:ext uri="{FF2B5EF4-FFF2-40B4-BE49-F238E27FC236}">
                <a16:creationId xmlns:a16="http://schemas.microsoft.com/office/drawing/2014/main" id="{BEFE5956-106B-81F0-CCE6-16712DC58FEE}"/>
              </a:ext>
            </a:extLst>
          </p:cNvPr>
          <p:cNvSpPr txBox="1"/>
          <p:nvPr/>
        </p:nvSpPr>
        <p:spPr>
          <a:xfrm>
            <a:off x="243840" y="4465929"/>
            <a:ext cx="6303716" cy="118980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4000"/>
              </a:lnSpc>
              <a:spcAft>
                <a:spcPts val="900"/>
              </a:spcAft>
              <a:buNone/>
            </a:pPr>
            <a:r>
              <a:rPr lang="en-US" sz="105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for Figure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050">
                <a:solidFill>
                  <a:srgbClr val="1C619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practiced the unpredictability associated with research outcomes.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050">
                <a:solidFill>
                  <a:srgbClr val="DB87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learned that failure is a component of progress.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050">
                <a:solidFill>
                  <a:srgbClr val="026E0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learned that repeated experimentation is a component of progress.</a:t>
            </a:r>
            <a:endParaRPr lang="en-US" sz="1050">
              <a:solidFill>
                <a:srgbClr val="37354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spcAft>
                <a:spcPts val="900"/>
              </a:spcAft>
            </a:pPr>
            <a:r>
              <a:rPr lang="en-US" sz="1050">
                <a:solidFill>
                  <a:srgbClr val="37354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B39986-4C9F-5605-9BD3-F66A7FE07CBD}"/>
              </a:ext>
            </a:extLst>
          </p:cNvPr>
          <p:cNvSpPr txBox="1"/>
          <p:nvPr/>
        </p:nvSpPr>
        <p:spPr>
          <a:xfrm>
            <a:off x="7778044" y="4786489"/>
            <a:ext cx="2737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Completion Rate = 95.31%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8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>
            <a:extLst>
              <a:ext uri="{FF2B5EF4-FFF2-40B4-BE49-F238E27FC236}">
                <a16:creationId xmlns:a16="http://schemas.microsoft.com/office/drawing/2014/main" id="{4B93FC81-F78D-0DE0-35F1-003F044A281B}"/>
              </a:ext>
            </a:extLst>
          </p:cNvPr>
          <p:cNvSpPr txBox="1"/>
          <p:nvPr/>
        </p:nvSpPr>
        <p:spPr>
          <a:xfrm>
            <a:off x="145652" y="4922312"/>
            <a:ext cx="5852795" cy="101028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4000"/>
              </a:lnSpc>
              <a:spcAft>
                <a:spcPts val="900"/>
              </a:spcAft>
              <a:buNone/>
            </a:pPr>
            <a:r>
              <a:rPr lang="en-US" sz="105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for Figure</a:t>
            </a:r>
          </a:p>
          <a:p>
            <a:pPr marL="0" marR="0">
              <a:lnSpc>
                <a:spcPct val="114000"/>
              </a:lnSpc>
              <a:spcAft>
                <a:spcPts val="900"/>
              </a:spcAft>
              <a:buNone/>
            </a:pPr>
            <a:r>
              <a:rPr lang="en-US" sz="1050">
                <a:solidFill>
                  <a:srgbClr val="1C619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My TA Challenged me to think critically.</a:t>
            </a:r>
            <a:endParaRPr lang="en-US" sz="105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4000"/>
              </a:lnSpc>
              <a:spcAft>
                <a:spcPts val="900"/>
              </a:spcAft>
            </a:pPr>
            <a:r>
              <a:rPr lang="en-US" sz="1050">
                <a:solidFill>
                  <a:srgbClr val="DB87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My TA encouraged me to troubleshoot effectively.</a:t>
            </a:r>
            <a:endParaRPr lang="en-US" sz="105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F254EDD-FBC4-C1A6-CF26-0A137F48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37F97B-5E76-5F83-0BDD-E7BA47AA8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070" y="145775"/>
            <a:ext cx="8999698" cy="50623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7D54D5-C253-0AE7-78CB-17576855CF82}"/>
              </a:ext>
            </a:extLst>
          </p:cNvPr>
          <p:cNvSpPr txBox="1"/>
          <p:nvPr/>
        </p:nvSpPr>
        <p:spPr>
          <a:xfrm>
            <a:off x="6850391" y="5104288"/>
            <a:ext cx="3552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Completion Rate = 95.31%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6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 am learning that I need to have different ways to implement the professional development. For instance, a half the semester anonymous survey that was well received by the TA cohort in the fall did not work at all for the cohort in the Spring. Instead, now I may have slides to discuss during the TA training. And/or offer both.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This has inspired me to continue adapting what I created and offering my expertise to other TAs in the department who may be teaching other CUREs.</a:t>
            </a:r>
          </a:p>
        </p:txBody>
      </p:sp>
    </p:spTree>
    <p:extLst>
      <p:ext uri="{BB962C8B-B14F-4D97-AF65-F5344CB8AC3E}">
        <p14:creationId xmlns:p14="http://schemas.microsoft.com/office/powerpoint/2010/main" val="338336283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616</Words>
  <Application>Microsoft Macintosh PowerPoint</Application>
  <PresentationFormat>Widescreen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Aharoni</vt:lpstr>
      <vt:lpstr>Aptos</vt:lpstr>
      <vt:lpstr>Arial</vt:lpstr>
      <vt:lpstr>Avenir Next LT Pro</vt:lpstr>
      <vt:lpstr>Calibri</vt:lpstr>
      <vt:lpstr>Times New Roman</vt:lpstr>
      <vt:lpstr>ShapesVTI</vt:lpstr>
      <vt:lpstr>CURE TAPESTRy Capstone Talk</vt:lpstr>
      <vt:lpstr>Course Description</vt:lpstr>
      <vt:lpstr>Resource Focus and Objectives</vt:lpstr>
      <vt:lpstr>Evaluation Strategies</vt:lpstr>
      <vt:lpstr>Activities</vt:lpstr>
      <vt:lpstr>Outcomes</vt:lpstr>
      <vt:lpstr>Outcomes</vt:lpstr>
      <vt:lpstr>Outcomes</vt:lpstr>
      <vt:lpstr>Lessons Learned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 E/RCR Resource</dc:title>
  <dc:creator>Olimpo, Jeffrey T</dc:creator>
  <cp:lastModifiedBy>Paola A. Barriga</cp:lastModifiedBy>
  <cp:revision>22</cp:revision>
  <dcterms:created xsi:type="dcterms:W3CDTF">2020-10-19T16:06:21Z</dcterms:created>
  <dcterms:modified xsi:type="dcterms:W3CDTF">2025-04-19T11:56:53Z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2023-04-24T21:35:21Z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64a9ae12-cce2-4756-bee4-7d7054ced9b3</vt:lpwstr>
  </property>
  <property fmtid="{D5CDD505-2E9C-101B-9397-08002B2CF9AE}" pid="8" name="MSIP_Label_b73649dc-6fee-4eb8-a128-734c3c842ea8_ContentBits">
    <vt:lpwstr>0</vt:lpwstr>
  </property>
</Properties>
</file>