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notesMasterIdLst>
    <p:notesMasterId r:id="rId9"/>
  </p:notesMasterIdLst>
  <p:sldIdLst>
    <p:sldId id="256" r:id="rId2"/>
    <p:sldId id="257" r:id="rId3"/>
    <p:sldId id="260" r:id="rId4"/>
    <p:sldId id="263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3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18462-CB03-EF4B-8C3F-31022E59DCE2}" type="datetimeFigureOut">
              <a:rPr lang="en-US" smtClean="0"/>
              <a:t>4/23/25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B9BC4-5977-5D4A-9598-417698BC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7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3B9BC4-5977-5D4A-9598-417698BCDE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93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7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08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75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5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5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3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9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window&#10;&#10;Description automatically generated">
            <a:extLst>
              <a:ext uri="{FF2B5EF4-FFF2-40B4-BE49-F238E27FC236}">
                <a16:creationId xmlns:a16="http://schemas.microsoft.com/office/drawing/2014/main" id="{652269A4-6CEC-41D7-AEBC-2F7502FDD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15730"/>
          <a:stretch/>
        </p:blipFill>
        <p:spPr>
          <a:xfrm>
            <a:off x="0" y="8477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7932FA-3C69-2241-B9BC-A7354582E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sz="4800" dirty="0"/>
              <a:t>CURE TAPESTRy Capstone Talk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1F81-66EC-EC4A-990F-47F6AD27F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Jackie Shay</a:t>
            </a:r>
          </a:p>
          <a:p>
            <a:pPr algn="ctr" rtl="0">
              <a:spcBef>
                <a:spcPts val="1000"/>
              </a:spcBef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venir" panose="02000503020000020003" pitchFamily="2" charset="0"/>
              </a:rPr>
              <a:t>Ecology, Evolution, Marine Biology</a:t>
            </a:r>
            <a:endParaRPr lang="en-US" b="0" dirty="0">
              <a:effectLst/>
            </a:endParaRPr>
          </a:p>
          <a:p>
            <a:pPr algn="ctr" rtl="0">
              <a:spcBef>
                <a:spcPts val="1000"/>
              </a:spcBef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venir" panose="02000503020000020003" pitchFamily="2" charset="0"/>
              </a:rPr>
              <a:t>UC Santa Barbara</a:t>
            </a:r>
            <a:endParaRPr lang="en-US" b="0" dirty="0">
              <a:effectLst/>
            </a:endParaRPr>
          </a:p>
        </p:txBody>
      </p:sp>
      <p:sp>
        <p:nvSpPr>
          <p:cNvPr id="18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5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Which classes have CUREs in our ecology, evolution, and marine biology department at UC Santa Barbara, and who are the faculty that are interested in CUREs? These were the questions I set out to answer when I started my position in July 2024.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used a survey to assess faculty in the department and get connected with graduate students who have engaged with CURE-like courses. There was a clear need for support, but only half the survey participants were interested.</a:t>
            </a:r>
          </a:p>
        </p:txBody>
      </p:sp>
    </p:spTree>
    <p:extLst>
      <p:ext uri="{BB962C8B-B14F-4D97-AF65-F5344CB8AC3E}">
        <p14:creationId xmlns:p14="http://schemas.microsoft.com/office/powerpoint/2010/main" val="388244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Focus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monthly community of practice for faculty and graduate students to explore the joy, practice, and pedagogy of authentic research experiences in undergraduate courses.</a:t>
            </a:r>
          </a:p>
          <a:p>
            <a:endParaRPr lang="en-US" sz="1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Learning Outcomes/Objectives</a:t>
            </a:r>
          </a:p>
          <a:p>
            <a:r>
              <a:rPr lang="en-US" dirty="0"/>
              <a:t>Participate in monthly discussions about designing, implementing, and reflecting on CUREs in undergraduate courses.</a:t>
            </a:r>
          </a:p>
          <a:p>
            <a:r>
              <a:rPr lang="en-US" dirty="0"/>
              <a:t>Share one teaching experience, idea, or challenge related to CUREs each quarter.</a:t>
            </a:r>
          </a:p>
          <a:p>
            <a:r>
              <a:rPr lang="en-US" dirty="0"/>
              <a:t>Identify and reflect on one inclusive or student-centered practice to try in your own teaching.</a:t>
            </a:r>
          </a:p>
          <a:p>
            <a:r>
              <a:rPr lang="en-US" dirty="0"/>
              <a:t>Articulate how CUREs align with your teaching values and professional goals.</a:t>
            </a:r>
          </a:p>
          <a:p>
            <a:r>
              <a:rPr lang="en-US" dirty="0"/>
              <a:t>Build supportive relationships with peers and faculty around shared interests in teaching and research.</a:t>
            </a:r>
          </a:p>
        </p:txBody>
      </p:sp>
    </p:spTree>
    <p:extLst>
      <p:ext uri="{BB962C8B-B14F-4D97-AF65-F5344CB8AC3E}">
        <p14:creationId xmlns:p14="http://schemas.microsoft.com/office/powerpoint/2010/main" val="86262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Strategies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731406-3D1A-2D40-B0D7-A45BCFDF4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754253"/>
              </p:ext>
            </p:extLst>
          </p:nvPr>
        </p:nvGraphicFramePr>
        <p:xfrm>
          <a:off x="838200" y="1690688"/>
          <a:ext cx="10515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1102630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38913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Learning Outcome/Objective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Evaluation Strategy/Strategies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Participate in monthly discussions about designing, implementing, and reflecting on CUREs in undergraduate courses.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Attendance tracking and brief end-of-quarter feedback form on discussion relevance and engagement.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2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Share one teaching experience, idea, or challenge related to CUREs each quarter.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notes or self-reported contributions on a shared collaborative doc and/or folders.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Identify and reflect on one inclusive or student-centered practice to try in your own teaching.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End-of-quarter written reflection or a short check-in during a meeting to share what was tried and what was learned.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7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Articulate how CUREs align with your teaching values and professional goals.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Reflective prompt included in a mid- or end-of-quarter form or discussion prompt in a closing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 supportive relationships with peers and faculty around shared interests in teaching and research.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Informal community check-in or optional short pulse survey with prompts like “I feel connected to...” or “I found value in...”.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794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48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0"/>
            <a:ext cx="10515600" cy="1325563"/>
          </a:xfrm>
        </p:spPr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" y="1037021"/>
            <a:ext cx="11353801" cy="5678104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Monthly Community Meetings (60 min.):</a:t>
            </a:r>
            <a:br>
              <a:rPr lang="en-US" dirty="0"/>
            </a:br>
            <a:r>
              <a:rPr lang="en-US" dirty="0"/>
              <a:t>Casual, facilitated gatherings centered on shared dialogue between faculty and graduate students about CURE teaching, mentorship, and classroom experiences.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Experience Sharing Rounds (30–40 min.):</a:t>
            </a:r>
            <a:br>
              <a:rPr lang="en-US" dirty="0"/>
            </a:br>
            <a:r>
              <a:rPr lang="en-US" dirty="0"/>
              <a:t>Each session highlights teaching moments, challenges, or joyful breakthroughs shared by participants, followed by open discussion.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CURE Practice Spotlight (10–15 min.):</a:t>
            </a:r>
            <a:br>
              <a:rPr lang="en-US" dirty="0"/>
            </a:br>
            <a:r>
              <a:rPr lang="en-US" dirty="0"/>
              <a:t>A short presentation or example of a best practice for CUREs, with group Q&amp;A.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Quick Reflection Prompt (5 min.):</a:t>
            </a:r>
            <a:br>
              <a:rPr lang="en-US" dirty="0"/>
            </a:br>
            <a:r>
              <a:rPr lang="en-US" dirty="0"/>
              <a:t>A simple exit question (e.g., “What’s one thing you’re curious to try?”).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Ongoing Collaborative Resource Space:</a:t>
            </a:r>
            <a:br>
              <a:rPr lang="en-US" dirty="0"/>
            </a:br>
            <a:r>
              <a:rPr lang="en-US" dirty="0"/>
              <a:t>Ongoing shared doc or folder for teaching ideas, activities, and links exchanged by the group.</a:t>
            </a:r>
          </a:p>
        </p:txBody>
      </p:sp>
    </p:spTree>
    <p:extLst>
      <p:ext uri="{BB962C8B-B14F-4D97-AF65-F5344CB8AC3E}">
        <p14:creationId xmlns:p14="http://schemas.microsoft.com/office/powerpoint/2010/main" val="392107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5"/>
            <a:ext cx="10515600" cy="5614988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Although we do not have IRB approval to share formal data, anecdotal evidence from a faculty survey suggests mixed interest in a CURE-focused community. Approximately </a:t>
            </a:r>
            <a:r>
              <a:rPr lang="en-US" b="1" dirty="0"/>
              <a:t>50% of faculty participants indicated no desire for a formal community</a:t>
            </a:r>
            <a:r>
              <a:rPr lang="en-US" dirty="0"/>
              <a:t>, citing time constraints or preference for independent approaches. However, the other </a:t>
            </a:r>
            <a:r>
              <a:rPr lang="en-US" b="1" dirty="0"/>
              <a:t>50% expressed a strong need</a:t>
            </a:r>
            <a:r>
              <a:rPr lang="en-US" dirty="0"/>
              <a:t> for </a:t>
            </a:r>
            <a:r>
              <a:rPr lang="en-US" b="1" dirty="0"/>
              <a:t>community-based support</a:t>
            </a:r>
            <a:r>
              <a:rPr lang="en-US" dirty="0"/>
              <a:t> to: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Troubleshoot teaching challenges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Swap ideas and activities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Strengthen networks between faculty and graduate students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Deepen collective engagement with authentic student learning</a:t>
            </a:r>
          </a:p>
          <a:p>
            <a:pPr>
              <a:lnSpc>
                <a:spcPct val="120000"/>
              </a:lnSpc>
            </a:pPr>
            <a:r>
              <a:rPr lang="en-US" dirty="0"/>
              <a:t>These insights highlight the value of a low-stakes, relationship-centered space for those seeking pedagogical growth and connection.</a:t>
            </a:r>
          </a:p>
        </p:txBody>
      </p:sp>
    </p:spTree>
    <p:extLst>
      <p:ext uri="{BB962C8B-B14F-4D97-AF65-F5344CB8AC3E}">
        <p14:creationId xmlns:p14="http://schemas.microsoft.com/office/powerpoint/2010/main" val="402788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238"/>
            <a:ext cx="10515600" cy="1325563"/>
          </a:xfrm>
        </p:spPr>
        <p:txBody>
          <a:bodyPr/>
          <a:lstStyle/>
          <a:p>
            <a:r>
              <a:rPr lang="en-US" dirty="0"/>
              <a:t>Lessons Learned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588"/>
            <a:ext cx="10515600" cy="5221287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What I Learned:</a:t>
            </a:r>
            <a:br>
              <a:rPr lang="en-US" dirty="0"/>
            </a:br>
            <a:r>
              <a:rPr lang="en-US" dirty="0"/>
              <a:t>Implementing this community of practice revealed that both faculty and graduate students </a:t>
            </a:r>
            <a:r>
              <a:rPr lang="en-US" b="1" dirty="0"/>
              <a:t>crave more support and resources</a:t>
            </a:r>
            <a:r>
              <a:rPr lang="en-US" dirty="0"/>
              <a:t> around CUREs, but many feel unsure where to begin. A common theme was </a:t>
            </a:r>
            <a:r>
              <a:rPr lang="en-US" b="1" dirty="0"/>
              <a:t>limited bandwidth</a:t>
            </a:r>
            <a:r>
              <a:rPr lang="en-US" dirty="0"/>
              <a:t>—interest is high, but time and capacity are major barriers.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Through conversations with graduate students and peers in the CUREs Tapestry network, I also recognized a key </a:t>
            </a:r>
            <a:r>
              <a:rPr lang="en-US" b="1" dirty="0"/>
              <a:t>intimidation factor</a:t>
            </a:r>
            <a:r>
              <a:rPr lang="en-US" dirty="0"/>
              <a:t>: the perception that CUREs must contribute novel research. This deters participation and creates unnecessary pressure.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What’s Next:</a:t>
            </a:r>
            <a:br>
              <a:rPr lang="en-US" dirty="0"/>
            </a:br>
            <a:r>
              <a:rPr lang="en-US" dirty="0"/>
              <a:t>Moving forward, I plan to reframe these efforts around </a:t>
            </a:r>
            <a:r>
              <a:rPr lang="en-US" b="1" dirty="0"/>
              <a:t>Authentic Learning Experiences (ALEs)</a:t>
            </a:r>
            <a:r>
              <a:rPr lang="en-US" dirty="0"/>
              <a:t> to make the entry point more accessible and inclusive. I’m also interested in expanding this model to create more </a:t>
            </a:r>
            <a:r>
              <a:rPr lang="en-US" b="1" dirty="0"/>
              <a:t>integrated TA PD spaces</a:t>
            </a:r>
            <a:r>
              <a:rPr lang="en-US" dirty="0"/>
              <a:t>—ones that foster joy, confidence, and community while gently scaffolding research-rich teaching practices.</a:t>
            </a:r>
          </a:p>
        </p:txBody>
      </p:sp>
    </p:spTree>
    <p:extLst>
      <p:ext uri="{BB962C8B-B14F-4D97-AF65-F5344CB8AC3E}">
        <p14:creationId xmlns:p14="http://schemas.microsoft.com/office/powerpoint/2010/main" val="338336283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788</Words>
  <Application>Microsoft Macintosh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Arial</vt:lpstr>
      <vt:lpstr>Avenir</vt:lpstr>
      <vt:lpstr>Avenir Next LT Pro</vt:lpstr>
      <vt:lpstr>Calibri</vt:lpstr>
      <vt:lpstr>ShapesVTI</vt:lpstr>
      <vt:lpstr>CURE TAPESTRy Capstone Talk</vt:lpstr>
      <vt:lpstr>Course Description</vt:lpstr>
      <vt:lpstr>Resource Focus and Objectives</vt:lpstr>
      <vt:lpstr>Evaluation Strategies</vt:lpstr>
      <vt:lpstr>Activities</vt:lpstr>
      <vt:lpstr>Outcomes</vt:lpstr>
      <vt:lpstr>Lessons Learned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 E/RCR Resource</dc:title>
  <dc:creator>Olimpo, Jeffrey T</dc:creator>
  <cp:lastModifiedBy>Jackie Shay</cp:lastModifiedBy>
  <cp:revision>17</cp:revision>
  <dcterms:created xsi:type="dcterms:W3CDTF">2020-10-19T16:06:21Z</dcterms:created>
  <dcterms:modified xsi:type="dcterms:W3CDTF">2025-04-23T17:59:17Z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2023-04-24T21:35:21Z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64a9ae12-cce2-4756-bee4-7d7054ced9b3</vt:lpwstr>
  </property>
  <property fmtid="{D5CDD505-2E9C-101B-9397-08002B2CF9AE}" pid="8" name="MSIP_Label_b73649dc-6fee-4eb8-a128-734c3c842ea8_ContentBits">
    <vt:lpwstr>0</vt:lpwstr>
  </property>
</Properties>
</file>