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9" r:id="rId1"/>
  </p:sldMasterIdLst>
  <p:notesMasterIdLst>
    <p:notesMasterId r:id="rId14"/>
  </p:notesMasterIdLst>
  <p:sldIdLst>
    <p:sldId id="264" r:id="rId2"/>
    <p:sldId id="265" r:id="rId3"/>
    <p:sldId id="266" r:id="rId4"/>
    <p:sldId id="258" r:id="rId5"/>
    <p:sldId id="267" r:id="rId6"/>
    <p:sldId id="268" r:id="rId7"/>
    <p:sldId id="269" r:id="rId8"/>
    <p:sldId id="263" r:id="rId9"/>
    <p:sldId id="270" r:id="rId10"/>
    <p:sldId id="271" r:id="rId11"/>
    <p:sldId id="261"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60" d="100"/>
          <a:sy n="60"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F409FE-8D2E-4C28-9678-DA25F278592B}" type="datetimeFigureOut">
              <a:rPr lang="en-US" smtClean="0"/>
              <a:t>4/15/2025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00EE8D-F22E-47B9-9B50-79F96616C7CA}" type="slidenum">
              <a:rPr lang="en-US" smtClean="0"/>
              <a:t>‹#›</a:t>
            </a:fld>
            <a:endParaRPr lang="en-US"/>
          </a:p>
        </p:txBody>
      </p:sp>
    </p:spTree>
    <p:extLst>
      <p:ext uri="{BB962C8B-B14F-4D97-AF65-F5344CB8AC3E}">
        <p14:creationId xmlns:p14="http://schemas.microsoft.com/office/powerpoint/2010/main" val="2356307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FE6F4A-58FF-DC4E-9509-2E28C2465F28}" type="slidenum">
              <a:rPr lang="en-US" smtClean="0"/>
              <a:t>3</a:t>
            </a:fld>
            <a:endParaRPr lang="en-US" dirty="0"/>
          </a:p>
        </p:txBody>
      </p:sp>
    </p:spTree>
    <p:extLst>
      <p:ext uri="{BB962C8B-B14F-4D97-AF65-F5344CB8AC3E}">
        <p14:creationId xmlns:p14="http://schemas.microsoft.com/office/powerpoint/2010/main" val="338518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4/15/2025</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6628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4/15/2025</a:t>
            </a:fld>
            <a:endParaRPr lang="en-US" dirty="0"/>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645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4/15/2025</a:t>
            </a:fld>
            <a:endParaRPr lang="en-US" dirty="0"/>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6936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4/15/2025</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4765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4/15/2025</a:t>
            </a:fld>
            <a:endParaRPr lang="en-US" dirty="0"/>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908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4/15/2025</a:t>
            </a:fld>
            <a:endParaRPr lang="en-US" dirty="0"/>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5755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4/15/2025</a:t>
            </a:fld>
            <a:endParaRPr lang="en-US" dirty="0"/>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2262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4/15/2025</a:t>
            </a:fld>
            <a:endParaRPr lang="en-US" dirty="0"/>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8759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4/15/2025</a:t>
            </a:fld>
            <a:endParaRPr lang="en-US" dirty="0"/>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2546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4/15/2025</a:t>
            </a:fld>
            <a:endParaRPr lang="en-US" dirty="0"/>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2347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4/15/2025</a:t>
            </a:fld>
            <a:endParaRPr lang="en-US" dirty="0"/>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797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4/15/2025</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a:t>
            </a:fld>
            <a:endParaRPr lang="en-US" dirty="0"/>
          </a:p>
        </p:txBody>
      </p:sp>
    </p:spTree>
    <p:extLst>
      <p:ext uri="{BB962C8B-B14F-4D97-AF65-F5344CB8AC3E}">
        <p14:creationId xmlns:p14="http://schemas.microsoft.com/office/powerpoint/2010/main" val="2873619117"/>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28" r:id="rId5"/>
    <p:sldLayoutId id="2147483829" r:id="rId6"/>
    <p:sldLayoutId id="2147483830" r:id="rId7"/>
    <p:sldLayoutId id="2147483831" r:id="rId8"/>
    <p:sldLayoutId id="2147483832" r:id="rId9"/>
    <p:sldLayoutId id="2147483833" r:id="rId10"/>
    <p:sldLayoutId id="2147483834" r:id="rId11"/>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4906370-1564-49FA-A802-58546B3922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664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4" name="Picture 3" descr="A close up of a window&#10;&#10;Description automatically generated">
            <a:extLst>
              <a:ext uri="{FF2B5EF4-FFF2-40B4-BE49-F238E27FC236}">
                <a16:creationId xmlns:a16="http://schemas.microsoft.com/office/drawing/2014/main" id="{652269A4-6CEC-41D7-AEBC-2F7502FDD5B0}"/>
              </a:ext>
            </a:extLst>
          </p:cNvPr>
          <p:cNvPicPr>
            <a:picLocks noChangeAspect="1"/>
          </p:cNvPicPr>
          <p:nvPr/>
        </p:nvPicPr>
        <p:blipFill rotWithShape="1">
          <a:blip r:embed="rId2">
            <a:alphaModFix amt="55000"/>
          </a:blip>
          <a:srcRect b="15730"/>
          <a:stretch/>
        </p:blipFill>
        <p:spPr>
          <a:xfrm>
            <a:off x="20" y="10"/>
            <a:ext cx="12191980" cy="6857990"/>
          </a:xfrm>
          <a:prstGeom prst="rect">
            <a:avLst/>
          </a:prstGeom>
        </p:spPr>
      </p:pic>
      <p:sp>
        <p:nvSpPr>
          <p:cNvPr id="11" name="Oval 10">
            <a:extLst>
              <a:ext uri="{FF2B5EF4-FFF2-40B4-BE49-F238E27FC236}">
                <a16:creationId xmlns:a16="http://schemas.microsoft.com/office/drawing/2014/main" id="{EF640709-BDFD-453B-B75D-6212E7A87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11500" y="370600"/>
            <a:ext cx="5923842" cy="5923842"/>
          </a:xfrm>
          <a:prstGeom prst="ellipse">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57932FA-3C69-2241-B9BC-A7354582E379}"/>
              </a:ext>
            </a:extLst>
          </p:cNvPr>
          <p:cNvSpPr>
            <a:spLocks noGrp="1"/>
          </p:cNvSpPr>
          <p:nvPr>
            <p:ph type="ctrTitle"/>
          </p:nvPr>
        </p:nvSpPr>
        <p:spPr>
          <a:xfrm>
            <a:off x="3577192" y="1032483"/>
            <a:ext cx="5037616" cy="2982360"/>
          </a:xfrm>
        </p:spPr>
        <p:txBody>
          <a:bodyPr>
            <a:normAutofit/>
          </a:bodyPr>
          <a:lstStyle/>
          <a:p>
            <a:r>
              <a:rPr lang="en-US" sz="4800" dirty="0"/>
              <a:t>CURE TAPESTRy Resource Talk</a:t>
            </a:r>
          </a:p>
        </p:txBody>
      </p:sp>
      <p:sp>
        <p:nvSpPr>
          <p:cNvPr id="3" name="Subtitle 2">
            <a:extLst>
              <a:ext uri="{FF2B5EF4-FFF2-40B4-BE49-F238E27FC236}">
                <a16:creationId xmlns:a16="http://schemas.microsoft.com/office/drawing/2014/main" id="{ED0A1F81-66EC-EC4A-990F-47F6AD27FF10}"/>
              </a:ext>
            </a:extLst>
          </p:cNvPr>
          <p:cNvSpPr>
            <a:spLocks noGrp="1"/>
          </p:cNvSpPr>
          <p:nvPr>
            <p:ph type="subTitle" idx="1"/>
          </p:nvPr>
        </p:nvSpPr>
        <p:spPr>
          <a:xfrm>
            <a:off x="3577192" y="4106918"/>
            <a:ext cx="5037616" cy="1655762"/>
          </a:xfrm>
        </p:spPr>
        <p:txBody>
          <a:bodyPr>
            <a:normAutofit/>
          </a:bodyPr>
          <a:lstStyle/>
          <a:p>
            <a:r>
              <a:rPr lang="en-US" dirty="0"/>
              <a:t>Regina (Gina) McGrane</a:t>
            </a:r>
          </a:p>
        </p:txBody>
      </p:sp>
      <p:sp>
        <p:nvSpPr>
          <p:cNvPr id="18" name="Arc 12">
            <a:extLst>
              <a:ext uri="{FF2B5EF4-FFF2-40B4-BE49-F238E27FC236}">
                <a16:creationId xmlns:a16="http://schemas.microsoft.com/office/drawing/2014/main" id="{B4019478-3FDC-438C-8848-1D7DA864A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366740" flipV="1">
            <a:off x="2607299" y="8363"/>
            <a:ext cx="6816262" cy="6816262"/>
          </a:xfrm>
          <a:prstGeom prst="arc">
            <a:avLst>
              <a:gd name="adj1" fmla="val 16200000"/>
              <a:gd name="adj2" fmla="val 20401595"/>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Oval 14">
            <a:extLst>
              <a:ext uri="{FF2B5EF4-FFF2-40B4-BE49-F238E27FC236}">
                <a16:creationId xmlns:a16="http://schemas.microsoft.com/office/drawing/2014/main" id="{FE406479-1D57-4209-B128-3C81746247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3400" y="4609861"/>
            <a:ext cx="873032" cy="84934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9363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p:txBody>
          <a:bodyPr/>
          <a:lstStyle/>
          <a:p>
            <a:r>
              <a:rPr lang="en-US" dirty="0"/>
              <a:t>Outcomes</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p:txBody>
          <a:bodyPr>
            <a:normAutofit lnSpcReduction="10000"/>
          </a:bodyPr>
          <a:lstStyle/>
          <a:p>
            <a:r>
              <a:rPr lang="en-US" dirty="0">
                <a:solidFill>
                  <a:srgbClr val="FF0000"/>
                </a:solidFill>
              </a:rPr>
              <a:t>No IRB, but I did pilot pre- and post- surveys in the fall.</a:t>
            </a:r>
          </a:p>
          <a:p>
            <a:r>
              <a:rPr lang="en-US" dirty="0">
                <a:solidFill>
                  <a:srgbClr val="FF0000"/>
                </a:solidFill>
              </a:rPr>
              <a:t>Anecdotal Observations:</a:t>
            </a:r>
          </a:p>
          <a:p>
            <a:pPr lvl="1"/>
            <a:r>
              <a:rPr lang="en-US" dirty="0">
                <a:solidFill>
                  <a:srgbClr val="FF0000"/>
                </a:solidFill>
              </a:rPr>
              <a:t>Overall confidence in instruction (general and specific to the CURE increased).</a:t>
            </a:r>
          </a:p>
          <a:p>
            <a:pPr lvl="1"/>
            <a:r>
              <a:rPr lang="en-US" dirty="0">
                <a:solidFill>
                  <a:srgbClr val="FF0000"/>
                </a:solidFill>
              </a:rPr>
              <a:t>Gains were not observed in confidence fostering active learning. </a:t>
            </a:r>
          </a:p>
          <a:p>
            <a:pPr lvl="1"/>
            <a:r>
              <a:rPr lang="en-US" dirty="0">
                <a:solidFill>
                  <a:srgbClr val="FF0000"/>
                </a:solidFill>
              </a:rPr>
              <a:t>CURE specific improvements included: guiding students in hypothesis development and experimental design, understanding the 5 components of a CURE.</a:t>
            </a:r>
          </a:p>
          <a:p>
            <a:pPr lvl="1"/>
            <a:r>
              <a:rPr lang="en-US" dirty="0">
                <a:solidFill>
                  <a:srgbClr val="FF0000"/>
                </a:solidFill>
              </a:rPr>
              <a:t>TAs perceived teaching a CURE as good professional development pre and post.</a:t>
            </a:r>
          </a:p>
        </p:txBody>
      </p:sp>
    </p:spTree>
    <p:extLst>
      <p:ext uri="{BB962C8B-B14F-4D97-AF65-F5344CB8AC3E}">
        <p14:creationId xmlns:p14="http://schemas.microsoft.com/office/powerpoint/2010/main" val="1443085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p:txBody>
          <a:bodyPr/>
          <a:lstStyle/>
          <a:p>
            <a:r>
              <a:rPr lang="en-US" dirty="0"/>
              <a:t>Outcomes</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p:txBody>
          <a:bodyPr>
            <a:normAutofit/>
          </a:bodyPr>
          <a:lstStyle/>
          <a:p>
            <a:r>
              <a:rPr lang="en-US" dirty="0">
                <a:solidFill>
                  <a:srgbClr val="FF0000"/>
                </a:solidFill>
              </a:rPr>
              <a:t>No IRB, but I did pilot pre- and post- surveys in the fall.</a:t>
            </a:r>
          </a:p>
          <a:p>
            <a:r>
              <a:rPr lang="en-US" dirty="0">
                <a:solidFill>
                  <a:srgbClr val="FF0000"/>
                </a:solidFill>
              </a:rPr>
              <a:t>Anecdotal Observations:</a:t>
            </a:r>
          </a:p>
          <a:p>
            <a:pPr lvl="1"/>
            <a:r>
              <a:rPr lang="en-US" dirty="0">
                <a:solidFill>
                  <a:srgbClr val="FF0000"/>
                </a:solidFill>
              </a:rPr>
              <a:t>General improvements included: comfort with backward course design, comfort creating a teaching philosophy. </a:t>
            </a:r>
          </a:p>
          <a:p>
            <a:pPr lvl="1"/>
            <a:r>
              <a:rPr lang="en-US" dirty="0">
                <a:solidFill>
                  <a:srgbClr val="FF0000"/>
                </a:solidFill>
              </a:rPr>
              <a:t>Perceptions of the value of iteration and independence for student learning didn’t change (perceptions for independence actually declined).</a:t>
            </a:r>
          </a:p>
          <a:p>
            <a:pPr lvl="1"/>
            <a:r>
              <a:rPr lang="en-US" dirty="0">
                <a:solidFill>
                  <a:srgbClr val="FF0000"/>
                </a:solidFill>
              </a:rPr>
              <a:t>Got positive feedback on TA training and resources.</a:t>
            </a:r>
          </a:p>
        </p:txBody>
      </p:sp>
    </p:spTree>
    <p:extLst>
      <p:ext uri="{BB962C8B-B14F-4D97-AF65-F5344CB8AC3E}">
        <p14:creationId xmlns:p14="http://schemas.microsoft.com/office/powerpoint/2010/main" val="4027883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p:txBody>
          <a:bodyPr/>
          <a:lstStyle/>
          <a:p>
            <a:r>
              <a:rPr lang="en-US" dirty="0"/>
              <a:t>Lessons Learned and Future Directions</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p:txBody>
          <a:bodyPr>
            <a:normAutofit fontScale="92500"/>
          </a:bodyPr>
          <a:lstStyle/>
          <a:p>
            <a:pPr marL="0" indent="0">
              <a:buNone/>
            </a:pPr>
            <a:r>
              <a:rPr lang="en-US" dirty="0">
                <a:solidFill>
                  <a:srgbClr val="FF0000"/>
                </a:solidFill>
              </a:rPr>
              <a:t>General Outcomes:</a:t>
            </a:r>
          </a:p>
          <a:p>
            <a:r>
              <a:rPr lang="en-US" dirty="0">
                <a:solidFill>
                  <a:srgbClr val="FF0000"/>
                </a:solidFill>
              </a:rPr>
              <a:t>I think it increased the buy-in from my </a:t>
            </a:r>
            <a:r>
              <a:rPr lang="en-US" dirty="0" err="1">
                <a:solidFill>
                  <a:srgbClr val="FF0000"/>
                </a:solidFill>
              </a:rPr>
              <a:t>TAs.</a:t>
            </a:r>
            <a:endParaRPr lang="en-US" dirty="0">
              <a:solidFill>
                <a:srgbClr val="FF0000"/>
              </a:solidFill>
            </a:endParaRPr>
          </a:p>
          <a:p>
            <a:r>
              <a:rPr lang="en-US" dirty="0">
                <a:solidFill>
                  <a:srgbClr val="FF0000"/>
                </a:solidFill>
              </a:rPr>
              <a:t>It changed the instructor-TA dynamic. The incorporation helped the TAs perceive me more as a mentor than a supervisor.</a:t>
            </a:r>
          </a:p>
          <a:p>
            <a:pPr marL="0" indent="0">
              <a:buNone/>
            </a:pPr>
            <a:r>
              <a:rPr lang="en-US" dirty="0">
                <a:solidFill>
                  <a:srgbClr val="FF0000"/>
                </a:solidFill>
              </a:rPr>
              <a:t>Future Directions:</a:t>
            </a:r>
          </a:p>
          <a:p>
            <a:r>
              <a:rPr lang="en-US" dirty="0">
                <a:solidFill>
                  <a:srgbClr val="FF0000"/>
                </a:solidFill>
              </a:rPr>
              <a:t>Seek IRB approval.</a:t>
            </a:r>
          </a:p>
          <a:p>
            <a:r>
              <a:rPr lang="en-US" dirty="0">
                <a:solidFill>
                  <a:srgbClr val="FF0000"/>
                </a:solidFill>
              </a:rPr>
              <a:t>Strengthen TA learning objective and teaching philosophy activities for potential “Tips and Tricks” publication or presentation</a:t>
            </a:r>
          </a:p>
        </p:txBody>
      </p:sp>
    </p:spTree>
    <p:extLst>
      <p:ext uri="{BB962C8B-B14F-4D97-AF65-F5344CB8AC3E}">
        <p14:creationId xmlns:p14="http://schemas.microsoft.com/office/powerpoint/2010/main" val="3383362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a:xfrm>
            <a:off x="838200" y="6854"/>
            <a:ext cx="10515600" cy="1325563"/>
          </a:xfrm>
        </p:spPr>
        <p:txBody>
          <a:bodyPr/>
          <a:lstStyle/>
          <a:p>
            <a:r>
              <a:rPr lang="en-US" dirty="0"/>
              <a:t>Course Description</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a:xfrm>
            <a:off x="838200" y="1193180"/>
            <a:ext cx="10515600" cy="4471639"/>
          </a:xfrm>
        </p:spPr>
        <p:txBody>
          <a:bodyPr>
            <a:normAutofit fontScale="85000" lnSpcReduction="20000"/>
          </a:bodyPr>
          <a:lstStyle/>
          <a:p>
            <a:pPr marL="0" indent="0">
              <a:buNone/>
            </a:pPr>
            <a:r>
              <a:rPr lang="en-US" u="sng" dirty="0">
                <a:solidFill>
                  <a:srgbClr val="FF0000"/>
                </a:solidFill>
              </a:rPr>
              <a:t>Course: </a:t>
            </a:r>
            <a:r>
              <a:rPr lang="en-US" dirty="0">
                <a:solidFill>
                  <a:srgbClr val="FF0000"/>
                </a:solidFill>
              </a:rPr>
              <a:t>General Microbiology Laboratory</a:t>
            </a:r>
          </a:p>
          <a:p>
            <a:pPr marL="0" indent="0">
              <a:buNone/>
            </a:pPr>
            <a:r>
              <a:rPr lang="en-US" u="sng" dirty="0">
                <a:solidFill>
                  <a:srgbClr val="FF0000"/>
                </a:solidFill>
              </a:rPr>
              <a:t>Enrollment: </a:t>
            </a:r>
            <a:r>
              <a:rPr lang="en-US" dirty="0">
                <a:solidFill>
                  <a:srgbClr val="FF0000"/>
                </a:solidFill>
              </a:rPr>
              <a:t>up to 90 students per semester, split in 3 sections</a:t>
            </a:r>
          </a:p>
          <a:p>
            <a:pPr marL="0" indent="0">
              <a:buNone/>
            </a:pPr>
            <a:r>
              <a:rPr lang="en-US" u="sng" dirty="0">
                <a:solidFill>
                  <a:srgbClr val="FF0000"/>
                </a:solidFill>
              </a:rPr>
              <a:t>Student Demographics: </a:t>
            </a:r>
            <a:r>
              <a:rPr lang="en-US" dirty="0">
                <a:solidFill>
                  <a:srgbClr val="FF0000"/>
                </a:solidFill>
              </a:rPr>
              <a:t>sophomores or &lt;, Human Physiology/Biomedical Sciences/Biochemistry/Microbiology Majors</a:t>
            </a:r>
          </a:p>
          <a:p>
            <a:pPr marL="0" indent="0">
              <a:buNone/>
            </a:pPr>
            <a:r>
              <a:rPr lang="en-US" u="sng" dirty="0">
                <a:solidFill>
                  <a:srgbClr val="FF0000"/>
                </a:solidFill>
              </a:rPr>
              <a:t>Prerequisites: </a:t>
            </a:r>
            <a:r>
              <a:rPr lang="en-US" dirty="0">
                <a:solidFill>
                  <a:srgbClr val="FF0000"/>
                </a:solidFill>
              </a:rPr>
              <a:t>Foundations of Biology and Principles of Chemistry I</a:t>
            </a:r>
          </a:p>
          <a:p>
            <a:pPr marL="0" indent="0">
              <a:buNone/>
            </a:pPr>
            <a:r>
              <a:rPr lang="en-US" u="sng" dirty="0">
                <a:solidFill>
                  <a:srgbClr val="FF0000"/>
                </a:solidFill>
              </a:rPr>
              <a:t>CURE: </a:t>
            </a:r>
            <a:r>
              <a:rPr lang="en-US" dirty="0">
                <a:solidFill>
                  <a:srgbClr val="FF0000"/>
                </a:solidFill>
              </a:rPr>
              <a:t>Students will compare the composition/diversity of the bean beetle microbiome in two treatments (sex, virgins vs. mated, food source, stage in lifecycle, growth conditions, etc.). This CURE was developed by Drs. Chris Beck (Emory University) and Larry Blumer (Morehouse College).</a:t>
            </a:r>
          </a:p>
          <a:p>
            <a:pPr marL="0" indent="0">
              <a:buNone/>
            </a:pPr>
            <a:r>
              <a:rPr lang="en-US" u="sng" dirty="0">
                <a:solidFill>
                  <a:srgbClr val="FF0000"/>
                </a:solidFill>
              </a:rPr>
              <a:t>TAs: </a:t>
            </a:r>
            <a:r>
              <a:rPr lang="en-US" dirty="0">
                <a:solidFill>
                  <a:srgbClr val="FF0000"/>
                </a:solidFill>
              </a:rPr>
              <a:t>4 graduate students in their 2-3 year of PhDs in Microbiology or Immunology.</a:t>
            </a:r>
          </a:p>
          <a:p>
            <a:pPr marL="0" indent="0">
              <a:buNone/>
            </a:pPr>
            <a:r>
              <a:rPr lang="en-US" u="sng" dirty="0" err="1">
                <a:solidFill>
                  <a:srgbClr val="FF0000"/>
                </a:solidFill>
              </a:rPr>
              <a:t>LAs</a:t>
            </a:r>
            <a:r>
              <a:rPr lang="en-US" u="sng" dirty="0">
                <a:solidFill>
                  <a:srgbClr val="FF0000"/>
                </a:solidFill>
              </a:rPr>
              <a:t>: </a:t>
            </a:r>
            <a:r>
              <a:rPr lang="en-US" dirty="0">
                <a:solidFill>
                  <a:srgbClr val="FF0000"/>
                </a:solidFill>
              </a:rPr>
              <a:t>4 undergraduates majoring in microbiology who previously took the course.</a:t>
            </a:r>
          </a:p>
        </p:txBody>
      </p:sp>
    </p:spTree>
    <p:extLst>
      <p:ext uri="{BB962C8B-B14F-4D97-AF65-F5344CB8AC3E}">
        <p14:creationId xmlns:p14="http://schemas.microsoft.com/office/powerpoint/2010/main" val="986912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a:xfrm>
            <a:off x="838200" y="-15449"/>
            <a:ext cx="10515600" cy="1325563"/>
          </a:xfrm>
        </p:spPr>
        <p:txBody>
          <a:bodyPr/>
          <a:lstStyle/>
          <a:p>
            <a:r>
              <a:rPr lang="en-US" dirty="0"/>
              <a:t>Resource Focus and SLOs</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a:xfrm>
            <a:off x="838200" y="1223459"/>
            <a:ext cx="10515600" cy="4667250"/>
          </a:xfrm>
        </p:spPr>
        <p:txBody>
          <a:bodyPr>
            <a:normAutofit fontScale="92500" lnSpcReduction="10000"/>
          </a:bodyPr>
          <a:lstStyle/>
          <a:p>
            <a:pPr marL="0" indent="0">
              <a:buNone/>
            </a:pPr>
            <a:r>
              <a:rPr lang="en-US" dirty="0">
                <a:solidFill>
                  <a:srgbClr val="FF0000"/>
                </a:solidFill>
              </a:rPr>
              <a:t>TA appreciation for and understanding of </a:t>
            </a:r>
            <a:r>
              <a:rPr lang="en-US" dirty="0" err="1">
                <a:solidFill>
                  <a:srgbClr val="FF0000"/>
                </a:solidFill>
              </a:rPr>
              <a:t>CUREs</a:t>
            </a:r>
            <a:r>
              <a:rPr lang="en-US" dirty="0">
                <a:solidFill>
                  <a:srgbClr val="FF0000"/>
                </a:solidFill>
              </a:rPr>
              <a:t> and TA buy-in for CURE instruction in the context of their career.</a:t>
            </a:r>
          </a:p>
          <a:p>
            <a:pPr marL="0" indent="0">
              <a:buNone/>
            </a:pPr>
            <a:endParaRPr lang="en-US" sz="1400" i="1" dirty="0">
              <a:solidFill>
                <a:srgbClr val="FF0000"/>
              </a:solidFill>
            </a:endParaRPr>
          </a:p>
          <a:p>
            <a:pPr marL="0" indent="0">
              <a:buNone/>
            </a:pPr>
            <a:r>
              <a:rPr lang="en-US" b="1" dirty="0"/>
              <a:t>Learning Outcomes/Objectives</a:t>
            </a:r>
          </a:p>
          <a:p>
            <a:pPr marL="0" indent="0">
              <a:buNone/>
            </a:pPr>
            <a:r>
              <a:rPr lang="en-US" b="1" dirty="0"/>
              <a:t>By the end of the semester TAs will be able to:</a:t>
            </a:r>
          </a:p>
          <a:p>
            <a:pPr lvl="1"/>
            <a:r>
              <a:rPr lang="en-US" dirty="0"/>
              <a:t>Explain the 5 aspects of a CURE.</a:t>
            </a:r>
          </a:p>
          <a:p>
            <a:pPr lvl="1"/>
            <a:r>
              <a:rPr lang="en-US" dirty="0"/>
              <a:t>Describe the utility of </a:t>
            </a:r>
            <a:r>
              <a:rPr lang="en-US" dirty="0" err="1"/>
              <a:t>CUREs</a:t>
            </a:r>
            <a:r>
              <a:rPr lang="en-US" dirty="0"/>
              <a:t>.</a:t>
            </a:r>
          </a:p>
          <a:p>
            <a:pPr lvl="1"/>
            <a:r>
              <a:rPr lang="en-US" dirty="0"/>
              <a:t>Interpret impacts of the Bean Beetle Microbiome CURE.</a:t>
            </a:r>
          </a:p>
          <a:p>
            <a:pPr lvl="1"/>
            <a:r>
              <a:rPr lang="en-US" dirty="0"/>
              <a:t>Understand the benefits of CURE instruction experience.</a:t>
            </a:r>
          </a:p>
          <a:p>
            <a:pPr lvl="1"/>
            <a:r>
              <a:rPr lang="en-US" dirty="0"/>
              <a:t>Develop learning objectives.</a:t>
            </a:r>
          </a:p>
          <a:p>
            <a:pPr lvl="1"/>
            <a:r>
              <a:rPr lang="en-US" dirty="0"/>
              <a:t>Guide students in hypothesis development.</a:t>
            </a:r>
          </a:p>
          <a:p>
            <a:pPr lvl="1"/>
            <a:r>
              <a:rPr lang="en-US" dirty="0"/>
              <a:t>Foster active learning in the classroom.</a:t>
            </a:r>
          </a:p>
          <a:p>
            <a:pPr lvl="1"/>
            <a:r>
              <a:rPr lang="en-US" dirty="0"/>
              <a:t>Develop assessment and grading rubrics.</a:t>
            </a:r>
          </a:p>
        </p:txBody>
      </p:sp>
    </p:spTree>
    <p:extLst>
      <p:ext uri="{BB962C8B-B14F-4D97-AF65-F5344CB8AC3E}">
        <p14:creationId xmlns:p14="http://schemas.microsoft.com/office/powerpoint/2010/main" val="156309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p:txBody>
          <a:bodyPr/>
          <a:lstStyle/>
          <a:p>
            <a:r>
              <a:rPr lang="en-US" dirty="0"/>
              <a:t>Evaluation Strategies</a:t>
            </a:r>
          </a:p>
        </p:txBody>
      </p:sp>
      <p:graphicFrame>
        <p:nvGraphicFramePr>
          <p:cNvPr id="4" name="Table 4">
            <a:extLst>
              <a:ext uri="{FF2B5EF4-FFF2-40B4-BE49-F238E27FC236}">
                <a16:creationId xmlns:a16="http://schemas.microsoft.com/office/drawing/2014/main" id="{F0731406-3D1A-2D40-B0D7-A45BCFDF489B}"/>
              </a:ext>
            </a:extLst>
          </p:cNvPr>
          <p:cNvGraphicFramePr>
            <a:graphicFrameLocks noGrp="1"/>
          </p:cNvGraphicFramePr>
          <p:nvPr>
            <p:ph idx="1"/>
          </p:nvPr>
        </p:nvGraphicFramePr>
        <p:xfrm>
          <a:off x="838200" y="1490980"/>
          <a:ext cx="10515600" cy="49631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110263092"/>
                    </a:ext>
                  </a:extLst>
                </a:gridCol>
                <a:gridCol w="5257800">
                  <a:extLst>
                    <a:ext uri="{9D8B030D-6E8A-4147-A177-3AD203B41FA5}">
                      <a16:colId xmlns:a16="http://schemas.microsoft.com/office/drawing/2014/main" val="438913956"/>
                    </a:ext>
                  </a:extLst>
                </a:gridCol>
              </a:tblGrid>
              <a:tr h="370840">
                <a:tc>
                  <a:txBody>
                    <a:bodyPr/>
                    <a:lstStyle/>
                    <a:p>
                      <a:r>
                        <a:rPr lang="en-US" dirty="0"/>
                        <a:t>Learning Outcome/Objective</a:t>
                      </a:r>
                    </a:p>
                  </a:txBody>
                  <a:tcPr/>
                </a:tc>
                <a:tc>
                  <a:txBody>
                    <a:bodyPr/>
                    <a:lstStyle/>
                    <a:p>
                      <a:r>
                        <a:rPr lang="en-US" dirty="0"/>
                        <a:t>Associated Evaluation Strategy/Strategies</a:t>
                      </a:r>
                    </a:p>
                  </a:txBody>
                  <a:tcPr/>
                </a:tc>
                <a:extLst>
                  <a:ext uri="{0D108BD9-81ED-4DB2-BD59-A6C34878D82A}">
                    <a16:rowId xmlns:a16="http://schemas.microsoft.com/office/drawing/2014/main" val="122108370"/>
                  </a:ext>
                </a:extLst>
              </a:tr>
              <a:tr h="370840">
                <a:tc>
                  <a:txBody>
                    <a:bodyPr/>
                    <a:lstStyle/>
                    <a:p>
                      <a:pPr lvl="0"/>
                      <a:r>
                        <a:rPr lang="en-US" dirty="0"/>
                        <a:t>Explain the 5 aspects of a CURE.</a:t>
                      </a:r>
                    </a:p>
                  </a:txBody>
                  <a:tcPr/>
                </a:tc>
                <a:tc>
                  <a:txBody>
                    <a:bodyPr/>
                    <a:lstStyle/>
                    <a:p>
                      <a:r>
                        <a:rPr lang="en-US" dirty="0"/>
                        <a:t>Pre/Post-Survey</a:t>
                      </a:r>
                    </a:p>
                  </a:txBody>
                  <a:tcPr/>
                </a:tc>
                <a:extLst>
                  <a:ext uri="{0D108BD9-81ED-4DB2-BD59-A6C34878D82A}">
                    <a16:rowId xmlns:a16="http://schemas.microsoft.com/office/drawing/2014/main" val="1964727176"/>
                  </a:ext>
                </a:extLst>
              </a:tr>
              <a:tr h="370840">
                <a:tc>
                  <a:txBody>
                    <a:bodyPr/>
                    <a:lstStyle/>
                    <a:p>
                      <a:r>
                        <a:rPr lang="en-US" dirty="0"/>
                        <a:t>Describe the utility of </a:t>
                      </a:r>
                      <a:r>
                        <a:rPr lang="en-US" dirty="0" err="1"/>
                        <a:t>CUREs</a:t>
                      </a:r>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Pre/Post-Survey</a:t>
                      </a:r>
                    </a:p>
                  </a:txBody>
                  <a:tcPr/>
                </a:tc>
                <a:extLst>
                  <a:ext uri="{0D108BD9-81ED-4DB2-BD59-A6C34878D82A}">
                    <a16:rowId xmlns:a16="http://schemas.microsoft.com/office/drawing/2014/main" val="177344111"/>
                  </a:ext>
                </a:extLst>
              </a:tr>
              <a:tr h="370840">
                <a:tc>
                  <a:txBody>
                    <a:bodyPr/>
                    <a:lstStyle/>
                    <a:p>
                      <a:r>
                        <a:rPr lang="en-US" dirty="0"/>
                        <a:t>Interpret impacts of the Bean Beetle Microbiome CURE.</a:t>
                      </a:r>
                    </a:p>
                  </a:txBody>
                  <a:tcPr/>
                </a:tc>
                <a:tc>
                  <a:txBody>
                    <a:bodyPr/>
                    <a:lstStyle/>
                    <a:p>
                      <a:r>
                        <a:rPr lang="en-US" dirty="0"/>
                        <a:t>Post-survey question</a:t>
                      </a:r>
                    </a:p>
                  </a:txBody>
                  <a:tcPr/>
                </a:tc>
                <a:extLst>
                  <a:ext uri="{0D108BD9-81ED-4DB2-BD59-A6C34878D82A}">
                    <a16:rowId xmlns:a16="http://schemas.microsoft.com/office/drawing/2014/main" val="193881154"/>
                  </a:ext>
                </a:extLst>
              </a:tr>
              <a:tr h="370840">
                <a:tc>
                  <a:txBody>
                    <a:bodyPr/>
                    <a:lstStyle/>
                    <a:p>
                      <a:r>
                        <a:rPr lang="en-US" dirty="0"/>
                        <a:t>Understand the benefits of CURE instruction experience</a:t>
                      </a:r>
                    </a:p>
                  </a:txBody>
                  <a:tcPr/>
                </a:tc>
                <a:tc>
                  <a:txBody>
                    <a:bodyPr/>
                    <a:lstStyle/>
                    <a:p>
                      <a:r>
                        <a:rPr lang="en-US" dirty="0"/>
                        <a:t>Development of a teaching philosophy</a:t>
                      </a:r>
                    </a:p>
                  </a:txBody>
                  <a:tcPr/>
                </a:tc>
                <a:extLst>
                  <a:ext uri="{0D108BD9-81ED-4DB2-BD59-A6C34878D82A}">
                    <a16:rowId xmlns:a16="http://schemas.microsoft.com/office/drawing/2014/main" val="2383154239"/>
                  </a:ext>
                </a:extLst>
              </a:tr>
              <a:tr h="370840">
                <a:tc>
                  <a:txBody>
                    <a:bodyPr/>
                    <a:lstStyle/>
                    <a:p>
                      <a:r>
                        <a:rPr lang="en-US" dirty="0"/>
                        <a:t>Develop learning objectives.</a:t>
                      </a:r>
                    </a:p>
                  </a:txBody>
                  <a:tcPr/>
                </a:tc>
                <a:tc>
                  <a:txBody>
                    <a:bodyPr/>
                    <a:lstStyle/>
                    <a:p>
                      <a:r>
                        <a:rPr lang="en-US" dirty="0"/>
                        <a:t>Development of TA learning objectives,</a:t>
                      </a:r>
                    </a:p>
                    <a:p>
                      <a:r>
                        <a:rPr lang="en-US" dirty="0"/>
                        <a:t>Retrospective Post-Questions asking to self assess meeting objectives</a:t>
                      </a:r>
                    </a:p>
                  </a:txBody>
                  <a:tcPr/>
                </a:tc>
                <a:extLst>
                  <a:ext uri="{0D108BD9-81ED-4DB2-BD59-A6C34878D82A}">
                    <a16:rowId xmlns:a16="http://schemas.microsoft.com/office/drawing/2014/main" val="895579860"/>
                  </a:ext>
                </a:extLst>
              </a:tr>
              <a:tr h="370840">
                <a:tc>
                  <a:txBody>
                    <a:bodyPr/>
                    <a:lstStyle/>
                    <a:p>
                      <a:r>
                        <a:rPr lang="en-US" dirty="0"/>
                        <a:t>Guide students in hypothesis development.</a:t>
                      </a:r>
                    </a:p>
                  </a:txBody>
                  <a:tcPr/>
                </a:tc>
                <a:tc>
                  <a:txBody>
                    <a:bodyPr/>
                    <a:lstStyle/>
                    <a:p>
                      <a:r>
                        <a:rPr lang="en-US" dirty="0"/>
                        <a:t>Classroom Observations</a:t>
                      </a:r>
                    </a:p>
                  </a:txBody>
                  <a:tcPr/>
                </a:tc>
                <a:extLst>
                  <a:ext uri="{0D108BD9-81ED-4DB2-BD59-A6C34878D82A}">
                    <a16:rowId xmlns:a16="http://schemas.microsoft.com/office/drawing/2014/main" val="381391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Foster active learning in the classroom.</a:t>
                      </a:r>
                    </a:p>
                  </a:txBody>
                  <a:tcPr/>
                </a:tc>
                <a:tc>
                  <a:txBody>
                    <a:bodyPr/>
                    <a:lstStyle/>
                    <a:p>
                      <a:r>
                        <a:rPr lang="en-US" dirty="0"/>
                        <a:t>Classroom Observations, Post-survey question asking them to describe how they would teach a concept.</a:t>
                      </a:r>
                    </a:p>
                  </a:txBody>
                  <a:tcPr/>
                </a:tc>
                <a:extLst>
                  <a:ext uri="{0D108BD9-81ED-4DB2-BD59-A6C34878D82A}">
                    <a16:rowId xmlns:a16="http://schemas.microsoft.com/office/drawing/2014/main" val="27423682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Develop assessment and grading rubrics.</a:t>
                      </a:r>
                    </a:p>
                  </a:txBody>
                  <a:tcPr/>
                </a:tc>
                <a:tc>
                  <a:txBody>
                    <a:bodyPr/>
                    <a:lstStyle/>
                    <a:p>
                      <a:r>
                        <a:rPr lang="en-US" dirty="0"/>
                        <a:t>Evaluation of developed resources</a:t>
                      </a:r>
                    </a:p>
                  </a:txBody>
                  <a:tcPr/>
                </a:tc>
                <a:extLst>
                  <a:ext uri="{0D108BD9-81ED-4DB2-BD59-A6C34878D82A}">
                    <a16:rowId xmlns:a16="http://schemas.microsoft.com/office/drawing/2014/main" val="4048932306"/>
                  </a:ext>
                </a:extLst>
              </a:tr>
            </a:tbl>
          </a:graphicData>
        </a:graphic>
      </p:graphicFrame>
    </p:spTree>
    <p:extLst>
      <p:ext uri="{BB962C8B-B14F-4D97-AF65-F5344CB8AC3E}">
        <p14:creationId xmlns:p14="http://schemas.microsoft.com/office/powerpoint/2010/main" val="3870276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a:xfrm>
            <a:off x="760141" y="29156"/>
            <a:ext cx="10515600" cy="1325563"/>
          </a:xfrm>
        </p:spPr>
        <p:txBody>
          <a:bodyPr/>
          <a:lstStyle/>
          <a:p>
            <a:r>
              <a:rPr lang="en-US" dirty="0"/>
              <a:t>Activities: Basics of CURE</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a:xfrm>
            <a:off x="760141" y="1223459"/>
            <a:ext cx="10515600" cy="3859742"/>
          </a:xfrm>
        </p:spPr>
        <p:txBody>
          <a:bodyPr>
            <a:normAutofit fontScale="92500"/>
          </a:bodyPr>
          <a:lstStyle/>
          <a:p>
            <a:pPr marL="0" indent="0">
              <a:buNone/>
            </a:pPr>
            <a:r>
              <a:rPr lang="en-US" dirty="0">
                <a:solidFill>
                  <a:srgbClr val="FF0000"/>
                </a:solidFill>
              </a:rPr>
              <a:t>2 Hour TA Orientation:</a:t>
            </a:r>
          </a:p>
          <a:p>
            <a:pPr marL="0" indent="0">
              <a:buNone/>
            </a:pPr>
            <a:endParaRPr lang="en-US" dirty="0">
              <a:solidFill>
                <a:srgbClr val="FF0000"/>
              </a:solidFill>
            </a:endParaRPr>
          </a:p>
          <a:p>
            <a:pPr marL="0" indent="0">
              <a:buNone/>
            </a:pPr>
            <a:r>
              <a:rPr lang="en-US" dirty="0">
                <a:solidFill>
                  <a:srgbClr val="FF0000"/>
                </a:solidFill>
              </a:rPr>
              <a:t>During TA orientation I will discuss with the TAs: CURE benefits, aspects of </a:t>
            </a:r>
            <a:r>
              <a:rPr lang="en-US" dirty="0" err="1">
                <a:solidFill>
                  <a:srgbClr val="FF0000"/>
                </a:solidFill>
              </a:rPr>
              <a:t>CUREs</a:t>
            </a:r>
            <a:r>
              <a:rPr lang="en-US" dirty="0">
                <a:solidFill>
                  <a:srgbClr val="FF0000"/>
                </a:solidFill>
              </a:rPr>
              <a:t>, the details of the bean beetle microbiome CURE, and show them data on student outcomes from previous semesters</a:t>
            </a:r>
          </a:p>
          <a:p>
            <a:r>
              <a:rPr lang="en-US" dirty="0">
                <a:solidFill>
                  <a:srgbClr val="FF0000"/>
                </a:solidFill>
              </a:rPr>
              <a:t>TAs will work in pairs with undergraduate </a:t>
            </a:r>
            <a:r>
              <a:rPr lang="en-US" dirty="0" err="1">
                <a:solidFill>
                  <a:srgbClr val="FF0000"/>
                </a:solidFill>
              </a:rPr>
              <a:t>LAs</a:t>
            </a:r>
            <a:r>
              <a:rPr lang="en-US" dirty="0">
                <a:solidFill>
                  <a:srgbClr val="FF0000"/>
                </a:solidFill>
              </a:rPr>
              <a:t> who have taken the class to match course activities with the 5 aspects of a CURE.</a:t>
            </a:r>
          </a:p>
          <a:p>
            <a:r>
              <a:rPr lang="en-US" dirty="0">
                <a:solidFill>
                  <a:srgbClr val="FF0000"/>
                </a:solidFill>
              </a:rPr>
              <a:t>We will brainstorm a list of ideas about how CURE instruction might benefit them.</a:t>
            </a:r>
          </a:p>
        </p:txBody>
      </p:sp>
    </p:spTree>
    <p:extLst>
      <p:ext uri="{BB962C8B-B14F-4D97-AF65-F5344CB8AC3E}">
        <p14:creationId xmlns:p14="http://schemas.microsoft.com/office/powerpoint/2010/main" val="3540697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a:xfrm>
            <a:off x="760140" y="29156"/>
            <a:ext cx="10904035" cy="1325563"/>
          </a:xfrm>
        </p:spPr>
        <p:txBody>
          <a:bodyPr/>
          <a:lstStyle/>
          <a:p>
            <a:r>
              <a:rPr lang="en-US" dirty="0"/>
              <a:t>Activities: Backward Course Design and </a:t>
            </a:r>
            <a:r>
              <a:rPr lang="en-US" dirty="0" err="1"/>
              <a:t>LOs</a:t>
            </a:r>
            <a:endParaRPr lang="en-US" dirty="0"/>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a:xfrm>
            <a:off x="760141" y="1223459"/>
            <a:ext cx="10515600" cy="4363302"/>
          </a:xfrm>
        </p:spPr>
        <p:txBody>
          <a:bodyPr>
            <a:normAutofit/>
          </a:bodyPr>
          <a:lstStyle/>
          <a:p>
            <a:pPr marL="0" indent="0">
              <a:buNone/>
            </a:pPr>
            <a:r>
              <a:rPr lang="en-US" dirty="0">
                <a:solidFill>
                  <a:srgbClr val="FF0000"/>
                </a:solidFill>
              </a:rPr>
              <a:t>1</a:t>
            </a:r>
            <a:r>
              <a:rPr lang="en-US" baseline="30000" dirty="0">
                <a:solidFill>
                  <a:srgbClr val="FF0000"/>
                </a:solidFill>
              </a:rPr>
              <a:t>st</a:t>
            </a:r>
            <a:r>
              <a:rPr lang="en-US" dirty="0">
                <a:solidFill>
                  <a:srgbClr val="FF0000"/>
                </a:solidFill>
              </a:rPr>
              <a:t> Week TA Meeting:</a:t>
            </a:r>
          </a:p>
          <a:p>
            <a:pPr marL="0" indent="0">
              <a:buNone/>
            </a:pPr>
            <a:endParaRPr lang="en-US" dirty="0">
              <a:solidFill>
                <a:srgbClr val="FF0000"/>
              </a:solidFill>
            </a:endParaRPr>
          </a:p>
          <a:p>
            <a:pPr marL="0" indent="0">
              <a:buNone/>
            </a:pPr>
            <a:r>
              <a:rPr lang="en-US" dirty="0">
                <a:solidFill>
                  <a:srgbClr val="FF0000"/>
                </a:solidFill>
              </a:rPr>
              <a:t>I will describe backward course design and the utility of clear learning objectives.</a:t>
            </a:r>
          </a:p>
          <a:p>
            <a:r>
              <a:rPr lang="en-US" dirty="0">
                <a:solidFill>
                  <a:srgbClr val="FF0000"/>
                </a:solidFill>
              </a:rPr>
              <a:t>TAs and </a:t>
            </a:r>
            <a:r>
              <a:rPr lang="en-US" dirty="0" err="1">
                <a:solidFill>
                  <a:srgbClr val="FF0000"/>
                </a:solidFill>
              </a:rPr>
              <a:t>LAs</a:t>
            </a:r>
            <a:r>
              <a:rPr lang="en-US" dirty="0">
                <a:solidFill>
                  <a:srgbClr val="FF0000"/>
                </a:solidFill>
              </a:rPr>
              <a:t> will develop a list of learning objectives that they would like to achieve by the end of the semester.</a:t>
            </a:r>
          </a:p>
          <a:p>
            <a:pPr marL="0" algn="l" rtl="0" eaLnBrk="1" fontAlgn="t" latinLnBrk="0" hangingPunct="1">
              <a:spcBef>
                <a:spcPts val="0"/>
              </a:spcBef>
              <a:spcAft>
                <a:spcPts val="0"/>
              </a:spcAft>
            </a:pPr>
            <a:r>
              <a:rPr lang="en-US" dirty="0">
                <a:solidFill>
                  <a:srgbClr val="FF0000"/>
                </a:solidFill>
              </a:rPr>
              <a:t>I will mandate 3 </a:t>
            </a:r>
            <a:r>
              <a:rPr lang="en-US" dirty="0" err="1">
                <a:solidFill>
                  <a:srgbClr val="FF0000"/>
                </a:solidFill>
              </a:rPr>
              <a:t>LOs</a:t>
            </a:r>
            <a:r>
              <a:rPr lang="en-US" dirty="0">
                <a:solidFill>
                  <a:srgbClr val="FF0000"/>
                </a:solidFill>
              </a:rPr>
              <a:t>: </a:t>
            </a:r>
          </a:p>
          <a:p>
            <a:pPr marL="228600" lvl="1" indent="0" fontAlgn="t">
              <a:spcBef>
                <a:spcPts val="0"/>
              </a:spcBef>
              <a:buNone/>
            </a:pPr>
            <a:r>
              <a:rPr lang="en-US" i="0" u="none" strike="noStrike" kern="1200" dirty="0">
                <a:solidFill>
                  <a:srgbClr val="FF0000"/>
                </a:solidFill>
                <a:effectLst/>
                <a:cs typeface="Calibri" panose="020F0502020204030204" pitchFamily="34" charset="0"/>
              </a:rPr>
              <a:t>Guide students in hypothesis development.</a:t>
            </a:r>
            <a:endParaRPr lang="en-US" dirty="0">
              <a:solidFill>
                <a:srgbClr val="FF0000"/>
              </a:solidFill>
              <a:cs typeface="Calibri" panose="020F0502020204030204" pitchFamily="34" charset="0"/>
            </a:endParaRPr>
          </a:p>
          <a:p>
            <a:pPr marL="228600" lvl="1" indent="0" fontAlgn="t">
              <a:spcBef>
                <a:spcPts val="0"/>
              </a:spcBef>
              <a:buNone/>
            </a:pPr>
            <a:r>
              <a:rPr lang="en-US" i="0" u="none" strike="noStrike" kern="1200" dirty="0">
                <a:solidFill>
                  <a:srgbClr val="FF0000"/>
                </a:solidFill>
                <a:effectLst/>
                <a:cs typeface="Calibri" panose="020F0502020204030204" pitchFamily="34" charset="0"/>
              </a:rPr>
              <a:t>Foster active learning in the classroom.</a:t>
            </a:r>
            <a:endParaRPr lang="en-US" dirty="0">
              <a:solidFill>
                <a:srgbClr val="FF0000"/>
              </a:solidFill>
              <a:cs typeface="Calibri" panose="020F0502020204030204" pitchFamily="34" charset="0"/>
            </a:endParaRPr>
          </a:p>
          <a:p>
            <a:pPr marL="228600" lvl="1" indent="0" fontAlgn="t">
              <a:spcBef>
                <a:spcPts val="0"/>
              </a:spcBef>
              <a:buNone/>
            </a:pPr>
            <a:r>
              <a:rPr lang="en-US" i="0" u="none" strike="noStrike" kern="1200" dirty="0">
                <a:solidFill>
                  <a:srgbClr val="FF0000"/>
                </a:solidFill>
                <a:effectLst/>
                <a:cs typeface="Calibri" panose="020F0502020204030204" pitchFamily="34" charset="0"/>
              </a:rPr>
              <a:t>Develop assessment and grading rubrics.</a:t>
            </a:r>
            <a:endParaRPr lang="en-US" i="0" u="none" strike="noStrike" dirty="0">
              <a:solidFill>
                <a:srgbClr val="FF0000"/>
              </a:solidFill>
              <a:effectLst/>
              <a:cs typeface="Calibri" panose="020F0502020204030204" pitchFamily="34" charset="0"/>
            </a:endParaRPr>
          </a:p>
          <a:p>
            <a:pPr marL="0" algn="l" rtl="0" eaLnBrk="1" fontAlgn="t" latinLnBrk="0" hangingPunct="1">
              <a:spcBef>
                <a:spcPts val="0"/>
              </a:spcBef>
              <a:spcAft>
                <a:spcPts val="0"/>
              </a:spcAft>
            </a:pPr>
            <a:endParaRPr lang="en-US" sz="1800" b="0" i="0" u="none" strike="noStrike" dirty="0">
              <a:effectLst/>
              <a:latin typeface="Arial" panose="020B0604020202020204" pitchFamily="34" charset="0"/>
            </a:endParaRPr>
          </a:p>
        </p:txBody>
      </p:sp>
    </p:spTree>
    <p:extLst>
      <p:ext uri="{BB962C8B-B14F-4D97-AF65-F5344CB8AC3E}">
        <p14:creationId xmlns:p14="http://schemas.microsoft.com/office/powerpoint/2010/main" val="866209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a:xfrm>
            <a:off x="760140" y="29156"/>
            <a:ext cx="10904035" cy="1325563"/>
          </a:xfrm>
        </p:spPr>
        <p:txBody>
          <a:bodyPr/>
          <a:lstStyle/>
          <a:p>
            <a:r>
              <a:rPr lang="en-US" dirty="0"/>
              <a:t>Activities: Hypothesis Development</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a:xfrm>
            <a:off x="760141" y="1223459"/>
            <a:ext cx="10515600" cy="4363302"/>
          </a:xfrm>
        </p:spPr>
        <p:txBody>
          <a:bodyPr>
            <a:normAutofit/>
          </a:bodyPr>
          <a:lstStyle/>
          <a:p>
            <a:pPr marL="0" indent="0">
              <a:buNone/>
            </a:pPr>
            <a:r>
              <a:rPr lang="en-US" dirty="0">
                <a:solidFill>
                  <a:srgbClr val="FF0000"/>
                </a:solidFill>
              </a:rPr>
              <a:t>1</a:t>
            </a:r>
            <a:r>
              <a:rPr lang="en-US" baseline="30000" dirty="0">
                <a:solidFill>
                  <a:srgbClr val="FF0000"/>
                </a:solidFill>
              </a:rPr>
              <a:t>st</a:t>
            </a:r>
            <a:r>
              <a:rPr lang="en-US" dirty="0">
                <a:solidFill>
                  <a:srgbClr val="FF0000"/>
                </a:solidFill>
              </a:rPr>
              <a:t> Week TA Meeting:</a:t>
            </a:r>
          </a:p>
          <a:p>
            <a:pPr marL="0" indent="0">
              <a:buNone/>
            </a:pPr>
            <a:endParaRPr lang="en-US" dirty="0">
              <a:solidFill>
                <a:srgbClr val="FF0000"/>
              </a:solidFill>
            </a:endParaRPr>
          </a:p>
          <a:p>
            <a:r>
              <a:rPr lang="en-US" dirty="0">
                <a:solidFill>
                  <a:srgbClr val="FF0000"/>
                </a:solidFill>
              </a:rPr>
              <a:t>TAs and </a:t>
            </a:r>
            <a:r>
              <a:rPr lang="en-US" dirty="0" err="1">
                <a:solidFill>
                  <a:srgbClr val="FF0000"/>
                </a:solidFill>
              </a:rPr>
              <a:t>LAs</a:t>
            </a:r>
            <a:r>
              <a:rPr lang="en-US" dirty="0">
                <a:solidFill>
                  <a:srgbClr val="FF0000"/>
                </a:solidFill>
              </a:rPr>
              <a:t> will act as “students” and run through the hypothesis development activity.</a:t>
            </a:r>
          </a:p>
          <a:p>
            <a:endParaRPr lang="en-US" dirty="0">
              <a:solidFill>
                <a:srgbClr val="FF0000"/>
              </a:solidFill>
            </a:endParaRPr>
          </a:p>
          <a:p>
            <a:r>
              <a:rPr lang="en-US" dirty="0">
                <a:solidFill>
                  <a:srgbClr val="FF0000"/>
                </a:solidFill>
              </a:rPr>
              <a:t>TAs will shadow me when guiding a class through this activity. </a:t>
            </a:r>
          </a:p>
          <a:p>
            <a:endParaRPr lang="en-US" dirty="0">
              <a:solidFill>
                <a:srgbClr val="FF0000"/>
              </a:solidFill>
            </a:endParaRPr>
          </a:p>
          <a:p>
            <a:r>
              <a:rPr lang="en-US" dirty="0">
                <a:solidFill>
                  <a:srgbClr val="FF0000"/>
                </a:solidFill>
              </a:rPr>
              <a:t>TAs will guide students through the activity with the assistance of </a:t>
            </a:r>
            <a:r>
              <a:rPr lang="en-US" dirty="0" err="1">
                <a:solidFill>
                  <a:srgbClr val="FF0000"/>
                </a:solidFill>
              </a:rPr>
              <a:t>LAs</a:t>
            </a:r>
            <a:r>
              <a:rPr lang="en-US" dirty="0">
                <a:solidFill>
                  <a:srgbClr val="FF0000"/>
                </a:solidFill>
              </a:rPr>
              <a:t>.</a:t>
            </a:r>
          </a:p>
        </p:txBody>
      </p:sp>
    </p:spTree>
    <p:extLst>
      <p:ext uri="{BB962C8B-B14F-4D97-AF65-F5344CB8AC3E}">
        <p14:creationId xmlns:p14="http://schemas.microsoft.com/office/powerpoint/2010/main" val="1766407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a:xfrm>
            <a:off x="760140" y="29156"/>
            <a:ext cx="10904035" cy="1325563"/>
          </a:xfrm>
        </p:spPr>
        <p:txBody>
          <a:bodyPr/>
          <a:lstStyle/>
          <a:p>
            <a:r>
              <a:rPr lang="en-US" dirty="0"/>
              <a:t>Activities: Assessments and Rubrics</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a:xfrm>
            <a:off x="760141" y="1223459"/>
            <a:ext cx="10515600" cy="4363302"/>
          </a:xfrm>
        </p:spPr>
        <p:txBody>
          <a:bodyPr>
            <a:normAutofit/>
          </a:bodyPr>
          <a:lstStyle/>
          <a:p>
            <a:pPr marL="0" indent="0">
              <a:buNone/>
            </a:pPr>
            <a:r>
              <a:rPr lang="en-US" dirty="0">
                <a:solidFill>
                  <a:srgbClr val="FF0000"/>
                </a:solidFill>
              </a:rPr>
              <a:t>Week 9 TA Meeting:</a:t>
            </a:r>
          </a:p>
          <a:p>
            <a:pPr marL="0" indent="0">
              <a:buNone/>
            </a:pPr>
            <a:endParaRPr lang="en-US" dirty="0">
              <a:solidFill>
                <a:srgbClr val="FF0000"/>
              </a:solidFill>
            </a:endParaRPr>
          </a:p>
          <a:p>
            <a:r>
              <a:rPr lang="en-US" dirty="0">
                <a:solidFill>
                  <a:srgbClr val="FF0000"/>
                </a:solidFill>
              </a:rPr>
              <a:t>TAs and </a:t>
            </a:r>
            <a:r>
              <a:rPr lang="en-US" dirty="0" err="1">
                <a:solidFill>
                  <a:srgbClr val="FF0000"/>
                </a:solidFill>
              </a:rPr>
              <a:t>LAs</a:t>
            </a:r>
            <a:r>
              <a:rPr lang="en-US" dirty="0">
                <a:solidFill>
                  <a:srgbClr val="FF0000"/>
                </a:solidFill>
              </a:rPr>
              <a:t> will review the </a:t>
            </a:r>
            <a:r>
              <a:rPr lang="en-US" dirty="0" err="1">
                <a:solidFill>
                  <a:srgbClr val="FF0000"/>
                </a:solidFill>
              </a:rPr>
              <a:t>LOs</a:t>
            </a:r>
            <a:r>
              <a:rPr lang="en-US" dirty="0">
                <a:solidFill>
                  <a:srgbClr val="FF0000"/>
                </a:solidFill>
              </a:rPr>
              <a:t> for a particular lab activity.</a:t>
            </a:r>
          </a:p>
          <a:p>
            <a:endParaRPr lang="en-US" dirty="0">
              <a:solidFill>
                <a:srgbClr val="FF0000"/>
              </a:solidFill>
            </a:endParaRPr>
          </a:p>
          <a:p>
            <a:r>
              <a:rPr lang="en-US" dirty="0">
                <a:solidFill>
                  <a:srgbClr val="FF0000"/>
                </a:solidFill>
              </a:rPr>
              <a:t>They will design a “lab skills” assessment based on the </a:t>
            </a:r>
            <a:r>
              <a:rPr lang="en-US" dirty="0" err="1">
                <a:solidFill>
                  <a:srgbClr val="FF0000"/>
                </a:solidFill>
              </a:rPr>
              <a:t>LOs</a:t>
            </a:r>
            <a:r>
              <a:rPr lang="en-US" dirty="0">
                <a:solidFill>
                  <a:srgbClr val="FF0000"/>
                </a:solidFill>
              </a:rPr>
              <a:t>.</a:t>
            </a:r>
          </a:p>
          <a:p>
            <a:endParaRPr lang="en-US" dirty="0">
              <a:solidFill>
                <a:srgbClr val="FF0000"/>
              </a:solidFill>
            </a:endParaRPr>
          </a:p>
          <a:p>
            <a:r>
              <a:rPr lang="en-US" dirty="0">
                <a:solidFill>
                  <a:srgbClr val="FF0000"/>
                </a:solidFill>
              </a:rPr>
              <a:t>They will design a rubric for their assessment.</a:t>
            </a:r>
          </a:p>
        </p:txBody>
      </p:sp>
    </p:spTree>
    <p:extLst>
      <p:ext uri="{BB962C8B-B14F-4D97-AF65-F5344CB8AC3E}">
        <p14:creationId xmlns:p14="http://schemas.microsoft.com/office/powerpoint/2010/main" val="2757883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DEE-86C1-4848-8C29-3B0851C38D52}"/>
              </a:ext>
            </a:extLst>
          </p:cNvPr>
          <p:cNvSpPr>
            <a:spLocks noGrp="1"/>
          </p:cNvSpPr>
          <p:nvPr>
            <p:ph type="title"/>
          </p:nvPr>
        </p:nvSpPr>
        <p:spPr>
          <a:xfrm>
            <a:off x="760140" y="29156"/>
            <a:ext cx="10904035" cy="1325563"/>
          </a:xfrm>
        </p:spPr>
        <p:txBody>
          <a:bodyPr/>
          <a:lstStyle/>
          <a:p>
            <a:r>
              <a:rPr lang="en-US" dirty="0"/>
              <a:t>Activities: Assessments and Rubrics</a:t>
            </a:r>
          </a:p>
        </p:txBody>
      </p:sp>
      <p:sp>
        <p:nvSpPr>
          <p:cNvPr id="3" name="Content Placeholder 2">
            <a:extLst>
              <a:ext uri="{FF2B5EF4-FFF2-40B4-BE49-F238E27FC236}">
                <a16:creationId xmlns:a16="http://schemas.microsoft.com/office/drawing/2014/main" id="{733D2974-5DF2-E444-BBA8-14BDC38D1A0E}"/>
              </a:ext>
            </a:extLst>
          </p:cNvPr>
          <p:cNvSpPr>
            <a:spLocks noGrp="1"/>
          </p:cNvSpPr>
          <p:nvPr>
            <p:ph idx="1"/>
          </p:nvPr>
        </p:nvSpPr>
        <p:spPr>
          <a:xfrm>
            <a:off x="760141" y="1223459"/>
            <a:ext cx="10515600" cy="4363302"/>
          </a:xfrm>
        </p:spPr>
        <p:txBody>
          <a:bodyPr>
            <a:normAutofit lnSpcReduction="10000"/>
          </a:bodyPr>
          <a:lstStyle/>
          <a:p>
            <a:pPr marL="0" indent="0">
              <a:buNone/>
            </a:pPr>
            <a:r>
              <a:rPr lang="en-US" dirty="0">
                <a:solidFill>
                  <a:srgbClr val="FF0000"/>
                </a:solidFill>
              </a:rPr>
              <a:t>Week 11&amp;12 TA Meeting:</a:t>
            </a:r>
          </a:p>
          <a:p>
            <a:pPr marL="0" indent="0">
              <a:buNone/>
            </a:pPr>
            <a:endParaRPr lang="en-US" dirty="0">
              <a:solidFill>
                <a:srgbClr val="FF0000"/>
              </a:solidFill>
            </a:endParaRPr>
          </a:p>
          <a:p>
            <a:r>
              <a:rPr lang="en-US" dirty="0">
                <a:solidFill>
                  <a:srgbClr val="FF0000"/>
                </a:solidFill>
              </a:rPr>
              <a:t>I will provide example teaching philosophies, and we will discuss common components of teaching philosophies.</a:t>
            </a:r>
          </a:p>
          <a:p>
            <a:endParaRPr lang="en-US" dirty="0">
              <a:solidFill>
                <a:srgbClr val="FF0000"/>
              </a:solidFill>
            </a:endParaRPr>
          </a:p>
          <a:p>
            <a:r>
              <a:rPr lang="en-US" dirty="0">
                <a:solidFill>
                  <a:srgbClr val="FF0000"/>
                </a:solidFill>
              </a:rPr>
              <a:t>TAs will find a posting for a teaching-focused position (hopefully one that mentions </a:t>
            </a:r>
            <a:r>
              <a:rPr lang="en-US" dirty="0" err="1">
                <a:solidFill>
                  <a:srgbClr val="FF0000"/>
                </a:solidFill>
              </a:rPr>
              <a:t>CUREs</a:t>
            </a:r>
            <a:r>
              <a:rPr lang="en-US" dirty="0">
                <a:solidFill>
                  <a:srgbClr val="FF0000"/>
                </a:solidFill>
              </a:rPr>
              <a:t>).</a:t>
            </a:r>
          </a:p>
          <a:p>
            <a:endParaRPr lang="en-US" dirty="0">
              <a:solidFill>
                <a:srgbClr val="FF0000"/>
              </a:solidFill>
            </a:endParaRPr>
          </a:p>
          <a:p>
            <a:r>
              <a:rPr lang="en-US" dirty="0">
                <a:solidFill>
                  <a:srgbClr val="FF0000"/>
                </a:solidFill>
              </a:rPr>
              <a:t>We will look at the postings they find and brainstorm ideas for developing a teaching philosophy for that particular job.</a:t>
            </a:r>
          </a:p>
        </p:txBody>
      </p:sp>
    </p:spTree>
    <p:extLst>
      <p:ext uri="{BB962C8B-B14F-4D97-AF65-F5344CB8AC3E}">
        <p14:creationId xmlns:p14="http://schemas.microsoft.com/office/powerpoint/2010/main" val="136673677"/>
      </p:ext>
    </p:extLst>
  </p:cSld>
  <p:clrMapOvr>
    <a:masterClrMapping/>
  </p:clrMapOvr>
</p:sld>
</file>

<file path=ppt/theme/theme1.xml><?xml version="1.0" encoding="utf-8"?>
<a:theme xmlns:a="http://schemas.openxmlformats.org/drawingml/2006/main" name="ShapesVTI">
  <a:themeElements>
    <a:clrScheme name="Ion Boardroom">
      <a:dk1>
        <a:srgbClr val="000000"/>
      </a:dk1>
      <a:lt1>
        <a:srgbClr val="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estival">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116</TotalTime>
  <Words>875</Words>
  <Application>Microsoft Office PowerPoint</Application>
  <PresentationFormat>Widescreen</PresentationFormat>
  <Paragraphs>103</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Aharoni</vt:lpstr>
      <vt:lpstr>Aptos</vt:lpstr>
      <vt:lpstr>Arial</vt:lpstr>
      <vt:lpstr>Avenir Next LT Pro</vt:lpstr>
      <vt:lpstr>Calibri</vt:lpstr>
      <vt:lpstr>ShapesVTI</vt:lpstr>
      <vt:lpstr>CURE TAPESTRy Resource Talk</vt:lpstr>
      <vt:lpstr>Course Description</vt:lpstr>
      <vt:lpstr>Resource Focus and SLOs</vt:lpstr>
      <vt:lpstr>Evaluation Strategies</vt:lpstr>
      <vt:lpstr>Activities: Basics of CURE</vt:lpstr>
      <vt:lpstr>Activities: Backward Course Design and LOs</vt:lpstr>
      <vt:lpstr>Activities: Hypothesis Development</vt:lpstr>
      <vt:lpstr>Activities: Assessments and Rubrics</vt:lpstr>
      <vt:lpstr>Activities: Assessments and Rubrics</vt:lpstr>
      <vt:lpstr>Outcomes</vt:lpstr>
      <vt:lpstr>Outcomes</vt:lpstr>
      <vt:lpstr>Lessons Learned and Future Directions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ENCOUR E/RCR Resource</dc:title>
  <dc:creator>Olimpo, Jeffrey T</dc:creator>
  <cp:lastModifiedBy>McGrane, Regina S</cp:lastModifiedBy>
  <cp:revision>18</cp:revision>
  <dcterms:created xsi:type="dcterms:W3CDTF">2020-10-19T16:06:21Z</dcterms:created>
  <dcterms:modified xsi:type="dcterms:W3CDTF">2025-04-15T19:15:27Z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73649dc-6fee-4eb8-a128-734c3c842ea8_Enabled">
    <vt:lpwstr>true</vt:lpwstr>
  </property>
  <property fmtid="{D5CDD505-2E9C-101B-9397-08002B2CF9AE}" pid="3" name="MSIP_Label_b73649dc-6fee-4eb8-a128-734c3c842ea8_SetDate">
    <vt:lpwstr>2023-04-24T21:35:21Z</vt:lpwstr>
  </property>
  <property fmtid="{D5CDD505-2E9C-101B-9397-08002B2CF9AE}" pid="4" name="MSIP_Label_b73649dc-6fee-4eb8-a128-734c3c842ea8_Method">
    <vt:lpwstr>Standard</vt:lpwstr>
  </property>
  <property fmtid="{D5CDD505-2E9C-101B-9397-08002B2CF9AE}" pid="5" name="MSIP_Label_b73649dc-6fee-4eb8-a128-734c3c842ea8_Name">
    <vt:lpwstr>defa4170-0d19-0005-0004-bc88714345d2</vt:lpwstr>
  </property>
  <property fmtid="{D5CDD505-2E9C-101B-9397-08002B2CF9AE}" pid="6" name="MSIP_Label_b73649dc-6fee-4eb8-a128-734c3c842ea8_SiteId">
    <vt:lpwstr>857c21d2-1a16-43a4-90cf-d57f3fab9d2f</vt:lpwstr>
  </property>
  <property fmtid="{D5CDD505-2E9C-101B-9397-08002B2CF9AE}" pid="7" name="MSIP_Label_b73649dc-6fee-4eb8-a128-734c3c842ea8_ActionId">
    <vt:lpwstr>64a9ae12-cce2-4756-bee4-7d7054ced9b3</vt:lpwstr>
  </property>
  <property fmtid="{D5CDD505-2E9C-101B-9397-08002B2CF9AE}" pid="8" name="MSIP_Label_b73649dc-6fee-4eb8-a128-734c3c842ea8_ContentBits">
    <vt:lpwstr>0</vt:lpwstr>
  </property>
</Properties>
</file>