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3" r:id="rId4"/>
    <p:sldId id="262" r:id="rId5"/>
    <p:sldId id="264" r:id="rId6"/>
    <p:sldId id="266" r:id="rId7"/>
    <p:sldId id="267" r:id="rId8"/>
    <p:sldId id="268" r:id="rId9"/>
    <p:sldId id="269" r:id="rId10"/>
    <p:sldId id="265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2"/>
    <p:restoredTop sz="94714"/>
  </p:normalViewPr>
  <p:slideViewPr>
    <p:cSldViewPr snapToGrid="0">
      <p:cViewPr varScale="1">
        <p:scale>
          <a:sx n="112" d="100"/>
          <a:sy n="112" d="100"/>
        </p:scale>
        <p:origin x="9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E0D69-226C-3F4C-AA5E-9FEFA2331DFF}" type="datetimeFigureOut">
              <a:rPr lang="en-US" smtClean="0"/>
              <a:t>4/24/25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852A0-778B-8240-B521-F97E6D18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7F85A-D894-E34F-BE38-BA8140A5AA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08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87C2C-7F5E-D477-2F5E-898534877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AAA3B9-3FE0-5F6B-FE2E-D9A05E1B97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69673B-99BF-3CD8-B127-E9F0D98CE5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2E7A3-D441-B826-456A-DA003547E4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7F85A-D894-E34F-BE38-BA8140A5AA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9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2021-4A2D-2FAE-CB71-CE9FB2125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8C71D-2830-83F9-1D46-931FF7C03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E0C90-8327-064A-EEA4-8454B48C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86275-6D25-84DD-5198-E2B95D3EC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278D0-C068-67F7-55C6-C7B544BF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8AEF-1B84-4F5B-7005-5BD1A0D76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D8C30-0BFD-9141-3C7B-7EC872365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C33BF-CD40-55E0-EC61-8121FEC1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53C9E-78EA-1B8F-C99C-D3C649A9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673A1-8D43-5AE5-1245-80776255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9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6DF26F-905F-DF39-D208-B25318052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CDC2B-9829-1D19-203E-9C12FCF0A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E99DD-CFE8-76EB-F2E0-01F4114D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E4598-07D0-6717-23E1-57D16C25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13294-A343-3181-D995-CD5338DE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5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E8CF-26A8-C3B1-2A2E-80CAA2AD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5787F-BC69-C545-EBA1-377404E4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C2DF8-2243-D685-0D29-C7A0A711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A5BFA-A4F1-54DE-55A0-6FB47BBE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DF5A7-3356-93F8-214B-5E5EDC20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2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947F-3161-633C-DBE3-C8E5E2E50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FD240-90CF-4986-BB60-B88CCECEE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7DA1D-C6CB-1A87-E2B1-EEB1B3E4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88319-4E5B-0363-B6B1-4CCAF9A0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B6C71-CC72-40D4-0497-EF4A41C8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0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F65C-0901-A4AE-A7E5-6FD18134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A22F8-0A9A-B666-FDBF-905C0315E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4B99C-ACCA-597C-D3D1-2EA0715A9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E1317-DB6A-43AD-97E3-3CD8DD20E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31BE8-2B18-D3B4-63D6-D8972C94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6954F-2ED4-3323-24ED-6DEE6E96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4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33FD-01D0-2C5F-71F9-728DAB77C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0597-4DA6-91BE-20C4-8E5D9E29F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D49DE-025C-D1F4-5BAC-017E2C954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46B49-605B-E525-CD41-E5A161192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D5D5B-C86D-F71F-5B53-779845D29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1BECA-2947-8555-9542-FD1BF104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A582E-97EC-F16D-DDDE-DEC44E31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DBEDB2-4D1E-4A54-96BB-3EC3FCFDC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F1DEE-C871-2A6A-0AA2-150D16334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471BD-8D1D-734B-380F-AA76FE01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AF945-AF4A-71C4-A511-EF539B52C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C6DFF-9890-E348-67AA-9876B48F5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2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1B3E33-0214-BD90-2A65-5B41069B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0C0B4C-A3BB-D83D-D1F1-CA802A9C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A446E-3616-8C66-BBFE-555F79EEA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4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99044-647C-55A8-C693-BA9254378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DDFEC-04A5-58D7-E6C7-92BBE61C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9B408-0EFC-3269-1234-E8DF04B9C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30C8E-FD34-49C2-5FB9-746846AB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1F8D9-6C16-F373-BDF4-544B6175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EDD9B-B7F1-13BD-C8E7-DE81A494F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9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7F7DB-F5D4-D544-79BE-913F5569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D4A441-44FC-C2E6-235B-4BE530739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5E02C-CC2B-1D9D-485F-5024E1227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8EE29-1783-239F-2983-2F8DF298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010A4-21F9-6D03-5307-C7D0E8D8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D1C1C-22AF-1516-A221-6BC9A80BA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0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87B09-C827-018A-7DB6-F82006E7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D8665-F826-40A8-8D4C-C04C03DD1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E7625-A70B-43C2-D4F9-0CAF0DB40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CA7F1B-5DC9-E94D-8756-484AF7A55F4A}" type="datetimeFigureOut">
              <a:rPr lang="en-US" smtClean="0"/>
              <a:t>4/24/25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939A1-7C15-6E21-B5B1-AF3429BAF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6CDE4-974B-1D4F-885A-D3D657389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5F9901-67AE-6248-8C1E-A68C85478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8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0980-7E16-4A49-FAD1-D5F491B46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293" y="3032606"/>
            <a:ext cx="10586484" cy="2387600"/>
          </a:xfrm>
        </p:spPr>
        <p:txBody>
          <a:bodyPr>
            <a:noAutofit/>
          </a:bodyPr>
          <a:lstStyle/>
          <a:p>
            <a:r>
              <a:rPr lang="en-CA" sz="4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TA Training and Student Engagement in Introductory Science Courses </a:t>
            </a:r>
            <a:br>
              <a:rPr lang="en-CA" sz="4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(CURE </a:t>
            </a:r>
            <a:r>
              <a:rPr lang="en-CA" sz="4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TAPESTRy</a:t>
            </a:r>
            <a:r>
              <a:rPr lang="en-CA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CA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80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Experiences from USA and Canada</a:t>
            </a:r>
            <a:br>
              <a:rPr lang="en-CA" sz="480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22A07-BF45-3F42-E9C2-1B4A9BF0B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4121" y="5324513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00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CA" sz="300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Dr. Amr El Zawily</a:t>
            </a:r>
            <a:endParaRPr lang="en-US" sz="3000" dirty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3764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6C8D0-106C-E575-7E91-62A4538A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9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CA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do you hope to accomplish as a result of sustaining (and scaling) your CURE TA PD efforts?</a:t>
            </a:r>
            <a:br>
              <a:rPr lang="en-C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CE9138-6769-7E30-10C2-2E44241B6A5B}"/>
              </a:ext>
            </a:extLst>
          </p:cNvPr>
          <p:cNvSpPr txBox="1"/>
          <p:nvPr/>
        </p:nvSpPr>
        <p:spPr>
          <a:xfrm>
            <a:off x="585288" y="1628176"/>
            <a:ext cx="10768511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Ensuring that TAs are well-equipped </a:t>
            </a: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with the necessary skills and knowledge </a:t>
            </a: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to effectively support undergraduate research experiences.</a:t>
            </a: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This includes training in both teaching (pedagogical) techniques and subject-specific content.</a:t>
            </a: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By providing </a:t>
            </a: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high-quality training</a:t>
            </a: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to TAs, we aim to </a:t>
            </a: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improve the overall learning experience for students, leading to better engagement, understanding, and retention of biology concepts.</a:t>
            </a: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Developing and refining professional development materials</a:t>
            </a: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that can be easily accessed and utilized by future TAs, ensuring the continuity and consistency of training programs.</a:t>
            </a: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Building a </a:t>
            </a: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network of TAs, faculty, and staff who can share best practices</a:t>
            </a: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resources, and support each other in their teaching and research efforts.</a:t>
            </a: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tabLst>
                <a:tab pos="457200" algn="l"/>
              </a:tabLst>
            </a:pP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Expanding the reach of our PD efforts to </a:t>
            </a:r>
            <a:r>
              <a:rPr lang="en-CA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include more institutions and programs</a:t>
            </a:r>
            <a:r>
              <a:rPr lang="en-CA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thereby amplifying the positive impact on undergraduate education in biology.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6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ACC98-E9FF-6941-1DE7-8A9A4F0D4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674" y="3301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C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will be impacted as you continue to scale and/or sustain those effort?</a:t>
            </a:r>
            <a:br>
              <a:rPr lang="en-C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B3E91B-E437-C4BE-A335-7502E1A03BED}"/>
              </a:ext>
            </a:extLst>
          </p:cNvPr>
          <p:cNvSpPr txBox="1"/>
          <p:nvPr/>
        </p:nvSpPr>
        <p:spPr>
          <a:xfrm>
            <a:off x="1056726" y="1433761"/>
            <a:ext cx="9147088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b="1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TAs:</a:t>
            </a:r>
            <a:r>
              <a:rPr lang="en-CA" sz="1800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They will benefit from enhanced training and resources, which will improve their teaching skills and confidence in facilitating undergraduate research experiences.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b="1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UG Students</a:t>
            </a:r>
            <a:r>
              <a:rPr lang="en-CA" sz="1800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 Students will experience higher quality education and research opportunities, leading to better engagement, understanding, and academic success in Biology.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b="1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Faculty and Staff</a:t>
            </a:r>
            <a:r>
              <a:rPr lang="en-CA" sz="1800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 Faculty members and staff involved in the program will have access to a well-trained pool of TAs, making it easier to manage and support undergraduate research projects.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CA" sz="1800" b="1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Educational Institutions</a:t>
            </a:r>
            <a:r>
              <a:rPr lang="en-CA" sz="1800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 As the program scales, more institutions will be able to implement effective CURE TA PD initiatives, leading to widespread improvements in biology education.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tabLst>
                <a:tab pos="457200" algn="l"/>
              </a:tabLst>
            </a:pPr>
            <a:r>
              <a:rPr lang="en-CA" sz="1800" b="1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Research Community</a:t>
            </a:r>
            <a:r>
              <a:rPr lang="en-CA" sz="1800" dirty="0">
                <a:solidFill>
                  <a:srgbClr val="42424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 The broader research community will benefit from the increased number of well-prepared students entering the field, contributing to advancements in biology research.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9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6EB86B5-785A-B001-67F1-AFE5F793D4E4}"/>
              </a:ext>
            </a:extLst>
          </p:cNvPr>
          <p:cNvSpPr txBox="1">
            <a:spLocks/>
          </p:cNvSpPr>
          <p:nvPr/>
        </p:nvSpPr>
        <p:spPr>
          <a:xfrm>
            <a:off x="548958" y="138223"/>
            <a:ext cx="10515600" cy="786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b="1" dirty="0">
                <a:latin typeface="Segoe Sans"/>
              </a:rPr>
              <a:t>Introduction : TAs importance &amp; impact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AFAE0E-B1C2-7475-1DD4-526DC37AC346}"/>
              </a:ext>
            </a:extLst>
          </p:cNvPr>
          <p:cNvSpPr txBox="1"/>
          <p:nvPr/>
        </p:nvSpPr>
        <p:spPr>
          <a:xfrm>
            <a:off x="548958" y="925032"/>
            <a:ext cx="1146583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Teaching Assistants (TAs) play a crucial role in the educational experience of undergraduate students. </a:t>
            </a:r>
            <a:r>
              <a:rPr lang="en-CA" sz="2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 could have positive and/or negative influences of TAs on student engagement</a:t>
            </a: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CA" sz="26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TAs enhance learning by providing personalized instruction (individual attention) and support than professors in large classes.</a:t>
            </a:r>
          </a:p>
          <a:p>
            <a:pPr algn="l"/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TAs can make lab sessions more interactive and engaging, which helps maintain student interest and motivation. Their closer interaction with students fosters a more dynamic learning environment.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TAs create a supportive atmosphere where students feel comfortable asking questions and seeking help. This can significantly boost students' confidence and sense of belonging.</a:t>
            </a:r>
          </a:p>
          <a:p>
            <a:pPr algn="l">
              <a:spcAft>
                <a:spcPts val="600"/>
              </a:spcAft>
            </a:pPr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5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22E29-4CFB-B13A-D101-77D8BB4F8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DB9BA8-889B-52CB-AD0B-DC168B014124}"/>
              </a:ext>
            </a:extLst>
          </p:cNvPr>
          <p:cNvSpPr txBox="1"/>
          <p:nvPr/>
        </p:nvSpPr>
        <p:spPr>
          <a:xfrm>
            <a:off x="729712" y="995953"/>
            <a:ext cx="1118938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TAs often guide students through practical exercises and experiments, helping them develop essential lab skills and techniques.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TAs can serve as mentors, offering advice on academic and career paths. Their recent experience as students themselves makes them well-positioned to understand and address the challenges undergraduates face. </a:t>
            </a:r>
          </a:p>
          <a:p>
            <a:pPr algn="l"/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Effective TAs can positively impact student retention rates, particularly in STEM fields. </a:t>
            </a:r>
          </a:p>
          <a:p>
            <a:pPr algn="l"/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By providing support during the formative years of undergraduate education, TAs help maintain diversity and inclusion within these disciplines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8B44A-E2EF-5FF0-AB9A-958B31923E4B}"/>
              </a:ext>
            </a:extLst>
          </p:cNvPr>
          <p:cNvSpPr txBox="1">
            <a:spLocks/>
          </p:cNvSpPr>
          <p:nvPr/>
        </p:nvSpPr>
        <p:spPr>
          <a:xfrm>
            <a:off x="729712" y="106325"/>
            <a:ext cx="10515600" cy="786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b="1" dirty="0">
                <a:latin typeface="Segoe Sans"/>
              </a:rPr>
              <a:t>Introduction : TAs importance &amp; impact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0184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246B4-ABCA-02CD-B234-70D6E8A48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712" y="0"/>
            <a:ext cx="10515600" cy="1325563"/>
          </a:xfrm>
        </p:spPr>
        <p:txBody>
          <a:bodyPr/>
          <a:lstStyle/>
          <a:p>
            <a:pPr algn="ctr"/>
            <a:r>
              <a:rPr lang="en-CA" sz="44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Foundations of Biology, Biol 1411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08C68-3BE3-7BD6-B33F-736ADF095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712" y="1027118"/>
            <a:ext cx="10732576" cy="4351338"/>
          </a:xfrm>
        </p:spPr>
        <p:txBody>
          <a:bodyPr>
            <a:noAutofit/>
          </a:bodyPr>
          <a:lstStyle/>
          <a:p>
            <a:pPr algn="l">
              <a:spcBef>
                <a:spcPts val="150"/>
              </a:spcBef>
              <a:spcAft>
                <a:spcPts val="450"/>
              </a:spcAft>
              <a:buNone/>
            </a:pPr>
            <a:r>
              <a:rPr lang="en-CA" sz="30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in the Department of Biology, University of Iowa</a:t>
            </a:r>
            <a:endParaRPr lang="en-CA" sz="300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50"/>
              </a:spcBef>
              <a:spcAft>
                <a:spcPts val="450"/>
              </a:spcAft>
              <a:buNone/>
            </a:pPr>
            <a:endParaRPr lang="en-CA" sz="3000" b="1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450"/>
              </a:spcBef>
              <a:spcAft>
                <a:spcPts val="750"/>
              </a:spcAft>
              <a:buNone/>
            </a:pPr>
            <a:r>
              <a:rPr lang="en-CA" sz="3000" b="0" i="0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Course Details: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Large introductory course for science majors (Foundations of Biology, Biol 1411).</a:t>
            </a: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30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Approximately</a:t>
            </a: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1100 students annually.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 component worth 30%.</a:t>
            </a:r>
          </a:p>
          <a:p>
            <a:pPr marL="0" indent="0" algn="l">
              <a:spcAft>
                <a:spcPts val="600"/>
              </a:spcAft>
              <a:buNone/>
            </a:pPr>
            <a:endParaRPr lang="en-CA" sz="30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450"/>
              </a:spcBef>
              <a:spcAft>
                <a:spcPts val="750"/>
              </a:spcAft>
              <a:buNone/>
            </a:pPr>
            <a:r>
              <a:rPr lang="en-CA" sz="3000" b="0" i="0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 Training: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Weekly TA trainings (~ 3 hrs)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30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63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09B49-1926-4778-2913-C42923A0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Intervention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8E073-6533-1106-C7BC-7BA22C7EC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CA" sz="2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ducational teaching sessions (5 - 10 minutes) at the beginning of each weekly meeting were applied.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During this time, TAs and myself discuss various teaching methods to diversify their approaches and improve their effectiveness.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TAs discuss their challenges that they face in teaching: </a:t>
            </a:r>
            <a:r>
              <a:rPr lang="en-CA" sz="2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giving TAs a platform to share the challenges they face which can foster a supportive environment and lead to collaborative problem-solving.</a:t>
            </a:r>
          </a:p>
          <a:p>
            <a:pPr>
              <a:spcAft>
                <a:spcPts val="600"/>
              </a:spcAft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TAs and myself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hare techniques for keeping students engaged and motivated during lab sessions.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8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97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07243-8700-4AF4-8C2C-3DD5ABF54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3A263-F8AF-8411-52A3-CD4AFD71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712" y="0"/>
            <a:ext cx="10515600" cy="1325563"/>
          </a:xfrm>
        </p:spPr>
        <p:txBody>
          <a:bodyPr/>
          <a:lstStyle/>
          <a:p>
            <a:pPr algn="ctr"/>
            <a:r>
              <a:rPr lang="en-CA" sz="44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Foundations in Molecular Biology and Genetics, MBG 2040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DD4FB-F57B-E780-9F45-F483A2CA7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24" y="1325563"/>
            <a:ext cx="10732576" cy="4351338"/>
          </a:xfrm>
        </p:spPr>
        <p:txBody>
          <a:bodyPr>
            <a:noAutofit/>
          </a:bodyPr>
          <a:lstStyle/>
          <a:p>
            <a:pPr algn="l">
              <a:spcBef>
                <a:spcPts val="150"/>
              </a:spcBef>
              <a:spcAft>
                <a:spcPts val="450"/>
              </a:spcAft>
              <a:buNone/>
            </a:pPr>
            <a:r>
              <a:rPr lang="en-CA" sz="30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in the Department of Molecular and Cellular Biology at the University of Guelph</a:t>
            </a:r>
          </a:p>
          <a:p>
            <a:pPr algn="l">
              <a:spcBef>
                <a:spcPts val="150"/>
              </a:spcBef>
              <a:spcAft>
                <a:spcPts val="450"/>
              </a:spcAft>
              <a:buNone/>
            </a:pPr>
            <a:endParaRPr lang="en-CA" sz="3000" b="1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450"/>
              </a:spcBef>
              <a:spcAft>
                <a:spcPts val="750"/>
              </a:spcAft>
              <a:buNone/>
            </a:pPr>
            <a:r>
              <a:rPr lang="en-CA" sz="3000" b="0" i="0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Course Details: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Large introductory course for majors and non-majors students (Foundations in Molecular Biology and Genetics, MBG 2040).</a:t>
            </a: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30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Approximately</a:t>
            </a: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1600 students annually.</a:t>
            </a:r>
          </a:p>
          <a:p>
            <a:pPr marL="0" indent="0" algn="l">
              <a:spcAft>
                <a:spcPts val="600"/>
              </a:spcAft>
              <a:buNone/>
            </a:pPr>
            <a:endParaRPr lang="en-CA" sz="30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450"/>
              </a:spcBef>
              <a:spcAft>
                <a:spcPts val="750"/>
              </a:spcAft>
              <a:buNone/>
            </a:pPr>
            <a:r>
              <a:rPr lang="en-CA" sz="3000" b="0" i="0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 Training: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Weekly TA trainings (~ 1 hr)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30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5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4E6CE-00DA-D699-38AD-B98767414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05FF-280C-D1A8-0FAC-ACD02A3F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Intervention (2025)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FF2FB-182E-7B87-5C61-467D5B740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Optional e</a:t>
            </a:r>
            <a:r>
              <a:rPr lang="en-CA" sz="2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ducational teaching sessions (20 minutes) weekly.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During this time, TAs and myself discuss various teaching methods to diversify their approaches and improve their effectiveness.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TAs discuss their challenges that they face in teaching: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A" sz="2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uch as how to respond to unknown questions, interacting with shy, loud, or inattentive students</a:t>
            </a:r>
          </a:p>
          <a:p>
            <a:pPr>
              <a:spcAft>
                <a:spcPts val="600"/>
              </a:spcAft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TAs and myself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hare techniques for keeping students engaged and motivated during lab sessions.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Encouraging open discussion and feedback.</a:t>
            </a:r>
          </a:p>
          <a:p>
            <a:pPr>
              <a:spcAft>
                <a:spcPts val="600"/>
              </a:spcAft>
            </a:pPr>
            <a:endParaRPr lang="en-CA" b="0" i="0" u="none" strike="noStrike" dirty="0">
              <a:solidFill>
                <a:srgbClr val="42424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8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7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D3416-3DB8-6C59-85D3-FD32D73FC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559"/>
          </a:xfrm>
        </p:spPr>
        <p:txBody>
          <a:bodyPr/>
          <a:lstStyle/>
          <a:p>
            <a:pPr algn="ctr"/>
            <a:r>
              <a:rPr lang="en-CA" dirty="0">
                <a:latin typeface="Segoe UI" panose="020B0502040204020203" pitchFamily="34" charset="0"/>
                <a:ea typeface="Times New Roman" panose="02020603050405020304" pitchFamily="18" charset="0"/>
              </a:rPr>
              <a:t>I</a:t>
            </a:r>
            <a:r>
              <a:rPr lang="en-CA" sz="4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nterviews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94B4-6921-2B1E-8659-8B0AE28F3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42" y="146411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CA" b="1" dirty="0"/>
              <a:t>During our final meeting of the semester, I gathered feedback from the TAs regarding the educational sessions I organized. I asked them the following questions to reflect on the impact and future direction of these sessions:</a:t>
            </a:r>
          </a:p>
          <a:p>
            <a:pPr>
              <a:buNone/>
            </a:pPr>
            <a:endParaRPr lang="en-CA" dirty="0"/>
          </a:p>
          <a:p>
            <a:pPr>
              <a:buFont typeface="+mj-lt"/>
              <a:buAutoNum type="arabicPeriod"/>
            </a:pPr>
            <a:r>
              <a:rPr lang="en-CA" dirty="0"/>
              <a:t>What are your overall thoughts on the sessions?</a:t>
            </a:r>
          </a:p>
          <a:p>
            <a:pPr>
              <a:buFont typeface="+mj-lt"/>
              <a:buAutoNum type="arabicPeriod"/>
            </a:pPr>
            <a:r>
              <a:rPr lang="en-CA" dirty="0"/>
              <a:t>At the beginning of the semester, what did you expect these sessions to provide?</a:t>
            </a:r>
          </a:p>
          <a:p>
            <a:pPr>
              <a:buFont typeface="+mj-lt"/>
              <a:buAutoNum type="arabicPeriod"/>
            </a:pPr>
            <a:r>
              <a:rPr lang="en-CA" dirty="0"/>
              <a:t>Do you believe these sessions should be continued in the future?</a:t>
            </a:r>
          </a:p>
          <a:p>
            <a:pPr>
              <a:buFont typeface="+mj-lt"/>
              <a:buAutoNum type="arabicPeriod"/>
            </a:pPr>
            <a:r>
              <a:rPr lang="en-CA" dirty="0"/>
              <a:t>Did you observe any changes or improvements in your lab sections as a result of attending these sessions?</a:t>
            </a:r>
          </a:p>
          <a:p>
            <a:pPr>
              <a:buFont typeface="+mj-lt"/>
              <a:buAutoNum type="arabicPeriod"/>
            </a:pPr>
            <a:r>
              <a:rPr lang="en-CA" dirty="0"/>
              <a:t>What suggestions or ideas do you have for future sessions?</a:t>
            </a:r>
          </a:p>
        </p:txBody>
      </p:sp>
    </p:spTree>
    <p:extLst>
      <p:ext uri="{BB962C8B-B14F-4D97-AF65-F5344CB8AC3E}">
        <p14:creationId xmlns:p14="http://schemas.microsoft.com/office/powerpoint/2010/main" val="293982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52D8-9DA9-EB51-6612-FDA5EC39C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Results</a:t>
            </a:r>
          </a:p>
        </p:txBody>
      </p:sp>
      <p:pic>
        <p:nvPicPr>
          <p:cNvPr id="10" name="Content Placeholder 9" descr="A blue pie chart with a red triangle&#10;&#10;AI-generated content may be incorrect.">
            <a:extLst>
              <a:ext uri="{FF2B5EF4-FFF2-40B4-BE49-F238E27FC236}">
                <a16:creationId xmlns:a16="http://schemas.microsoft.com/office/drawing/2014/main" id="{ACF538A7-C36B-17AD-4DDD-02A8F397B9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1050" y="1384697"/>
            <a:ext cx="5402801" cy="408860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ADDA4F5-DD73-4FE0-FDC6-0FA8C3943871}"/>
              </a:ext>
            </a:extLst>
          </p:cNvPr>
          <p:cNvSpPr txBox="1"/>
          <p:nvPr/>
        </p:nvSpPr>
        <p:spPr>
          <a:xfrm>
            <a:off x="2575939" y="5719785"/>
            <a:ext cx="70401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This chart illustrates the survey results, indicating that 93% of TAs found the educational sessions to be highly beneficial , while 7% remained neutral, reporting no noticeable impact</a:t>
            </a:r>
          </a:p>
        </p:txBody>
      </p:sp>
    </p:spTree>
    <p:extLst>
      <p:ext uri="{BB962C8B-B14F-4D97-AF65-F5344CB8AC3E}">
        <p14:creationId xmlns:p14="http://schemas.microsoft.com/office/powerpoint/2010/main" val="185890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986</Words>
  <Application>Microsoft Macintosh PowerPoint</Application>
  <PresentationFormat>Widescreen</PresentationFormat>
  <Paragraphs>79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Segoe Sans</vt:lpstr>
      <vt:lpstr>Segoe UI</vt:lpstr>
      <vt:lpstr>Times New Roman</vt:lpstr>
      <vt:lpstr>Office Theme</vt:lpstr>
      <vt:lpstr>Enhancing TA Training and Student Engagement in Introductory Science Courses  (CURE TAPESTRy)  Experiences from USA and Canada </vt:lpstr>
      <vt:lpstr>PowerPoint Presentation</vt:lpstr>
      <vt:lpstr>PowerPoint Presentation</vt:lpstr>
      <vt:lpstr>Foundations of Biology, Biol 1411</vt:lpstr>
      <vt:lpstr>Intervention (2024)</vt:lpstr>
      <vt:lpstr>Foundations in Molecular Biology and Genetics, MBG 2040</vt:lpstr>
      <vt:lpstr>Intervention (2025)</vt:lpstr>
      <vt:lpstr>Interviews</vt:lpstr>
      <vt:lpstr>Results</vt:lpstr>
      <vt:lpstr>What do you hope to accomplish as a result of sustaining (and scaling) your CURE TA PD efforts? </vt:lpstr>
      <vt:lpstr>Who will be impacted as you continue to scale and/or sustain those effort?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Amr El Zawily</dc:creator>
  <cp:lastModifiedBy>Amr El Zawily</cp:lastModifiedBy>
  <cp:revision>10</cp:revision>
  <dcterms:created xsi:type="dcterms:W3CDTF">2025-04-24T10:23:05Z</dcterms:created>
  <dcterms:modified xsi:type="dcterms:W3CDTF">2025-04-24T20:44:19Z</dcterms:modified>
</cp:coreProperties>
</file>