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9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58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1" d="100"/>
          <a:sy n="71" d="100"/>
        </p:scale>
        <p:origin x="5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2CD08-02B3-462B-9F0E-DFC5A4AC44F4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1AD36-C1D8-4B3E-99F2-E9CEF48C9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34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E6F4A-58FF-DC4E-9509-2E28C2465F2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186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62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4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93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76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908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575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26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8759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54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234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9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61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window&#10;&#10;Description automatically generated">
            <a:extLst>
              <a:ext uri="{FF2B5EF4-FFF2-40B4-BE49-F238E27FC236}">
                <a16:creationId xmlns:a16="http://schemas.microsoft.com/office/drawing/2014/main" id="{652269A4-6CEC-41D7-AEBC-2F7502FDD5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15730"/>
          <a:stretch/>
        </p:blipFill>
        <p:spPr>
          <a:xfrm>
            <a:off x="0" y="8477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7932FA-3C69-2241-B9BC-A7354582E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 sz="4800" dirty="0"/>
              <a:t>CURE TAPESTRy Capstone Talk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1F81-66EC-EC4A-990F-47F6AD27F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Christina Baer</a:t>
            </a:r>
          </a:p>
          <a:p>
            <a:r>
              <a:rPr lang="en-US" dirty="0"/>
              <a:t>First-year Research Immersion Program</a:t>
            </a:r>
          </a:p>
          <a:p>
            <a:r>
              <a:rPr lang="en-US" dirty="0"/>
              <a:t>Binghamton University</a:t>
            </a:r>
          </a:p>
        </p:txBody>
      </p:sp>
      <p:sp>
        <p:nvSpPr>
          <p:cNvPr id="18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5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3562"/>
            <a:ext cx="10515600" cy="38597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First-year Research Immersion Program: 3-semester program for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year students interested in STEM research</a:t>
            </a:r>
          </a:p>
          <a:p>
            <a:r>
              <a:rPr lang="en-US" dirty="0"/>
              <a:t>11 research streams (subdisciplines) x 30 students/year</a:t>
            </a:r>
          </a:p>
          <a:p>
            <a:r>
              <a:rPr lang="en-US" dirty="0"/>
              <a:t>Students usually in research streams that relate to their planned majors (but I have had a Mathematics major in Ecological Genetics)</a:t>
            </a:r>
          </a:p>
          <a:p>
            <a:r>
              <a:rPr lang="en-US" dirty="0"/>
              <a:t>Each stream has ~10 </a:t>
            </a:r>
            <a:r>
              <a:rPr lang="en-US" b="1" dirty="0"/>
              <a:t>undergraduate</a:t>
            </a:r>
            <a:r>
              <a:rPr lang="en-US" dirty="0"/>
              <a:t> TAs/semester (110 total)</a:t>
            </a:r>
          </a:p>
          <a:p>
            <a:pPr lvl="1"/>
            <a:r>
              <a:rPr lang="en-US" dirty="0"/>
              <a:t>Mainly provide lab, writing, and/or teamwork support</a:t>
            </a:r>
          </a:p>
          <a:p>
            <a:pPr lvl="1"/>
            <a:r>
              <a:rPr lang="en-US" dirty="0"/>
              <a:t>May do mini-lessons/lectures, any grading has to be unambiguous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8AC14-339F-456D-80D0-14EBCCF57DF0}"/>
              </a:ext>
            </a:extLst>
          </p:cNvPr>
          <p:cNvSpPr txBox="1"/>
          <p:nvPr/>
        </p:nvSpPr>
        <p:spPr>
          <a:xfrm>
            <a:off x="2085655" y="5337534"/>
            <a:ext cx="98529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Campus context: We have a Center for Learning and Teaching, but </a:t>
            </a:r>
            <a:r>
              <a:rPr lang="en-US" u="sng" dirty="0"/>
              <a:t>they’ve just started offering organized training for graduate</a:t>
            </a:r>
            <a:r>
              <a:rPr lang="en-US" b="1" u="sng" dirty="0"/>
              <a:t> </a:t>
            </a:r>
            <a:r>
              <a:rPr lang="en-US" u="sng" dirty="0" err="1"/>
              <a:t>TAs</a:t>
            </a:r>
            <a:r>
              <a:rPr lang="en-US" dirty="0" err="1"/>
              <a:t>.</a:t>
            </a:r>
            <a:r>
              <a:rPr lang="en-US" dirty="0"/>
              <a:t> </a:t>
            </a:r>
            <a:r>
              <a:rPr lang="en-US" b="1" dirty="0"/>
              <a:t>They don’t do any training for undergrad TAs</a:t>
            </a:r>
            <a:r>
              <a:rPr lang="en-US" dirty="0"/>
              <a:t> and it may even be outside their area of 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680344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Focus: Mentoring a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TAs should be able to help mentees: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Think about how they interact in groups &amp; what they need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Lay a good team dynamics foundation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Troubleshoot team dynamics problems</a:t>
            </a:r>
          </a:p>
        </p:txBody>
      </p:sp>
    </p:spTree>
    <p:extLst>
      <p:ext uri="{BB962C8B-B14F-4D97-AF65-F5344CB8AC3E}">
        <p14:creationId xmlns:p14="http://schemas.microsoft.com/office/powerpoint/2010/main" val="402589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Training module on mentoring teams </a:t>
            </a:r>
          </a:p>
          <a:p>
            <a:r>
              <a:rPr lang="en-US" dirty="0"/>
              <a:t>Short readings and scenarios with written reflections (~7 x 15 minutes).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Personality traits &amp; behavior patterns in groups (including team behavior self-reflection surveys TAs can do with their teams)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How to establish team norms (including ones for interacting with the TA)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Scenario: how would you help your mentees navigate a situation where someone didn’t complete their part of a group assignment?</a:t>
            </a:r>
          </a:p>
          <a:p>
            <a:r>
              <a:rPr lang="en-US" dirty="0"/>
              <a:t>(Making/revising TA prep sheets for labs)</a:t>
            </a:r>
          </a:p>
        </p:txBody>
      </p:sp>
    </p:spTree>
    <p:extLst>
      <p:ext uri="{BB962C8B-B14F-4D97-AF65-F5344CB8AC3E}">
        <p14:creationId xmlns:p14="http://schemas.microsoft.com/office/powerpoint/2010/main" val="58798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Evaluation Strategies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731406-3D1A-2D40-B0D7-A45BCFDF4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954878"/>
              </p:ext>
            </p:extLst>
          </p:nvPr>
        </p:nvGraphicFramePr>
        <p:xfrm>
          <a:off x="838200" y="1507573"/>
          <a:ext cx="10515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130">
                  <a:extLst>
                    <a:ext uri="{9D8B030D-6E8A-4147-A177-3AD203B41FA5}">
                      <a16:colId xmlns:a16="http://schemas.microsoft.com/office/drawing/2014/main" val="1110263092"/>
                    </a:ext>
                  </a:extLst>
                </a:gridCol>
                <a:gridCol w="5529470">
                  <a:extLst>
                    <a:ext uri="{9D8B030D-6E8A-4147-A177-3AD203B41FA5}">
                      <a16:colId xmlns:a16="http://schemas.microsoft.com/office/drawing/2014/main" val="438913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Learning Outcome/Objective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Evaluation Strategy/Strategies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think about how they interact in groups &amp; what they need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Open-ended weekly reflections</a:t>
                      </a:r>
                    </a:p>
                    <a:p>
                      <a:r>
                        <a:rPr lang="en-US" dirty="0"/>
                        <a:t>New-</a:t>
                      </a:r>
                      <a:r>
                        <a:rPr lang="en-US" dirty="0" err="1"/>
                        <a:t>ish</a:t>
                      </a:r>
                      <a:r>
                        <a:rPr lang="en-US" dirty="0"/>
                        <a:t> end-of-semester TA survey and reflection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2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lay a good team dynamics foundation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Open-ended weekly reflections</a:t>
                      </a:r>
                      <a:endParaRPr lang="en-US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New-</a:t>
                      </a:r>
                      <a:r>
                        <a:rPr lang="en-US" dirty="0" err="1"/>
                        <a:t>ish</a:t>
                      </a:r>
                      <a:r>
                        <a:rPr lang="en-US" dirty="0"/>
                        <a:t> end-of-semester TA survey and reflection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troubleshoot team dynamics problems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Open-ended weekly reflections</a:t>
                      </a:r>
                    </a:p>
                    <a:p>
                      <a:r>
                        <a:rPr lang="en-US" dirty="0"/>
                        <a:t>New-</a:t>
                      </a:r>
                      <a:r>
                        <a:rPr lang="en-US" dirty="0" err="1"/>
                        <a:t>ish</a:t>
                      </a:r>
                      <a:r>
                        <a:rPr lang="en-US" dirty="0"/>
                        <a:t> end-of-semester TA survey and reflection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7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Impact on CURE participants?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 have a long-standing end-of-semester survey that includes a Likert Q about gains they have made in learning to work in a research team, as well as in-semester team collaboration assessments (CATME, reflections)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176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Evaluation Strategies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0731406-3D1A-2D40-B0D7-A45BCFDF4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626411"/>
              </p:ext>
            </p:extLst>
          </p:nvPr>
        </p:nvGraphicFramePr>
        <p:xfrm>
          <a:off x="838200" y="1507573"/>
          <a:ext cx="10515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6130">
                  <a:extLst>
                    <a:ext uri="{9D8B030D-6E8A-4147-A177-3AD203B41FA5}">
                      <a16:colId xmlns:a16="http://schemas.microsoft.com/office/drawing/2014/main" val="1110263092"/>
                    </a:ext>
                  </a:extLst>
                </a:gridCol>
                <a:gridCol w="5529470">
                  <a:extLst>
                    <a:ext uri="{9D8B030D-6E8A-4147-A177-3AD203B41FA5}">
                      <a16:colId xmlns:a16="http://schemas.microsoft.com/office/drawing/2014/main" val="4389139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Learning Outcome/Objective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Associated Evaluation Strategy/Strategies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08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think about how they interact in groups &amp; what they need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Pre/post survey in module: primarily quant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27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lay a good team dynamics foundation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Pre/post survey in module: primarily quant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154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Help mentees troubleshoot team dynamics problems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Pre/post survey (primarily qual, using one of the extra scenarios I came up with)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57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Impact on CURE participants?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 learning research team recently finished a big coding analysis of student reflections, so we might be able to use that on the reflections before &amp; after the TA training becomes official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276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official data collection (yet) but I trialed the activities with my TAs this semester to get feedback</a:t>
            </a:r>
          </a:p>
          <a:p>
            <a:r>
              <a:rPr lang="en-US" dirty="0"/>
              <a:t>TAs really liked the team behavior self-reflection surveys and think it would be good to do them with each team at the beginning of the semester </a:t>
            </a:r>
          </a:p>
          <a:p>
            <a:pPr lvl="1"/>
            <a:r>
              <a:rPr lang="en-US" dirty="0"/>
              <a:t>TA Suggestion: If they highlight potential for team conflict (e.g., competitive vs. considerate communication), repeat for check-ins</a:t>
            </a:r>
          </a:p>
          <a:p>
            <a:r>
              <a:rPr lang="en-US" dirty="0"/>
              <a:t>I think I’ve figured out the least clunky way to set this up in our LMS</a:t>
            </a:r>
          </a:p>
        </p:txBody>
      </p:sp>
    </p:spTree>
    <p:extLst>
      <p:ext uri="{BB962C8B-B14F-4D97-AF65-F5344CB8AC3E}">
        <p14:creationId xmlns:p14="http://schemas.microsoft.com/office/powerpoint/2010/main" val="4027883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9DEE-86C1-4848-8C29-3B0851C38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 and Future Directions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D2974-5DF2-E444-BBA8-14BDC38D1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We’ve been working on the overall set of modules off and on since 2022…it can take a while to do a lot</a:t>
            </a:r>
          </a:p>
          <a:p>
            <a:r>
              <a:rPr lang="en-US" dirty="0"/>
              <a:t>Revising the training with the TAs helped </a:t>
            </a:r>
          </a:p>
          <a:p>
            <a:r>
              <a:rPr lang="en-US" dirty="0"/>
              <a:t>So did asking them to help make easy to use surveys</a:t>
            </a:r>
          </a:p>
          <a:p>
            <a:r>
              <a:rPr lang="en-US" dirty="0"/>
              <a:t>I’ve got summer service to put this and the other drafted modules up on Brightspace so we can use them widely next semester!</a:t>
            </a:r>
          </a:p>
        </p:txBody>
      </p:sp>
    </p:spTree>
    <p:extLst>
      <p:ext uri="{BB962C8B-B14F-4D97-AF65-F5344CB8AC3E}">
        <p14:creationId xmlns:p14="http://schemas.microsoft.com/office/powerpoint/2010/main" val="3383362836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Ion Boardroom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644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Aharoni</vt:lpstr>
      <vt:lpstr>Arial</vt:lpstr>
      <vt:lpstr>Avenir Next LT Pro</vt:lpstr>
      <vt:lpstr>Calibri</vt:lpstr>
      <vt:lpstr>ShapesVTI</vt:lpstr>
      <vt:lpstr>CURE TAPESTRy Capstone Talk</vt:lpstr>
      <vt:lpstr>Course Description</vt:lpstr>
      <vt:lpstr>Resource Focus: Mentoring a team</vt:lpstr>
      <vt:lpstr>Activities</vt:lpstr>
      <vt:lpstr>Current Evaluation Strategies</vt:lpstr>
      <vt:lpstr>Planned Evaluation Strategies</vt:lpstr>
      <vt:lpstr>Outcomes</vt:lpstr>
      <vt:lpstr>Lessons Learned and Future Directions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ENCOUR E/RCR Resource</dc:title>
  <dc:creator>Olimpo, Jeffrey T</dc:creator>
  <cp:lastModifiedBy>Christina Baer</cp:lastModifiedBy>
  <cp:revision>26</cp:revision>
  <dcterms:created xsi:type="dcterms:W3CDTF">2020-10-19T16:06:21Z</dcterms:created>
  <dcterms:modified xsi:type="dcterms:W3CDTF">2025-04-25T21:00:51Z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73649dc-6fee-4eb8-a128-734c3c842ea8_Enabled">
    <vt:lpwstr>true</vt:lpwstr>
  </property>
  <property fmtid="{D5CDD505-2E9C-101B-9397-08002B2CF9AE}" pid="3" name="MSIP_Label_b73649dc-6fee-4eb8-a128-734c3c842ea8_SetDate">
    <vt:lpwstr>2023-04-24T21:35:21Z</vt:lpwstr>
  </property>
  <property fmtid="{D5CDD505-2E9C-101B-9397-08002B2CF9AE}" pid="4" name="MSIP_Label_b73649dc-6fee-4eb8-a128-734c3c842ea8_Method">
    <vt:lpwstr>Standard</vt:lpwstr>
  </property>
  <property fmtid="{D5CDD505-2E9C-101B-9397-08002B2CF9AE}" pid="5" name="MSIP_Label_b73649dc-6fee-4eb8-a128-734c3c842ea8_Name">
    <vt:lpwstr>defa4170-0d19-0005-0004-bc88714345d2</vt:lpwstr>
  </property>
  <property fmtid="{D5CDD505-2E9C-101B-9397-08002B2CF9AE}" pid="6" name="MSIP_Label_b73649dc-6fee-4eb8-a128-734c3c842ea8_SiteId">
    <vt:lpwstr>857c21d2-1a16-43a4-90cf-d57f3fab9d2f</vt:lpwstr>
  </property>
  <property fmtid="{D5CDD505-2E9C-101B-9397-08002B2CF9AE}" pid="7" name="MSIP_Label_b73649dc-6fee-4eb8-a128-734c3c842ea8_ActionId">
    <vt:lpwstr>64a9ae12-cce2-4756-bee4-7d7054ced9b3</vt:lpwstr>
  </property>
  <property fmtid="{D5CDD505-2E9C-101B-9397-08002B2CF9AE}" pid="8" name="MSIP_Label_b73649dc-6fee-4eb8-a128-734c3c842ea8_ContentBits">
    <vt:lpwstr>0</vt:lpwstr>
  </property>
</Properties>
</file>