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9" r:id="rId4"/>
  </p:sldMasterIdLst>
  <p:sldIdLst>
    <p:sldId id="256" r:id="rId5"/>
    <p:sldId id="257" r:id="rId6"/>
    <p:sldId id="260" r:id="rId7"/>
    <p:sldId id="263" r:id="rId8"/>
    <p:sldId id="259" r:id="rId9"/>
    <p:sldId id="261" r:id="rId10"/>
    <p:sldId id="264" r:id="rId11"/>
    <p:sldId id="265" r:id="rId12"/>
    <p:sldId id="262"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6628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645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693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4765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908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5755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2262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8759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254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234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5/29/25</a:t>
            </a:fld>
            <a:endParaRPr lang="en-US" dirty="0"/>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797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5/29/25</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dirty="0"/>
          </a:p>
        </p:txBody>
      </p:sp>
    </p:spTree>
    <p:extLst>
      <p:ext uri="{BB962C8B-B14F-4D97-AF65-F5344CB8AC3E}">
        <p14:creationId xmlns:p14="http://schemas.microsoft.com/office/powerpoint/2010/main" val="287361911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28" r:id="rId5"/>
    <p:sldLayoutId id="2147483829" r:id="rId6"/>
    <p:sldLayoutId id="2147483830" r:id="rId7"/>
    <p:sldLayoutId id="2147483831" r:id="rId8"/>
    <p:sldLayoutId id="2147483832" r:id="rId9"/>
    <p:sldLayoutId id="2147483833" r:id="rId10"/>
    <p:sldLayoutId id="2147483834"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906370-1564-49FA-A802-58546B392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3" descr="A close up of a window&#10;&#10;Description automatically generated">
            <a:extLst>
              <a:ext uri="{FF2B5EF4-FFF2-40B4-BE49-F238E27FC236}">
                <a16:creationId xmlns:a16="http://schemas.microsoft.com/office/drawing/2014/main" id="{652269A4-6CEC-41D7-AEBC-2F7502FDD5B0}"/>
              </a:ext>
            </a:extLst>
          </p:cNvPr>
          <p:cNvPicPr>
            <a:picLocks noChangeAspect="1"/>
          </p:cNvPicPr>
          <p:nvPr/>
        </p:nvPicPr>
        <p:blipFill rotWithShape="1">
          <a:blip r:embed="rId2">
            <a:alphaModFix amt="55000"/>
          </a:blip>
          <a:srcRect b="15730"/>
          <a:stretch/>
        </p:blipFill>
        <p:spPr>
          <a:xfrm>
            <a:off x="0" y="8477"/>
            <a:ext cx="12191980" cy="6857990"/>
          </a:xfrm>
          <a:prstGeom prst="rect">
            <a:avLst/>
          </a:prstGeom>
        </p:spPr>
      </p:pic>
      <p:sp>
        <p:nvSpPr>
          <p:cNvPr id="11" name="Oval 10">
            <a:extLst>
              <a:ext uri="{FF2B5EF4-FFF2-40B4-BE49-F238E27FC236}">
                <a16:creationId xmlns:a16="http://schemas.microsoft.com/office/drawing/2014/main" id="{EF640709-BDFD-453B-B75D-6212E7A87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7932FA-3C69-2241-B9BC-A7354582E379}"/>
              </a:ext>
            </a:extLst>
          </p:cNvPr>
          <p:cNvSpPr>
            <a:spLocks noGrp="1"/>
          </p:cNvSpPr>
          <p:nvPr>
            <p:ph type="ctrTitle"/>
          </p:nvPr>
        </p:nvSpPr>
        <p:spPr>
          <a:xfrm>
            <a:off x="3577192" y="1032483"/>
            <a:ext cx="5037616" cy="2982360"/>
          </a:xfrm>
        </p:spPr>
        <p:txBody>
          <a:bodyPr>
            <a:normAutofit/>
          </a:bodyPr>
          <a:lstStyle/>
          <a:p>
            <a:r>
              <a:rPr lang="en-US" sz="4800" dirty="0"/>
              <a:t>CURE TAPESTRy Capstone Talk</a:t>
            </a:r>
          </a:p>
        </p:txBody>
      </p:sp>
      <p:sp>
        <p:nvSpPr>
          <p:cNvPr id="3" name="Subtitle 2">
            <a:extLst>
              <a:ext uri="{FF2B5EF4-FFF2-40B4-BE49-F238E27FC236}">
                <a16:creationId xmlns:a16="http://schemas.microsoft.com/office/drawing/2014/main" id="{ED0A1F81-66EC-EC4A-990F-47F6AD27FF10}"/>
              </a:ext>
            </a:extLst>
          </p:cNvPr>
          <p:cNvSpPr>
            <a:spLocks noGrp="1"/>
          </p:cNvSpPr>
          <p:nvPr>
            <p:ph type="subTitle" idx="1"/>
          </p:nvPr>
        </p:nvSpPr>
        <p:spPr>
          <a:xfrm>
            <a:off x="3577192" y="4106918"/>
            <a:ext cx="5037616" cy="1655762"/>
          </a:xfrm>
        </p:spPr>
        <p:txBody>
          <a:bodyPr>
            <a:normAutofit/>
          </a:bodyPr>
          <a:lstStyle/>
          <a:p>
            <a:r>
              <a:rPr lang="en-US" dirty="0"/>
              <a:t>Matthew Smith</a:t>
            </a:r>
          </a:p>
        </p:txBody>
      </p:sp>
      <p:sp>
        <p:nvSpPr>
          <p:cNvPr id="18" name="Arc 12">
            <a:extLst>
              <a:ext uri="{FF2B5EF4-FFF2-40B4-BE49-F238E27FC236}">
                <a16:creationId xmlns:a16="http://schemas.microsoft.com/office/drawing/2014/main" id="{B4019478-3FDC-438C-8848-1D7DA864A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Oval 14">
            <a:extLst>
              <a:ext uri="{FF2B5EF4-FFF2-40B4-BE49-F238E27FC236}">
                <a16:creationId xmlns:a16="http://schemas.microsoft.com/office/drawing/2014/main" id="{FE406479-1D57-4209-B128-3C8174624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0512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Lessons Learned and Future Directions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838200" y="1825625"/>
            <a:ext cx="10515600" cy="3859742"/>
          </a:xfrm>
        </p:spPr>
        <p:txBody>
          <a:bodyPr>
            <a:normAutofit/>
          </a:bodyPr>
          <a:lstStyle/>
          <a:p>
            <a:r>
              <a:rPr lang="en-US" dirty="0">
                <a:solidFill>
                  <a:srgbClr val="FF0000"/>
                </a:solidFill>
              </a:rPr>
              <a:t>Develop a  1-2 day GTA workshop for the Fall</a:t>
            </a:r>
          </a:p>
          <a:p>
            <a:pPr lvl="1"/>
            <a:r>
              <a:rPr lang="en-US" dirty="0">
                <a:solidFill>
                  <a:srgbClr val="FF0000"/>
                </a:solidFill>
              </a:rPr>
              <a:t>Team going to the ECB Workshop in July</a:t>
            </a:r>
          </a:p>
          <a:p>
            <a:pPr lvl="1"/>
            <a:r>
              <a:rPr lang="en-US" dirty="0">
                <a:solidFill>
                  <a:srgbClr val="FF0000"/>
                </a:solidFill>
              </a:rPr>
              <a:t>Building out Feedback Unit in more detail for in-person and asynchronous formats</a:t>
            </a:r>
          </a:p>
          <a:p>
            <a:pPr lvl="1"/>
            <a:r>
              <a:rPr lang="en-US" dirty="0">
                <a:solidFill>
                  <a:srgbClr val="FF0000"/>
                </a:solidFill>
              </a:rPr>
              <a:t>Increased sample size and move beyond CUREs</a:t>
            </a:r>
          </a:p>
          <a:p>
            <a:r>
              <a:rPr lang="en-US" dirty="0">
                <a:solidFill>
                  <a:srgbClr val="FF0000"/>
                </a:solidFill>
              </a:rPr>
              <a:t>Build 2</a:t>
            </a:r>
            <a:r>
              <a:rPr lang="en-US" baseline="30000" dirty="0">
                <a:solidFill>
                  <a:srgbClr val="FF0000"/>
                </a:solidFill>
              </a:rPr>
              <a:t>nd</a:t>
            </a:r>
            <a:r>
              <a:rPr lang="en-US" dirty="0">
                <a:solidFill>
                  <a:srgbClr val="FF0000"/>
                </a:solidFill>
              </a:rPr>
              <a:t> semester of sequence </a:t>
            </a:r>
            <a:r>
              <a:rPr lang="en-US">
                <a:solidFill>
                  <a:srgbClr val="FF0000"/>
                </a:solidFill>
              </a:rPr>
              <a:t>with feedback as the base</a:t>
            </a:r>
            <a:endParaRPr lang="en-US" dirty="0">
              <a:solidFill>
                <a:srgbClr val="FF0000"/>
              </a:solidFill>
            </a:endParaRPr>
          </a:p>
          <a:p>
            <a:pPr lvl="1"/>
            <a:endParaRPr lang="en-US" dirty="0">
              <a:solidFill>
                <a:srgbClr val="FF0000"/>
              </a:solidFill>
            </a:endParaRPr>
          </a:p>
        </p:txBody>
      </p:sp>
    </p:spTree>
    <p:extLst>
      <p:ext uri="{BB962C8B-B14F-4D97-AF65-F5344CB8AC3E}">
        <p14:creationId xmlns:p14="http://schemas.microsoft.com/office/powerpoint/2010/main" val="3807093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Course Description</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p:txBody>
          <a:bodyPr>
            <a:normAutofit lnSpcReduction="10000"/>
          </a:bodyPr>
          <a:lstStyle/>
          <a:p>
            <a:pPr marL="0" indent="0">
              <a:buNone/>
            </a:pPr>
            <a:r>
              <a:rPr lang="en-US" dirty="0">
                <a:solidFill>
                  <a:srgbClr val="FF0000"/>
                </a:solidFill>
              </a:rPr>
              <a:t>BIOL 151L – STREAM Sections:</a:t>
            </a:r>
          </a:p>
          <a:p>
            <a:pPr marL="0" indent="0">
              <a:buNone/>
            </a:pPr>
            <a:r>
              <a:rPr lang="en-US" dirty="0">
                <a:solidFill>
                  <a:srgbClr val="FF0000"/>
                </a:solidFill>
              </a:rPr>
              <a:t>	3 Sections of Health and Wellness Decisions</a:t>
            </a:r>
          </a:p>
          <a:p>
            <a:pPr marL="0" indent="0">
              <a:buNone/>
            </a:pPr>
            <a:r>
              <a:rPr lang="en-US" dirty="0">
                <a:solidFill>
                  <a:srgbClr val="FF0000"/>
                </a:solidFill>
              </a:rPr>
              <a:t>	3 Sections of Diet and Exercise Physiology</a:t>
            </a:r>
          </a:p>
          <a:p>
            <a:pPr marL="0" indent="0">
              <a:buNone/>
            </a:pPr>
            <a:r>
              <a:rPr lang="en-US" dirty="0">
                <a:solidFill>
                  <a:srgbClr val="FF0000"/>
                </a:solidFill>
              </a:rPr>
              <a:t>Biological Sciences majors only (with some exceptions)</a:t>
            </a:r>
          </a:p>
          <a:p>
            <a:pPr marL="0" indent="0">
              <a:buNone/>
            </a:pPr>
            <a:r>
              <a:rPr lang="en-US" dirty="0">
                <a:solidFill>
                  <a:srgbClr val="FF0000"/>
                </a:solidFill>
              </a:rPr>
              <a:t>	8 sections of non-STREAM BIOL 151L for all other majors</a:t>
            </a:r>
          </a:p>
          <a:p>
            <a:pPr marL="0" indent="0">
              <a:buNone/>
            </a:pPr>
            <a:r>
              <a:rPr lang="en-US" dirty="0">
                <a:solidFill>
                  <a:srgbClr val="FF0000"/>
                </a:solidFill>
              </a:rPr>
              <a:t>	24 students per section</a:t>
            </a:r>
          </a:p>
          <a:p>
            <a:pPr marL="0" indent="0">
              <a:buNone/>
            </a:pPr>
            <a:endParaRPr lang="en-US" dirty="0">
              <a:solidFill>
                <a:srgbClr val="FF0000"/>
              </a:solidFill>
            </a:endParaRPr>
          </a:p>
          <a:p>
            <a:pPr marL="0" indent="0">
              <a:buNone/>
            </a:pPr>
            <a:r>
              <a:rPr lang="en-US" dirty="0">
                <a:solidFill>
                  <a:srgbClr val="FF0000"/>
                </a:solidFill>
              </a:rPr>
              <a:t>GTAs teach 2/3 sections each</a:t>
            </a:r>
          </a:p>
        </p:txBody>
      </p:sp>
    </p:spTree>
    <p:extLst>
      <p:ext uri="{BB962C8B-B14F-4D97-AF65-F5344CB8AC3E}">
        <p14:creationId xmlns:p14="http://schemas.microsoft.com/office/powerpoint/2010/main" val="3882441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Resource Focus and Objectives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p:txBody>
          <a:bodyPr>
            <a:normAutofit fontScale="77500" lnSpcReduction="20000"/>
          </a:bodyPr>
          <a:lstStyle/>
          <a:p>
            <a:pPr marL="0" indent="0">
              <a:buNone/>
            </a:pPr>
            <a:r>
              <a:rPr lang="en-US" dirty="0">
                <a:solidFill>
                  <a:srgbClr val="FF0000"/>
                </a:solidFill>
              </a:rPr>
              <a:t>Timely and meaningful student project development relies on clear and constructive feedback between the GTAs and students. Incorporating Feed Forward vs. solely relying on assessment Feedback can dramatically improve student development/learning</a:t>
            </a:r>
          </a:p>
          <a:p>
            <a:pPr marL="0" indent="0">
              <a:buNone/>
            </a:pPr>
            <a:endParaRPr lang="en-US" sz="1400" i="1" dirty="0">
              <a:solidFill>
                <a:srgbClr val="FF0000"/>
              </a:solidFill>
            </a:endParaRPr>
          </a:p>
          <a:p>
            <a:pPr marL="0" indent="0">
              <a:buNone/>
            </a:pPr>
            <a:r>
              <a:rPr lang="en-US" b="1" dirty="0"/>
              <a:t>Learning Outcomes/Objectives</a:t>
            </a:r>
          </a:p>
          <a:p>
            <a:pPr lvl="1"/>
            <a:r>
              <a:rPr lang="en-US" dirty="0"/>
              <a:t>Describe the important components of effective communication in a mentorship setting</a:t>
            </a:r>
          </a:p>
          <a:p>
            <a:pPr lvl="1"/>
            <a:r>
              <a:rPr lang="en-US" dirty="0"/>
              <a:t>Identify the characteristics of meaning, constructive feedback</a:t>
            </a:r>
          </a:p>
          <a:p>
            <a:pPr lvl="1"/>
            <a:r>
              <a:rPr lang="en-US" dirty="0"/>
              <a:t>Demonstrate the ability to convey constructive, meaningful feedback to students in a variety of contexts</a:t>
            </a:r>
          </a:p>
          <a:p>
            <a:pPr lvl="1"/>
            <a:r>
              <a:rPr lang="en-US" dirty="0"/>
              <a:t>Engage students in opportunities to provide peer feedback and develop their feedback skills throughout their project development</a:t>
            </a:r>
          </a:p>
          <a:p>
            <a:pPr lvl="1"/>
            <a:r>
              <a:rPr lang="en-US" dirty="0"/>
              <a:t>Create classroom activities that promote effective peer communication regarding student projects</a:t>
            </a:r>
          </a:p>
        </p:txBody>
      </p:sp>
    </p:spTree>
    <p:extLst>
      <p:ext uri="{BB962C8B-B14F-4D97-AF65-F5344CB8AC3E}">
        <p14:creationId xmlns:p14="http://schemas.microsoft.com/office/powerpoint/2010/main" val="86262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Evaluation Strategies</a:t>
            </a:r>
          </a:p>
        </p:txBody>
      </p:sp>
      <p:graphicFrame>
        <p:nvGraphicFramePr>
          <p:cNvPr id="6" name="Table 4">
            <a:extLst>
              <a:ext uri="{FF2B5EF4-FFF2-40B4-BE49-F238E27FC236}">
                <a16:creationId xmlns:a16="http://schemas.microsoft.com/office/drawing/2014/main" id="{7831812A-77E0-43D4-9A8E-68B9B969E42B}"/>
              </a:ext>
            </a:extLst>
          </p:cNvPr>
          <p:cNvGraphicFramePr>
            <a:graphicFrameLocks noGrp="1"/>
          </p:cNvGraphicFramePr>
          <p:nvPr>
            <p:ph idx="1"/>
            <p:extLst>
              <p:ext uri="{D42A27DB-BD31-4B8C-83A1-F6EECF244321}">
                <p14:modId xmlns:p14="http://schemas.microsoft.com/office/powerpoint/2010/main" val="655943446"/>
              </p:ext>
            </p:extLst>
          </p:nvPr>
        </p:nvGraphicFramePr>
        <p:xfrm>
          <a:off x="838200" y="1550035"/>
          <a:ext cx="10515600" cy="37541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110263092"/>
                    </a:ext>
                  </a:extLst>
                </a:gridCol>
                <a:gridCol w="5257800">
                  <a:extLst>
                    <a:ext uri="{9D8B030D-6E8A-4147-A177-3AD203B41FA5}">
                      <a16:colId xmlns:a16="http://schemas.microsoft.com/office/drawing/2014/main" val="438913956"/>
                    </a:ext>
                  </a:extLst>
                </a:gridCol>
              </a:tblGrid>
              <a:tr h="370840">
                <a:tc>
                  <a:txBody>
                    <a:bodyPr/>
                    <a:lstStyle/>
                    <a:p>
                      <a:r>
                        <a:rPr lang="en-US" dirty="0"/>
                        <a:t>Learning Outcome/Objective</a:t>
                      </a:r>
                    </a:p>
                  </a:txBody>
                  <a:tcPr/>
                </a:tc>
                <a:tc>
                  <a:txBody>
                    <a:bodyPr/>
                    <a:lstStyle/>
                    <a:p>
                      <a:r>
                        <a:rPr lang="en-US" dirty="0"/>
                        <a:t>Associated Evaluation Strategy/Strategies</a:t>
                      </a:r>
                    </a:p>
                  </a:txBody>
                  <a:tcPr/>
                </a:tc>
                <a:extLst>
                  <a:ext uri="{0D108BD9-81ED-4DB2-BD59-A6C34878D82A}">
                    <a16:rowId xmlns:a16="http://schemas.microsoft.com/office/drawing/2014/main" val="122108370"/>
                  </a:ext>
                </a:extLst>
              </a:tr>
              <a:tr h="370840">
                <a:tc>
                  <a:txBody>
                    <a:bodyPr/>
                    <a:lstStyle/>
                    <a:p>
                      <a:pPr lvl="1"/>
                      <a:r>
                        <a:rPr lang="en-US" dirty="0"/>
                        <a:t>Describe the important components of effective communication in a mentorship setting</a:t>
                      </a:r>
                    </a:p>
                  </a:txBody>
                  <a:tcPr/>
                </a:tc>
                <a:tc>
                  <a:txBody>
                    <a:bodyPr/>
                    <a:lstStyle/>
                    <a:p>
                      <a:r>
                        <a:rPr lang="en-US" dirty="0"/>
                        <a:t>Reflection papers (Pre &amp; Post), </a:t>
                      </a:r>
                      <a:r>
                        <a:rPr lang="en-US" strike="sngStrike" dirty="0"/>
                        <a:t>Survey (Pre, Post)</a:t>
                      </a:r>
                      <a:r>
                        <a:rPr lang="en-US" dirty="0"/>
                        <a:t>, </a:t>
                      </a:r>
                      <a:r>
                        <a:rPr lang="en-US" strike="sngStrike" dirty="0"/>
                        <a:t>Interviews</a:t>
                      </a:r>
                    </a:p>
                  </a:txBody>
                  <a:tcPr/>
                </a:tc>
                <a:extLst>
                  <a:ext uri="{0D108BD9-81ED-4DB2-BD59-A6C34878D82A}">
                    <a16:rowId xmlns:a16="http://schemas.microsoft.com/office/drawing/2014/main" val="1964727176"/>
                  </a:ext>
                </a:extLst>
              </a:tr>
              <a:tr h="370840">
                <a:tc>
                  <a:txBody>
                    <a:bodyPr/>
                    <a:lstStyle/>
                    <a:p>
                      <a:pPr lvl="1"/>
                      <a:r>
                        <a:rPr lang="en-US" dirty="0"/>
                        <a:t>Identify the characteristics of meaning, constructive feedback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Reflection papers (Pre &amp; Post), </a:t>
                      </a:r>
                      <a:r>
                        <a:rPr lang="en-US" strike="sngStrike" dirty="0"/>
                        <a:t>Survey (Pre, Post)</a:t>
                      </a:r>
                    </a:p>
                    <a:p>
                      <a:endParaRPr lang="en-US" dirty="0"/>
                    </a:p>
                  </a:txBody>
                  <a:tcPr/>
                </a:tc>
                <a:extLst>
                  <a:ext uri="{0D108BD9-81ED-4DB2-BD59-A6C34878D82A}">
                    <a16:rowId xmlns:a16="http://schemas.microsoft.com/office/drawing/2014/main" val="2383154239"/>
                  </a:ext>
                </a:extLst>
              </a:tr>
              <a:tr h="370840">
                <a:tc>
                  <a:txBody>
                    <a:bodyPr/>
                    <a:lstStyle/>
                    <a:p>
                      <a:pPr lvl="1"/>
                      <a:r>
                        <a:rPr lang="en-US" dirty="0"/>
                        <a:t>Demonstrate the ability to convey constructive, meaningful feedback to students in a variety of contexts</a:t>
                      </a:r>
                    </a:p>
                  </a:txBody>
                  <a:tcPr/>
                </a:tc>
                <a:tc>
                  <a:txBody>
                    <a:bodyPr/>
                    <a:lstStyle/>
                    <a:p>
                      <a:r>
                        <a:rPr lang="en-US" dirty="0"/>
                        <a:t>Qualitative analysis of feedback on student assessments (Pre &amp; Post)</a:t>
                      </a:r>
                    </a:p>
                  </a:txBody>
                  <a:tcPr/>
                </a:tc>
                <a:extLst>
                  <a:ext uri="{0D108BD9-81ED-4DB2-BD59-A6C34878D82A}">
                    <a16:rowId xmlns:a16="http://schemas.microsoft.com/office/drawing/2014/main" val="895579860"/>
                  </a:ext>
                </a:extLst>
              </a:tr>
              <a:tr h="543941">
                <a:tc>
                  <a:txBody>
                    <a:bodyPr/>
                    <a:lstStyle/>
                    <a:p>
                      <a:pPr lvl="1"/>
                      <a:r>
                        <a:rPr lang="en-US" dirty="0"/>
                        <a:t>Engage students in opportunities to provide peer feedback and develop their feedback skills throughout their project development</a:t>
                      </a:r>
                    </a:p>
                  </a:txBody>
                  <a:tcPr/>
                </a:tc>
                <a:tc>
                  <a:txBody>
                    <a:bodyPr/>
                    <a:lstStyle/>
                    <a:p>
                      <a:r>
                        <a:rPr lang="en-US" dirty="0"/>
                        <a:t>Qualitative analysis of peer feedback assignments</a:t>
                      </a:r>
                    </a:p>
                  </a:txBody>
                  <a:tcPr/>
                </a:tc>
                <a:extLst>
                  <a:ext uri="{0D108BD9-81ED-4DB2-BD59-A6C34878D82A}">
                    <a16:rowId xmlns:a16="http://schemas.microsoft.com/office/drawing/2014/main" val="38139187"/>
                  </a:ext>
                </a:extLst>
              </a:tr>
            </a:tbl>
          </a:graphicData>
        </a:graphic>
      </p:graphicFrame>
    </p:spTree>
    <p:extLst>
      <p:ext uri="{BB962C8B-B14F-4D97-AF65-F5344CB8AC3E}">
        <p14:creationId xmlns:p14="http://schemas.microsoft.com/office/powerpoint/2010/main" val="2226487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Activities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p:txBody>
          <a:bodyPr>
            <a:normAutofit fontScale="92500"/>
          </a:bodyPr>
          <a:lstStyle/>
          <a:p>
            <a:r>
              <a:rPr lang="en-US" dirty="0">
                <a:solidFill>
                  <a:srgbClr val="FF0000"/>
                </a:solidFill>
              </a:rPr>
              <a:t>Pre-workshop reflections done as individuals (20 minutes)</a:t>
            </a:r>
          </a:p>
          <a:p>
            <a:r>
              <a:rPr lang="en-US" dirty="0">
                <a:solidFill>
                  <a:srgbClr val="FF0000"/>
                </a:solidFill>
              </a:rPr>
              <a:t>Pre-workshop Feedback Exercise (60 minutes)</a:t>
            </a:r>
          </a:p>
          <a:p>
            <a:pPr lvl="1"/>
            <a:r>
              <a:rPr lang="en-US" dirty="0">
                <a:solidFill>
                  <a:srgbClr val="FF0000"/>
                </a:solidFill>
              </a:rPr>
              <a:t>Each one provided written feedback on 4 student Case Studies outside of the workshop</a:t>
            </a:r>
          </a:p>
          <a:p>
            <a:r>
              <a:rPr lang="en-US" dirty="0">
                <a:solidFill>
                  <a:srgbClr val="FF0000"/>
                </a:solidFill>
              </a:rPr>
              <a:t>Feedback Discussion and Group Activities/Practice (40 minutes)</a:t>
            </a:r>
          </a:p>
          <a:p>
            <a:r>
              <a:rPr lang="en-US" dirty="0">
                <a:solidFill>
                  <a:srgbClr val="FF0000"/>
                </a:solidFill>
              </a:rPr>
              <a:t>Post-workshop Feedback Exercise (60 minutes)</a:t>
            </a:r>
          </a:p>
          <a:p>
            <a:pPr lvl="1"/>
            <a:r>
              <a:rPr lang="en-US" dirty="0">
                <a:solidFill>
                  <a:srgbClr val="FF0000"/>
                </a:solidFill>
              </a:rPr>
              <a:t>GTAs receive 4 new Case Studies that they are asked to provide written feedback on</a:t>
            </a:r>
          </a:p>
          <a:p>
            <a:r>
              <a:rPr lang="en-US" dirty="0">
                <a:solidFill>
                  <a:srgbClr val="FF0000"/>
                </a:solidFill>
              </a:rPr>
              <a:t>Post-Workshop reflections done as individuals (20 minutes)</a:t>
            </a:r>
          </a:p>
        </p:txBody>
      </p:sp>
    </p:spTree>
    <p:extLst>
      <p:ext uri="{BB962C8B-B14F-4D97-AF65-F5344CB8AC3E}">
        <p14:creationId xmlns:p14="http://schemas.microsoft.com/office/powerpoint/2010/main" val="3921070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Outcomes – Reflections (PRE)</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838200" y="1690688"/>
            <a:ext cx="10515600" cy="4134039"/>
          </a:xfrm>
        </p:spPr>
        <p:txBody>
          <a:bodyPr>
            <a:normAutofit/>
          </a:bodyPr>
          <a:lstStyle/>
          <a:p>
            <a:r>
              <a:rPr lang="en-US" dirty="0">
                <a:solidFill>
                  <a:srgbClr val="FF0000"/>
                </a:solidFill>
              </a:rPr>
              <a:t>Characteristics of good/effective feedback were often different depending on scenario</a:t>
            </a:r>
          </a:p>
          <a:p>
            <a:pPr lvl="1"/>
            <a:r>
              <a:rPr lang="en-US" dirty="0">
                <a:solidFill>
                  <a:srgbClr val="FF0000"/>
                </a:solidFill>
              </a:rPr>
              <a:t>Employer, PI, Student, Instructor</a:t>
            </a:r>
          </a:p>
          <a:p>
            <a:r>
              <a:rPr lang="en-US" dirty="0">
                <a:solidFill>
                  <a:srgbClr val="FF0000"/>
                </a:solidFill>
              </a:rPr>
              <a:t>Went into the most detail in describing feedback they would give as an instructor</a:t>
            </a:r>
          </a:p>
          <a:p>
            <a:r>
              <a:rPr lang="en-US" dirty="0">
                <a:solidFill>
                  <a:srgbClr val="FF0000"/>
                </a:solidFill>
              </a:rPr>
              <a:t>Instructor role had the most ‘buzz-words’</a:t>
            </a:r>
          </a:p>
          <a:p>
            <a:r>
              <a:rPr lang="en-US" dirty="0">
                <a:solidFill>
                  <a:srgbClr val="FF0000"/>
                </a:solidFill>
              </a:rPr>
              <a:t>Employer feedback was often characterized more generally</a:t>
            </a:r>
          </a:p>
          <a:p>
            <a:r>
              <a:rPr lang="en-US" dirty="0">
                <a:solidFill>
                  <a:srgbClr val="FF0000"/>
                </a:solidFill>
              </a:rPr>
              <a:t>Feedback from PI appeared to be aspect they had thought about the most</a:t>
            </a:r>
          </a:p>
        </p:txBody>
      </p:sp>
    </p:spTree>
    <p:extLst>
      <p:ext uri="{BB962C8B-B14F-4D97-AF65-F5344CB8AC3E}">
        <p14:creationId xmlns:p14="http://schemas.microsoft.com/office/powerpoint/2010/main" val="402788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Outcomes – ‘Pre’ Case Studies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p:txBody>
          <a:bodyPr>
            <a:normAutofit lnSpcReduction="10000"/>
          </a:bodyPr>
          <a:lstStyle/>
          <a:p>
            <a:r>
              <a:rPr lang="en-US" dirty="0">
                <a:solidFill>
                  <a:srgbClr val="FF0000"/>
                </a:solidFill>
              </a:rPr>
              <a:t>‘Sandwich’ technique was common</a:t>
            </a:r>
          </a:p>
          <a:p>
            <a:r>
              <a:rPr lang="en-US" dirty="0">
                <a:solidFill>
                  <a:srgbClr val="FF0000"/>
                </a:solidFill>
              </a:rPr>
              <a:t>Evaluative Feedback language used primarily</a:t>
            </a:r>
          </a:p>
          <a:p>
            <a:r>
              <a:rPr lang="en-US" dirty="0">
                <a:solidFill>
                  <a:srgbClr val="FF0000"/>
                </a:solidFill>
              </a:rPr>
              <a:t>Feedback often given in excess, meaning when not necessary for student improvement/development</a:t>
            </a:r>
          </a:p>
          <a:p>
            <a:r>
              <a:rPr lang="en-US" dirty="0">
                <a:solidFill>
                  <a:srgbClr val="FF0000"/>
                </a:solidFill>
              </a:rPr>
              <a:t>Even experienced GTAs gave very basic feedback that was more evaluative than descriptive and actionable</a:t>
            </a:r>
          </a:p>
          <a:p>
            <a:pPr lvl="1"/>
            <a:r>
              <a:rPr lang="en-US" dirty="0">
                <a:solidFill>
                  <a:srgbClr val="FF0000"/>
                </a:solidFill>
              </a:rPr>
              <a:t>Feedback was assessment focused, not learning focused</a:t>
            </a:r>
          </a:p>
          <a:p>
            <a:r>
              <a:rPr lang="en-US" dirty="0">
                <a:solidFill>
                  <a:srgbClr val="FF0000"/>
                </a:solidFill>
              </a:rPr>
              <a:t>Students may have known WHY they missed a question, but most lacked information on how to improve</a:t>
            </a:r>
          </a:p>
          <a:p>
            <a:endParaRPr lang="en-US" dirty="0">
              <a:solidFill>
                <a:srgbClr val="FF0000"/>
              </a:solidFill>
            </a:endParaRPr>
          </a:p>
        </p:txBody>
      </p:sp>
    </p:spTree>
    <p:extLst>
      <p:ext uri="{BB962C8B-B14F-4D97-AF65-F5344CB8AC3E}">
        <p14:creationId xmlns:p14="http://schemas.microsoft.com/office/powerpoint/2010/main" val="2419059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Outcomes – Post Reflections and Feedback</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838200" y="1499129"/>
            <a:ext cx="10515600" cy="3859742"/>
          </a:xfrm>
        </p:spPr>
        <p:txBody>
          <a:bodyPr/>
          <a:lstStyle/>
          <a:p>
            <a:r>
              <a:rPr lang="en-US" dirty="0">
                <a:solidFill>
                  <a:srgbClr val="FF0000"/>
                </a:solidFill>
              </a:rPr>
              <a:t>TBD………….</a:t>
            </a:r>
          </a:p>
          <a:p>
            <a:pPr marL="0" indent="0">
              <a:buNone/>
            </a:pPr>
            <a:endParaRPr lang="en-US" dirty="0">
              <a:solidFill>
                <a:srgbClr val="FF0000"/>
              </a:solidFill>
            </a:endParaRPr>
          </a:p>
          <a:p>
            <a:r>
              <a:rPr lang="en-US" dirty="0">
                <a:solidFill>
                  <a:srgbClr val="FF0000"/>
                </a:solidFill>
              </a:rPr>
              <a:t>GTAs were supposed to have response back to me earlier, but most have missed the deadline</a:t>
            </a:r>
          </a:p>
          <a:p>
            <a:pPr marL="0" indent="0">
              <a:buNone/>
            </a:pPr>
            <a:endParaRPr lang="en-US" dirty="0">
              <a:solidFill>
                <a:srgbClr val="FF0000"/>
              </a:solidFill>
            </a:endParaRPr>
          </a:p>
          <a:p>
            <a:r>
              <a:rPr lang="en-US" dirty="0">
                <a:solidFill>
                  <a:srgbClr val="FF0000"/>
                </a:solidFill>
              </a:rPr>
              <a:t>Will compile and look at a thematic analysis once they are received</a:t>
            </a:r>
          </a:p>
          <a:p>
            <a:pPr marL="0" indent="0">
              <a:buNone/>
            </a:pP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134024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Lessons Learned and Future Directions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838200" y="1825625"/>
            <a:ext cx="10515600" cy="3859742"/>
          </a:xfrm>
        </p:spPr>
        <p:txBody>
          <a:bodyPr>
            <a:normAutofit/>
          </a:bodyPr>
          <a:lstStyle/>
          <a:p>
            <a:r>
              <a:rPr lang="en-US" dirty="0">
                <a:solidFill>
                  <a:srgbClr val="FF0000"/>
                </a:solidFill>
              </a:rPr>
              <a:t>Spreading content/development throughout semester is problematic</a:t>
            </a:r>
          </a:p>
          <a:p>
            <a:pPr lvl="1"/>
            <a:r>
              <a:rPr lang="en-US" dirty="0">
                <a:solidFill>
                  <a:srgbClr val="FF0000"/>
                </a:solidFill>
              </a:rPr>
              <a:t>Many GTA issues this semester and small sample caused many delays</a:t>
            </a:r>
          </a:p>
          <a:p>
            <a:r>
              <a:rPr lang="en-US" dirty="0">
                <a:solidFill>
                  <a:srgbClr val="FF0000"/>
                </a:solidFill>
              </a:rPr>
              <a:t>Need to connect with other faculty to make Feedback/Feed Forward more prominent</a:t>
            </a:r>
          </a:p>
          <a:p>
            <a:pPr lvl="1"/>
            <a:r>
              <a:rPr lang="en-US" dirty="0">
                <a:solidFill>
                  <a:srgbClr val="FF0000"/>
                </a:solidFill>
              </a:rPr>
              <a:t>Need to rethink some courses and course designs</a:t>
            </a:r>
          </a:p>
          <a:p>
            <a:r>
              <a:rPr lang="en-US" dirty="0">
                <a:solidFill>
                  <a:srgbClr val="FF0000"/>
                </a:solidFill>
              </a:rPr>
              <a:t>Need to include students with GTAs in regards to training how to give effective feedback</a:t>
            </a:r>
          </a:p>
          <a:p>
            <a:pPr lvl="1"/>
            <a:r>
              <a:rPr lang="en-US" dirty="0">
                <a:solidFill>
                  <a:srgbClr val="FF0000"/>
                </a:solidFill>
              </a:rPr>
              <a:t>Set up a culture and practice</a:t>
            </a:r>
          </a:p>
        </p:txBody>
      </p:sp>
    </p:spTree>
    <p:extLst>
      <p:ext uri="{BB962C8B-B14F-4D97-AF65-F5344CB8AC3E}">
        <p14:creationId xmlns:p14="http://schemas.microsoft.com/office/powerpoint/2010/main" val="3383362836"/>
      </p:ext>
    </p:extLst>
  </p:cSld>
  <p:clrMapOvr>
    <a:masterClrMapping/>
  </p:clrMapOvr>
</p:sld>
</file>

<file path=ppt/theme/theme1.xml><?xml version="1.0" encoding="utf-8"?>
<a:theme xmlns:a="http://schemas.openxmlformats.org/drawingml/2006/main" name="ShapesVTI">
  <a:themeElements>
    <a:clrScheme name="Ion Boardroom">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estival">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igrationWizId xmlns="66659ddc-3c25-4d3e-b3b7-9890fca5266d" xsi:nil="true"/>
    <MigrationWizIdDocumentLibraryPermissions xmlns="66659ddc-3c25-4d3e-b3b7-9890fca5266d" xsi:nil="true"/>
    <MigrationWizIdSecurityGroups xmlns="66659ddc-3c25-4d3e-b3b7-9890fca5266d" xsi:nil="true"/>
    <MigrationWizIdPermissionLevels xmlns="66659ddc-3c25-4d3e-b3b7-9890fca5266d" xsi:nil="true"/>
    <_activity xmlns="66659ddc-3c25-4d3e-b3b7-9890fca5266d" xsi:nil="true"/>
    <MigrationWizIdPermissions xmlns="66659ddc-3c25-4d3e-b3b7-9890fca5266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73BA8573C6281468AECBB5C328F9B91" ma:contentTypeVersion="23" ma:contentTypeDescription="Create a new document." ma:contentTypeScope="" ma:versionID="fc10b9ce831ad70200786f2f69239b4d">
  <xsd:schema xmlns:xsd="http://www.w3.org/2001/XMLSchema" xmlns:xs="http://www.w3.org/2001/XMLSchema" xmlns:p="http://schemas.microsoft.com/office/2006/metadata/properties" xmlns:ns3="66659ddc-3c25-4d3e-b3b7-9890fca5266d" xmlns:ns4="82c2a4e3-40b0-435d-8162-b539a366ebba" targetNamespace="http://schemas.microsoft.com/office/2006/metadata/properties" ma:root="true" ma:fieldsID="25001cd9ccf5aa1cc923421aafc258c9" ns3:_="" ns4:_="">
    <xsd:import namespace="66659ddc-3c25-4d3e-b3b7-9890fca5266d"/>
    <xsd:import namespace="82c2a4e3-40b0-435d-8162-b539a366ebba"/>
    <xsd:element name="properties">
      <xsd:complexType>
        <xsd:sequence>
          <xsd:element name="documentManagement">
            <xsd:complexType>
              <xsd:all>
                <xsd:element ref="ns3:MigrationWizId" minOccurs="0"/>
                <xsd:element ref="ns3:MigrationWizIdPermissions" minOccurs="0"/>
                <xsd:element ref="ns3:MigrationWizIdPermissionLevels" minOccurs="0"/>
                <xsd:element ref="ns3:MigrationWizIdDocumentLibraryPermissions" minOccurs="0"/>
                <xsd:element ref="ns3:MigrationWizIdSecurityGroups" minOccurs="0"/>
                <xsd:element ref="ns4:SharedWithUsers" minOccurs="0"/>
                <xsd:element ref="ns4:SharedWithDetails" minOccurs="0"/>
                <xsd:element ref="ns4:SharingHintHash"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ServiceGenerationTime" minOccurs="0"/>
                <xsd:element ref="ns3:MediaServiceEventHashCode" minOccurs="0"/>
                <xsd:element ref="ns3:MediaServiceLocation" minOccurs="0"/>
                <xsd:element ref="ns3:MediaLengthInSeconds" minOccurs="0"/>
                <xsd:element ref="ns3:MediaServiceObjectDetectorVersions" minOccurs="0"/>
                <xsd:element ref="ns3:MediaServiceSystemTags"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659ddc-3c25-4d3e-b3b7-9890fca5266d"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internalName="MigrationWizIdPermissionLevels">
      <xsd:simpleType>
        <xsd:restriction base="dms:Text"/>
      </xsd:simpleType>
    </xsd:element>
    <xsd:element name="MigrationWizIdDocumentLibraryPermissions" ma:index="11" nillable="true" ma:displayName="MigrationWizIdDocumentLibraryPermissions" ma:internalName="MigrationWizIdDocumentLibraryPermissions">
      <xsd:simpleType>
        <xsd:restriction base="dms:Text"/>
      </xsd:simpleType>
    </xsd:element>
    <xsd:element name="MigrationWizIdSecurityGroups" ma:index="12" nillable="true" ma:displayName="MigrationWizIdSecurityGroups" ma:internalName="MigrationWizIdSecurityGroups">
      <xsd:simpleType>
        <xsd:restriction base="dms:Text"/>
      </xsd:simpleType>
    </xsd:element>
    <xsd:element name="MediaServiceMetadata" ma:index="16" nillable="true" ma:displayName="MediaServiceMetadata" ma:hidden="true" ma:internalName="MediaServiceMetadata" ma:readOnly="true">
      <xsd:simpleType>
        <xsd:restriction base="dms:Note"/>
      </xsd:simpleType>
    </xsd:element>
    <xsd:element name="MediaServiceFastMetadata" ma:index="17" nillable="true" ma:displayName="MediaServiceFastMetadata" ma:hidden="true" ma:internalName="MediaServiceFastMetadata" ma:readOnly="true">
      <xsd:simpleType>
        <xsd:restriction base="dms:Note"/>
      </xsd:simpleType>
    </xsd:element>
    <xsd:element name="MediaServiceAutoTags" ma:index="18" nillable="true" ma:displayName="MediaServiceAutoTags"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Location" ma:index="25" nillable="true" ma:displayName="Location" ma:internalName="MediaServiceLocation" ma:readOnly="true">
      <xsd:simpleType>
        <xsd:restriction base="dms:Text"/>
      </xsd:simpleType>
    </xsd:element>
    <xsd:element name="MediaLengthInSeconds" ma:index="26" nillable="true" ma:displayName="Length (seconds)" ma:internalName="MediaLengthInSeconds" ma:readOnly="true">
      <xsd:simpleType>
        <xsd:restriction base="dms:Unknown"/>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ystemTags" ma:index="28" nillable="true" ma:displayName="MediaServiceSystemTags" ma:hidden="true" ma:internalName="MediaServiceSystemTags" ma:readOnly="true">
      <xsd:simpleType>
        <xsd:restriction base="dms:Note"/>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_activity" ma:index="3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c2a4e3-40b0-435d-8162-b539a366ebba"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8B13C7-B5D1-4208-936C-3DE2D0C431E7}">
  <ds:schemaRefs>
    <ds:schemaRef ds:uri="http://schemas.microsoft.com/office/2006/metadata/properties"/>
    <ds:schemaRef ds:uri="http://purl.org/dc/dcmitype/"/>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82c2a4e3-40b0-435d-8162-b539a366ebba"/>
    <ds:schemaRef ds:uri="66659ddc-3c25-4d3e-b3b7-9890fca5266d"/>
    <ds:schemaRef ds:uri="http://www.w3.org/XML/1998/namespace"/>
  </ds:schemaRefs>
</ds:datastoreItem>
</file>

<file path=customXml/itemProps2.xml><?xml version="1.0" encoding="utf-8"?>
<ds:datastoreItem xmlns:ds="http://schemas.openxmlformats.org/officeDocument/2006/customXml" ds:itemID="{67A549C9-3AC4-4251-8F72-53A13CA22554}">
  <ds:schemaRefs>
    <ds:schemaRef ds:uri="http://schemas.microsoft.com/sharepoint/v3/contenttype/forms"/>
  </ds:schemaRefs>
</ds:datastoreItem>
</file>

<file path=customXml/itemProps3.xml><?xml version="1.0" encoding="utf-8"?>
<ds:datastoreItem xmlns:ds="http://schemas.openxmlformats.org/officeDocument/2006/customXml" ds:itemID="{691AD883-91D8-4B84-ABAA-F10EC04095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659ddc-3c25-4d3e-b3b7-9890fca5266d"/>
    <ds:schemaRef ds:uri="82c2a4e3-40b0-435d-8162-b539a366eb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99</TotalTime>
  <Words>643</Words>
  <Application>Microsoft Macintosh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Aharoni</vt:lpstr>
      <vt:lpstr>Arial</vt:lpstr>
      <vt:lpstr>Avenir Next LT Pro</vt:lpstr>
      <vt:lpstr>Calibri</vt:lpstr>
      <vt:lpstr>ShapesVTI</vt:lpstr>
      <vt:lpstr>CURE TAPESTRy Capstone Talk</vt:lpstr>
      <vt:lpstr>Course Description</vt:lpstr>
      <vt:lpstr>Resource Focus and Objectives</vt:lpstr>
      <vt:lpstr>Evaluation Strategies</vt:lpstr>
      <vt:lpstr>Activities</vt:lpstr>
      <vt:lpstr>Outcomes – Reflections (PRE)</vt:lpstr>
      <vt:lpstr>Outcomes – ‘Pre’ Case Studies</vt:lpstr>
      <vt:lpstr>Outcomes – Post Reflections and Feedback</vt:lpstr>
      <vt:lpstr>Lessons Learned and Future Directions</vt:lpstr>
      <vt:lpstr>Lessons Learned and Future Directions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ENCOUR E/RCR Resource</dc:title>
  <dc:creator>Olimpo, Jeffrey T</dc:creator>
  <cp:lastModifiedBy>Jeffrey Olimpo</cp:lastModifiedBy>
  <cp:revision>22</cp:revision>
  <dcterms:created xsi:type="dcterms:W3CDTF">2020-10-19T16:06:21Z</dcterms:created>
  <dcterms:modified xsi:type="dcterms:W3CDTF">2025-05-29T17:20:42Z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73649dc-6fee-4eb8-a128-734c3c842ea8_Enabled">
    <vt:lpwstr>true</vt:lpwstr>
  </property>
  <property fmtid="{D5CDD505-2E9C-101B-9397-08002B2CF9AE}" pid="3" name="MSIP_Label_b73649dc-6fee-4eb8-a128-734c3c842ea8_SetDate">
    <vt:lpwstr>2023-04-24T21:35:21Z</vt:lpwstr>
  </property>
  <property fmtid="{D5CDD505-2E9C-101B-9397-08002B2CF9AE}" pid="4" name="MSIP_Label_b73649dc-6fee-4eb8-a128-734c3c842ea8_Method">
    <vt:lpwstr>Standard</vt:lpwstr>
  </property>
  <property fmtid="{D5CDD505-2E9C-101B-9397-08002B2CF9AE}" pid="5" name="MSIP_Label_b73649dc-6fee-4eb8-a128-734c3c842ea8_Name">
    <vt:lpwstr>defa4170-0d19-0005-0004-bc88714345d2</vt:lpwstr>
  </property>
  <property fmtid="{D5CDD505-2E9C-101B-9397-08002B2CF9AE}" pid="6" name="MSIP_Label_b73649dc-6fee-4eb8-a128-734c3c842ea8_SiteId">
    <vt:lpwstr>857c21d2-1a16-43a4-90cf-d57f3fab9d2f</vt:lpwstr>
  </property>
  <property fmtid="{D5CDD505-2E9C-101B-9397-08002B2CF9AE}" pid="7" name="MSIP_Label_b73649dc-6fee-4eb8-a128-734c3c842ea8_ActionId">
    <vt:lpwstr>64a9ae12-cce2-4756-bee4-7d7054ced9b3</vt:lpwstr>
  </property>
  <property fmtid="{D5CDD505-2E9C-101B-9397-08002B2CF9AE}" pid="8" name="MSIP_Label_b73649dc-6fee-4eb8-a128-734c3c842ea8_ContentBits">
    <vt:lpwstr>0</vt:lpwstr>
  </property>
  <property fmtid="{D5CDD505-2E9C-101B-9397-08002B2CF9AE}" pid="9" name="ContentTypeId">
    <vt:lpwstr>0x010100373BA8573C6281468AECBB5C328F9B91</vt:lpwstr>
  </property>
</Properties>
</file>