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73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2243" autoAdjust="0"/>
  </p:normalViewPr>
  <p:slideViewPr>
    <p:cSldViewPr snapToGrid="0">
      <p:cViewPr varScale="1">
        <p:scale>
          <a:sx n="89" d="100"/>
          <a:sy n="89" d="100"/>
        </p:scale>
        <p:origin x="12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AC355-8300-4F62-8650-F2907016586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0E347-0594-4DAB-A9A0-5684E2B3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5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9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4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3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9506F-58FA-4F67-A413-04EE772DC6B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0A15C7-FAF1-4135-B61C-8E73D9346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1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2.safelinks.protection.outlook.com/?url=https%3A%2F%2Fwww.routledge.com%2FTeaching-Gradually-Practical-Pedagogy-for-Graduate-Students-by-Graduate-Students%2FArmstrong-Genova-Greenlee-Samuel%2Fp%2Fbook%2F9781642671612%3Fsrsltid%3DAfmBOopjcVjALOynozHXK5rFeqQF28_lOPmSxqx3_YwAdUXFxuzZocZX&amp;data=05%7C02%7CIlva.Cabrera%40csulb.edu%7C1b497d156c4247ec063c08dd1e21a401%7Cd175679bacd34644be82af041982977a%7C0%7C0%7C638699852015887058%7CUnknown%7CTWFpbGZsb3d8eyJFbXB0eU1hcGkiOnRydWUsIlYiOiIwLjAuMDAwMCIsIlAiOiJXaW4zMiIsIkFOIjoiTWFpbCIsIldUIjoyfQ%3D%3D%7C0%7C%7C%7C&amp;sdata=y5AmTV7qUO147ZlqEcB7yhlhuGu%2BuH1jSmn%2FiYLvzxE%3D&amp;reserved=0" TargetMode="External"/><Relationship Id="rId3" Type="http://schemas.openxmlformats.org/officeDocument/2006/relationships/hyperlink" Target="https://nam12.safelinks.protection.outlook.com/?url=https%3A%2F%2Fcetli.upenn.edu%2Fprograms%2Fgrad-students%2Fta-training-and-orientations%2Fta-training%2Fta-workshops%2F&amp;data=05%7C02%7CIlva.Cabrera%40csulb.edu%7C1b497d156c4247ec063c08dd1e21a401%7Cd175679bacd34644be82af041982977a%7C0%7C0%7C638699852015550884%7CUnknown%7CTWFpbGZsb3d8eyJFbXB0eU1hcGkiOnRydWUsIlYiOiIwLjAuMDAwMCIsIlAiOiJXaW4zMiIsIkFOIjoiTWFpbCIsIldUIjoyfQ%3D%3D%7C0%7C%7C%7C&amp;sdata=Awc4p%2FmMTv5o7oIsadlaqEKJQWJNCwo4cc0FFuWSuZA%3D&amp;reserved=0" TargetMode="External"/><Relationship Id="rId7" Type="http://schemas.openxmlformats.org/officeDocument/2006/relationships/hyperlink" Target="https://nam12.safelinks.protection.outlook.com/?url=https%3A%2F%2Fwvupressonline.com%2Fteaching-matters&amp;data=05%7C02%7CIlva.Cabrera%40csulb.edu%7C1b497d156c4247ec063c08dd1e21a401%7Cd175679bacd34644be82af041982977a%7C0%7C0%7C638699852015861777%7CUnknown%7CTWFpbGZsb3d8eyJFbXB0eU1hcGkiOnRydWUsIlYiOiIwLjAuMDAwMCIsIlAiOiJXaW4zMiIsIkFOIjoiTWFpbCIsIldUIjoyfQ%3D%3D%7C0%7C%7C%7C&amp;sdata=JQ1ZzwgCZIzc27eUOOYTHt1tyA0rPu563TGLWArLkFM%3D&amp;reserved=0" TargetMode="External"/><Relationship Id="rId12" Type="http://schemas.openxmlformats.org/officeDocument/2006/relationships/hyperlink" Target="https://nam12.safelinks.protection.outlook.com/?url=https%3A%2F%2Fwww.hup.harvard.edu%2Fbooks%2F9780674260382&amp;data=05%7C02%7CIlva.Cabrera%40csulb.edu%7C1b497d156c4247ec063c08dd1e21a401%7Cd175679bacd34644be82af041982977a%7C0%7C0%7C638699852015947037%7CUnknown%7CTWFpbGZsb3d8eyJFbXB0eU1hcGkiOnRydWUsIlYiOiIwLjAuMDAwMCIsIlAiOiJXaW4zMiIsIkFOIjoiTWFpbCIsIldUIjoyfQ%3D%3D%7C0%7C%7C%7C&amp;sdata=BHgJIzHE%2F2leHmAZ%2B65SLH0uVK6%2BtIruiKi69cUj3sU%3D&amp;reserved=0" TargetMode="External"/><Relationship Id="rId2" Type="http://schemas.openxmlformats.org/officeDocument/2006/relationships/hyperlink" Target="https://nam12.safelinks.protection.outlook.com/?url=https%3A%2F%2Fctl.stanford.edu%2Fta-training-support&amp;data=05%7C02%7CIlva.Cabrera%40csulb.edu%7C1b497d156c4247ec063c08dd1e21a401%7Cd175679bacd34644be82af041982977a%7C0%7C0%7C638699852015537231%7CUnknown%7CTWFpbGZsb3d8eyJFbXB0eU1hcGkiOnRydWUsIlYiOiIwLjAuMDAwMCIsIlAiOiJXaW4zMiIsIkFOIjoiTWFpbCIsIldUIjoyfQ%3D%3D%7C0%7C%7C%7C&amp;sdata=9XreYtTU6zenXR5Wo8onGkRR9HTiOfx1BvOelDlH5Ag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2.safelinks.protection.outlook.com/?url=https%3A%2F%2Fteaching.ucla.edu%2Fprograms%2Fta-training-requirements%2Fbasic-pedagogy-training-foundations-of-teaching-curriculum%2F&amp;data=05%7C02%7CIlva.Cabrera%40csulb.edu%7C1b497d156c4247ec063c08dd1e21a401%7Cd175679bacd34644be82af041982977a%7C0%7C0%7C638699852015591511%7CUnknown%7CTWFpbGZsb3d8eyJFbXB0eU1hcGkiOnRydWUsIlYiOiIwLjAuMDAwMCIsIlAiOiJXaW4zMiIsIkFOIjoiTWFpbCIsIldUIjoyfQ%3D%3D%7C0%7C%7C%7C&amp;sdata=hOueiFRchqhRmCsPtZB68DMQ0n4nvkhFSuB%2FwkL0PPw%3D&amp;reserved=0" TargetMode="External"/><Relationship Id="rId11" Type="http://schemas.openxmlformats.org/officeDocument/2006/relationships/hyperlink" Target="https://nam12.safelinks.protection.outlook.com/?url=https%3A%2F%2Fwww.routledge.com%2FTeaching-Undergraduate-Science-A-Guide-to-Overcoming-Obstacles-to-Student-Learning%2FHodges%2Fp%2Fbook%2F9781620361764%3Fsrsltid%3DAfmBOora881CHSFlxuu9Nu_b958wBUEO5_xSxvYqyhrK-lc-R-3CaqD4&amp;data=05%7C02%7CIlva.Cabrera%40csulb.edu%7C1b497d156c4247ec063c08dd1e21a401%7Cd175679bacd34644be82af041982977a%7C0%7C0%7C638699852015932629%7CUnknown%7CTWFpbGZsb3d8eyJFbXB0eU1hcGkiOnRydWUsIlYiOiIwLjAuMDAwMCIsIlAiOiJXaW4zMiIsIkFOIjoiTWFpbCIsIldUIjoyfQ%3D%3D%7C0%7C%7C%7C&amp;sdata=oG8s6wS1iRGCH6igAeab25ga89f4x%2F7bQ3TcXtLO7Jg%3D&amp;reserved=0" TargetMode="External"/><Relationship Id="rId5" Type="http://schemas.openxmlformats.org/officeDocument/2006/relationships/hyperlink" Target="https://nam12.safelinks.protection.outlook.com/?url=https%3A%2F%2Folemiss.edu%2Fdepartments%2Funiversity-programs%2Fexcellence-teaching-learning%2Fprograms%2Fgraduate-students%2F&amp;data=05%7C02%7CIlva.Cabrera%40csulb.edu%7C1b497d156c4247ec063c08dd1e21a401%7Cd175679bacd34644be82af041982977a%7C0%7C0%7C638699852015577367%7CUnknown%7CTWFpbGZsb3d8eyJFbXB0eU1hcGkiOnRydWUsIlYiOiIwLjAuMDAwMCIsIlAiOiJXaW4zMiIsIkFOIjoiTWFpbCIsIldUIjoyfQ%3D%3D%7C0%7C%7C%7C&amp;sdata=YEvXuGytZmLN4jQTiiBS7JnNZKqQM0Oa7nCf6zlIRNk%3D&amp;reserved=0" TargetMode="External"/><Relationship Id="rId10" Type="http://schemas.openxmlformats.org/officeDocument/2006/relationships/hyperlink" Target="https://nam12.safelinks.protection.outlook.com/?url=https%3A%2F%2Fwww.wiley.com%2Fen-br%2FTeaching%2Band%2BLearning%2BSTEM%253A%2BA%2BPractical%2BGuide%252C%2B2nd%2BEdition-p-9781394196364&amp;data=05%7C02%7CIlva.Cabrera%40csulb.edu%7C1b497d156c4247ec063c08dd1e21a401%7Cd175679bacd34644be82af041982977a%7C0%7C0%7C638699852015918504%7CUnknown%7CTWFpbGZsb3d8eyJFbXB0eU1hcGkiOnRydWUsIlYiOiIwLjAuMDAwMCIsIlAiOiJXaW4zMiIsIkFOIjoiTWFpbCIsIldUIjoyfQ%3D%3D%7C0%7C%7C%7C&amp;sdata=6%2BElspW9i4sRQyo%2FETuJjHrH1lr%2Fuj%2F6WWd2o4UOV8I%3D&amp;reserved=0" TargetMode="External"/><Relationship Id="rId4" Type="http://schemas.openxmlformats.org/officeDocument/2006/relationships/hyperlink" Target="https://nam12.safelinks.protection.outlook.com/?url=https%3A%2F%2Fctl.utexas.edu%2Fprograms-initiatives%2Fgraduate-student-development&amp;data=05%7C02%7CIlva.Cabrera%40csulb.edu%7C1b497d156c4247ec063c08dd1e21a401%7Cd175679bacd34644be82af041982977a%7C0%7C0%7C638699852015564306%7CUnknown%7CTWFpbGZsb3d8eyJFbXB0eU1hcGkiOnRydWUsIlYiOiIwLjAuMDAwMCIsIlAiOiJXaW4zMiIsIkFOIjoiTWFpbCIsIldUIjoyfQ%3D%3D%7C0%7C%7C%7C&amp;sdata=taHcCTQHtgVjVCA26EygTag01MieQR%2BpAwFaptR2hd8%3D&amp;reserved=0" TargetMode="External"/><Relationship Id="rId9" Type="http://schemas.openxmlformats.org/officeDocument/2006/relationships/hyperlink" Target="https://nam12.safelinks.protection.outlook.com/?url=https%3A%2F%2Fwww.routledge.com%2FPreparing-for-College-and-University-Teaching-Competencies-for-Graduate-and-Professional-Students%2FGilmore-Hatcher%2Fp%2Fbook%2F9781620369111%3Fsrsltid%3DAfmBOoqg3pVXryYP_gvMmnWoDqpeR1NmIsfWLnPrLHo34KovxCsz5Pua&amp;data=05%7C02%7CIlva.Cabrera%40csulb.edu%7C1b497d156c4247ec063c08dd1e21a401%7Cd175679bacd34644be82af041982977a%7C0%7C0%7C638699852015902766%7CUnknown%7CTWFpbGZsb3d8eyJFbXB0eU1hcGkiOnRydWUsIlYiOiIwLjAuMDAwMCIsIlAiOiJXaW4zMiIsIkFOIjoiTWFpbCIsIldUIjoyfQ%3D%3D%7C0%7C%7C%7C&amp;sdata=0HCkKoizjMEc6EFa4ZbyzS9s5xUKpu8q9tL7dUhsXuY%3D&amp;reserved=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9946-0F14-3B1C-8BB3-5C7285AE3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Establishing TA independence with an undergraduate CURE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D019C-286A-7180-72FA-225B3F14D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Ilva </a:t>
            </a:r>
            <a:r>
              <a:rPr lang="en-US" dirty="0" err="1"/>
              <a:t>Cabrera,phd</a:t>
            </a:r>
            <a:endParaRPr lang="en-US" dirty="0"/>
          </a:p>
          <a:p>
            <a:r>
              <a:rPr lang="en-US" dirty="0"/>
              <a:t>California state university, long beach</a:t>
            </a:r>
          </a:p>
        </p:txBody>
      </p:sp>
    </p:spTree>
    <p:extLst>
      <p:ext uri="{BB962C8B-B14F-4D97-AF65-F5344CB8AC3E}">
        <p14:creationId xmlns:p14="http://schemas.microsoft.com/office/powerpoint/2010/main" val="24798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F769-DEBC-53F5-49F9-571812A6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C16A-494E-7E1E-3992-D5E9B669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learned a lot during this whole process. I am planning to have a sit-down session with my volunteer to discuss self-reflections and input for the future.</a:t>
            </a:r>
          </a:p>
          <a:p>
            <a:endParaRPr lang="en-US" dirty="0"/>
          </a:p>
          <a:p>
            <a:r>
              <a:rPr lang="en-US" dirty="0"/>
              <a:t>The dynamics of having a TA/volunteer allowed for students to freely ask questions, really made the lab interactive. </a:t>
            </a:r>
          </a:p>
          <a:p>
            <a:r>
              <a:rPr lang="en-US" dirty="0"/>
              <a:t>There were many modalities of interaction with the TA/volunteer; one-on-one, and small group discussions. </a:t>
            </a:r>
          </a:p>
        </p:txBody>
      </p:sp>
    </p:spTree>
    <p:extLst>
      <p:ext uri="{BB962C8B-B14F-4D97-AF65-F5344CB8AC3E}">
        <p14:creationId xmlns:p14="http://schemas.microsoft.com/office/powerpoint/2010/main" val="319291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9F5D-8105-4FB0-7810-5A56E7A7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2C834-725A-0C59-D7BE-8D19EC12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hope to teach a less intense CURE soon (special topics course), which I would like to advertise specifically to undergraduate students to become TA’s</a:t>
            </a:r>
          </a:p>
          <a:p>
            <a:r>
              <a:rPr lang="en-US" dirty="0"/>
              <a:t>As active students they can enroll into BIOL 495 (Instruction lab teaching) for class credit.</a:t>
            </a:r>
          </a:p>
          <a:p>
            <a:endParaRPr lang="en-US" dirty="0"/>
          </a:p>
          <a:p>
            <a:r>
              <a:rPr lang="en-US" dirty="0"/>
              <a:t>I would like to have more than one TA for both to learn from each other.</a:t>
            </a:r>
          </a:p>
          <a:p>
            <a:endParaRPr lang="en-US" dirty="0"/>
          </a:p>
          <a:p>
            <a:r>
              <a:rPr lang="en-US" dirty="0"/>
              <a:t>I want to development a more standardized lab manual to provide TA’s with additional points to reference.</a:t>
            </a:r>
          </a:p>
          <a:p>
            <a:r>
              <a:rPr lang="en-US" dirty="0"/>
              <a:t>I will have to be in the classroom; however, I want the TA to take responsibility of </a:t>
            </a:r>
            <a:r>
              <a:rPr lang="en-US" dirty="0" err="1"/>
              <a:t>atleast</a:t>
            </a:r>
            <a:r>
              <a:rPr lang="en-US" dirty="0"/>
              <a:t> one class.</a:t>
            </a:r>
          </a:p>
        </p:txBody>
      </p:sp>
    </p:spTree>
    <p:extLst>
      <p:ext uri="{BB962C8B-B14F-4D97-AF65-F5344CB8AC3E}">
        <p14:creationId xmlns:p14="http://schemas.microsoft.com/office/powerpoint/2010/main" val="236208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5B1C1-44FF-1D1B-D388-CEBD8903B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 is a summary of my class.</a:t>
            </a:r>
          </a:p>
          <a:p>
            <a:r>
              <a:rPr lang="en-US" dirty="0"/>
              <a:t>The remaining slides were completed by my students, as their second module project.</a:t>
            </a:r>
          </a:p>
          <a:p>
            <a:r>
              <a:rPr lang="en-US" dirty="0"/>
              <a:t>All were shown during a new student welcome event on campus.</a:t>
            </a:r>
          </a:p>
          <a:p>
            <a:endParaRPr lang="en-US" dirty="0"/>
          </a:p>
          <a:p>
            <a:r>
              <a:rPr lang="en-US" dirty="0"/>
              <a:t>Although the class is not done, I believe the students learned a lot. The volunteer TA did help with student success.</a:t>
            </a:r>
          </a:p>
        </p:txBody>
      </p:sp>
    </p:spTree>
    <p:extLst>
      <p:ext uri="{BB962C8B-B14F-4D97-AF65-F5344CB8AC3E}">
        <p14:creationId xmlns:p14="http://schemas.microsoft.com/office/powerpoint/2010/main" val="270054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5398F-F8A3-B6EF-198E-96C5C9C00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85" y="-43031"/>
            <a:ext cx="9541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3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41935-679E-55A1-AFF2-F4CF4398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61" y="0"/>
            <a:ext cx="9151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9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93C78-AA58-25F0-0FCC-2125CDCC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79" y="0"/>
            <a:ext cx="9142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72B7E-9061-D482-79C5-745EC3E2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18" y="0"/>
            <a:ext cx="8357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9DEE-86C1-4848-8C29-3B0851C3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2974-5DF2-E444-BBA8-14BDC38D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 Course-Based Undergraduate Research Experience (CURE) involves hands-on applications of investigative research within the classroom. This class will introduce you to the fundamentals of research, including methods for conducting a hypothesis-driven project.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Catalog Description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Intensive course of modern laboratory techniques used in both cell and molecular biology. Topics include tissue culture, genomics, bioinformatics, proteomics, microscopy, and/or purification and functional characterization of recombinant proteins. Provides extensive laboratory experience for students.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Letter grade only (A-F). Course fee may be required. (Lecture 1 hr., laboratory 6 hrs.)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*Upper division, Majors*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 have 11 students at the start of the semester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4B99-5DF8-186B-4C91-C18636A3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Student Learning 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104A-CF6D-F6BD-FE61-FA009B44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Gain technical, hands-on skills in molecular and cellular biology techniques.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Gain an understanding of how techniques in the current literature actually work.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Gain the ability to use bioinformatics tools for specific problems.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Learn how to keep an effective laboratory notebook with an emphasis on reproducibility.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Improve writing skills with formal laboratory reports.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Learn to work in a small team of two students.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Learn how to conduct experiments using general protocols, which may need to be modified for specific conditions.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• Enjoy the feeling of accomplishment that comes from successful results after much hard work!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718C-7A27-4548-379E-BB697968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AA63-7702-7F39-64BC-EF6E6BF8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a brand-new CURE (BIOL 440L- Molecular Biology Laboratory).</a:t>
            </a:r>
          </a:p>
          <a:p>
            <a:r>
              <a:rPr lang="en-US" dirty="0"/>
              <a:t>Had a lot of work to do; prepping, ordering and getting paperwork for approvals (way more work than I thought!)</a:t>
            </a:r>
          </a:p>
          <a:p>
            <a:r>
              <a:rPr lang="en-US" dirty="0"/>
              <a:t>Student who recently graduated contacted me to be a TA in this course to gain additional molecular experience prior to an internship.</a:t>
            </a:r>
          </a:p>
        </p:txBody>
      </p:sp>
    </p:spTree>
    <p:extLst>
      <p:ext uri="{BB962C8B-B14F-4D97-AF65-F5344CB8AC3E}">
        <p14:creationId xmlns:p14="http://schemas.microsoft.com/office/powerpoint/2010/main" val="318325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5936-C967-2251-BBD3-BED23AFC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due to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E7FA4-E20F-A16F-43E4-F035A8A46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student is an international student who is now a </a:t>
            </a:r>
            <a:r>
              <a:rPr lang="en-US" dirty="0" err="1"/>
              <a:t>postbacc</a:t>
            </a:r>
            <a:r>
              <a:rPr lang="en-US" dirty="0"/>
              <a:t>., they would have to PAY to be my TA.</a:t>
            </a:r>
          </a:p>
          <a:p>
            <a:r>
              <a:rPr lang="en-US" dirty="0"/>
              <a:t>We flipped it for them to be volunteer instead.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5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05EF-3800-A538-06C9-705EA7EA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road bumps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5FAA-F1DC-B465-734B-1506096E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 was busy working and prepping my class, I minimized the priority for personal development for my volunteer.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wasn’t officially assigned to a POD, so I was only able to go to 1 POD meeting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r>
              <a:rPr lang="en-US" dirty="0">
                <a:sym typeface="Wingdings" panose="05000000000000000000" pitchFamily="2" charset="2"/>
              </a:rPr>
              <a:t>[VERY HELPFUL THOUGH, MORE THOUGHTS TO COME……]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8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9C3-9726-4583-ED39-D21F708A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out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B1F52-A082-694F-438B-7743E6AC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the semester start, I reached out to Dr. Tolu Noah, CSULB’s Instructional Learning Spaces Coordinator.</a:t>
            </a:r>
          </a:p>
          <a:p>
            <a:r>
              <a:rPr lang="en-US" dirty="0"/>
              <a:t>She offered some suggested websites and books (next slide):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5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E0A0-B4D2-0B80-ECC4-9A2A4A0D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book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9C94-760D-ACD9-B5BB-704170D66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2" tooltip="Original URL: https://ctl.stanford.edu/ta-training-support. Click or tap if you trust this link."/>
              </a:rPr>
              <a:t>Stanford TA Training &amp; Support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3" tooltip="Original URL: https://cetli.upenn.edu/programs/grad-students/ta-training-and-orientations/ta-training/ta-workshops/. Click or tap if you trust this link."/>
              </a:rPr>
              <a:t>University of Pennsylvania TA Training Workshop Descriptions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4" tooltip="Original URL: https://ctl.utexas.edu/programs-initiatives/graduate-student-development. Click or tap if you trust this link."/>
              </a:rPr>
              <a:t>University of Texas at Austin: Graduate Student Development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5" tooltip="Original URL: https://olemiss.edu/departments/university-programs/excellence-teaching-learning/programs/graduate-students/. Click or tap if you trust this link."/>
              </a:rPr>
              <a:t>University of Mississippi: Graduate Students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6" tooltip="Original URL: https://teaching.ucla.edu/programs/ta-training-requirements/basic-pedagogy-training-foundations-of-teaching-curriculum/. Click or tap if you trust this link."/>
              </a:rPr>
              <a:t>UCLA Basic Pedagogy Training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7" tooltip="Original URL: https://wvupressonline.com/teaching-matters. Click or tap if you trust this link."/>
              </a:rPr>
              <a:t>Teaching Matters: A Guide for Graduate Students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8" tooltip="Original URL: https://www.routledge.com/Teaching-Gradually-Practical-Pedagogy-for-Graduate-Students-by-Graduate-Students/Armstrong-Genova-Greenlee-Samuel/p/book/9781642671612?srsltid=AfmBOopjcVjALOynozHXK5rFeqQF28_lOPmSxqx3_YwAdUXFxuzZocZX. Click or tap if you trust this link."/>
              </a:rPr>
              <a:t>Teaching Gradually: Practical Pedagogy for Graduate Students, by Graduate Students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9" tooltip="Original URL: https://www.routledge.com/Preparing-for-College-and-University-Teaching-Competencies-for-Graduate-and-Professional-Students/Gilmore-Hatcher/p/book/9781620369111?srsltid=AfmBOoqg3pVXryYP_gvMmnWoDqpeR1NmIsfWLnPrLHo34KovxCsz5Pua. Click or tap if you trust this link."/>
              </a:rPr>
              <a:t>Preparing for College and University Teaching: Competencies for Graduate and Professional Students</a:t>
            </a: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10" tooltip="Original URL: https://www.wiley.com/en-br/Teaching+and+Learning+STEM%3A+A+Practical+Guide%2C+2nd+Edition-p-9781394196364. Click or tap if you trust this link."/>
              </a:rPr>
              <a:t>Teaching and Learning STEM: A Practical Guide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11" tooltip="Original URL: https://www.routledge.com/Teaching-Undergraduate-Science-A-Guide-to-Overcoming-Obstacles-to-Student-Learning/Hodges/p/book/9781620361764?srsltid=AfmBOora881CHSFlxuu9Nu_b958wBUEO5_xSxvYqyhrK-lc-R-3CaqD4. Click or tap if you trust this link."/>
              </a:rPr>
              <a:t>Teaching Undergraduate Science: A Guide to Overcoming Obstacles to Student Learning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  <a:hlinkClick r:id="rId12" tooltip="Original URL: https://www.hup.harvard.edu/books/9780674260382. Click or tap if you trust this link."/>
              </a:rPr>
              <a:t>The Missing Course: Everything They Never Taught You about College Teaching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en-US" sz="1800" b="0" i="0" dirty="0">
                <a:solidFill>
                  <a:srgbClr val="242424"/>
                </a:solidFill>
                <a:effectLst/>
                <a:latin typeface="inherit"/>
              </a:rPr>
              <a:t> </a:t>
            </a:r>
            <a:endParaRPr lang="en-US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60740-DEB5-C8E3-E3E7-F7B5BCA9EB93}"/>
              </a:ext>
            </a:extLst>
          </p:cNvPr>
          <p:cNvSpPr txBox="1">
            <a:spLocks/>
          </p:cNvSpPr>
          <p:nvPr/>
        </p:nvSpPr>
        <p:spPr>
          <a:xfrm>
            <a:off x="1097280" y="5637208"/>
            <a:ext cx="10058400" cy="680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noticed that this was mostly geared towards graduate students (maybe it can help others in the cohort?)- I was more interested in undergraduate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9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32E0-C9EF-E52F-07FD-414E221E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A90F2-E05A-ADE9-D81D-C26CA0BEB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Kelly McDonald suggested to do an interview with my volunteer </a:t>
            </a:r>
          </a:p>
          <a:p>
            <a:endParaRPr lang="en-US" dirty="0"/>
          </a:p>
          <a:p>
            <a:r>
              <a:rPr lang="en-US" dirty="0"/>
              <a:t>From our March meeting, we talked about how we can scale TA professional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839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838</TotalTime>
  <Words>840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inherit</vt:lpstr>
      <vt:lpstr>Wingdings</vt:lpstr>
      <vt:lpstr>Retrospect</vt:lpstr>
      <vt:lpstr>Establishing TA independence with an undergraduate CURE</vt:lpstr>
      <vt:lpstr>Course Description</vt:lpstr>
      <vt:lpstr>Class Student Learning Outcomes:</vt:lpstr>
      <vt:lpstr>Initial thoughts</vt:lpstr>
      <vt:lpstr>Conflicts due to finances</vt:lpstr>
      <vt:lpstr>Other road bumps</vt:lpstr>
      <vt:lpstr>Reaching out for help</vt:lpstr>
      <vt:lpstr>Links and book suggestions</vt:lpstr>
      <vt:lpstr>Other advice</vt:lpstr>
      <vt:lpstr>My thoughts</vt:lpstr>
      <vt:lpstr>Future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Ilva Cabrera</dc:creator>
  <cp:lastModifiedBy>Ilva Cabrera</cp:lastModifiedBy>
  <cp:revision>3</cp:revision>
  <dcterms:created xsi:type="dcterms:W3CDTF">2025-04-24T23:53:12Z</dcterms:created>
  <dcterms:modified xsi:type="dcterms:W3CDTF">2025-04-25T13:54:39Z</dcterms:modified>
</cp:coreProperties>
</file>