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9" r:id="rId1"/>
  </p:sldMasterIdLst>
  <p:notesMasterIdLst>
    <p:notesMasterId r:id="rId9"/>
  </p:notesMasterIdLst>
  <p:sldIdLst>
    <p:sldId id="263" r:id="rId2"/>
    <p:sldId id="264" r:id="rId3"/>
    <p:sldId id="265" r:id="rId4"/>
    <p:sldId id="266" r:id="rId5"/>
    <p:sldId id="267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AE38E6-4693-44F9-803F-E34C37D428BB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73618-215B-4454-8B7F-0979B48B9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645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2301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6902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" name="Google Shape;125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9341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5939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1419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6628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6450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6936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4765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9082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575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2262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8759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2546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2347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797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4/21/2025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619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"/>
          <p:cNvSpPr/>
          <p:nvPr/>
        </p:nvSpPr>
        <p:spPr>
          <a:xfrm>
            <a:off x="1" y="0"/>
            <a:ext cx="12191999" cy="6866467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1" name="Google Shape;111;p1" descr="A close up of a window&#10;&#10;Description automatically generated"/>
          <p:cNvPicPr preferRelativeResize="0"/>
          <p:nvPr/>
        </p:nvPicPr>
        <p:blipFill rotWithShape="1">
          <a:blip r:embed="rId3">
            <a:alphaModFix amt="55000"/>
          </a:blip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"/>
          <p:cNvSpPr/>
          <p:nvPr/>
        </p:nvSpPr>
        <p:spPr>
          <a:xfrm>
            <a:off x="3111500" y="370600"/>
            <a:ext cx="5923842" cy="5923842"/>
          </a:xfrm>
          <a:prstGeom prst="ellipse">
            <a:avLst/>
          </a:prstGeom>
          <a:solidFill>
            <a:schemeClr val="lt1">
              <a:alpha val="94901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"/>
          <p:cNvSpPr txBox="1">
            <a:spLocks noGrp="1"/>
          </p:cNvSpPr>
          <p:nvPr>
            <p:ph type="ctrTitle"/>
          </p:nvPr>
        </p:nvSpPr>
        <p:spPr>
          <a:xfrm>
            <a:off x="3577192" y="1032483"/>
            <a:ext cx="5037616" cy="2982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haroni"/>
              <a:buNone/>
            </a:pPr>
            <a:r>
              <a:rPr lang="en-US" sz="4800"/>
              <a:t>CURE TAPESTRy Resource Talk</a:t>
            </a:r>
            <a:endParaRPr/>
          </a:p>
        </p:txBody>
      </p:sp>
      <p:sp>
        <p:nvSpPr>
          <p:cNvPr id="114" name="Google Shape;114;p1"/>
          <p:cNvSpPr txBox="1">
            <a:spLocks noGrp="1"/>
          </p:cNvSpPr>
          <p:nvPr>
            <p:ph type="subTitle" idx="1"/>
          </p:nvPr>
        </p:nvSpPr>
        <p:spPr>
          <a:xfrm>
            <a:off x="3577192" y="4106918"/>
            <a:ext cx="5037616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Jacob Wainman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James Winters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000"/>
              <a:t>University of Minnesota Duluth</a:t>
            </a:r>
            <a:endParaRPr sz="2000"/>
          </a:p>
        </p:txBody>
      </p:sp>
      <p:sp>
        <p:nvSpPr>
          <p:cNvPr id="115" name="Google Shape;115;p1"/>
          <p:cNvSpPr/>
          <p:nvPr/>
        </p:nvSpPr>
        <p:spPr>
          <a:xfrm rot="-1433260" flipH="1">
            <a:off x="2607299" y="8363"/>
            <a:ext cx="6816262" cy="6816262"/>
          </a:xfrm>
          <a:prstGeom prst="arc">
            <a:avLst>
              <a:gd name="adj1" fmla="val 16200000"/>
              <a:gd name="adj2" fmla="val 20401595"/>
            </a:avLst>
          </a:prstGeom>
          <a:noFill/>
          <a:ln w="127000" cap="rnd" cmpd="sng">
            <a:solidFill>
              <a:schemeClr val="accent4">
                <a:alpha val="94901"/>
              </a:schemeClr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"/>
          <p:cNvSpPr/>
          <p:nvPr/>
        </p:nvSpPr>
        <p:spPr>
          <a:xfrm>
            <a:off x="8153400" y="4609861"/>
            <a:ext cx="873032" cy="84934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9900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haroni"/>
              <a:buNone/>
            </a:pPr>
            <a:r>
              <a:rPr lang="en-US"/>
              <a:t>Course Description</a:t>
            </a:r>
            <a:endParaRPr/>
          </a:p>
        </p:txBody>
      </p:sp>
      <p:sp>
        <p:nvSpPr>
          <p:cNvPr id="122" name="Google Shape;122;p2"/>
          <p:cNvSpPr txBox="1">
            <a:spLocks noGrp="1"/>
          </p:cNvSpPr>
          <p:nvPr>
            <p:ph type="body" idx="1"/>
          </p:nvPr>
        </p:nvSpPr>
        <p:spPr>
          <a:xfrm>
            <a:off x="838200" y="1597025"/>
            <a:ext cx="10515600" cy="38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Biochar CURE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Details:</a:t>
            </a:r>
            <a:endParaRPr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Font typeface="Avenir"/>
              <a:buChar char="❖"/>
            </a:pPr>
            <a:r>
              <a:rPr lang="en-US" dirty="0"/>
              <a:t>General Chemistry II Lab – mostly first-year students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❖"/>
            </a:pPr>
            <a:r>
              <a:rPr lang="en-US" dirty="0"/>
              <a:t>Max of 16 students per lab section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❖"/>
            </a:pPr>
            <a:r>
              <a:rPr lang="en-US" dirty="0" smtClean="0"/>
              <a:t>15 </a:t>
            </a:r>
            <a:r>
              <a:rPr lang="en-US" dirty="0"/>
              <a:t>lab sections (~</a:t>
            </a:r>
            <a:r>
              <a:rPr lang="en-US" dirty="0" smtClean="0"/>
              <a:t>220 </a:t>
            </a:r>
            <a:r>
              <a:rPr lang="en-US" dirty="0"/>
              <a:t>students total)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❖"/>
            </a:pPr>
            <a:r>
              <a:rPr lang="en-US" sz="2400" dirty="0"/>
              <a:t>4 sections for Chemistry &amp; Biochemistry Majors</a:t>
            </a:r>
            <a:endParaRPr sz="24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❖"/>
            </a:pPr>
            <a:r>
              <a:rPr lang="en-US" sz="2400" dirty="0" smtClean="0"/>
              <a:t>11 </a:t>
            </a:r>
            <a:r>
              <a:rPr lang="en-US" sz="2400" dirty="0"/>
              <a:t>sections for all other STEM Majors (mostly </a:t>
            </a:r>
            <a:r>
              <a:rPr lang="en-US" sz="2400" dirty="0" smtClean="0"/>
              <a:t>Biology</a:t>
            </a:r>
            <a:r>
              <a:rPr lang="en-US" sz="2400" dirty="0"/>
              <a:t>)</a:t>
            </a:r>
            <a:endParaRPr sz="24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❖"/>
            </a:pPr>
            <a:r>
              <a:rPr lang="en-US" dirty="0" smtClean="0"/>
              <a:t>7 </a:t>
            </a:r>
            <a:r>
              <a:rPr lang="en-US" dirty="0"/>
              <a:t>MS Grad </a:t>
            </a:r>
            <a:r>
              <a:rPr lang="en-US" dirty="0" smtClean="0"/>
              <a:t>TAs</a:t>
            </a:r>
            <a:endParaRPr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57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"/>
          <p:cNvSpPr txBox="1">
            <a:spLocks noGrp="1"/>
          </p:cNvSpPr>
          <p:nvPr>
            <p:ph type="title"/>
          </p:nvPr>
        </p:nvSpPr>
        <p:spPr>
          <a:xfrm>
            <a:off x="838200" y="1365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haroni"/>
              <a:buNone/>
            </a:pPr>
            <a:r>
              <a:rPr lang="en-US"/>
              <a:t>Resource Focus and SLOs</a:t>
            </a:r>
            <a:endParaRPr/>
          </a:p>
        </p:txBody>
      </p:sp>
      <p:sp>
        <p:nvSpPr>
          <p:cNvPr id="129" name="Google Shape;129;p3"/>
          <p:cNvSpPr txBox="1">
            <a:spLocks noGrp="1"/>
          </p:cNvSpPr>
          <p:nvPr>
            <p:ph type="body" idx="1"/>
          </p:nvPr>
        </p:nvSpPr>
        <p:spPr>
          <a:xfrm>
            <a:off x="519424" y="1642050"/>
            <a:ext cx="5232151" cy="40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❖"/>
            </a:pPr>
            <a:r>
              <a:rPr lang="en-US" dirty="0"/>
              <a:t>Mentorship Training based on “Entering Mentoring” </a:t>
            </a:r>
            <a:endParaRPr lang="en-US" dirty="0" smtClean="0"/>
          </a:p>
          <a:p>
            <a:pPr marL="914400" lvl="1" indent="-342900">
              <a:buSzPts val="1800"/>
              <a:buChar char="❖"/>
            </a:pPr>
            <a:r>
              <a:rPr lang="en-US" dirty="0" smtClean="0"/>
              <a:t>How to be a research mentor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 dirty="0"/>
              <a:t>Embedded in Weekly TA Meetings</a:t>
            </a:r>
            <a:endParaRPr dirty="0"/>
          </a:p>
        </p:txBody>
      </p:sp>
      <p:graphicFrame>
        <p:nvGraphicFramePr>
          <p:cNvPr id="130" name="Google Shape;130;p3"/>
          <p:cNvGraphicFramePr/>
          <p:nvPr/>
        </p:nvGraphicFramePr>
        <p:xfrm>
          <a:off x="5938250" y="1398400"/>
          <a:ext cx="6086475" cy="512430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57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68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>
                          <a:latin typeface="Avenir"/>
                          <a:ea typeface="Avenir"/>
                          <a:cs typeface="Avenir"/>
                          <a:sym typeface="Avenir"/>
                        </a:rPr>
                        <a:t>Week</a:t>
                      </a:r>
                      <a:endParaRPr sz="1800" b="1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>
                          <a:latin typeface="Avenir"/>
                          <a:ea typeface="Avenir"/>
                          <a:cs typeface="Avenir"/>
                          <a:sym typeface="Avenir"/>
                        </a:rPr>
                        <a:t>Lesson</a:t>
                      </a:r>
                      <a:endParaRPr sz="1800" b="1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Avenir"/>
                          <a:ea typeface="Avenir"/>
                          <a:cs typeface="Avenir"/>
                          <a:sym typeface="Avenir"/>
                        </a:rPr>
                        <a:t>1</a:t>
                      </a:r>
                      <a:endParaRPr sz="18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Avenir"/>
                          <a:ea typeface="Avenir"/>
                          <a:cs typeface="Avenir"/>
                          <a:sym typeface="Avenir"/>
                        </a:rPr>
                        <a:t>Onboarding the TAs to the course.</a:t>
                      </a:r>
                      <a:endParaRPr sz="18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Avenir"/>
                          <a:ea typeface="Avenir"/>
                          <a:cs typeface="Avenir"/>
                          <a:sym typeface="Avenir"/>
                        </a:rPr>
                        <a:t>2</a:t>
                      </a:r>
                      <a:endParaRPr sz="18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Avenir"/>
                          <a:ea typeface="Avenir"/>
                          <a:cs typeface="Avenir"/>
                          <a:sym typeface="Avenir"/>
                        </a:rPr>
                        <a:t>What does it mean to be a good mentor?</a:t>
                      </a:r>
                      <a:endParaRPr sz="18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Avenir"/>
                          <a:ea typeface="Avenir"/>
                          <a:cs typeface="Avenir"/>
                          <a:sym typeface="Avenir"/>
                        </a:rPr>
                        <a:t>3</a:t>
                      </a:r>
                      <a:endParaRPr sz="18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Avenir"/>
                          <a:ea typeface="Avenir"/>
                          <a:cs typeface="Avenir"/>
                          <a:sym typeface="Avenir"/>
                        </a:rPr>
                        <a:t>How do we foster independence?</a:t>
                      </a:r>
                      <a:endParaRPr sz="18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Avenir"/>
                          <a:ea typeface="Avenir"/>
                          <a:cs typeface="Avenir"/>
                          <a:sym typeface="Avenir"/>
                        </a:rPr>
                        <a:t>4</a:t>
                      </a:r>
                      <a:endParaRPr sz="18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Avenir"/>
                          <a:ea typeface="Avenir"/>
                          <a:cs typeface="Avenir"/>
                          <a:sym typeface="Avenir"/>
                        </a:rPr>
                        <a:t>How do we navigate group dynamics?</a:t>
                      </a:r>
                      <a:endParaRPr sz="18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Avenir"/>
                          <a:ea typeface="Avenir"/>
                          <a:cs typeface="Avenir"/>
                          <a:sym typeface="Avenir"/>
                        </a:rPr>
                        <a:t>5</a:t>
                      </a:r>
                      <a:endParaRPr sz="18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Avenir"/>
                          <a:ea typeface="Avenir"/>
                          <a:cs typeface="Avenir"/>
                          <a:sym typeface="Avenir"/>
                        </a:rPr>
                        <a:t>Diversity &amp; Inclusion while working at a predominantly white institution.</a:t>
                      </a:r>
                      <a:endParaRPr sz="18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Avenir"/>
                          <a:ea typeface="Avenir"/>
                          <a:cs typeface="Avenir"/>
                          <a:sym typeface="Avenir"/>
                        </a:rPr>
                        <a:t>6</a:t>
                      </a:r>
                      <a:endParaRPr sz="18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Avenir"/>
                          <a:ea typeface="Avenir"/>
                          <a:cs typeface="Avenir"/>
                          <a:sym typeface="Avenir"/>
                        </a:rPr>
                        <a:t>Goal alignment and setting</a:t>
                      </a:r>
                      <a:endParaRPr sz="18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Avenir"/>
                          <a:ea typeface="Avenir"/>
                          <a:cs typeface="Avenir"/>
                          <a:sym typeface="Avenir"/>
                        </a:rPr>
                        <a:t>7</a:t>
                      </a:r>
                      <a:endParaRPr sz="18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Avenir"/>
                          <a:ea typeface="Avenir"/>
                          <a:cs typeface="Avenir"/>
                          <a:sym typeface="Avenir"/>
                        </a:rPr>
                        <a:t>How do we navigate mentoring challenges?</a:t>
                      </a:r>
                      <a:endParaRPr sz="18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Avenir"/>
                          <a:ea typeface="Avenir"/>
                          <a:cs typeface="Avenir"/>
                          <a:sym typeface="Avenir"/>
                        </a:rPr>
                        <a:t>16</a:t>
                      </a:r>
                      <a:endParaRPr sz="18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Avenir"/>
                          <a:ea typeface="Avenir"/>
                          <a:cs typeface="Avenir"/>
                          <a:sym typeface="Avenir"/>
                        </a:rPr>
                        <a:t>Revisit - What does it mean to be a good mentor?</a:t>
                      </a:r>
                      <a:endParaRPr sz="18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1788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haroni"/>
              <a:buNone/>
            </a:pPr>
            <a:r>
              <a:rPr lang="en-US"/>
              <a:t>Evaluation Strategies</a:t>
            </a:r>
            <a:endParaRPr/>
          </a:p>
        </p:txBody>
      </p:sp>
      <p:graphicFrame>
        <p:nvGraphicFramePr>
          <p:cNvPr id="136" name="Google Shape;136;p4"/>
          <p:cNvGraphicFramePr/>
          <p:nvPr/>
        </p:nvGraphicFramePr>
        <p:xfrm>
          <a:off x="316600" y="1825625"/>
          <a:ext cx="11037200" cy="239273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661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latin typeface="Avenir"/>
                          <a:ea typeface="Avenir"/>
                          <a:cs typeface="Avenir"/>
                          <a:sym typeface="Avenir"/>
                        </a:rPr>
                        <a:t>Learning Outcome/Objective</a:t>
                      </a:r>
                      <a:endParaRPr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Avenir"/>
                          <a:ea typeface="Avenir"/>
                          <a:cs typeface="Avenir"/>
                          <a:sym typeface="Avenir"/>
                        </a:rPr>
                        <a:t>Associated Evaluation Strategy/Strategies</a:t>
                      </a:r>
                      <a:endParaRPr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Avenir"/>
                          <a:ea typeface="Avenir"/>
                          <a:cs typeface="Avenir"/>
                          <a:sym typeface="Avenir"/>
                        </a:rPr>
                        <a:t>TAs will have less anxiety about teaching/ mentoring a CURE</a:t>
                      </a:r>
                      <a:endParaRPr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Avenir"/>
                          <a:ea typeface="Avenir"/>
                          <a:cs typeface="Avenir"/>
                          <a:sym typeface="Avenir"/>
                        </a:rPr>
                        <a:t>Survey Questions (Pre, Mid, Post)</a:t>
                      </a:r>
                      <a:endParaRPr sz="18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Avenir"/>
                          <a:ea typeface="Avenir"/>
                          <a:cs typeface="Avenir"/>
                          <a:sym typeface="Avenir"/>
                        </a:rPr>
                        <a:t>TAs will have greater self - efficacy </a:t>
                      </a:r>
                      <a:endParaRPr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800">
                          <a:latin typeface="Avenir"/>
                          <a:ea typeface="Avenir"/>
                          <a:cs typeface="Avenir"/>
                          <a:sym typeface="Avenir"/>
                        </a:rPr>
                        <a:t>Survey Questions (Pre, Mid, Post)</a:t>
                      </a:r>
                      <a:endParaRPr sz="18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Avenir"/>
                          <a:ea typeface="Avenir"/>
                          <a:cs typeface="Avenir"/>
                          <a:sym typeface="Avenir"/>
                        </a:rPr>
                        <a:t>TAs’ self - perceptions of their mentorship skills will improve</a:t>
                      </a:r>
                      <a:endParaRPr sz="18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800">
                          <a:latin typeface="Avenir"/>
                          <a:ea typeface="Avenir"/>
                          <a:cs typeface="Avenir"/>
                          <a:sym typeface="Avenir"/>
                        </a:rPr>
                        <a:t>Survey Questions (Pre, Mid, Post)</a:t>
                      </a:r>
                      <a:endParaRPr sz="18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Avenir"/>
                          <a:ea typeface="Avenir"/>
                          <a:cs typeface="Avenir"/>
                          <a:sym typeface="Avenir"/>
                        </a:rPr>
                        <a:t>TAs’ will deploy the mentorship traits learned during the PD</a:t>
                      </a:r>
                      <a:endParaRPr sz="18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Avenir"/>
                          <a:ea typeface="Avenir"/>
                          <a:cs typeface="Avenir"/>
                          <a:sym typeface="Avenir"/>
                        </a:rPr>
                        <a:t>Observations of the trainings</a:t>
                      </a:r>
                      <a:br>
                        <a:rPr lang="en-US" sz="1800">
                          <a:latin typeface="Avenir"/>
                          <a:ea typeface="Avenir"/>
                          <a:cs typeface="Avenir"/>
                          <a:sym typeface="Avenir"/>
                        </a:rPr>
                      </a:br>
                      <a:r>
                        <a:rPr lang="en-US" sz="1800">
                          <a:latin typeface="Avenir"/>
                          <a:ea typeface="Avenir"/>
                          <a:cs typeface="Avenir"/>
                          <a:sym typeface="Avenir"/>
                        </a:rPr>
                        <a:t>3 - 4 in lab observations of TAs</a:t>
                      </a:r>
                      <a:endParaRPr sz="18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0037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haroni"/>
              <a:buNone/>
            </a:pPr>
            <a:r>
              <a:rPr lang="en-US"/>
              <a:t>Activities</a:t>
            </a:r>
            <a:endParaRPr/>
          </a:p>
        </p:txBody>
      </p:sp>
      <p:sp>
        <p:nvSpPr>
          <p:cNvPr id="142" name="Google Shape;142;p5"/>
          <p:cNvSpPr txBox="1">
            <a:spLocks noGrp="1"/>
          </p:cNvSpPr>
          <p:nvPr>
            <p:ph type="body" idx="1"/>
          </p:nvPr>
        </p:nvSpPr>
        <p:spPr>
          <a:xfrm>
            <a:off x="838200" y="1651725"/>
            <a:ext cx="10515600" cy="40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Week 1-7 of the semester do a ~45 min training session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/>
              <a:t>Things included in the trainings</a:t>
            </a:r>
            <a:endParaRPr/>
          </a:p>
          <a:p>
            <a:pPr marL="914400" lvl="1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-US"/>
              <a:t>Small group discussions</a:t>
            </a:r>
            <a:endParaRPr/>
          </a:p>
          <a:p>
            <a:pPr marL="914400" lvl="1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-US"/>
              <a:t>Full group discussions</a:t>
            </a:r>
            <a:endParaRPr/>
          </a:p>
          <a:p>
            <a:pPr marL="914400" lvl="1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-US"/>
              <a:t>Visual explorer ice breaker activity</a:t>
            </a:r>
            <a:endParaRPr/>
          </a:p>
          <a:p>
            <a:pPr marL="914400" lvl="1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-US"/>
              <a:t>Many case studies to discuss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41701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29DEE-86C1-4848-8C29-3B0851C38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D2974-5DF2-E444-BBA8-14BDC38D1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~1/2 of the GTAs participated in the pre- and mid- surveys</a:t>
            </a:r>
          </a:p>
          <a:p>
            <a:pPr lvl="1"/>
            <a:r>
              <a:rPr lang="en-US" dirty="0"/>
              <a:t>2 </a:t>
            </a:r>
            <a:r>
              <a:rPr lang="en-US" dirty="0" smtClean="0"/>
              <a:t>GTAs </a:t>
            </a:r>
            <a:r>
              <a:rPr lang="en-US" dirty="0"/>
              <a:t>did all of the pre- and mid- </a:t>
            </a:r>
            <a:r>
              <a:rPr lang="en-US" dirty="0" smtClean="0"/>
              <a:t>surveys</a:t>
            </a:r>
          </a:p>
          <a:p>
            <a:pPr lvl="2"/>
            <a:r>
              <a:rPr lang="en-US" dirty="0" smtClean="0"/>
              <a:t>They have some research experience &gt; 1.5 years</a:t>
            </a:r>
          </a:p>
          <a:p>
            <a:pPr lvl="2"/>
            <a:r>
              <a:rPr lang="en-US" dirty="0" smtClean="0"/>
              <a:t>They have some teaching experience &gt; 0.5 years</a:t>
            </a:r>
          </a:p>
          <a:p>
            <a:pPr lvl="2"/>
            <a:r>
              <a:rPr lang="en-US" dirty="0" smtClean="0"/>
              <a:t>Have not taught or participated in a CURE before</a:t>
            </a:r>
          </a:p>
          <a:p>
            <a:pPr lvl="2"/>
            <a:r>
              <a:rPr lang="en-US" dirty="0" smtClean="0"/>
              <a:t>No research mentor experience or mentorship training</a:t>
            </a:r>
          </a:p>
          <a:p>
            <a:r>
              <a:rPr lang="en-US" dirty="0" smtClean="0"/>
              <a:t>We are seeing shifts in the 2 TAs who did all the surveys so far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883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29DEE-86C1-4848-8C29-3B0851C38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Learned and Future Directions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D2974-5DF2-E444-BBA8-14BDC38D1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7904"/>
            <a:ext cx="10515600" cy="435254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We saw a shift in the dynamic once 1 person was brave enough to share about their experience as a research mentee</a:t>
            </a:r>
          </a:p>
          <a:p>
            <a:r>
              <a:rPr lang="en-US" dirty="0" smtClean="0"/>
              <a:t>Anecdotally we are seeing less need for the instructors to take on psychosocial interactions with the students than in previous years when we didn’t have this training</a:t>
            </a:r>
            <a:endParaRPr lang="en-US" dirty="0" smtClean="0"/>
          </a:p>
          <a:p>
            <a:endParaRPr lang="en-US" sz="1400" dirty="0"/>
          </a:p>
          <a:p>
            <a:r>
              <a:rPr lang="en-US" dirty="0" smtClean="0"/>
              <a:t>Post-surveys </a:t>
            </a:r>
            <a:r>
              <a:rPr lang="en-US" dirty="0"/>
              <a:t>out at the end of the </a:t>
            </a:r>
            <a:r>
              <a:rPr lang="en-US" dirty="0" smtClean="0"/>
              <a:t>semester</a:t>
            </a:r>
          </a:p>
          <a:p>
            <a:pPr lvl="1"/>
            <a:r>
              <a:rPr lang="en-US" dirty="0" smtClean="0"/>
              <a:t>Data analysis will reveal how their self-assessments have changed</a:t>
            </a:r>
          </a:p>
          <a:p>
            <a:pPr lvl="2"/>
            <a:r>
              <a:rPr lang="en-US" dirty="0" smtClean="0"/>
              <a:t>Anxiety around teaching, self-efficacy, perception of mentoring ability/skills</a:t>
            </a:r>
            <a:endParaRPr lang="en-US" dirty="0"/>
          </a:p>
          <a:p>
            <a:r>
              <a:rPr lang="en-US" dirty="0"/>
              <a:t>All 7 TAs participated in the room </a:t>
            </a:r>
            <a:r>
              <a:rPr lang="en-US" dirty="0" smtClean="0"/>
              <a:t>recordings</a:t>
            </a:r>
          </a:p>
          <a:p>
            <a:pPr lvl="1"/>
            <a:r>
              <a:rPr lang="en-US" dirty="0" smtClean="0"/>
              <a:t>Data analysis will reveal what mentoring traits the TAs use and how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62836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Ion Boardroom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estival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453</Words>
  <Application>Microsoft Office PowerPoint</Application>
  <PresentationFormat>Widescreen</PresentationFormat>
  <Paragraphs>72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Aharoni</vt:lpstr>
      <vt:lpstr>Arial</vt:lpstr>
      <vt:lpstr>Avenir</vt:lpstr>
      <vt:lpstr>Avenir Next LT Pro</vt:lpstr>
      <vt:lpstr>Calibri</vt:lpstr>
      <vt:lpstr>ShapesVTI</vt:lpstr>
      <vt:lpstr>CURE TAPESTRy Resource Talk</vt:lpstr>
      <vt:lpstr>Course Description</vt:lpstr>
      <vt:lpstr>Resource Focus and SLOs</vt:lpstr>
      <vt:lpstr>Evaluation Strategies</vt:lpstr>
      <vt:lpstr>Activities</vt:lpstr>
      <vt:lpstr>Outcomes</vt:lpstr>
      <vt:lpstr>Lessons Learned and Future Directions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ENCOUR E/RCR Resource</dc:title>
  <dc:creator>Olimpo, Jeffrey T</dc:creator>
  <cp:lastModifiedBy>James Winters</cp:lastModifiedBy>
  <cp:revision>22</cp:revision>
  <dcterms:created xsi:type="dcterms:W3CDTF">2020-10-19T16:06:21Z</dcterms:created>
  <dcterms:modified xsi:type="dcterms:W3CDTF">2025-04-21T15:36:52Z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73649dc-6fee-4eb8-a128-734c3c842ea8_Enabled">
    <vt:lpwstr>true</vt:lpwstr>
  </property>
  <property fmtid="{D5CDD505-2E9C-101B-9397-08002B2CF9AE}" pid="3" name="MSIP_Label_b73649dc-6fee-4eb8-a128-734c3c842ea8_SetDate">
    <vt:lpwstr>2023-04-24T21:35:21Z</vt:lpwstr>
  </property>
  <property fmtid="{D5CDD505-2E9C-101B-9397-08002B2CF9AE}" pid="4" name="MSIP_Label_b73649dc-6fee-4eb8-a128-734c3c842ea8_Method">
    <vt:lpwstr>Standard</vt:lpwstr>
  </property>
  <property fmtid="{D5CDD505-2E9C-101B-9397-08002B2CF9AE}" pid="5" name="MSIP_Label_b73649dc-6fee-4eb8-a128-734c3c842ea8_Name">
    <vt:lpwstr>defa4170-0d19-0005-0004-bc88714345d2</vt:lpwstr>
  </property>
  <property fmtid="{D5CDD505-2E9C-101B-9397-08002B2CF9AE}" pid="6" name="MSIP_Label_b73649dc-6fee-4eb8-a128-734c3c842ea8_SiteId">
    <vt:lpwstr>857c21d2-1a16-43a4-90cf-d57f3fab9d2f</vt:lpwstr>
  </property>
  <property fmtid="{D5CDD505-2E9C-101B-9397-08002B2CF9AE}" pid="7" name="MSIP_Label_b73649dc-6fee-4eb8-a128-734c3c842ea8_ActionId">
    <vt:lpwstr>64a9ae12-cce2-4756-bee4-7d7054ced9b3</vt:lpwstr>
  </property>
  <property fmtid="{D5CDD505-2E9C-101B-9397-08002B2CF9AE}" pid="8" name="MSIP_Label_b73649dc-6fee-4eb8-a128-734c3c842ea8_ContentBits">
    <vt:lpwstr>0</vt:lpwstr>
  </property>
</Properties>
</file>