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nva Sans" panose="020B0604020202020204" charset="0"/>
      <p:regular r:id="rId14"/>
    </p:embeddedFont>
    <p:embeddedFont>
      <p:font typeface="Canva Sans Bold" panose="020B0604020202020204" charset="0"/>
      <p:regular r:id="rId15"/>
    </p:embeddedFont>
    <p:embeddedFont>
      <p:font typeface="Lilita One" panose="020B0604020202020204" charset="0"/>
      <p:regular r:id="rId16"/>
    </p:embeddedFont>
    <p:embeddedFont>
      <p:font typeface="Montserrat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118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9.sv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9.svg"/><Relationship Id="rId5" Type="http://schemas.openxmlformats.org/officeDocument/2006/relationships/image" Target="../media/image18.svg"/><Relationship Id="rId15" Type="http://schemas.openxmlformats.org/officeDocument/2006/relationships/image" Target="../media/image30.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13.sv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svg"/><Relationship Id="rId7" Type="http://schemas.openxmlformats.org/officeDocument/2006/relationships/image" Target="../media/image10.png"/><Relationship Id="rId12"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5.png"/><Relationship Id="rId5" Type="http://schemas.openxmlformats.org/officeDocument/2006/relationships/image" Target="../media/image1.png"/><Relationship Id="rId10" Type="http://schemas.openxmlformats.org/officeDocument/2006/relationships/image" Target="../media/image7.svg"/><Relationship Id="rId4" Type="http://schemas.openxmlformats.org/officeDocument/2006/relationships/image" Target="../media/image14.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jpe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svg"/><Relationship Id="rId5" Type="http://schemas.openxmlformats.org/officeDocument/2006/relationships/image" Target="../media/image2.sv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8.sv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8.sv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svg"/><Relationship Id="rId7" Type="http://schemas.openxmlformats.org/officeDocument/2006/relationships/image" Target="../media/image10.png"/><Relationship Id="rId12" Type="http://schemas.openxmlformats.org/officeDocument/2006/relationships/image" Target="../media/image2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2.svg"/><Relationship Id="rId10" Type="http://schemas.openxmlformats.org/officeDocument/2006/relationships/image" Target="../media/image13.sv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8.sv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9.svg"/><Relationship Id="rId5" Type="http://schemas.openxmlformats.org/officeDocument/2006/relationships/image" Target="../media/image2.sv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286601">
            <a:off x="-2355394" y="-2954316"/>
            <a:ext cx="5187010" cy="6353799"/>
          </a:xfrm>
          <a:custGeom>
            <a:avLst/>
            <a:gdLst/>
            <a:ahLst/>
            <a:cxnLst/>
            <a:rect l="l" t="t" r="r" b="b"/>
            <a:pathLst>
              <a:path w="5187010" h="6353799">
                <a:moveTo>
                  <a:pt x="0" y="0"/>
                </a:moveTo>
                <a:lnTo>
                  <a:pt x="5187010" y="0"/>
                </a:lnTo>
                <a:lnTo>
                  <a:pt x="5187010" y="6353799"/>
                </a:lnTo>
                <a:lnTo>
                  <a:pt x="0" y="6353799"/>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696996">
            <a:off x="10651031" y="7436831"/>
            <a:ext cx="5187010" cy="6353799"/>
          </a:xfrm>
          <a:custGeom>
            <a:avLst/>
            <a:gdLst/>
            <a:ahLst/>
            <a:cxnLst/>
            <a:rect l="l" t="t" r="r" b="b"/>
            <a:pathLst>
              <a:path w="5187010" h="6353799">
                <a:moveTo>
                  <a:pt x="0" y="0"/>
                </a:moveTo>
                <a:lnTo>
                  <a:pt x="5187010" y="0"/>
                </a:lnTo>
                <a:lnTo>
                  <a:pt x="5187010" y="6353799"/>
                </a:lnTo>
                <a:lnTo>
                  <a:pt x="0" y="6353799"/>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920834">
            <a:off x="12044075" y="1767160"/>
            <a:ext cx="6885201" cy="9685065"/>
          </a:xfrm>
          <a:custGeom>
            <a:avLst/>
            <a:gdLst/>
            <a:ahLst/>
            <a:cxnLst/>
            <a:rect l="l" t="t" r="r" b="b"/>
            <a:pathLst>
              <a:path w="6885201" h="9685065">
                <a:moveTo>
                  <a:pt x="0" y="0"/>
                </a:moveTo>
                <a:lnTo>
                  <a:pt x="6885200" y="0"/>
                </a:lnTo>
                <a:lnTo>
                  <a:pt x="6885200" y="9685065"/>
                </a:lnTo>
                <a:lnTo>
                  <a:pt x="0" y="9685065"/>
                </a:lnTo>
                <a:lnTo>
                  <a:pt x="0" y="0"/>
                </a:lnTo>
                <a:close/>
              </a:path>
            </a:pathLst>
          </a:custGeom>
          <a:blipFill>
            <a:blip r:embed="rId4">
              <a:alphaModFix amt="46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618760" y="119006"/>
            <a:ext cx="1991242" cy="2173252"/>
          </a:xfrm>
          <a:custGeom>
            <a:avLst/>
            <a:gdLst/>
            <a:ahLst/>
            <a:cxnLst/>
            <a:rect l="l" t="t" r="r" b="b"/>
            <a:pathLst>
              <a:path w="1991242" h="2173252">
                <a:moveTo>
                  <a:pt x="0" y="0"/>
                </a:moveTo>
                <a:lnTo>
                  <a:pt x="1991242" y="0"/>
                </a:lnTo>
                <a:lnTo>
                  <a:pt x="1991242" y="2173252"/>
                </a:lnTo>
                <a:lnTo>
                  <a:pt x="0" y="2173252"/>
                </a:lnTo>
                <a:lnTo>
                  <a:pt x="0" y="0"/>
                </a:lnTo>
                <a:close/>
              </a:path>
            </a:pathLst>
          </a:custGeom>
          <a:blipFill>
            <a:blip r:embed="rId6"/>
            <a:stretch>
              <a:fillRect/>
            </a:stretch>
          </a:blipFill>
        </p:spPr>
        <p:txBody>
          <a:bodyPr/>
          <a:lstStyle/>
          <a:p>
            <a:endParaRPr lang="en-US"/>
          </a:p>
        </p:txBody>
      </p:sp>
      <p:sp>
        <p:nvSpPr>
          <p:cNvPr id="6" name="Freeform 6"/>
          <p:cNvSpPr/>
          <p:nvPr/>
        </p:nvSpPr>
        <p:spPr>
          <a:xfrm rot="-2285246" flipH="1" flipV="1">
            <a:off x="5411235" y="-1130561"/>
            <a:ext cx="1308860" cy="2706289"/>
          </a:xfrm>
          <a:custGeom>
            <a:avLst/>
            <a:gdLst/>
            <a:ahLst/>
            <a:cxnLst/>
            <a:rect l="l" t="t" r="r" b="b"/>
            <a:pathLst>
              <a:path w="1308860" h="2706289">
                <a:moveTo>
                  <a:pt x="1308860" y="2706289"/>
                </a:moveTo>
                <a:lnTo>
                  <a:pt x="0" y="2706289"/>
                </a:lnTo>
                <a:lnTo>
                  <a:pt x="0" y="0"/>
                </a:lnTo>
                <a:lnTo>
                  <a:pt x="1308860" y="0"/>
                </a:lnTo>
                <a:lnTo>
                  <a:pt x="1308860" y="2706289"/>
                </a:lnTo>
                <a:close/>
              </a:path>
            </a:pathLst>
          </a:custGeom>
          <a:blipFill>
            <a:blip r:embed="rId7">
              <a:alphaModFix amt="37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576008">
            <a:off x="10737709" y="-1095886"/>
            <a:ext cx="1563229" cy="2574180"/>
          </a:xfrm>
          <a:custGeom>
            <a:avLst/>
            <a:gdLst/>
            <a:ahLst/>
            <a:cxnLst/>
            <a:rect l="l" t="t" r="r" b="b"/>
            <a:pathLst>
              <a:path w="1563229" h="2574180">
                <a:moveTo>
                  <a:pt x="0" y="0"/>
                </a:moveTo>
                <a:lnTo>
                  <a:pt x="1563229" y="0"/>
                </a:lnTo>
                <a:lnTo>
                  <a:pt x="1563229" y="2574179"/>
                </a:lnTo>
                <a:lnTo>
                  <a:pt x="0" y="25741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TextBox 8"/>
          <p:cNvSpPr txBox="1"/>
          <p:nvPr/>
        </p:nvSpPr>
        <p:spPr>
          <a:xfrm>
            <a:off x="2101987" y="466725"/>
            <a:ext cx="13751620" cy="3912509"/>
          </a:xfrm>
          <a:prstGeom prst="rect">
            <a:avLst/>
          </a:prstGeom>
        </p:spPr>
        <p:txBody>
          <a:bodyPr lIns="0" tIns="0" rIns="0" bIns="0" rtlCol="0" anchor="t">
            <a:spAutoFit/>
          </a:bodyPr>
          <a:lstStyle/>
          <a:p>
            <a:pPr algn="l">
              <a:lnSpc>
                <a:spcPts val="14796"/>
              </a:lnSpc>
            </a:pPr>
            <a:r>
              <a:rPr lang="en-US" sz="16440">
                <a:solidFill>
                  <a:srgbClr val="C55436"/>
                </a:solidFill>
                <a:latin typeface="Lilita One"/>
                <a:ea typeface="Lilita One"/>
                <a:cs typeface="Lilita One"/>
                <a:sym typeface="Lilita One"/>
              </a:rPr>
              <a:t>RENAISSANCE </a:t>
            </a:r>
          </a:p>
          <a:p>
            <a:pPr algn="ctr">
              <a:lnSpc>
                <a:spcPts val="14796"/>
              </a:lnSpc>
            </a:pPr>
            <a:r>
              <a:rPr lang="en-US" sz="16440">
                <a:solidFill>
                  <a:srgbClr val="C55436"/>
                </a:solidFill>
                <a:latin typeface="Lilita One"/>
                <a:ea typeface="Lilita One"/>
                <a:cs typeface="Lilita One"/>
                <a:sym typeface="Lilita One"/>
              </a:rPr>
              <a:t>SOUTH LA</a:t>
            </a:r>
          </a:p>
        </p:txBody>
      </p:sp>
      <p:sp>
        <p:nvSpPr>
          <p:cNvPr id="9" name="Freeform 9"/>
          <p:cNvSpPr/>
          <p:nvPr/>
        </p:nvSpPr>
        <p:spPr>
          <a:xfrm>
            <a:off x="-377394" y="8926912"/>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2900590">
            <a:off x="7094534" y="9077459"/>
            <a:ext cx="2912046" cy="1260122"/>
          </a:xfrm>
          <a:custGeom>
            <a:avLst/>
            <a:gdLst/>
            <a:ahLst/>
            <a:cxnLst/>
            <a:rect l="l" t="t" r="r" b="b"/>
            <a:pathLst>
              <a:path w="2912046" h="1260122">
                <a:moveTo>
                  <a:pt x="0" y="0"/>
                </a:moveTo>
                <a:lnTo>
                  <a:pt x="2912047" y="0"/>
                </a:lnTo>
                <a:lnTo>
                  <a:pt x="2912047" y="1260122"/>
                </a:lnTo>
                <a:lnTo>
                  <a:pt x="0" y="12601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TextBox 12"/>
          <p:cNvSpPr txBox="1"/>
          <p:nvPr/>
        </p:nvSpPr>
        <p:spPr>
          <a:xfrm>
            <a:off x="1352651" y="8353287"/>
            <a:ext cx="9426028" cy="427828"/>
          </a:xfrm>
          <a:prstGeom prst="rect">
            <a:avLst/>
          </a:prstGeom>
        </p:spPr>
        <p:txBody>
          <a:bodyPr lIns="0" tIns="0" rIns="0" bIns="0" rtlCol="0" anchor="t">
            <a:spAutoFit/>
          </a:bodyPr>
          <a:lstStyle/>
          <a:p>
            <a:pPr algn="l">
              <a:lnSpc>
                <a:spcPts val="3022"/>
              </a:lnSpc>
            </a:pPr>
            <a:r>
              <a:rPr lang="en-US" sz="3826" b="1">
                <a:solidFill>
                  <a:srgbClr val="033F63"/>
                </a:solidFill>
                <a:latin typeface="Montserrat Bold"/>
                <a:ea typeface="Montserrat Bold"/>
                <a:cs typeface="Montserrat Bold"/>
                <a:sym typeface="Montserrat Bold"/>
              </a:rPr>
              <a:t>Dr. Henry R Armstrong III, DBA, MBA</a:t>
            </a:r>
          </a:p>
        </p:txBody>
      </p:sp>
      <p:sp>
        <p:nvSpPr>
          <p:cNvPr id="13" name="Freeform 13"/>
          <p:cNvSpPr/>
          <p:nvPr/>
        </p:nvSpPr>
        <p:spPr>
          <a:xfrm>
            <a:off x="472233" y="5143513"/>
            <a:ext cx="1177775" cy="1285430"/>
          </a:xfrm>
          <a:custGeom>
            <a:avLst/>
            <a:gdLst/>
            <a:ahLst/>
            <a:cxnLst/>
            <a:rect l="l" t="t" r="r" b="b"/>
            <a:pathLst>
              <a:path w="1177775" h="1285430">
                <a:moveTo>
                  <a:pt x="0" y="0"/>
                </a:moveTo>
                <a:lnTo>
                  <a:pt x="1177775" y="0"/>
                </a:lnTo>
                <a:lnTo>
                  <a:pt x="1177775" y="1285430"/>
                </a:lnTo>
                <a:lnTo>
                  <a:pt x="0" y="1285430"/>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2101987" y="4617923"/>
            <a:ext cx="13751620" cy="1811020"/>
          </a:xfrm>
          <a:prstGeom prst="rect">
            <a:avLst/>
          </a:prstGeom>
        </p:spPr>
        <p:txBody>
          <a:bodyPr lIns="0" tIns="0" rIns="0" bIns="0" rtlCol="0" anchor="t">
            <a:spAutoFit/>
          </a:bodyPr>
          <a:lstStyle/>
          <a:p>
            <a:pPr algn="ctr">
              <a:lnSpc>
                <a:spcPts val="7279"/>
              </a:lnSpc>
            </a:pPr>
            <a:r>
              <a:rPr lang="en-US" sz="5199" b="1">
                <a:solidFill>
                  <a:srgbClr val="C55436"/>
                </a:solidFill>
                <a:latin typeface="Canva Sans Bold"/>
                <a:ea typeface="Canva Sans Bold"/>
                <a:cs typeface="Canva Sans Bold"/>
                <a:sym typeface="Canva Sans Bold"/>
              </a:rPr>
              <a:t>Re-Entry </a:t>
            </a:r>
            <a:r>
              <a:rPr lang="en-US" sz="5199" b="1" dirty="0">
                <a:solidFill>
                  <a:srgbClr val="C55436"/>
                </a:solidFill>
                <a:latin typeface="Canva Sans Bold"/>
                <a:ea typeface="Canva Sans Bold"/>
                <a:cs typeface="Canva Sans Bold"/>
                <a:sym typeface="Canva Sans Bold"/>
              </a:rPr>
              <a:t>Food Services</a:t>
            </a:r>
          </a:p>
          <a:p>
            <a:pPr algn="ctr">
              <a:lnSpc>
                <a:spcPts val="7279"/>
              </a:lnSpc>
            </a:pPr>
            <a:r>
              <a:rPr lang="en-US" sz="5199" b="1" dirty="0">
                <a:solidFill>
                  <a:srgbClr val="C55436"/>
                </a:solidFill>
                <a:latin typeface="Canva Sans Bold"/>
                <a:ea typeface="Canva Sans Bold"/>
                <a:cs typeface="Canva Sans Bold"/>
                <a:sym typeface="Canva Sans Bold"/>
              </a:rPr>
              <a:t>Certification &amp; Job Placement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696996">
            <a:off x="10651031" y="7436831"/>
            <a:ext cx="5187010" cy="6353799"/>
          </a:xfrm>
          <a:custGeom>
            <a:avLst/>
            <a:gdLst/>
            <a:ahLst/>
            <a:cxnLst/>
            <a:rect l="l" t="t" r="r" b="b"/>
            <a:pathLst>
              <a:path w="5187010" h="6353799">
                <a:moveTo>
                  <a:pt x="0" y="0"/>
                </a:moveTo>
                <a:lnTo>
                  <a:pt x="5187010" y="0"/>
                </a:lnTo>
                <a:lnTo>
                  <a:pt x="5187010" y="6353799"/>
                </a:lnTo>
                <a:lnTo>
                  <a:pt x="0" y="6353799"/>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77394" y="8926912"/>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6019610" y="794286"/>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900590">
            <a:off x="5076511" y="9355243"/>
            <a:ext cx="2912046" cy="1260122"/>
          </a:xfrm>
          <a:custGeom>
            <a:avLst/>
            <a:gdLst/>
            <a:ahLst/>
            <a:cxnLst/>
            <a:rect l="l" t="t" r="r" b="b"/>
            <a:pathLst>
              <a:path w="2912046" h="1260122">
                <a:moveTo>
                  <a:pt x="0" y="0"/>
                </a:moveTo>
                <a:lnTo>
                  <a:pt x="2912046" y="0"/>
                </a:lnTo>
                <a:lnTo>
                  <a:pt x="2912046" y="1260121"/>
                </a:lnTo>
                <a:lnTo>
                  <a:pt x="0" y="1260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576008">
            <a:off x="13290713" y="537072"/>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285246" flipH="1" flipV="1">
            <a:off x="5284995" y="-1616226"/>
            <a:ext cx="1308860" cy="2706289"/>
          </a:xfrm>
          <a:custGeom>
            <a:avLst/>
            <a:gdLst/>
            <a:ahLst/>
            <a:cxnLst/>
            <a:rect l="l" t="t" r="r" b="b"/>
            <a:pathLst>
              <a:path w="1308860" h="2706289">
                <a:moveTo>
                  <a:pt x="1308859" y="2706289"/>
                </a:moveTo>
                <a:lnTo>
                  <a:pt x="0" y="2706289"/>
                </a:lnTo>
                <a:lnTo>
                  <a:pt x="0" y="0"/>
                </a:lnTo>
                <a:lnTo>
                  <a:pt x="1308859" y="0"/>
                </a:lnTo>
                <a:lnTo>
                  <a:pt x="1308859" y="270628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3394766" y="870915"/>
            <a:ext cx="11179492" cy="1238249"/>
          </a:xfrm>
          <a:prstGeom prst="rect">
            <a:avLst/>
          </a:prstGeom>
        </p:spPr>
        <p:txBody>
          <a:bodyPr lIns="0" tIns="0" rIns="0" bIns="0" rtlCol="0" anchor="t">
            <a:spAutoFit/>
          </a:bodyPr>
          <a:lstStyle/>
          <a:p>
            <a:pPr algn="ctr">
              <a:lnSpc>
                <a:spcPts val="8999"/>
              </a:lnSpc>
            </a:pPr>
            <a:r>
              <a:rPr lang="en-US" sz="9999">
                <a:solidFill>
                  <a:srgbClr val="C55436"/>
                </a:solidFill>
                <a:latin typeface="Lilita One"/>
                <a:ea typeface="Lilita One"/>
                <a:cs typeface="Lilita One"/>
                <a:sym typeface="Lilita One"/>
              </a:rPr>
              <a:t>CONCLUSION</a:t>
            </a:r>
          </a:p>
        </p:txBody>
      </p:sp>
      <p:sp>
        <p:nvSpPr>
          <p:cNvPr id="11" name="Freeform 11"/>
          <p:cNvSpPr/>
          <p:nvPr/>
        </p:nvSpPr>
        <p:spPr>
          <a:xfrm>
            <a:off x="13128689" y="573225"/>
            <a:ext cx="1003661" cy="1095401"/>
          </a:xfrm>
          <a:custGeom>
            <a:avLst/>
            <a:gdLst/>
            <a:ahLst/>
            <a:cxnLst/>
            <a:rect l="l" t="t" r="r" b="b"/>
            <a:pathLst>
              <a:path w="1003661" h="1095401">
                <a:moveTo>
                  <a:pt x="0" y="0"/>
                </a:moveTo>
                <a:lnTo>
                  <a:pt x="1003661" y="0"/>
                </a:lnTo>
                <a:lnTo>
                  <a:pt x="1003661" y="1095401"/>
                </a:lnTo>
                <a:lnTo>
                  <a:pt x="0" y="1095401"/>
                </a:lnTo>
                <a:lnTo>
                  <a:pt x="0" y="0"/>
                </a:lnTo>
                <a:close/>
              </a:path>
            </a:pathLst>
          </a:custGeom>
          <a:blipFill>
            <a:blip r:embed="rId12"/>
            <a:stretch>
              <a:fillRect/>
            </a:stretch>
          </a:blipFill>
        </p:spPr>
        <p:txBody>
          <a:bodyPr/>
          <a:lstStyle/>
          <a:p>
            <a:endParaRPr lang="en-US"/>
          </a:p>
        </p:txBody>
      </p:sp>
      <p:sp>
        <p:nvSpPr>
          <p:cNvPr id="12" name="Freeform 12"/>
          <p:cNvSpPr/>
          <p:nvPr/>
        </p:nvSpPr>
        <p:spPr>
          <a:xfrm>
            <a:off x="3743767" y="594690"/>
            <a:ext cx="1003661" cy="1095401"/>
          </a:xfrm>
          <a:custGeom>
            <a:avLst/>
            <a:gdLst/>
            <a:ahLst/>
            <a:cxnLst/>
            <a:rect l="l" t="t" r="r" b="b"/>
            <a:pathLst>
              <a:path w="1003661" h="1095401">
                <a:moveTo>
                  <a:pt x="0" y="0"/>
                </a:moveTo>
                <a:lnTo>
                  <a:pt x="1003661" y="0"/>
                </a:lnTo>
                <a:lnTo>
                  <a:pt x="1003661" y="1095401"/>
                </a:lnTo>
                <a:lnTo>
                  <a:pt x="0" y="1095401"/>
                </a:lnTo>
                <a:lnTo>
                  <a:pt x="0" y="0"/>
                </a:lnTo>
                <a:close/>
              </a:path>
            </a:pathLst>
          </a:custGeom>
          <a:blipFill>
            <a:blip r:embed="rId12"/>
            <a:stretch>
              <a:fillRect/>
            </a:stretch>
          </a:blipFill>
        </p:spPr>
        <p:txBody>
          <a:bodyPr/>
          <a:lstStyle/>
          <a:p>
            <a:endParaRPr lang="en-US"/>
          </a:p>
        </p:txBody>
      </p:sp>
      <p:sp>
        <p:nvSpPr>
          <p:cNvPr id="13" name="TextBox 13"/>
          <p:cNvSpPr txBox="1"/>
          <p:nvPr/>
        </p:nvSpPr>
        <p:spPr>
          <a:xfrm>
            <a:off x="1061121" y="2200322"/>
            <a:ext cx="15586259" cy="5804345"/>
          </a:xfrm>
          <a:prstGeom prst="rect">
            <a:avLst/>
          </a:prstGeom>
        </p:spPr>
        <p:txBody>
          <a:bodyPr lIns="0" tIns="0" rIns="0" bIns="0" rtlCol="0" anchor="t">
            <a:spAutoFit/>
          </a:bodyPr>
          <a:lstStyle/>
          <a:p>
            <a:pPr algn="ctr">
              <a:lnSpc>
                <a:spcPts val="5069"/>
              </a:lnSpc>
            </a:pPr>
            <a:r>
              <a:rPr lang="en-US" sz="2999" b="1" u="sng">
                <a:solidFill>
                  <a:srgbClr val="033F63"/>
                </a:solidFill>
                <a:latin typeface="Montserrat Bold"/>
                <a:ea typeface="Montserrat Bold"/>
                <a:cs typeface="Montserrat Bold"/>
                <a:sym typeface="Montserrat Bold"/>
              </a:rPr>
              <a:t>Renaissance South LA Re-Entry Program</a:t>
            </a:r>
          </a:p>
          <a:p>
            <a:pPr algn="ctr">
              <a:lnSpc>
                <a:spcPts val="5069"/>
              </a:lnSpc>
            </a:pPr>
            <a:r>
              <a:rPr lang="en-US" sz="2999" b="1" u="sng">
                <a:solidFill>
                  <a:srgbClr val="033F63"/>
                </a:solidFill>
                <a:latin typeface="Montserrat Bold"/>
                <a:ea typeface="Montserrat Bold"/>
                <a:cs typeface="Montserrat Bold"/>
                <a:sym typeface="Montserrat Bold"/>
              </a:rPr>
              <a:t>Food Service Certification &amp; Job Placement</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Supports re-entry after incarceration</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Hands-on culinary training (cooking, baking, food safety, farm to table)</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Industry certifications (e.g., ServSafe)</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Job placement assistance</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Develops job and career skills: time management, communication, leadership</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Reduces recidivism &amp; promotes stable careers</a:t>
            </a:r>
          </a:p>
          <a:p>
            <a:pPr marL="582928" lvl="1" indent="-291464" algn="l">
              <a:lnSpc>
                <a:spcPts val="4562"/>
              </a:lnSpc>
              <a:buFont typeface="Arial"/>
              <a:buChar char="•"/>
            </a:pPr>
            <a:r>
              <a:rPr lang="en-US" sz="2699" b="1">
                <a:solidFill>
                  <a:srgbClr val="033F63"/>
                </a:solidFill>
                <a:latin typeface="Montserrat Bold"/>
                <a:ea typeface="Montserrat Bold"/>
                <a:cs typeface="Montserrat Bold"/>
                <a:sym typeface="Montserrat Bold"/>
              </a:rPr>
              <a:t>Empowers individuals &amp; strengthens communities</a:t>
            </a:r>
          </a:p>
          <a:p>
            <a:pPr algn="ctr">
              <a:lnSpc>
                <a:spcPts val="4562"/>
              </a:lnSpc>
            </a:pPr>
            <a:endParaRPr lang="en-US" sz="2699" b="1">
              <a:solidFill>
                <a:srgbClr val="033F63"/>
              </a:solidFill>
              <a:latin typeface="Montserrat Bold"/>
              <a:ea typeface="Montserrat Bold"/>
              <a:cs typeface="Montserrat Bold"/>
              <a:sym typeface="Montserra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696996">
            <a:off x="9539841" y="5989566"/>
            <a:ext cx="6523950" cy="7991476"/>
          </a:xfrm>
          <a:custGeom>
            <a:avLst/>
            <a:gdLst/>
            <a:ahLst/>
            <a:cxnLst/>
            <a:rect l="l" t="t" r="r" b="b"/>
            <a:pathLst>
              <a:path w="6523950" h="7991476">
                <a:moveTo>
                  <a:pt x="0" y="0"/>
                </a:moveTo>
                <a:lnTo>
                  <a:pt x="6523950" y="0"/>
                </a:lnTo>
                <a:lnTo>
                  <a:pt x="6523950" y="7991475"/>
                </a:lnTo>
                <a:lnTo>
                  <a:pt x="0" y="7991475"/>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77394" y="9023886"/>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6019610" y="559872"/>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900590">
            <a:off x="3133614" y="8889325"/>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576008">
            <a:off x="14393879" y="-81458"/>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2285246" flipH="1" flipV="1">
            <a:off x="5284995" y="-1616226"/>
            <a:ext cx="1308860" cy="2706289"/>
          </a:xfrm>
          <a:custGeom>
            <a:avLst/>
            <a:gdLst/>
            <a:ahLst/>
            <a:cxnLst/>
            <a:rect l="l" t="t" r="r" b="b"/>
            <a:pathLst>
              <a:path w="1308860" h="2706289">
                <a:moveTo>
                  <a:pt x="1308859" y="2706289"/>
                </a:moveTo>
                <a:lnTo>
                  <a:pt x="0" y="2706289"/>
                </a:lnTo>
                <a:lnTo>
                  <a:pt x="0" y="0"/>
                </a:lnTo>
                <a:lnTo>
                  <a:pt x="1308859" y="0"/>
                </a:lnTo>
                <a:lnTo>
                  <a:pt x="1308859" y="270628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12647268" y="794286"/>
            <a:ext cx="2515429" cy="2745352"/>
          </a:xfrm>
          <a:custGeom>
            <a:avLst/>
            <a:gdLst/>
            <a:ahLst/>
            <a:cxnLst/>
            <a:rect l="l" t="t" r="r" b="b"/>
            <a:pathLst>
              <a:path w="2515429" h="2745352">
                <a:moveTo>
                  <a:pt x="0" y="0"/>
                </a:moveTo>
                <a:lnTo>
                  <a:pt x="2515429" y="0"/>
                </a:lnTo>
                <a:lnTo>
                  <a:pt x="2515429" y="2745352"/>
                </a:lnTo>
                <a:lnTo>
                  <a:pt x="0" y="2745352"/>
                </a:lnTo>
                <a:lnTo>
                  <a:pt x="0" y="0"/>
                </a:lnTo>
                <a:close/>
              </a:path>
            </a:pathLst>
          </a:custGeom>
          <a:blipFill>
            <a:blip r:embed="rId12"/>
            <a:stretch>
              <a:fillRect/>
            </a:stretch>
          </a:blipFill>
        </p:spPr>
        <p:txBody>
          <a:bodyPr/>
          <a:lstStyle/>
          <a:p>
            <a:endParaRPr lang="en-US"/>
          </a:p>
        </p:txBody>
      </p:sp>
      <p:sp>
        <p:nvSpPr>
          <p:cNvPr id="11" name="Freeform 11"/>
          <p:cNvSpPr/>
          <p:nvPr/>
        </p:nvSpPr>
        <p:spPr>
          <a:xfrm>
            <a:off x="14795518" y="4290854"/>
            <a:ext cx="4273769" cy="6735166"/>
          </a:xfrm>
          <a:custGeom>
            <a:avLst/>
            <a:gdLst/>
            <a:ahLst/>
            <a:cxnLst/>
            <a:rect l="l" t="t" r="r" b="b"/>
            <a:pathLst>
              <a:path w="4273769" h="6735166">
                <a:moveTo>
                  <a:pt x="0" y="0"/>
                </a:moveTo>
                <a:lnTo>
                  <a:pt x="4273769" y="0"/>
                </a:lnTo>
                <a:lnTo>
                  <a:pt x="4273769" y="6735165"/>
                </a:lnTo>
                <a:lnTo>
                  <a:pt x="0" y="6735165"/>
                </a:lnTo>
                <a:lnTo>
                  <a:pt x="0" y="0"/>
                </a:lnTo>
                <a:close/>
              </a:path>
            </a:pathLst>
          </a:custGeom>
          <a:blipFill>
            <a:blip r:embed="rId13">
              <a:alphaModFix amt="74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TextBox 12"/>
          <p:cNvSpPr txBox="1"/>
          <p:nvPr/>
        </p:nvSpPr>
        <p:spPr>
          <a:xfrm>
            <a:off x="862296" y="3077201"/>
            <a:ext cx="15073590" cy="3198821"/>
          </a:xfrm>
          <a:prstGeom prst="rect">
            <a:avLst/>
          </a:prstGeom>
        </p:spPr>
        <p:txBody>
          <a:bodyPr lIns="0" tIns="0" rIns="0" bIns="0" rtlCol="0" anchor="t">
            <a:spAutoFit/>
          </a:bodyPr>
          <a:lstStyle/>
          <a:p>
            <a:pPr algn="ctr">
              <a:lnSpc>
                <a:spcPts val="12134"/>
              </a:lnSpc>
            </a:pPr>
            <a:r>
              <a:rPr lang="en-US" sz="13483">
                <a:solidFill>
                  <a:srgbClr val="C55436"/>
                </a:solidFill>
                <a:latin typeface="Lilita One"/>
                <a:ea typeface="Lilita One"/>
                <a:cs typeface="Lilita One"/>
                <a:sym typeface="Lilita One"/>
              </a:rPr>
              <a:t>DOES ANYONE</a:t>
            </a:r>
          </a:p>
          <a:p>
            <a:pPr algn="ctr">
              <a:lnSpc>
                <a:spcPts val="12134"/>
              </a:lnSpc>
            </a:pPr>
            <a:r>
              <a:rPr lang="en-US" sz="13483">
                <a:solidFill>
                  <a:srgbClr val="C55436"/>
                </a:solidFill>
                <a:latin typeface="Lilita One"/>
                <a:ea typeface="Lilita One"/>
                <a:cs typeface="Lilita One"/>
                <a:sym typeface="Lilita One"/>
              </a:rPr>
              <a:t>HAVE QUESTIONS?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286601">
            <a:off x="-875507" y="-4530390"/>
            <a:ext cx="7039757" cy="8623310"/>
          </a:xfrm>
          <a:custGeom>
            <a:avLst/>
            <a:gdLst/>
            <a:ahLst/>
            <a:cxnLst/>
            <a:rect l="l" t="t" r="r" b="b"/>
            <a:pathLst>
              <a:path w="7039757" h="8623310">
                <a:moveTo>
                  <a:pt x="0" y="0"/>
                </a:moveTo>
                <a:lnTo>
                  <a:pt x="7039757" y="0"/>
                </a:lnTo>
                <a:lnTo>
                  <a:pt x="7039757" y="8623310"/>
                </a:lnTo>
                <a:lnTo>
                  <a:pt x="0" y="8623310"/>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696996">
            <a:off x="9288470" y="6493799"/>
            <a:ext cx="6193263" cy="7586402"/>
          </a:xfrm>
          <a:custGeom>
            <a:avLst/>
            <a:gdLst/>
            <a:ahLst/>
            <a:cxnLst/>
            <a:rect l="l" t="t" r="r" b="b"/>
            <a:pathLst>
              <a:path w="6193263" h="7586402">
                <a:moveTo>
                  <a:pt x="0" y="0"/>
                </a:moveTo>
                <a:lnTo>
                  <a:pt x="6193263" y="0"/>
                </a:lnTo>
                <a:lnTo>
                  <a:pt x="6193263" y="7586402"/>
                </a:lnTo>
                <a:lnTo>
                  <a:pt x="0" y="758640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55573" y="9014194"/>
            <a:ext cx="2479381" cy="468828"/>
          </a:xfrm>
          <a:custGeom>
            <a:avLst/>
            <a:gdLst/>
            <a:ahLst/>
            <a:cxnLst/>
            <a:rect l="l" t="t" r="r" b="b"/>
            <a:pathLst>
              <a:path w="2479381" h="468828">
                <a:moveTo>
                  <a:pt x="0" y="0"/>
                </a:moveTo>
                <a:lnTo>
                  <a:pt x="2479380" y="0"/>
                </a:lnTo>
                <a:lnTo>
                  <a:pt x="2479380" y="468829"/>
                </a:lnTo>
                <a:lnTo>
                  <a:pt x="0" y="468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6041430" y="881568"/>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310829" y="3448799"/>
            <a:ext cx="6057525" cy="4114800"/>
          </a:xfrm>
          <a:custGeom>
            <a:avLst/>
            <a:gdLst/>
            <a:ahLst/>
            <a:cxnLst/>
            <a:rect l="l" t="t" r="r" b="b"/>
            <a:pathLst>
              <a:path w="6057525" h="4114800">
                <a:moveTo>
                  <a:pt x="0" y="0"/>
                </a:moveTo>
                <a:lnTo>
                  <a:pt x="6057525" y="0"/>
                </a:lnTo>
                <a:lnTo>
                  <a:pt x="6057525" y="4114800"/>
                </a:lnTo>
                <a:lnTo>
                  <a:pt x="0" y="4114800"/>
                </a:lnTo>
                <a:lnTo>
                  <a:pt x="0" y="0"/>
                </a:lnTo>
                <a:close/>
              </a:path>
            </a:pathLst>
          </a:custGeom>
          <a:blipFill>
            <a:blip r:embed="rId6">
              <a:alphaModFix amt="25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2900590">
            <a:off x="5302211" y="9046016"/>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rot="-1576008">
            <a:off x="14884545" y="-671866"/>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2285246" flipH="1" flipV="1">
            <a:off x="8892106" y="-1265862"/>
            <a:ext cx="1308860" cy="2706289"/>
          </a:xfrm>
          <a:custGeom>
            <a:avLst/>
            <a:gdLst/>
            <a:ahLst/>
            <a:cxnLst/>
            <a:rect l="l" t="t" r="r" b="b"/>
            <a:pathLst>
              <a:path w="1308860" h="2706289">
                <a:moveTo>
                  <a:pt x="1308860" y="2706289"/>
                </a:moveTo>
                <a:lnTo>
                  <a:pt x="0" y="2706289"/>
                </a:lnTo>
                <a:lnTo>
                  <a:pt x="0" y="0"/>
                </a:lnTo>
                <a:lnTo>
                  <a:pt x="1308860" y="0"/>
                </a:lnTo>
                <a:lnTo>
                  <a:pt x="1308860" y="2706289"/>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TextBox 10"/>
          <p:cNvSpPr txBox="1"/>
          <p:nvPr/>
        </p:nvSpPr>
        <p:spPr>
          <a:xfrm>
            <a:off x="2714155" y="2349822"/>
            <a:ext cx="12859691" cy="4372266"/>
          </a:xfrm>
          <a:prstGeom prst="rect">
            <a:avLst/>
          </a:prstGeom>
        </p:spPr>
        <p:txBody>
          <a:bodyPr lIns="0" tIns="0" rIns="0" bIns="0" rtlCol="0" anchor="t">
            <a:spAutoFit/>
          </a:bodyPr>
          <a:lstStyle/>
          <a:p>
            <a:pPr algn="ctr">
              <a:lnSpc>
                <a:spcPts val="16564"/>
              </a:lnSpc>
            </a:pPr>
            <a:r>
              <a:rPr lang="en-US" sz="18404">
                <a:solidFill>
                  <a:srgbClr val="C55436"/>
                </a:solidFill>
                <a:latin typeface="Lilita One"/>
                <a:ea typeface="Lilita One"/>
                <a:cs typeface="Lilita One"/>
                <a:sym typeface="Lilita One"/>
              </a:rPr>
              <a:t>THANK</a:t>
            </a:r>
          </a:p>
          <a:p>
            <a:pPr algn="ctr">
              <a:lnSpc>
                <a:spcPts val="16564"/>
              </a:lnSpc>
            </a:pPr>
            <a:r>
              <a:rPr lang="en-US" sz="18404">
                <a:solidFill>
                  <a:srgbClr val="C55436"/>
                </a:solidFill>
                <a:latin typeface="Lilita One"/>
                <a:ea typeface="Lilita One"/>
                <a:cs typeface="Lilita One"/>
                <a:sym typeface="Lilita One"/>
              </a:rPr>
              <a:t>YOU</a:t>
            </a:r>
          </a:p>
        </p:txBody>
      </p:sp>
      <p:sp>
        <p:nvSpPr>
          <p:cNvPr id="11" name="Freeform 11"/>
          <p:cNvSpPr/>
          <p:nvPr/>
        </p:nvSpPr>
        <p:spPr>
          <a:xfrm>
            <a:off x="5394396" y="5143500"/>
            <a:ext cx="1446382" cy="1578588"/>
          </a:xfrm>
          <a:custGeom>
            <a:avLst/>
            <a:gdLst/>
            <a:ahLst/>
            <a:cxnLst/>
            <a:rect l="l" t="t" r="r" b="b"/>
            <a:pathLst>
              <a:path w="1446382" h="1578588">
                <a:moveTo>
                  <a:pt x="0" y="0"/>
                </a:moveTo>
                <a:lnTo>
                  <a:pt x="1446382" y="0"/>
                </a:lnTo>
                <a:lnTo>
                  <a:pt x="1446382" y="1578588"/>
                </a:lnTo>
                <a:lnTo>
                  <a:pt x="0" y="1578588"/>
                </a:lnTo>
                <a:lnTo>
                  <a:pt x="0" y="0"/>
                </a:lnTo>
                <a:close/>
              </a:path>
            </a:pathLst>
          </a:custGeom>
          <a:blipFill>
            <a:blip r:embed="rId14"/>
            <a:stretch>
              <a:fillRect/>
            </a:stretch>
          </a:blipFill>
        </p:spPr>
        <p:txBody>
          <a:bodyPr/>
          <a:lstStyle/>
          <a:p>
            <a:endParaRPr lang="en-US"/>
          </a:p>
        </p:txBody>
      </p:sp>
      <p:sp>
        <p:nvSpPr>
          <p:cNvPr id="12" name="Freeform 12"/>
          <p:cNvSpPr/>
          <p:nvPr/>
        </p:nvSpPr>
        <p:spPr>
          <a:xfrm>
            <a:off x="13438415" y="1440787"/>
            <a:ext cx="1446382" cy="1578588"/>
          </a:xfrm>
          <a:custGeom>
            <a:avLst/>
            <a:gdLst/>
            <a:ahLst/>
            <a:cxnLst/>
            <a:rect l="l" t="t" r="r" b="b"/>
            <a:pathLst>
              <a:path w="1446382" h="1578588">
                <a:moveTo>
                  <a:pt x="0" y="0"/>
                </a:moveTo>
                <a:lnTo>
                  <a:pt x="1446382" y="0"/>
                </a:lnTo>
                <a:lnTo>
                  <a:pt x="1446382" y="1578588"/>
                </a:lnTo>
                <a:lnTo>
                  <a:pt x="0" y="1578588"/>
                </a:lnTo>
                <a:lnTo>
                  <a:pt x="0" y="0"/>
                </a:lnTo>
                <a:close/>
              </a:path>
            </a:pathLst>
          </a:custGeom>
          <a:blipFill>
            <a:blip r:embed="rId14"/>
            <a:stretch>
              <a:fillRect/>
            </a:stretch>
          </a:blipFill>
        </p:spPr>
        <p:txBody>
          <a:bodyPr/>
          <a:lstStyle/>
          <a:p>
            <a:endParaRPr lang="en-US"/>
          </a:p>
        </p:txBody>
      </p:sp>
      <p:sp>
        <p:nvSpPr>
          <p:cNvPr id="13" name="Freeform 13"/>
          <p:cNvSpPr/>
          <p:nvPr/>
        </p:nvSpPr>
        <p:spPr>
          <a:xfrm>
            <a:off x="13977518" y="4306180"/>
            <a:ext cx="4310482" cy="6017171"/>
          </a:xfrm>
          <a:custGeom>
            <a:avLst/>
            <a:gdLst/>
            <a:ahLst/>
            <a:cxnLst/>
            <a:rect l="l" t="t" r="r" b="b"/>
            <a:pathLst>
              <a:path w="4310482" h="6017171">
                <a:moveTo>
                  <a:pt x="0" y="0"/>
                </a:moveTo>
                <a:lnTo>
                  <a:pt x="4310482" y="0"/>
                </a:lnTo>
                <a:lnTo>
                  <a:pt x="4310482" y="6017171"/>
                </a:lnTo>
                <a:lnTo>
                  <a:pt x="0" y="6017171"/>
                </a:lnTo>
                <a:lnTo>
                  <a:pt x="0" y="0"/>
                </a:lnTo>
                <a:close/>
              </a:path>
            </a:pathLst>
          </a:custGeom>
          <a:blipFill>
            <a:blip r:embed="rId15">
              <a:alphaModFix amt="50000"/>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576008">
            <a:off x="15765560" y="213004"/>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6212305" y="1649696"/>
            <a:ext cx="5611527" cy="6566575"/>
            <a:chOff x="0" y="0"/>
            <a:chExt cx="812800" cy="951134"/>
          </a:xfrm>
        </p:grpSpPr>
        <p:sp>
          <p:nvSpPr>
            <p:cNvPr id="4" name="Freeform 4"/>
            <p:cNvSpPr/>
            <p:nvPr/>
          </p:nvSpPr>
          <p:spPr>
            <a:xfrm>
              <a:off x="0" y="0"/>
              <a:ext cx="812800" cy="951134"/>
            </a:xfrm>
            <a:custGeom>
              <a:avLst/>
              <a:gdLst/>
              <a:ahLst/>
              <a:cxnLst/>
              <a:rect l="l" t="t" r="r" b="b"/>
              <a:pathLst>
                <a:path w="812800" h="951134">
                  <a:moveTo>
                    <a:pt x="31732" y="0"/>
                  </a:moveTo>
                  <a:lnTo>
                    <a:pt x="781068" y="0"/>
                  </a:lnTo>
                  <a:cubicBezTo>
                    <a:pt x="789484" y="0"/>
                    <a:pt x="797555" y="3343"/>
                    <a:pt x="803506" y="9294"/>
                  </a:cubicBezTo>
                  <a:cubicBezTo>
                    <a:pt x="809457" y="15245"/>
                    <a:pt x="812800" y="23316"/>
                    <a:pt x="812800" y="31732"/>
                  </a:cubicBezTo>
                  <a:lnTo>
                    <a:pt x="812800" y="919402"/>
                  </a:lnTo>
                  <a:cubicBezTo>
                    <a:pt x="812800" y="927818"/>
                    <a:pt x="809457" y="935889"/>
                    <a:pt x="803506" y="941840"/>
                  </a:cubicBezTo>
                  <a:cubicBezTo>
                    <a:pt x="797555" y="947791"/>
                    <a:pt x="789484" y="951134"/>
                    <a:pt x="781068" y="951134"/>
                  </a:cubicBezTo>
                  <a:lnTo>
                    <a:pt x="31732" y="951134"/>
                  </a:lnTo>
                  <a:cubicBezTo>
                    <a:pt x="23316" y="951134"/>
                    <a:pt x="15245" y="947791"/>
                    <a:pt x="9294" y="941840"/>
                  </a:cubicBezTo>
                  <a:cubicBezTo>
                    <a:pt x="3343" y="935889"/>
                    <a:pt x="0" y="927818"/>
                    <a:pt x="0" y="919402"/>
                  </a:cubicBezTo>
                  <a:lnTo>
                    <a:pt x="0" y="31732"/>
                  </a:lnTo>
                  <a:cubicBezTo>
                    <a:pt x="0" y="23316"/>
                    <a:pt x="3343" y="15245"/>
                    <a:pt x="9294" y="9294"/>
                  </a:cubicBezTo>
                  <a:cubicBezTo>
                    <a:pt x="15245" y="3343"/>
                    <a:pt x="23316" y="0"/>
                    <a:pt x="31732" y="0"/>
                  </a:cubicBezTo>
                  <a:close/>
                </a:path>
              </a:pathLst>
            </a:custGeom>
            <a:blipFill>
              <a:blip r:embed="rId4"/>
              <a:stretch>
                <a:fillRect t="-13549" b="-13549"/>
              </a:stretch>
            </a:blipFill>
          </p:spPr>
          <p:txBody>
            <a:bodyPr/>
            <a:lstStyle/>
            <a:p>
              <a:endParaRPr lang="en-US"/>
            </a:p>
          </p:txBody>
        </p:sp>
      </p:grpSp>
      <p:sp>
        <p:nvSpPr>
          <p:cNvPr id="5" name="Freeform 5"/>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7696996">
            <a:off x="13004699" y="7250107"/>
            <a:ext cx="5187010" cy="6353799"/>
          </a:xfrm>
          <a:custGeom>
            <a:avLst/>
            <a:gdLst/>
            <a:ahLst/>
            <a:cxnLst/>
            <a:rect l="l" t="t" r="r" b="b"/>
            <a:pathLst>
              <a:path w="5187010" h="6353799">
                <a:moveTo>
                  <a:pt x="0" y="0"/>
                </a:moveTo>
                <a:lnTo>
                  <a:pt x="5187011" y="0"/>
                </a:lnTo>
                <a:lnTo>
                  <a:pt x="5187011" y="6353798"/>
                </a:lnTo>
                <a:lnTo>
                  <a:pt x="0" y="6353798"/>
                </a:lnTo>
                <a:lnTo>
                  <a:pt x="0"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10990" y="9565050"/>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721940">
            <a:off x="16826970" y="222584"/>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2285246" flipH="1" flipV="1">
            <a:off x="7980061" y="-1130561"/>
            <a:ext cx="1308860" cy="2706289"/>
          </a:xfrm>
          <a:custGeom>
            <a:avLst/>
            <a:gdLst/>
            <a:ahLst/>
            <a:cxnLst/>
            <a:rect l="l" t="t" r="r" b="b"/>
            <a:pathLst>
              <a:path w="1308860" h="2706289">
                <a:moveTo>
                  <a:pt x="1308859" y="2706289"/>
                </a:moveTo>
                <a:lnTo>
                  <a:pt x="0" y="2706289"/>
                </a:lnTo>
                <a:lnTo>
                  <a:pt x="0" y="0"/>
                </a:lnTo>
                <a:lnTo>
                  <a:pt x="1308859" y="0"/>
                </a:lnTo>
                <a:lnTo>
                  <a:pt x="1308859" y="270628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rot="-1576008">
            <a:off x="9506965" y="9139916"/>
            <a:ext cx="1563229" cy="2574180"/>
          </a:xfrm>
          <a:custGeom>
            <a:avLst/>
            <a:gdLst/>
            <a:ahLst/>
            <a:cxnLst/>
            <a:rect l="l" t="t" r="r" b="b"/>
            <a:pathLst>
              <a:path w="1563229" h="2574180">
                <a:moveTo>
                  <a:pt x="0" y="0"/>
                </a:moveTo>
                <a:lnTo>
                  <a:pt x="1563230" y="0"/>
                </a:lnTo>
                <a:lnTo>
                  <a:pt x="1563230" y="2574180"/>
                </a:lnTo>
                <a:lnTo>
                  <a:pt x="0" y="2574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5458395" y="8652499"/>
            <a:ext cx="7119348" cy="274413"/>
          </a:xfrm>
          <a:prstGeom prst="rect">
            <a:avLst/>
          </a:prstGeom>
        </p:spPr>
        <p:txBody>
          <a:bodyPr lIns="0" tIns="0" rIns="0" bIns="0" rtlCol="0" anchor="t">
            <a:spAutoFit/>
          </a:bodyPr>
          <a:lstStyle/>
          <a:p>
            <a:pPr algn="ctr">
              <a:lnSpc>
                <a:spcPts val="1995"/>
              </a:lnSpc>
            </a:pPr>
            <a:r>
              <a:rPr lang="en-US" sz="2526" b="1">
                <a:solidFill>
                  <a:srgbClr val="033F63"/>
                </a:solidFill>
                <a:latin typeface="Montserrat Bold"/>
                <a:ea typeface="Montserrat Bold"/>
                <a:cs typeface="Montserrat Bold"/>
                <a:sym typeface="Montserrat Bold"/>
              </a:rPr>
              <a:t>Dr. Henry R Armstrong III, DBA, MBA</a:t>
            </a:r>
          </a:p>
        </p:txBody>
      </p:sp>
      <p:sp>
        <p:nvSpPr>
          <p:cNvPr id="12" name="TextBox 12"/>
          <p:cNvSpPr txBox="1"/>
          <p:nvPr/>
        </p:nvSpPr>
        <p:spPr>
          <a:xfrm>
            <a:off x="219634" y="1690803"/>
            <a:ext cx="5734840" cy="4482811"/>
          </a:xfrm>
          <a:prstGeom prst="rect">
            <a:avLst/>
          </a:prstGeom>
        </p:spPr>
        <p:txBody>
          <a:bodyPr lIns="0" tIns="0" rIns="0" bIns="0" rtlCol="0" anchor="t">
            <a:spAutoFit/>
          </a:bodyPr>
          <a:lstStyle/>
          <a:p>
            <a:pPr algn="ctr">
              <a:lnSpc>
                <a:spcPts val="3298"/>
              </a:lnSpc>
            </a:pPr>
            <a:r>
              <a:rPr lang="en-US" sz="2100">
                <a:solidFill>
                  <a:srgbClr val="033F63"/>
                </a:solidFill>
                <a:latin typeface="Lilita One"/>
                <a:ea typeface="Lilita One"/>
                <a:cs typeface="Lilita One"/>
                <a:sym typeface="Lilita One"/>
              </a:rPr>
              <a:t>ACADEMICALLY, I HOLD A BACHELOR’S DEGREE FROM PEPPERDINE UNIVERSITY'S SCHOOL OF BUSINESS, A MASTER’S DEGREE FROM LOYOLA MARYMOUNT UNIVERSITY, AND A DOCTORATE IN BUSINESS FROM WESTCLIFF UNIVERSITY. I AM CURRENTLY COMPLETING A MASTER’S IN PUBLIC HEALTH, WITH AN EMPHASIS ON URBAN NECESSITIES, EXPECTED IN MAY 2026. I ALSO SERVE AS A LECTURER AT RIVERSIDE CITY COLLEGE AND LOS ANGELES TRADE–TECHNICAL COLLEGE.</a:t>
            </a:r>
          </a:p>
        </p:txBody>
      </p:sp>
      <p:sp>
        <p:nvSpPr>
          <p:cNvPr id="13" name="TextBox 13"/>
          <p:cNvSpPr txBox="1"/>
          <p:nvPr/>
        </p:nvSpPr>
        <p:spPr>
          <a:xfrm>
            <a:off x="12161426" y="2847542"/>
            <a:ext cx="5097874" cy="4005789"/>
          </a:xfrm>
          <a:prstGeom prst="rect">
            <a:avLst/>
          </a:prstGeom>
        </p:spPr>
        <p:txBody>
          <a:bodyPr lIns="0" tIns="0" rIns="0" bIns="0" rtlCol="0" anchor="t">
            <a:spAutoFit/>
          </a:bodyPr>
          <a:lstStyle/>
          <a:p>
            <a:pPr algn="ctr">
              <a:lnSpc>
                <a:spcPts val="3529"/>
              </a:lnSpc>
            </a:pPr>
            <a:r>
              <a:rPr lang="en-US" sz="2100">
                <a:solidFill>
                  <a:srgbClr val="033F63"/>
                </a:solidFill>
                <a:latin typeface="Lilita One"/>
                <a:ea typeface="Lilita One"/>
                <a:cs typeface="Lilita One"/>
                <a:sym typeface="Lilita One"/>
              </a:rPr>
              <a:t>MY PASSION LIES IN ADVANCING EQUITY IN EDUCATION AND ADDRESSING CRITICAL PUBLIC HEALTH ISSUES INCLUDING MENTAL HEALTH, SUBSTANCE USE DISORDERS, HOMELESSNESS, AND REDUCING INCARCERATION. I BELIEVE THIS PROGRAM HAS THE POTENTIAL TO CREATE MEANINGFUL AND LASTING IMPACT IN THESE AREAS.</a:t>
            </a:r>
          </a:p>
        </p:txBody>
      </p:sp>
      <p:sp>
        <p:nvSpPr>
          <p:cNvPr id="14" name="Freeform 14"/>
          <p:cNvSpPr/>
          <p:nvPr/>
        </p:nvSpPr>
        <p:spPr>
          <a:xfrm>
            <a:off x="-210990" y="6422968"/>
            <a:ext cx="4273769" cy="6735166"/>
          </a:xfrm>
          <a:custGeom>
            <a:avLst/>
            <a:gdLst/>
            <a:ahLst/>
            <a:cxnLst/>
            <a:rect l="l" t="t" r="r" b="b"/>
            <a:pathLst>
              <a:path w="4273769" h="6735166">
                <a:moveTo>
                  <a:pt x="0" y="0"/>
                </a:moveTo>
                <a:lnTo>
                  <a:pt x="4273768" y="0"/>
                </a:lnTo>
                <a:lnTo>
                  <a:pt x="4273768" y="6735165"/>
                </a:lnTo>
                <a:lnTo>
                  <a:pt x="0" y="6735165"/>
                </a:lnTo>
                <a:lnTo>
                  <a:pt x="0" y="0"/>
                </a:lnTo>
                <a:close/>
              </a:path>
            </a:pathLst>
          </a:custGeom>
          <a:blipFill>
            <a:blip r:embed="rId11">
              <a:alphaModFix amt="68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TextBox 15"/>
          <p:cNvSpPr txBox="1"/>
          <p:nvPr/>
        </p:nvSpPr>
        <p:spPr>
          <a:xfrm>
            <a:off x="2759474" y="-200025"/>
            <a:ext cx="12517189" cy="1717676"/>
          </a:xfrm>
          <a:prstGeom prst="rect">
            <a:avLst/>
          </a:prstGeom>
        </p:spPr>
        <p:txBody>
          <a:bodyPr lIns="0" tIns="0" rIns="0" bIns="0" rtlCol="0" anchor="t">
            <a:spAutoFit/>
          </a:bodyPr>
          <a:lstStyle/>
          <a:p>
            <a:pPr algn="ctr">
              <a:lnSpc>
                <a:spcPts val="13999"/>
              </a:lnSpc>
              <a:spcBef>
                <a:spcPct val="0"/>
              </a:spcBef>
            </a:pPr>
            <a:r>
              <a:rPr lang="en-US" sz="9999">
                <a:solidFill>
                  <a:srgbClr val="C55436"/>
                </a:solidFill>
                <a:latin typeface="Lilita One"/>
                <a:ea typeface="Lilita One"/>
                <a:cs typeface="Lilita One"/>
                <a:sym typeface="Lilita One"/>
              </a:rPr>
              <a:t>ABOUT THE HEAD CHEF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576008">
            <a:off x="14495049" y="1730654"/>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943301">
            <a:off x="16228640" y="-1720235"/>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10990" y="9565050"/>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721940">
            <a:off x="16826970" y="222584"/>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2285246" flipH="1" flipV="1">
            <a:off x="7980061" y="-1130561"/>
            <a:ext cx="1308860" cy="2706289"/>
          </a:xfrm>
          <a:custGeom>
            <a:avLst/>
            <a:gdLst/>
            <a:ahLst/>
            <a:cxnLst/>
            <a:rect l="l" t="t" r="r" b="b"/>
            <a:pathLst>
              <a:path w="1308860" h="2706289">
                <a:moveTo>
                  <a:pt x="1308859" y="2706289"/>
                </a:moveTo>
                <a:lnTo>
                  <a:pt x="0" y="2706289"/>
                </a:lnTo>
                <a:lnTo>
                  <a:pt x="0" y="0"/>
                </a:lnTo>
                <a:lnTo>
                  <a:pt x="1308859" y="0"/>
                </a:lnTo>
                <a:lnTo>
                  <a:pt x="1308859" y="270628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1576008">
            <a:off x="7273053" y="8845489"/>
            <a:ext cx="1563229" cy="2574180"/>
          </a:xfrm>
          <a:custGeom>
            <a:avLst/>
            <a:gdLst/>
            <a:ahLst/>
            <a:cxnLst/>
            <a:rect l="l" t="t" r="r" b="b"/>
            <a:pathLst>
              <a:path w="1563229" h="2574180">
                <a:moveTo>
                  <a:pt x="0" y="0"/>
                </a:moveTo>
                <a:lnTo>
                  <a:pt x="1563230" y="0"/>
                </a:lnTo>
                <a:lnTo>
                  <a:pt x="1563230" y="2574180"/>
                </a:lnTo>
                <a:lnTo>
                  <a:pt x="0" y="2574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7387775" y="1637724"/>
            <a:ext cx="5193005" cy="4012910"/>
          </a:xfrm>
          <a:custGeom>
            <a:avLst/>
            <a:gdLst/>
            <a:ahLst/>
            <a:cxnLst/>
            <a:rect l="l" t="t" r="r" b="b"/>
            <a:pathLst>
              <a:path w="5193005" h="4012910">
                <a:moveTo>
                  <a:pt x="0" y="0"/>
                </a:moveTo>
                <a:lnTo>
                  <a:pt x="5193006" y="0"/>
                </a:lnTo>
                <a:lnTo>
                  <a:pt x="5193006" y="4012910"/>
                </a:lnTo>
                <a:lnTo>
                  <a:pt x="0" y="4012910"/>
                </a:lnTo>
                <a:lnTo>
                  <a:pt x="0" y="0"/>
                </a:lnTo>
                <a:close/>
              </a:path>
            </a:pathLst>
          </a:custGeom>
          <a:blipFill>
            <a:blip r:embed="rId12"/>
            <a:stretch>
              <a:fillRect/>
            </a:stretch>
          </a:blipFill>
        </p:spPr>
        <p:txBody>
          <a:bodyPr/>
          <a:lstStyle/>
          <a:p>
            <a:endParaRPr lang="en-US"/>
          </a:p>
        </p:txBody>
      </p:sp>
      <p:sp>
        <p:nvSpPr>
          <p:cNvPr id="10" name="Freeform 10"/>
          <p:cNvSpPr/>
          <p:nvPr/>
        </p:nvSpPr>
        <p:spPr>
          <a:xfrm>
            <a:off x="10374073" y="5770707"/>
            <a:ext cx="7692587" cy="4516293"/>
          </a:xfrm>
          <a:custGeom>
            <a:avLst/>
            <a:gdLst/>
            <a:ahLst/>
            <a:cxnLst/>
            <a:rect l="l" t="t" r="r" b="b"/>
            <a:pathLst>
              <a:path w="7692587" h="4516293">
                <a:moveTo>
                  <a:pt x="0" y="0"/>
                </a:moveTo>
                <a:lnTo>
                  <a:pt x="7692587" y="0"/>
                </a:lnTo>
                <a:lnTo>
                  <a:pt x="7692587" y="4516293"/>
                </a:lnTo>
                <a:lnTo>
                  <a:pt x="0" y="4516293"/>
                </a:lnTo>
                <a:lnTo>
                  <a:pt x="0" y="0"/>
                </a:lnTo>
                <a:close/>
              </a:path>
            </a:pathLst>
          </a:custGeom>
          <a:blipFill>
            <a:blip r:embed="rId13"/>
            <a:stretch>
              <a:fillRect/>
            </a:stretch>
          </a:blipFill>
        </p:spPr>
        <p:txBody>
          <a:bodyPr/>
          <a:lstStyle/>
          <a:p>
            <a:endParaRPr lang="en-US"/>
          </a:p>
        </p:txBody>
      </p:sp>
      <p:sp>
        <p:nvSpPr>
          <p:cNvPr id="11" name="Freeform 11"/>
          <p:cNvSpPr/>
          <p:nvPr/>
        </p:nvSpPr>
        <p:spPr>
          <a:xfrm>
            <a:off x="12904631" y="1745839"/>
            <a:ext cx="4913351" cy="3796680"/>
          </a:xfrm>
          <a:custGeom>
            <a:avLst/>
            <a:gdLst/>
            <a:ahLst/>
            <a:cxnLst/>
            <a:rect l="l" t="t" r="r" b="b"/>
            <a:pathLst>
              <a:path w="4913351" h="3796680">
                <a:moveTo>
                  <a:pt x="0" y="0"/>
                </a:moveTo>
                <a:lnTo>
                  <a:pt x="4913350" y="0"/>
                </a:lnTo>
                <a:lnTo>
                  <a:pt x="4913350" y="3796680"/>
                </a:lnTo>
                <a:lnTo>
                  <a:pt x="0" y="3796680"/>
                </a:lnTo>
                <a:lnTo>
                  <a:pt x="0" y="0"/>
                </a:lnTo>
                <a:close/>
              </a:path>
            </a:pathLst>
          </a:custGeom>
          <a:blipFill>
            <a:blip r:embed="rId14"/>
            <a:stretch>
              <a:fillRect/>
            </a:stretch>
          </a:blipFill>
        </p:spPr>
        <p:txBody>
          <a:bodyPr/>
          <a:lstStyle/>
          <a:p>
            <a:endParaRPr lang="en-US"/>
          </a:p>
        </p:txBody>
      </p:sp>
      <p:sp>
        <p:nvSpPr>
          <p:cNvPr id="12" name="TextBox 12"/>
          <p:cNvSpPr txBox="1"/>
          <p:nvPr/>
        </p:nvSpPr>
        <p:spPr>
          <a:xfrm>
            <a:off x="362596" y="2045977"/>
            <a:ext cx="6702188" cy="6845344"/>
          </a:xfrm>
          <a:prstGeom prst="rect">
            <a:avLst/>
          </a:prstGeom>
        </p:spPr>
        <p:txBody>
          <a:bodyPr lIns="0" tIns="0" rIns="0" bIns="0" rtlCol="0" anchor="t">
            <a:spAutoFit/>
          </a:bodyPr>
          <a:lstStyle/>
          <a:p>
            <a:pPr algn="ctr">
              <a:lnSpc>
                <a:spcPts val="4560"/>
              </a:lnSpc>
            </a:pPr>
            <a:r>
              <a:rPr lang="en-US" sz="2780">
                <a:solidFill>
                  <a:srgbClr val="033F63"/>
                </a:solidFill>
                <a:latin typeface="Lilita One"/>
                <a:ea typeface="Lilita One"/>
                <a:cs typeface="Lilita One"/>
                <a:sym typeface="Lilita One"/>
              </a:rPr>
              <a:t>WITH OVER FOUR DECADES OF CULINARY EXPERIENCE, MY JOURNEY BEGAN WITH FORMAL TRAINING IN THE UNITED STATES ARMED FORCES AND CONTINUED THROUGH THE ACHIEVEMENT OF MY FOOD HANDLER’S CERTIFICATE FROM THE NATIONAL ASSOCIATION OF REGISTRY OF EXAMINATIONS (NARE), AS WELL AS SANITATION CERTIFICATION FROM SERVSAFE, A NATIONALLY RECOGNIZED CERTIFICATION BODY.</a:t>
            </a:r>
          </a:p>
          <a:p>
            <a:pPr algn="ctr">
              <a:lnSpc>
                <a:spcPts val="4560"/>
              </a:lnSpc>
            </a:pPr>
            <a:endParaRPr lang="en-US" sz="2780">
              <a:solidFill>
                <a:srgbClr val="033F63"/>
              </a:solidFill>
              <a:latin typeface="Lilita One"/>
              <a:ea typeface="Lilita One"/>
              <a:cs typeface="Lilita One"/>
              <a:sym typeface="Lilita One"/>
            </a:endParaRPr>
          </a:p>
        </p:txBody>
      </p:sp>
      <p:sp>
        <p:nvSpPr>
          <p:cNvPr id="13" name="TextBox 13"/>
          <p:cNvSpPr txBox="1"/>
          <p:nvPr/>
        </p:nvSpPr>
        <p:spPr>
          <a:xfrm>
            <a:off x="2759474" y="-200025"/>
            <a:ext cx="12517189" cy="1717676"/>
          </a:xfrm>
          <a:prstGeom prst="rect">
            <a:avLst/>
          </a:prstGeom>
        </p:spPr>
        <p:txBody>
          <a:bodyPr lIns="0" tIns="0" rIns="0" bIns="0" rtlCol="0" anchor="t">
            <a:spAutoFit/>
          </a:bodyPr>
          <a:lstStyle/>
          <a:p>
            <a:pPr algn="ctr">
              <a:lnSpc>
                <a:spcPts val="13999"/>
              </a:lnSpc>
              <a:spcBef>
                <a:spcPct val="0"/>
              </a:spcBef>
            </a:pPr>
            <a:r>
              <a:rPr lang="en-US" sz="9999">
                <a:solidFill>
                  <a:srgbClr val="C55436"/>
                </a:solidFill>
                <a:latin typeface="Lilita One"/>
                <a:ea typeface="Lilita One"/>
                <a:cs typeface="Lilita One"/>
                <a:sym typeface="Lilita One"/>
              </a:rPr>
              <a:t>ABOUT THE HEAD CHEF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2483" y="2282949"/>
            <a:ext cx="16843034" cy="7467940"/>
          </a:xfrm>
          <a:prstGeom prst="rect">
            <a:avLst/>
          </a:prstGeom>
        </p:spPr>
        <p:txBody>
          <a:bodyPr lIns="0" tIns="0" rIns="0" bIns="0" rtlCol="0" anchor="t">
            <a:spAutoFit/>
          </a:bodyPr>
          <a:lstStyle/>
          <a:p>
            <a:pPr marL="939743" lvl="1" indent="-469872" algn="l">
              <a:lnSpc>
                <a:spcPts val="6703"/>
              </a:lnSpc>
              <a:buFont typeface="Arial"/>
              <a:buChar char="•"/>
            </a:pPr>
            <a:r>
              <a:rPr lang="en-US" sz="4352" u="sng">
                <a:solidFill>
                  <a:srgbClr val="C55436"/>
                </a:solidFill>
                <a:latin typeface="Lilita One"/>
                <a:ea typeface="Lilita One"/>
                <a:cs typeface="Lilita One"/>
                <a:sym typeface="Lilita One"/>
              </a:rPr>
              <a:t>Accelerated Career Path</a:t>
            </a:r>
            <a:r>
              <a:rPr lang="en-US" sz="4352">
                <a:solidFill>
                  <a:srgbClr val="C55436"/>
                </a:solidFill>
                <a:latin typeface="Lilita One"/>
                <a:ea typeface="Lilita One"/>
                <a:cs typeface="Lilita One"/>
                <a:sym typeface="Lilita One"/>
              </a:rPr>
              <a:t>: direct aligned curriculum to ensure certifications at end of course  </a:t>
            </a:r>
          </a:p>
          <a:p>
            <a:pPr marL="939743" lvl="1" indent="-469872" algn="l">
              <a:lnSpc>
                <a:spcPts val="6703"/>
              </a:lnSpc>
              <a:buFont typeface="Arial"/>
              <a:buChar char="•"/>
            </a:pPr>
            <a:r>
              <a:rPr lang="en-US" sz="4352" u="sng">
                <a:solidFill>
                  <a:srgbClr val="C55436"/>
                </a:solidFill>
                <a:latin typeface="Lilita One"/>
                <a:ea typeface="Lilita One"/>
                <a:cs typeface="Lilita One"/>
                <a:sym typeface="Lilita One"/>
              </a:rPr>
              <a:t>Hands-on Training</a:t>
            </a:r>
            <a:r>
              <a:rPr lang="en-US" sz="4352">
                <a:solidFill>
                  <a:srgbClr val="C55436"/>
                </a:solidFill>
                <a:latin typeface="Lilita One"/>
                <a:ea typeface="Lilita One"/>
                <a:cs typeface="Lilita One"/>
                <a:sym typeface="Lilita One"/>
              </a:rPr>
              <a:t>: Learn directly from experienced chefs with scenario based farm to table training</a:t>
            </a:r>
          </a:p>
          <a:p>
            <a:pPr marL="939743" lvl="1" indent="-469872" algn="l">
              <a:lnSpc>
                <a:spcPts val="6703"/>
              </a:lnSpc>
              <a:buFont typeface="Arial"/>
              <a:buChar char="•"/>
            </a:pPr>
            <a:r>
              <a:rPr lang="en-US" sz="4352" u="sng">
                <a:solidFill>
                  <a:srgbClr val="C55436"/>
                </a:solidFill>
                <a:latin typeface="Lilita One"/>
                <a:ea typeface="Lilita One"/>
                <a:cs typeface="Lilita One"/>
                <a:sym typeface="Lilita One"/>
              </a:rPr>
              <a:t>Affordable &amp; Accessible</a:t>
            </a:r>
            <a:r>
              <a:rPr lang="en-US" sz="4352">
                <a:solidFill>
                  <a:srgbClr val="C55436"/>
                </a:solidFill>
                <a:latin typeface="Lilita One"/>
                <a:ea typeface="Lilita One"/>
                <a:cs typeface="Lilita One"/>
                <a:sym typeface="Lilita One"/>
              </a:rPr>
              <a:t>: Scholarships and financial aid options available</a:t>
            </a:r>
          </a:p>
          <a:p>
            <a:pPr marL="939743" lvl="1" indent="-469872" algn="l">
              <a:lnSpc>
                <a:spcPts val="6703"/>
              </a:lnSpc>
              <a:buFont typeface="Arial"/>
              <a:buChar char="•"/>
            </a:pPr>
            <a:r>
              <a:rPr lang="en-US" sz="4352" u="sng">
                <a:solidFill>
                  <a:srgbClr val="C55436"/>
                </a:solidFill>
                <a:latin typeface="Lilita One"/>
                <a:ea typeface="Lilita One"/>
                <a:cs typeface="Lilita One"/>
                <a:sym typeface="Lilita One"/>
              </a:rPr>
              <a:t>Job Placement Assistance</a:t>
            </a:r>
            <a:r>
              <a:rPr lang="en-US" sz="4352">
                <a:solidFill>
                  <a:srgbClr val="C55436"/>
                </a:solidFill>
                <a:latin typeface="Lilita One"/>
                <a:ea typeface="Lilita One"/>
                <a:cs typeface="Lilita One"/>
                <a:sym typeface="Lilita One"/>
              </a:rPr>
              <a:t>: Strong industry connections and networking opportunities</a:t>
            </a:r>
          </a:p>
          <a:p>
            <a:pPr algn="l">
              <a:lnSpc>
                <a:spcPts val="4787"/>
              </a:lnSpc>
            </a:pPr>
            <a:endParaRPr lang="en-US" sz="4352">
              <a:solidFill>
                <a:srgbClr val="C55436"/>
              </a:solidFill>
              <a:latin typeface="Lilita One"/>
              <a:ea typeface="Lilita One"/>
              <a:cs typeface="Lilita One"/>
              <a:sym typeface="Lilita One"/>
            </a:endParaRPr>
          </a:p>
        </p:txBody>
      </p:sp>
      <p:sp>
        <p:nvSpPr>
          <p:cNvPr id="3" name="TextBox 3"/>
          <p:cNvSpPr txBox="1"/>
          <p:nvPr/>
        </p:nvSpPr>
        <p:spPr>
          <a:xfrm>
            <a:off x="433497" y="656549"/>
            <a:ext cx="14245076" cy="1565554"/>
          </a:xfrm>
          <a:prstGeom prst="rect">
            <a:avLst/>
          </a:prstGeom>
        </p:spPr>
        <p:txBody>
          <a:bodyPr lIns="0" tIns="0" rIns="0" bIns="0" rtlCol="0" anchor="t">
            <a:spAutoFit/>
          </a:bodyPr>
          <a:lstStyle/>
          <a:p>
            <a:pPr algn="l">
              <a:lnSpc>
                <a:spcPts val="11397"/>
              </a:lnSpc>
            </a:pPr>
            <a:r>
              <a:rPr lang="en-US" sz="12664">
                <a:solidFill>
                  <a:srgbClr val="C55436"/>
                </a:solidFill>
                <a:latin typeface="Lilita One"/>
                <a:ea typeface="Lilita One"/>
                <a:cs typeface="Lilita One"/>
                <a:sym typeface="Lilita One"/>
              </a:rPr>
              <a:t>Why This Program?</a:t>
            </a:r>
          </a:p>
        </p:txBody>
      </p:sp>
      <p:sp>
        <p:nvSpPr>
          <p:cNvPr id="4" name="Freeform 4"/>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7696996">
            <a:off x="13716265" y="5080954"/>
            <a:ext cx="7086071" cy="8680042"/>
          </a:xfrm>
          <a:custGeom>
            <a:avLst/>
            <a:gdLst/>
            <a:ahLst/>
            <a:cxnLst/>
            <a:rect l="l" t="t" r="r" b="b"/>
            <a:pathLst>
              <a:path w="7086071" h="8680042">
                <a:moveTo>
                  <a:pt x="0" y="0"/>
                </a:moveTo>
                <a:lnTo>
                  <a:pt x="7086070" y="0"/>
                </a:lnTo>
                <a:lnTo>
                  <a:pt x="7086070" y="8680043"/>
                </a:lnTo>
                <a:lnTo>
                  <a:pt x="0" y="8680043"/>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77394" y="9516475"/>
            <a:ext cx="2479381" cy="468828"/>
          </a:xfrm>
          <a:custGeom>
            <a:avLst/>
            <a:gdLst/>
            <a:ahLst/>
            <a:cxnLst/>
            <a:rect l="l" t="t" r="r" b="b"/>
            <a:pathLst>
              <a:path w="2479381" h="468828">
                <a:moveTo>
                  <a:pt x="0" y="0"/>
                </a:moveTo>
                <a:lnTo>
                  <a:pt x="2479381" y="0"/>
                </a:lnTo>
                <a:lnTo>
                  <a:pt x="2479381" y="468829"/>
                </a:lnTo>
                <a:lnTo>
                  <a:pt x="0" y="4688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019610" y="794286"/>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00590">
            <a:off x="5076511" y="9355243"/>
            <a:ext cx="2912046" cy="1260122"/>
          </a:xfrm>
          <a:custGeom>
            <a:avLst/>
            <a:gdLst/>
            <a:ahLst/>
            <a:cxnLst/>
            <a:rect l="l" t="t" r="r" b="b"/>
            <a:pathLst>
              <a:path w="2912046" h="1260122">
                <a:moveTo>
                  <a:pt x="0" y="0"/>
                </a:moveTo>
                <a:lnTo>
                  <a:pt x="2912046" y="0"/>
                </a:lnTo>
                <a:lnTo>
                  <a:pt x="2912046" y="1260121"/>
                </a:lnTo>
                <a:lnTo>
                  <a:pt x="0" y="1260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576008">
            <a:off x="14956388" y="-23976"/>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2285246" flipH="1" flipV="1">
            <a:off x="5284995" y="-1616226"/>
            <a:ext cx="1308860" cy="2706289"/>
          </a:xfrm>
          <a:custGeom>
            <a:avLst/>
            <a:gdLst/>
            <a:ahLst/>
            <a:cxnLst/>
            <a:rect l="l" t="t" r="r" b="b"/>
            <a:pathLst>
              <a:path w="1308860" h="2706289">
                <a:moveTo>
                  <a:pt x="1308859" y="2706289"/>
                </a:moveTo>
                <a:lnTo>
                  <a:pt x="0" y="2706289"/>
                </a:lnTo>
                <a:lnTo>
                  <a:pt x="0" y="0"/>
                </a:lnTo>
                <a:lnTo>
                  <a:pt x="1308859" y="0"/>
                </a:lnTo>
                <a:lnTo>
                  <a:pt x="1308859" y="270628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696996">
            <a:off x="12043691" y="5720466"/>
            <a:ext cx="6486557" cy="7945671"/>
          </a:xfrm>
          <a:custGeom>
            <a:avLst/>
            <a:gdLst/>
            <a:ahLst/>
            <a:cxnLst/>
            <a:rect l="l" t="t" r="r" b="b"/>
            <a:pathLst>
              <a:path w="6486557" h="7945671">
                <a:moveTo>
                  <a:pt x="0" y="0"/>
                </a:moveTo>
                <a:lnTo>
                  <a:pt x="6486557" y="0"/>
                </a:lnTo>
                <a:lnTo>
                  <a:pt x="6486557" y="7945671"/>
                </a:lnTo>
                <a:lnTo>
                  <a:pt x="0" y="7945671"/>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655605" y="4992"/>
            <a:ext cx="1446382" cy="1578588"/>
          </a:xfrm>
          <a:custGeom>
            <a:avLst/>
            <a:gdLst/>
            <a:ahLst/>
            <a:cxnLst/>
            <a:rect l="l" t="t" r="r" b="b"/>
            <a:pathLst>
              <a:path w="1446382" h="1578588">
                <a:moveTo>
                  <a:pt x="0" y="0"/>
                </a:moveTo>
                <a:lnTo>
                  <a:pt x="1446382" y="0"/>
                </a:lnTo>
                <a:lnTo>
                  <a:pt x="1446382" y="1578588"/>
                </a:lnTo>
                <a:lnTo>
                  <a:pt x="0" y="1578588"/>
                </a:lnTo>
                <a:lnTo>
                  <a:pt x="0" y="0"/>
                </a:lnTo>
                <a:close/>
              </a:path>
            </a:pathLst>
          </a:custGeom>
          <a:blipFill>
            <a:blip r:embed="rId4"/>
            <a:stretch>
              <a:fillRect/>
            </a:stretch>
          </a:blipFill>
        </p:spPr>
        <p:txBody>
          <a:bodyPr/>
          <a:lstStyle/>
          <a:p>
            <a:endParaRPr lang="en-US"/>
          </a:p>
        </p:txBody>
      </p:sp>
      <p:sp>
        <p:nvSpPr>
          <p:cNvPr id="5" name="Freeform 5"/>
          <p:cNvSpPr/>
          <p:nvPr/>
        </p:nvSpPr>
        <p:spPr>
          <a:xfrm>
            <a:off x="-377394" y="8199004"/>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019610" y="794286"/>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900590">
            <a:off x="5076511" y="9355243"/>
            <a:ext cx="2912046" cy="1260122"/>
          </a:xfrm>
          <a:custGeom>
            <a:avLst/>
            <a:gdLst/>
            <a:ahLst/>
            <a:cxnLst/>
            <a:rect l="l" t="t" r="r" b="b"/>
            <a:pathLst>
              <a:path w="2912046" h="1260122">
                <a:moveTo>
                  <a:pt x="0" y="0"/>
                </a:moveTo>
                <a:lnTo>
                  <a:pt x="2912046" y="0"/>
                </a:lnTo>
                <a:lnTo>
                  <a:pt x="2912046" y="1260121"/>
                </a:lnTo>
                <a:lnTo>
                  <a:pt x="0" y="1260121"/>
                </a:lnTo>
                <a:lnTo>
                  <a:pt x="0" y="0"/>
                </a:lnTo>
                <a:close/>
              </a:path>
            </a:pathLst>
          </a:custGeom>
          <a:blipFill>
            <a:blip r:embed="rId7">
              <a:alphaModFix amt="25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576008">
            <a:off x="11892359" y="-772160"/>
            <a:ext cx="1563229" cy="2574180"/>
          </a:xfrm>
          <a:custGeom>
            <a:avLst/>
            <a:gdLst/>
            <a:ahLst/>
            <a:cxnLst/>
            <a:rect l="l" t="t" r="r" b="b"/>
            <a:pathLst>
              <a:path w="1563229" h="2574180">
                <a:moveTo>
                  <a:pt x="0" y="0"/>
                </a:moveTo>
                <a:lnTo>
                  <a:pt x="1563230" y="0"/>
                </a:lnTo>
                <a:lnTo>
                  <a:pt x="1563230" y="2574180"/>
                </a:lnTo>
                <a:lnTo>
                  <a:pt x="0" y="25741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2285246" flipH="1" flipV="1">
            <a:off x="5284995" y="-1616226"/>
            <a:ext cx="1308860" cy="2706289"/>
          </a:xfrm>
          <a:custGeom>
            <a:avLst/>
            <a:gdLst/>
            <a:ahLst/>
            <a:cxnLst/>
            <a:rect l="l" t="t" r="r" b="b"/>
            <a:pathLst>
              <a:path w="1308860" h="2706289">
                <a:moveTo>
                  <a:pt x="1308859" y="2706289"/>
                </a:moveTo>
                <a:lnTo>
                  <a:pt x="0" y="2706289"/>
                </a:lnTo>
                <a:lnTo>
                  <a:pt x="0" y="0"/>
                </a:lnTo>
                <a:lnTo>
                  <a:pt x="1308859" y="0"/>
                </a:lnTo>
                <a:lnTo>
                  <a:pt x="1308859" y="270628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1424355" y="1538162"/>
            <a:ext cx="15439290" cy="7058275"/>
          </a:xfrm>
          <a:prstGeom prst="rect">
            <a:avLst/>
          </a:prstGeom>
        </p:spPr>
        <p:txBody>
          <a:bodyPr lIns="0" tIns="0" rIns="0" bIns="0" rtlCol="0" anchor="t">
            <a:spAutoFit/>
          </a:bodyPr>
          <a:lstStyle/>
          <a:p>
            <a:pPr algn="l">
              <a:lnSpc>
                <a:spcPts val="6247"/>
              </a:lnSpc>
            </a:pPr>
            <a:r>
              <a:rPr lang="en-US" sz="3832" b="1">
                <a:solidFill>
                  <a:srgbClr val="C55436"/>
                </a:solidFill>
                <a:latin typeface="Montserrat Bold"/>
                <a:ea typeface="Montserrat Bold"/>
                <a:cs typeface="Montserrat Bold"/>
                <a:sym typeface="Montserrat Bold"/>
              </a:rPr>
              <a:t> According to an article called Planting Seeds for Success: An Evaluation of Agricultural Reentry Programming for Formerly Incarcerated Individuals; it states that </a:t>
            </a:r>
          </a:p>
          <a:p>
            <a:pPr algn="ctr">
              <a:lnSpc>
                <a:spcPts val="6247"/>
              </a:lnSpc>
            </a:pPr>
            <a:r>
              <a:rPr lang="en-US" sz="3832" b="1">
                <a:solidFill>
                  <a:srgbClr val="C55436"/>
                </a:solidFill>
                <a:latin typeface="Montserrat Bold"/>
                <a:ea typeface="Montserrat Bold"/>
                <a:cs typeface="Montserrat Bold"/>
                <a:sym typeface="Montserrat Bold"/>
              </a:rPr>
              <a:t>“Formerly incarcerated people face several barriers to attaining a comfortable financial situation including securing employment, housing, and getting access to loans” (Travis and Visher 2011)[1].</a:t>
            </a:r>
          </a:p>
          <a:p>
            <a:pPr algn="l">
              <a:lnSpc>
                <a:spcPts val="6247"/>
              </a:lnSpc>
            </a:pPr>
            <a:endParaRPr lang="en-US" sz="3832" b="1">
              <a:solidFill>
                <a:srgbClr val="C55436"/>
              </a:solidFill>
              <a:latin typeface="Montserrat Bold"/>
              <a:ea typeface="Montserrat Bold"/>
              <a:cs typeface="Montserrat Bold"/>
              <a:sym typeface="Montserrat Bold"/>
            </a:endParaRPr>
          </a:p>
          <a:p>
            <a:pPr algn="l">
              <a:lnSpc>
                <a:spcPts val="6247"/>
              </a:lnSpc>
            </a:pPr>
            <a:endParaRPr lang="en-US" sz="3832" b="1">
              <a:solidFill>
                <a:srgbClr val="C55436"/>
              </a:solidFill>
              <a:latin typeface="Montserrat Bold"/>
              <a:ea typeface="Montserrat Bold"/>
              <a:cs typeface="Montserrat Bold"/>
              <a:sym typeface="Montserrat Bold"/>
            </a:endParaRPr>
          </a:p>
        </p:txBody>
      </p:sp>
      <p:sp>
        <p:nvSpPr>
          <p:cNvPr id="12" name="TextBox 12"/>
          <p:cNvSpPr txBox="1"/>
          <p:nvPr/>
        </p:nvSpPr>
        <p:spPr>
          <a:xfrm>
            <a:off x="105495" y="9115507"/>
            <a:ext cx="18077010" cy="701656"/>
          </a:xfrm>
          <a:prstGeom prst="rect">
            <a:avLst/>
          </a:prstGeom>
        </p:spPr>
        <p:txBody>
          <a:bodyPr lIns="0" tIns="0" rIns="0" bIns="0" rtlCol="0" anchor="t">
            <a:spAutoFit/>
          </a:bodyPr>
          <a:lstStyle/>
          <a:p>
            <a:pPr algn="just">
              <a:lnSpc>
                <a:spcPts val="2801"/>
              </a:lnSpc>
              <a:spcBef>
                <a:spcPct val="0"/>
              </a:spcBef>
            </a:pPr>
            <a:r>
              <a:rPr lang="en-US" sz="2000">
                <a:solidFill>
                  <a:srgbClr val="C55436"/>
                </a:solidFill>
                <a:latin typeface="Canva Sans"/>
                <a:ea typeface="Canva Sans"/>
                <a:cs typeface="Canva Sans"/>
                <a:sym typeface="Canva Sans"/>
              </a:rPr>
              <a:t>[1] WORKS CITED: VISHER, CHRISTY A. AND JEREMY TRAVIS. 2011A. "LIFE ON THE OUTSIDE: RETURNING HOME AFTER INCARCERATION." THE PRISON JOURNAL 91 (3): 102S-119S. DOI:10.1177/0032885511415228. HTTPS://DOI.ORG/10.1177/0032885511415228.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576008">
            <a:off x="14098990" y="126112"/>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626828" y="361950"/>
            <a:ext cx="8617708" cy="3040364"/>
          </a:xfrm>
          <a:prstGeom prst="rect">
            <a:avLst/>
          </a:prstGeom>
        </p:spPr>
        <p:txBody>
          <a:bodyPr lIns="0" tIns="0" rIns="0" bIns="0" rtlCol="0" anchor="t">
            <a:spAutoFit/>
          </a:bodyPr>
          <a:lstStyle/>
          <a:p>
            <a:pPr algn="ctr">
              <a:lnSpc>
                <a:spcPts val="11519"/>
              </a:lnSpc>
            </a:pPr>
            <a:r>
              <a:rPr lang="en-US" sz="12799">
                <a:solidFill>
                  <a:srgbClr val="033F63"/>
                </a:solidFill>
                <a:latin typeface="Lilita One"/>
                <a:ea typeface="Lilita One"/>
                <a:cs typeface="Lilita One"/>
                <a:sym typeface="Lilita One"/>
              </a:rPr>
              <a:t>PROGRAM GOALS</a:t>
            </a:r>
          </a:p>
        </p:txBody>
      </p:sp>
      <p:sp>
        <p:nvSpPr>
          <p:cNvPr id="4" name="Freeform 4"/>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7696996">
            <a:off x="9070373" y="7762001"/>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5324992" y="1701157"/>
            <a:ext cx="1110622" cy="1212139"/>
          </a:xfrm>
          <a:custGeom>
            <a:avLst/>
            <a:gdLst/>
            <a:ahLst/>
            <a:cxnLst/>
            <a:rect l="l" t="t" r="r" b="b"/>
            <a:pathLst>
              <a:path w="1110622" h="1212139">
                <a:moveTo>
                  <a:pt x="1110622" y="0"/>
                </a:moveTo>
                <a:lnTo>
                  <a:pt x="0" y="0"/>
                </a:lnTo>
                <a:lnTo>
                  <a:pt x="0" y="1212139"/>
                </a:lnTo>
                <a:lnTo>
                  <a:pt x="1110622" y="1212139"/>
                </a:lnTo>
                <a:lnTo>
                  <a:pt x="1110622" y="0"/>
                </a:lnTo>
                <a:close/>
              </a:path>
            </a:pathLst>
          </a:custGeom>
          <a:blipFill>
            <a:blip r:embed="rId6"/>
            <a:stretch>
              <a:fillRect/>
            </a:stretch>
          </a:blipFill>
        </p:spPr>
        <p:txBody>
          <a:bodyPr/>
          <a:lstStyle/>
          <a:p>
            <a:endParaRPr lang="en-US"/>
          </a:p>
        </p:txBody>
      </p:sp>
      <p:sp>
        <p:nvSpPr>
          <p:cNvPr id="7" name="Freeform 7"/>
          <p:cNvSpPr/>
          <p:nvPr/>
        </p:nvSpPr>
        <p:spPr>
          <a:xfrm>
            <a:off x="-377394" y="8789472"/>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6019610" y="794286"/>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2900590">
            <a:off x="2084478" y="966604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1389748" y="1701157"/>
            <a:ext cx="1110622" cy="1212139"/>
          </a:xfrm>
          <a:custGeom>
            <a:avLst/>
            <a:gdLst/>
            <a:ahLst/>
            <a:cxnLst/>
            <a:rect l="l" t="t" r="r" b="b"/>
            <a:pathLst>
              <a:path w="1110622" h="1212139">
                <a:moveTo>
                  <a:pt x="0" y="0"/>
                </a:moveTo>
                <a:lnTo>
                  <a:pt x="1110623" y="0"/>
                </a:lnTo>
                <a:lnTo>
                  <a:pt x="1110623" y="1212139"/>
                </a:lnTo>
                <a:lnTo>
                  <a:pt x="0" y="1212139"/>
                </a:lnTo>
                <a:lnTo>
                  <a:pt x="0" y="0"/>
                </a:lnTo>
                <a:close/>
              </a:path>
            </a:pathLst>
          </a:custGeom>
          <a:blipFill>
            <a:blip r:embed="rId6"/>
            <a:stretch>
              <a:fillRect/>
            </a:stretch>
          </a:blipFill>
        </p:spPr>
        <p:txBody>
          <a:bodyPr/>
          <a:lstStyle/>
          <a:p>
            <a:endParaRPr lang="en-US"/>
          </a:p>
        </p:txBody>
      </p:sp>
      <p:sp>
        <p:nvSpPr>
          <p:cNvPr id="11" name="Freeform 11"/>
          <p:cNvSpPr/>
          <p:nvPr/>
        </p:nvSpPr>
        <p:spPr>
          <a:xfrm>
            <a:off x="14880604" y="5421889"/>
            <a:ext cx="4273769" cy="6735166"/>
          </a:xfrm>
          <a:custGeom>
            <a:avLst/>
            <a:gdLst/>
            <a:ahLst/>
            <a:cxnLst/>
            <a:rect l="l" t="t" r="r" b="b"/>
            <a:pathLst>
              <a:path w="4273769" h="6735166">
                <a:moveTo>
                  <a:pt x="0" y="0"/>
                </a:moveTo>
                <a:lnTo>
                  <a:pt x="4273769" y="0"/>
                </a:lnTo>
                <a:lnTo>
                  <a:pt x="4273769" y="6735165"/>
                </a:lnTo>
                <a:lnTo>
                  <a:pt x="0" y="6735165"/>
                </a:lnTo>
                <a:lnTo>
                  <a:pt x="0" y="0"/>
                </a:lnTo>
                <a:close/>
              </a:path>
            </a:pathLst>
          </a:custGeom>
          <a:blipFill>
            <a:blip r:embed="rId11">
              <a:alphaModFix amt="50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TextBox 12"/>
          <p:cNvSpPr txBox="1"/>
          <p:nvPr/>
        </p:nvSpPr>
        <p:spPr>
          <a:xfrm>
            <a:off x="1622784" y="3159459"/>
            <a:ext cx="14528332" cy="5326699"/>
          </a:xfrm>
          <a:prstGeom prst="rect">
            <a:avLst/>
          </a:prstGeom>
        </p:spPr>
        <p:txBody>
          <a:bodyPr lIns="0" tIns="0" rIns="0" bIns="0" rtlCol="0" anchor="t">
            <a:spAutoFit/>
          </a:bodyPr>
          <a:lstStyle/>
          <a:p>
            <a:pPr algn="just">
              <a:lnSpc>
                <a:spcPts val="6043"/>
              </a:lnSpc>
            </a:pPr>
            <a:r>
              <a:rPr lang="en-US" sz="4613">
                <a:solidFill>
                  <a:srgbClr val="033F63"/>
                </a:solidFill>
                <a:latin typeface="Lilita One"/>
                <a:ea typeface="Lilita One"/>
                <a:cs typeface="Lilita One"/>
                <a:sym typeface="Lilita One"/>
              </a:rPr>
              <a:t>The program aspires individuals that were recently released from a correctional facility an opportunity to re-enter society with a chance to succeed in hopes to lower the statistical rate of going back to prison. This program allows these individuals to learn a trade that will provide a certification which is beneficial to landing a job and/or career in the food service and sanitation industry.</a:t>
            </a:r>
          </a:p>
        </p:txBody>
      </p:sp>
      <p:sp>
        <p:nvSpPr>
          <p:cNvPr id="13" name="Freeform 13"/>
          <p:cNvSpPr/>
          <p:nvPr/>
        </p:nvSpPr>
        <p:spPr>
          <a:xfrm rot="-7696996">
            <a:off x="4695707" y="7259985"/>
            <a:ext cx="5187010" cy="6353799"/>
          </a:xfrm>
          <a:custGeom>
            <a:avLst/>
            <a:gdLst/>
            <a:ahLst/>
            <a:cxnLst/>
            <a:rect l="l" t="t" r="r" b="b"/>
            <a:pathLst>
              <a:path w="5187010" h="6353799">
                <a:moveTo>
                  <a:pt x="0" y="0"/>
                </a:moveTo>
                <a:lnTo>
                  <a:pt x="5187010" y="0"/>
                </a:lnTo>
                <a:lnTo>
                  <a:pt x="5187010" y="6353799"/>
                </a:lnTo>
                <a:lnTo>
                  <a:pt x="0" y="6353799"/>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33621" y="313274"/>
            <a:ext cx="11179492" cy="1238249"/>
          </a:xfrm>
          <a:prstGeom prst="rect">
            <a:avLst/>
          </a:prstGeom>
        </p:spPr>
        <p:txBody>
          <a:bodyPr lIns="0" tIns="0" rIns="0" bIns="0" rtlCol="0" anchor="t">
            <a:spAutoFit/>
          </a:bodyPr>
          <a:lstStyle/>
          <a:p>
            <a:pPr algn="ctr">
              <a:lnSpc>
                <a:spcPts val="8999"/>
              </a:lnSpc>
            </a:pPr>
            <a:r>
              <a:rPr lang="en-US" sz="9999">
                <a:solidFill>
                  <a:srgbClr val="C55436"/>
                </a:solidFill>
                <a:latin typeface="Lilita One"/>
                <a:ea typeface="Lilita One"/>
                <a:cs typeface="Lilita One"/>
                <a:sym typeface="Lilita One"/>
              </a:rPr>
              <a:t>COURSE WORK</a:t>
            </a:r>
          </a:p>
        </p:txBody>
      </p:sp>
      <p:sp>
        <p:nvSpPr>
          <p:cNvPr id="3" name="TextBox 3"/>
          <p:cNvSpPr txBox="1"/>
          <p:nvPr/>
        </p:nvSpPr>
        <p:spPr>
          <a:xfrm>
            <a:off x="2387459" y="1370548"/>
            <a:ext cx="14902662" cy="8635519"/>
          </a:xfrm>
          <a:prstGeom prst="rect">
            <a:avLst/>
          </a:prstGeom>
        </p:spPr>
        <p:txBody>
          <a:bodyPr lIns="0" tIns="0" rIns="0" bIns="0" rtlCol="0" anchor="t">
            <a:spAutoFit/>
          </a:bodyPr>
          <a:lstStyle/>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Safety and Sanitation in Culinary Arts</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Equipment and Procedure in Food Service</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Food Service Operations (Farm to Table)</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Work Ethics and Legal Responsibilities</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Communication and Professional Etiquette Development</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Professionalism and Employability Skills</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Leadership, Citizenship, and Teamwork</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Mathematics and Science in Food Service</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Technology in Food Service Operations</a:t>
            </a:r>
          </a:p>
          <a:p>
            <a:pPr marL="785148" lvl="1" indent="-392574" algn="l">
              <a:lnSpc>
                <a:spcPts val="6327"/>
              </a:lnSpc>
              <a:buFont typeface="Arial"/>
              <a:buChar char="•"/>
            </a:pPr>
            <a:r>
              <a:rPr lang="en-US" sz="3636" b="1">
                <a:solidFill>
                  <a:srgbClr val="C55436"/>
                </a:solidFill>
                <a:latin typeface="Montserrat Bold"/>
                <a:ea typeface="Montserrat Bold"/>
                <a:cs typeface="Montserrat Bold"/>
                <a:sym typeface="Montserrat Bold"/>
              </a:rPr>
              <a:t>Career Development and Exploration</a:t>
            </a:r>
          </a:p>
          <a:p>
            <a:pPr algn="l">
              <a:lnSpc>
                <a:spcPts val="5457"/>
              </a:lnSpc>
            </a:pPr>
            <a:endParaRPr lang="en-US" sz="3636" b="1">
              <a:solidFill>
                <a:srgbClr val="C55436"/>
              </a:solidFill>
              <a:latin typeface="Montserrat Bold"/>
              <a:ea typeface="Montserrat Bold"/>
              <a:cs typeface="Montserrat Bold"/>
              <a:sym typeface="Montserrat Bold"/>
            </a:endParaRPr>
          </a:p>
        </p:txBody>
      </p:sp>
      <p:sp>
        <p:nvSpPr>
          <p:cNvPr id="4" name="Freeform 4"/>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7696996">
            <a:off x="12951262" y="6226748"/>
            <a:ext cx="6136696" cy="7517111"/>
          </a:xfrm>
          <a:custGeom>
            <a:avLst/>
            <a:gdLst/>
            <a:ahLst/>
            <a:cxnLst/>
            <a:rect l="l" t="t" r="r" b="b"/>
            <a:pathLst>
              <a:path w="6136696" h="7517111">
                <a:moveTo>
                  <a:pt x="0" y="0"/>
                </a:moveTo>
                <a:lnTo>
                  <a:pt x="6136696" y="0"/>
                </a:lnTo>
                <a:lnTo>
                  <a:pt x="6136696" y="7517111"/>
                </a:lnTo>
                <a:lnTo>
                  <a:pt x="0" y="7517111"/>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77394" y="9258300"/>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019610" y="794286"/>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00590">
            <a:off x="-1010358" y="759043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alphaModFix amt="55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576008">
            <a:off x="15237995" y="-81458"/>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2285246" flipH="1" flipV="1">
            <a:off x="2133872" y="-1270335"/>
            <a:ext cx="1308860" cy="2706289"/>
          </a:xfrm>
          <a:custGeom>
            <a:avLst/>
            <a:gdLst/>
            <a:ahLst/>
            <a:cxnLst/>
            <a:rect l="l" t="t" r="r" b="b"/>
            <a:pathLst>
              <a:path w="1308860" h="2706289">
                <a:moveTo>
                  <a:pt x="1308860" y="2706289"/>
                </a:moveTo>
                <a:lnTo>
                  <a:pt x="0" y="2706289"/>
                </a:lnTo>
                <a:lnTo>
                  <a:pt x="0" y="0"/>
                </a:lnTo>
                <a:lnTo>
                  <a:pt x="1308860" y="0"/>
                </a:lnTo>
                <a:lnTo>
                  <a:pt x="1308860" y="270628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285246" flipH="1" flipV="1">
            <a:off x="2133872" y="-1270335"/>
            <a:ext cx="1308860" cy="2706289"/>
          </a:xfrm>
          <a:custGeom>
            <a:avLst/>
            <a:gdLst/>
            <a:ahLst/>
            <a:cxnLst/>
            <a:rect l="l" t="t" r="r" b="b"/>
            <a:pathLst>
              <a:path w="1308860" h="2706289">
                <a:moveTo>
                  <a:pt x="1308860" y="2706289"/>
                </a:moveTo>
                <a:lnTo>
                  <a:pt x="0" y="2706289"/>
                </a:lnTo>
                <a:lnTo>
                  <a:pt x="0" y="0"/>
                </a:lnTo>
                <a:lnTo>
                  <a:pt x="1308860" y="0"/>
                </a:lnTo>
                <a:lnTo>
                  <a:pt x="1308860" y="270628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61621" y="313274"/>
            <a:ext cx="12955328" cy="1238249"/>
          </a:xfrm>
          <a:prstGeom prst="rect">
            <a:avLst/>
          </a:prstGeom>
        </p:spPr>
        <p:txBody>
          <a:bodyPr lIns="0" tIns="0" rIns="0" bIns="0" rtlCol="0" anchor="t">
            <a:spAutoFit/>
          </a:bodyPr>
          <a:lstStyle/>
          <a:p>
            <a:pPr algn="ctr">
              <a:lnSpc>
                <a:spcPts val="8999"/>
              </a:lnSpc>
            </a:pPr>
            <a:r>
              <a:rPr lang="en-US" sz="9999">
                <a:solidFill>
                  <a:srgbClr val="C55436"/>
                </a:solidFill>
                <a:latin typeface="Lilita One"/>
                <a:ea typeface="Lilita One"/>
                <a:cs typeface="Lilita One"/>
                <a:sym typeface="Lilita One"/>
              </a:rPr>
              <a:t>REQUIRED TEXTBOOKS</a:t>
            </a:r>
          </a:p>
        </p:txBody>
      </p:sp>
      <p:sp>
        <p:nvSpPr>
          <p:cNvPr id="4" name="Freeform 4"/>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7696996">
            <a:off x="12951262" y="6226748"/>
            <a:ext cx="6136696" cy="7517111"/>
          </a:xfrm>
          <a:custGeom>
            <a:avLst/>
            <a:gdLst/>
            <a:ahLst/>
            <a:cxnLst/>
            <a:rect l="l" t="t" r="r" b="b"/>
            <a:pathLst>
              <a:path w="6136696" h="7517111">
                <a:moveTo>
                  <a:pt x="0" y="0"/>
                </a:moveTo>
                <a:lnTo>
                  <a:pt x="6136696" y="0"/>
                </a:lnTo>
                <a:lnTo>
                  <a:pt x="6136696" y="7517111"/>
                </a:lnTo>
                <a:lnTo>
                  <a:pt x="0" y="7517111"/>
                </a:lnTo>
                <a:lnTo>
                  <a:pt x="0" y="0"/>
                </a:lnTo>
                <a:close/>
              </a:path>
            </a:pathLst>
          </a:custGeom>
          <a:blipFill>
            <a:blip r:embed="rId4">
              <a:alphaModFix amt="4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377394" y="9258300"/>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6050431" y="1551523"/>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2900590">
            <a:off x="-1010358" y="759043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8">
              <a:alphaModFix amt="55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1576008">
            <a:off x="15237995" y="-81458"/>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895285" y="1614487"/>
            <a:ext cx="16497429" cy="8018907"/>
          </a:xfrm>
          <a:prstGeom prst="rect">
            <a:avLst/>
          </a:prstGeom>
        </p:spPr>
        <p:txBody>
          <a:bodyPr lIns="0" tIns="0" rIns="0" bIns="0" rtlCol="0" anchor="t">
            <a:spAutoFit/>
          </a:bodyPr>
          <a:lstStyle/>
          <a:p>
            <a:pPr marL="734059" lvl="1" indent="-367030" algn="l">
              <a:lnSpc>
                <a:spcPts val="5813"/>
              </a:lnSpc>
              <a:buFont typeface="Arial"/>
              <a:buChar char="•"/>
            </a:pPr>
            <a:r>
              <a:rPr lang="en-US" sz="3399" b="1">
                <a:solidFill>
                  <a:srgbClr val="C55436"/>
                </a:solidFill>
                <a:latin typeface="Canva Sans Bold"/>
                <a:ea typeface="Canva Sans Bold"/>
                <a:cs typeface="Canva Sans Bold"/>
                <a:sym typeface="Canva Sans Bold"/>
              </a:rPr>
              <a:t>Culinary Arts Orientation 1: A Practical Guide  </a:t>
            </a:r>
          </a:p>
          <a:p>
            <a:pPr marL="1468119" lvl="2" indent="-489373" algn="l">
              <a:lnSpc>
                <a:spcPts val="5813"/>
              </a:lnSpc>
              <a:buFont typeface="Arial"/>
              <a:buChar char="⚬"/>
            </a:pPr>
            <a:r>
              <a:rPr lang="en-US" sz="3399" b="1">
                <a:solidFill>
                  <a:srgbClr val="C55436"/>
                </a:solidFill>
                <a:latin typeface="Canva Sans Bold"/>
                <a:ea typeface="Canva Sans Bold"/>
                <a:cs typeface="Canva Sans Bold"/>
                <a:sym typeface="Canva Sans Bold"/>
              </a:rPr>
              <a:t>Culinary Arts: A Practical Career Guide 1st Edition is written by Tracy Brown Hamilton and published by Rowman &amp; Littlefield Publishers.</a:t>
            </a:r>
          </a:p>
          <a:p>
            <a:pPr marL="734059" lvl="1" indent="-367030" algn="l">
              <a:lnSpc>
                <a:spcPts val="5813"/>
              </a:lnSpc>
              <a:buFont typeface="Arial"/>
              <a:buChar char="•"/>
            </a:pPr>
            <a:r>
              <a:rPr lang="en-US" sz="3399" b="1">
                <a:solidFill>
                  <a:srgbClr val="C55436"/>
                </a:solidFill>
                <a:latin typeface="Canva Sans Bold"/>
                <a:ea typeface="Canva Sans Bold"/>
                <a:cs typeface="Canva Sans Bold"/>
                <a:sym typeface="Canva Sans Bold"/>
              </a:rPr>
              <a:t>Integrated Introduction to Culinary Arts Management: Coursebook: Safety Recipes and Certification</a:t>
            </a:r>
          </a:p>
          <a:p>
            <a:pPr marL="1468119" lvl="2" indent="-489373" algn="l">
              <a:lnSpc>
                <a:spcPts val="5813"/>
              </a:lnSpc>
              <a:buFont typeface="Arial"/>
              <a:buChar char="⚬"/>
            </a:pPr>
            <a:r>
              <a:rPr lang="en-US" sz="3399" b="1">
                <a:solidFill>
                  <a:srgbClr val="C55436"/>
                </a:solidFill>
                <a:latin typeface="Canva Sans Bold"/>
                <a:ea typeface="Canva Sans Bold"/>
                <a:cs typeface="Canva Sans Bold"/>
                <a:sym typeface="Canva Sans Bold"/>
              </a:rPr>
              <a:t>Integrated Introduction to Culinary Arts Management - Coursebook: Safety, Recipes and Certification 1st Edition is written by Daniel John Stine, Dominic Hawkes and published by SDC Publications, Inc.</a:t>
            </a:r>
          </a:p>
          <a:p>
            <a:pPr marL="734059" lvl="1" indent="-367030" algn="l">
              <a:lnSpc>
                <a:spcPts val="5813"/>
              </a:lnSpc>
              <a:buFont typeface="Arial"/>
              <a:buChar char="•"/>
            </a:pPr>
            <a:r>
              <a:rPr lang="en-US" sz="3399" b="1">
                <a:solidFill>
                  <a:srgbClr val="C55436"/>
                </a:solidFill>
                <a:latin typeface="Canva Sans Bold"/>
                <a:ea typeface="Canva Sans Bold"/>
                <a:cs typeface="Canva Sans Bold"/>
                <a:sym typeface="Canva Sans Bold"/>
              </a:rPr>
              <a:t>Culinary Nutrition Principles and Applications</a:t>
            </a:r>
          </a:p>
          <a:p>
            <a:pPr marL="1468119" lvl="2" indent="-489373" algn="l">
              <a:lnSpc>
                <a:spcPts val="5813"/>
              </a:lnSpc>
              <a:buFont typeface="Arial"/>
              <a:buChar char="⚬"/>
            </a:pPr>
            <a:r>
              <a:rPr lang="en-US" sz="3399" b="1">
                <a:solidFill>
                  <a:srgbClr val="C55436"/>
                </a:solidFill>
                <a:latin typeface="Canva Sans Bold"/>
                <a:ea typeface="Canva Sans Bold"/>
                <a:cs typeface="Canva Sans Bold"/>
                <a:sym typeface="Canva Sans Bold"/>
              </a:rPr>
              <a:t>Culinary Nutrition Principles and Applications 2nd Edition is written by Linda J. Trakselis, Eric M. Stein and published by ATP.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32112"/>
            <a:ext cx="16230600" cy="2109655"/>
          </a:xfrm>
          <a:prstGeom prst="rect">
            <a:avLst/>
          </a:prstGeom>
        </p:spPr>
        <p:txBody>
          <a:bodyPr lIns="0" tIns="0" rIns="0" bIns="0" rtlCol="0" anchor="t">
            <a:spAutoFit/>
          </a:bodyPr>
          <a:lstStyle/>
          <a:p>
            <a:pPr algn="ctr">
              <a:lnSpc>
                <a:spcPts val="7984"/>
              </a:lnSpc>
            </a:pPr>
            <a:r>
              <a:rPr lang="en-US" sz="8871">
                <a:solidFill>
                  <a:srgbClr val="033F63"/>
                </a:solidFill>
                <a:latin typeface="Lilita One"/>
                <a:ea typeface="Lilita One"/>
                <a:cs typeface="Lilita One"/>
                <a:sym typeface="Lilita One"/>
              </a:rPr>
              <a:t>RSLA FOOD SERVICE CERTIFICATIONS </a:t>
            </a:r>
          </a:p>
        </p:txBody>
      </p:sp>
      <p:sp>
        <p:nvSpPr>
          <p:cNvPr id="3" name="Freeform 3"/>
          <p:cNvSpPr/>
          <p:nvPr/>
        </p:nvSpPr>
        <p:spPr>
          <a:xfrm rot="-7696996">
            <a:off x="6829390" y="6652635"/>
            <a:ext cx="6443321" cy="7892709"/>
          </a:xfrm>
          <a:custGeom>
            <a:avLst/>
            <a:gdLst/>
            <a:ahLst/>
            <a:cxnLst/>
            <a:rect l="l" t="t" r="r" b="b"/>
            <a:pathLst>
              <a:path w="6443321" h="7892709">
                <a:moveTo>
                  <a:pt x="0" y="0"/>
                </a:moveTo>
                <a:lnTo>
                  <a:pt x="6443321" y="0"/>
                </a:lnTo>
                <a:lnTo>
                  <a:pt x="6443321" y="7892710"/>
                </a:lnTo>
                <a:lnTo>
                  <a:pt x="0" y="7892710"/>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4041028" y="4589459"/>
            <a:ext cx="10205943" cy="6009531"/>
          </a:xfrm>
          <a:prstGeom prst="rect">
            <a:avLst/>
          </a:prstGeom>
        </p:spPr>
        <p:txBody>
          <a:bodyPr lIns="0" tIns="0" rIns="0" bIns="0" rtlCol="0" anchor="t">
            <a:spAutoFit/>
          </a:bodyPr>
          <a:lstStyle/>
          <a:p>
            <a:pPr algn="ctr">
              <a:lnSpc>
                <a:spcPts val="5700"/>
              </a:lnSpc>
            </a:pPr>
            <a:r>
              <a:rPr lang="en-US" sz="3497" b="1" u="sng">
                <a:solidFill>
                  <a:srgbClr val="033F63"/>
                </a:solidFill>
                <a:latin typeface="Montserrat Bold"/>
                <a:ea typeface="Montserrat Bold"/>
                <a:cs typeface="Montserrat Bold"/>
                <a:sym typeface="Montserrat Bold"/>
              </a:rPr>
              <a:t>Benefits from Certifications</a:t>
            </a:r>
          </a:p>
          <a:p>
            <a:pPr marL="755116" lvl="1" indent="-377558" algn="l">
              <a:lnSpc>
                <a:spcPts val="5700"/>
              </a:lnSpc>
              <a:buFont typeface="Arial"/>
              <a:buChar char="•"/>
            </a:pPr>
            <a:r>
              <a:rPr lang="en-US" sz="3497" b="1">
                <a:solidFill>
                  <a:srgbClr val="033F63"/>
                </a:solidFill>
                <a:latin typeface="Montserrat Bold"/>
                <a:ea typeface="Montserrat Bold"/>
                <a:cs typeface="Montserrat Bold"/>
                <a:sym typeface="Montserrat Bold"/>
              </a:rPr>
              <a:t>EMPLOYMENT OPPORTUNITIES IN THE CULINARY INDUSTRY.</a:t>
            </a:r>
          </a:p>
          <a:p>
            <a:pPr marL="755116" lvl="1" indent="-377558" algn="l">
              <a:lnSpc>
                <a:spcPts val="5700"/>
              </a:lnSpc>
              <a:buFont typeface="Arial"/>
              <a:buChar char="•"/>
            </a:pPr>
            <a:r>
              <a:rPr lang="en-US" sz="3497" b="1">
                <a:solidFill>
                  <a:srgbClr val="033F63"/>
                </a:solidFill>
                <a:latin typeface="Montserrat Bold"/>
                <a:ea typeface="Montserrat Bold"/>
                <a:cs typeface="Montserrat Bold"/>
                <a:sym typeface="Montserrat Bold"/>
              </a:rPr>
              <a:t>BUILDING CONFIDENCE AND LIFE SKILLS.</a:t>
            </a:r>
          </a:p>
          <a:p>
            <a:pPr marL="755116" lvl="1" indent="-377558" algn="l">
              <a:lnSpc>
                <a:spcPts val="5700"/>
              </a:lnSpc>
              <a:buFont typeface="Arial"/>
              <a:buChar char="•"/>
            </a:pPr>
            <a:r>
              <a:rPr lang="en-US" sz="3497" b="1">
                <a:solidFill>
                  <a:srgbClr val="033F63"/>
                </a:solidFill>
                <a:latin typeface="Montserrat Bold"/>
                <a:ea typeface="Montserrat Bold"/>
                <a:cs typeface="Montserrat Bold"/>
                <a:sym typeface="Montserrat Bold"/>
              </a:rPr>
              <a:t>PATHWAY TO INDEPENDENCE AND STABILITY</a:t>
            </a:r>
          </a:p>
          <a:p>
            <a:pPr algn="l">
              <a:lnSpc>
                <a:spcPts val="8212"/>
              </a:lnSpc>
            </a:pPr>
            <a:endParaRPr lang="en-US" sz="3497" b="1">
              <a:solidFill>
                <a:srgbClr val="033F63"/>
              </a:solidFill>
              <a:latin typeface="Montserrat Bold"/>
              <a:ea typeface="Montserrat Bold"/>
              <a:cs typeface="Montserrat Bold"/>
              <a:sym typeface="Montserrat Bold"/>
            </a:endParaRPr>
          </a:p>
        </p:txBody>
      </p:sp>
      <p:sp>
        <p:nvSpPr>
          <p:cNvPr id="5" name="Freeform 5"/>
          <p:cNvSpPr/>
          <p:nvPr/>
        </p:nvSpPr>
        <p:spPr>
          <a:xfrm rot="3286601">
            <a:off x="-2970899" y="-3176899"/>
            <a:ext cx="5187010" cy="6353799"/>
          </a:xfrm>
          <a:custGeom>
            <a:avLst/>
            <a:gdLst/>
            <a:ahLst/>
            <a:cxnLst/>
            <a:rect l="l" t="t" r="r" b="b"/>
            <a:pathLst>
              <a:path w="5187010" h="6353799">
                <a:moveTo>
                  <a:pt x="0" y="0"/>
                </a:moveTo>
                <a:lnTo>
                  <a:pt x="5187010" y="0"/>
                </a:lnTo>
                <a:lnTo>
                  <a:pt x="5187010" y="6353798"/>
                </a:lnTo>
                <a:lnTo>
                  <a:pt x="0" y="6353798"/>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77394" y="8926912"/>
            <a:ext cx="2479381" cy="468828"/>
          </a:xfrm>
          <a:custGeom>
            <a:avLst/>
            <a:gdLst/>
            <a:ahLst/>
            <a:cxnLst/>
            <a:rect l="l" t="t" r="r" b="b"/>
            <a:pathLst>
              <a:path w="2479381" h="468828">
                <a:moveTo>
                  <a:pt x="0" y="0"/>
                </a:moveTo>
                <a:lnTo>
                  <a:pt x="2479381" y="0"/>
                </a:lnTo>
                <a:lnTo>
                  <a:pt x="2479381"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019610" y="794286"/>
            <a:ext cx="2479381" cy="468828"/>
          </a:xfrm>
          <a:custGeom>
            <a:avLst/>
            <a:gdLst/>
            <a:ahLst/>
            <a:cxnLst/>
            <a:rect l="l" t="t" r="r" b="b"/>
            <a:pathLst>
              <a:path w="2479381" h="468828">
                <a:moveTo>
                  <a:pt x="0" y="0"/>
                </a:moveTo>
                <a:lnTo>
                  <a:pt x="2479380" y="0"/>
                </a:lnTo>
                <a:lnTo>
                  <a:pt x="2479380" y="468828"/>
                </a:lnTo>
                <a:lnTo>
                  <a:pt x="0" y="468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900590">
            <a:off x="2539228" y="9382822"/>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1576008">
            <a:off x="15864308" y="-81458"/>
            <a:ext cx="1563229" cy="2574180"/>
          </a:xfrm>
          <a:custGeom>
            <a:avLst/>
            <a:gdLst/>
            <a:ahLst/>
            <a:cxnLst/>
            <a:rect l="l" t="t" r="r" b="b"/>
            <a:pathLst>
              <a:path w="1563229" h="2574180">
                <a:moveTo>
                  <a:pt x="0" y="0"/>
                </a:moveTo>
                <a:lnTo>
                  <a:pt x="1563229" y="0"/>
                </a:lnTo>
                <a:lnTo>
                  <a:pt x="1563229" y="2574180"/>
                </a:lnTo>
                <a:lnTo>
                  <a:pt x="0" y="2574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2900590">
            <a:off x="-1833417" y="2082204"/>
            <a:ext cx="2912046" cy="1260122"/>
          </a:xfrm>
          <a:custGeom>
            <a:avLst/>
            <a:gdLst/>
            <a:ahLst/>
            <a:cxnLst/>
            <a:rect l="l" t="t" r="r" b="b"/>
            <a:pathLst>
              <a:path w="2912046" h="1260122">
                <a:moveTo>
                  <a:pt x="0" y="0"/>
                </a:moveTo>
                <a:lnTo>
                  <a:pt x="2912046" y="0"/>
                </a:lnTo>
                <a:lnTo>
                  <a:pt x="2912046" y="1260122"/>
                </a:lnTo>
                <a:lnTo>
                  <a:pt x="0" y="12601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2285246" flipH="1" flipV="1">
            <a:off x="1447557" y="-848920"/>
            <a:ext cx="1308860" cy="2706289"/>
          </a:xfrm>
          <a:custGeom>
            <a:avLst/>
            <a:gdLst/>
            <a:ahLst/>
            <a:cxnLst/>
            <a:rect l="l" t="t" r="r" b="b"/>
            <a:pathLst>
              <a:path w="1308860" h="2706289">
                <a:moveTo>
                  <a:pt x="1308860" y="2706289"/>
                </a:moveTo>
                <a:lnTo>
                  <a:pt x="0" y="2706289"/>
                </a:lnTo>
                <a:lnTo>
                  <a:pt x="0" y="0"/>
                </a:lnTo>
                <a:lnTo>
                  <a:pt x="1308860" y="0"/>
                </a:lnTo>
                <a:lnTo>
                  <a:pt x="1308860" y="270628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12232161" y="8001181"/>
            <a:ext cx="6286500" cy="2320290"/>
          </a:xfrm>
          <a:custGeom>
            <a:avLst/>
            <a:gdLst/>
            <a:ahLst/>
            <a:cxnLst/>
            <a:rect l="l" t="t" r="r" b="b"/>
            <a:pathLst>
              <a:path w="6286500" h="2320290">
                <a:moveTo>
                  <a:pt x="0" y="0"/>
                </a:moveTo>
                <a:lnTo>
                  <a:pt x="6286500" y="0"/>
                </a:lnTo>
                <a:lnTo>
                  <a:pt x="6286500" y="2320290"/>
                </a:lnTo>
                <a:lnTo>
                  <a:pt x="0" y="2320290"/>
                </a:lnTo>
                <a:lnTo>
                  <a:pt x="0" y="0"/>
                </a:lnTo>
                <a:close/>
              </a:path>
            </a:pathLst>
          </a:custGeom>
          <a:blipFill>
            <a:blip r:embed="rId12">
              <a:alphaModFix amt="4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TextBox 13"/>
          <p:cNvSpPr txBox="1"/>
          <p:nvPr/>
        </p:nvSpPr>
        <p:spPr>
          <a:xfrm>
            <a:off x="3391246" y="2336992"/>
            <a:ext cx="11505508" cy="2013520"/>
          </a:xfrm>
          <a:prstGeom prst="rect">
            <a:avLst/>
          </a:prstGeom>
        </p:spPr>
        <p:txBody>
          <a:bodyPr lIns="0" tIns="0" rIns="0" bIns="0" rtlCol="0" anchor="t">
            <a:spAutoFit/>
          </a:bodyPr>
          <a:lstStyle/>
          <a:p>
            <a:pPr marL="1261116" lvl="1" indent="-630558" algn="l">
              <a:lnSpc>
                <a:spcPts val="8177"/>
              </a:lnSpc>
              <a:buFont typeface="Arial"/>
              <a:buChar char="•"/>
            </a:pPr>
            <a:r>
              <a:rPr lang="en-US" sz="5841">
                <a:solidFill>
                  <a:srgbClr val="033F63"/>
                </a:solidFill>
                <a:latin typeface="Canva Sans"/>
                <a:ea typeface="Canva Sans"/>
                <a:cs typeface="Canva Sans"/>
                <a:sym typeface="Canva Sans"/>
              </a:rPr>
              <a:t>Food Handlers Certifications</a:t>
            </a:r>
          </a:p>
          <a:p>
            <a:pPr marL="1261116" lvl="1" indent="-630558" algn="l">
              <a:lnSpc>
                <a:spcPts val="8177"/>
              </a:lnSpc>
              <a:buFont typeface="Arial"/>
              <a:buChar char="•"/>
            </a:pPr>
            <a:r>
              <a:rPr lang="en-US" sz="5841">
                <a:solidFill>
                  <a:srgbClr val="033F63"/>
                </a:solidFill>
                <a:latin typeface="Canva Sans"/>
                <a:ea typeface="Canva Sans"/>
                <a:cs typeface="Canva Sans"/>
                <a:sym typeface="Canva Sans"/>
              </a:rPr>
              <a:t>Sanitation Certifications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Custom</PresentationFormat>
  <Paragraphs>60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Canva Sans</vt:lpstr>
      <vt:lpstr>Calibri</vt:lpstr>
      <vt:lpstr>Canva Sans Bold</vt:lpstr>
      <vt:lpstr>Lilita One</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South L.A., Ca</dc:title>
  <dc:creator>Dr. Henry Armstrong, III</dc:creator>
  <cp:lastModifiedBy>Dr. Henry Armstrong, III</cp:lastModifiedBy>
  <cp:revision>2</cp:revision>
  <dcterms:created xsi:type="dcterms:W3CDTF">2006-08-16T00:00:00Z</dcterms:created>
  <dcterms:modified xsi:type="dcterms:W3CDTF">2025-04-11T17:02:10Z</dcterms:modified>
  <dc:identifier>DAGjmq5oYJ4</dc:identifier>
</cp:coreProperties>
</file>