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84" r:id="rId2"/>
    <p:sldId id="303" r:id="rId3"/>
    <p:sldId id="286" r:id="rId4"/>
    <p:sldId id="285" r:id="rId5"/>
    <p:sldId id="287" r:id="rId6"/>
    <p:sldId id="288" r:id="rId7"/>
    <p:sldId id="289" r:id="rId8"/>
    <p:sldId id="290" r:id="rId9"/>
    <p:sldId id="291" r:id="rId10"/>
    <p:sldId id="298" r:id="rId11"/>
    <p:sldId id="271" r:id="rId12"/>
    <p:sldId id="293" r:id="rId13"/>
    <p:sldId id="294" r:id="rId14"/>
    <p:sldId id="295" r:id="rId15"/>
    <p:sldId id="299" r:id="rId16"/>
    <p:sldId id="272" r:id="rId17"/>
    <p:sldId id="297" r:id="rId18"/>
    <p:sldId id="273" r:id="rId19"/>
    <p:sldId id="274" r:id="rId20"/>
    <p:sldId id="296" r:id="rId21"/>
    <p:sldId id="275" r:id="rId22"/>
    <p:sldId id="280" r:id="rId23"/>
    <p:sldId id="281" r:id="rId24"/>
    <p:sldId id="278" r:id="rId25"/>
    <p:sldId id="282" r:id="rId26"/>
    <p:sldId id="300" r:id="rId27"/>
    <p:sldId id="262" r:id="rId28"/>
    <p:sldId id="261" r:id="rId29"/>
    <p:sldId id="264" r:id="rId30"/>
    <p:sldId id="263" r:id="rId31"/>
    <p:sldId id="265" r:id="rId32"/>
    <p:sldId id="302" r:id="rId33"/>
    <p:sldId id="283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733"/>
    <p:restoredTop sz="96405"/>
  </p:normalViewPr>
  <p:slideViewPr>
    <p:cSldViewPr snapToGrid="0">
      <p:cViewPr varScale="1">
        <p:scale>
          <a:sx n="82" d="100"/>
          <a:sy n="82" d="100"/>
        </p:scale>
        <p:origin x="200" y="1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3" d="100"/>
        <a:sy n="14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811C-6647-4B41-8B08-8656B6CAD472}" type="datetimeFigureOut">
              <a:rPr lang="en-US" smtClean="0"/>
              <a:t>4/19/25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6B496-7DDC-E947-AE16-5EC8D0DCA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46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811C-6647-4B41-8B08-8656B6CAD472}" type="datetimeFigureOut">
              <a:rPr lang="en-US" smtClean="0"/>
              <a:t>4/19/25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6B496-7DDC-E947-AE16-5EC8D0DCA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443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811C-6647-4B41-8B08-8656B6CAD472}" type="datetimeFigureOut">
              <a:rPr lang="en-US" smtClean="0"/>
              <a:t>4/19/25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6B496-7DDC-E947-AE16-5EC8D0DCA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893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811C-6647-4B41-8B08-8656B6CAD472}" type="datetimeFigureOut">
              <a:rPr lang="en-US" smtClean="0"/>
              <a:t>4/19/25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6B496-7DDC-E947-AE16-5EC8D0DCA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96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811C-6647-4B41-8B08-8656B6CAD472}" type="datetimeFigureOut">
              <a:rPr lang="en-US" smtClean="0"/>
              <a:t>4/19/25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6B496-7DDC-E947-AE16-5EC8D0DCA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626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811C-6647-4B41-8B08-8656B6CAD472}" type="datetimeFigureOut">
              <a:rPr lang="en-US" smtClean="0"/>
              <a:t>4/19/25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6B496-7DDC-E947-AE16-5EC8D0DCA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606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811C-6647-4B41-8B08-8656B6CAD472}" type="datetimeFigureOut">
              <a:rPr lang="en-US" smtClean="0"/>
              <a:t>4/19/25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6B496-7DDC-E947-AE16-5EC8D0DCA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69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811C-6647-4B41-8B08-8656B6CAD472}" type="datetimeFigureOut">
              <a:rPr lang="en-US" smtClean="0"/>
              <a:t>4/19/25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6B496-7DDC-E947-AE16-5EC8D0DCA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56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811C-6647-4B41-8B08-8656B6CAD472}" type="datetimeFigureOut">
              <a:rPr lang="en-US" smtClean="0"/>
              <a:t>4/19/25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6B496-7DDC-E947-AE16-5EC8D0DCA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6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811C-6647-4B41-8B08-8656B6CAD472}" type="datetimeFigureOut">
              <a:rPr lang="en-US" smtClean="0"/>
              <a:t>4/19/25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6B496-7DDC-E947-AE16-5EC8D0DCA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050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811C-6647-4B41-8B08-8656B6CAD472}" type="datetimeFigureOut">
              <a:rPr lang="en-US" smtClean="0"/>
              <a:t>4/19/25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6B496-7DDC-E947-AE16-5EC8D0DCA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23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C811C-6647-4B41-8B08-8656B6CAD472}" type="datetimeFigureOut">
              <a:rPr lang="en-US" smtClean="0"/>
              <a:t>4/19/25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B496-7DDC-E947-AE16-5EC8D0DCA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662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7425" y="588936"/>
            <a:ext cx="10802318" cy="5935850"/>
          </a:xfrm>
        </p:spPr>
        <p:txBody>
          <a:bodyPr>
            <a:normAutofit lnSpcReduction="10000"/>
          </a:bodyPr>
          <a:lstStyle/>
          <a:p>
            <a:r>
              <a:rPr lang="en-US" sz="4000" dirty="0">
                <a:latin typeface="Copperplate Gothic Bold" panose="020E0705020206020404" pitchFamily="34" charset="77"/>
                <a:cs typeface="Times New Roman" panose="02020603050405020304" pitchFamily="18" charset="0"/>
              </a:rPr>
              <a:t>Our next session is on</a:t>
            </a:r>
          </a:p>
          <a:p>
            <a:r>
              <a:rPr lang="en-US" sz="4000" b="1" dirty="0">
                <a:solidFill>
                  <a:srgbClr val="FFFF00"/>
                </a:solidFill>
                <a:latin typeface="Copperplate Gothic Bold" panose="020E0705020206020404" pitchFamily="34" charset="77"/>
                <a:cs typeface="Times New Roman" panose="02020603050405020304" pitchFamily="18" charset="0"/>
              </a:rPr>
              <a:t>Sex Crimes Prevention</a:t>
            </a:r>
            <a:r>
              <a:rPr lang="en-US" sz="4000" dirty="0">
                <a:latin typeface="Copperplate Gothic Bold" panose="020E0705020206020404" pitchFamily="34" charset="77"/>
                <a:cs typeface="Times New Roman" panose="02020603050405020304" pitchFamily="18" charset="0"/>
              </a:rPr>
              <a:t>.</a:t>
            </a:r>
          </a:p>
          <a:p>
            <a:r>
              <a:rPr lang="en-US" sz="4000" dirty="0">
                <a:latin typeface="Copperplate Gothic Bold" panose="020E0705020206020404" pitchFamily="34" charset="77"/>
                <a:cs typeface="Times New Roman" panose="02020603050405020304" pitchFamily="18" charset="0"/>
              </a:rPr>
              <a:t>It will be </a:t>
            </a:r>
            <a:r>
              <a:rPr lang="en-US" sz="4000" u="sng" dirty="0">
                <a:solidFill>
                  <a:srgbClr val="FFFF00"/>
                </a:solidFill>
                <a:latin typeface="Copperplate Gothic Bold" panose="020E0705020206020404" pitchFamily="34" charset="77"/>
                <a:cs typeface="Times New Roman" panose="02020603050405020304" pitchFamily="18" charset="0"/>
              </a:rPr>
              <a:t>videotaped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attendees </a:t>
            </a:r>
            <a:r>
              <a:rPr lang="en-US" sz="4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be sent the link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it can be viewed on the internet. 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ask that you meet with your church staff, and </a:t>
            </a:r>
            <a:r>
              <a:rPr lang="en-US" sz="4400" b="1" i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ask them to watch this presentation</a:t>
            </a:r>
            <a:r>
              <a:rPr lang="en-US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4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49205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F5F45-A03E-F4C1-AA44-34D3D5150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8936"/>
            <a:ext cx="10515600" cy="558802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800" dirty="0"/>
              <a:t>There are children who are on the        “hit list” of a sex offender – a pedophile.</a:t>
            </a:r>
          </a:p>
          <a:p>
            <a:pPr marL="0" indent="0" algn="ctr">
              <a:buNone/>
            </a:pPr>
            <a:r>
              <a:rPr lang="en-US" sz="4800" dirty="0"/>
              <a:t>It is just a matter of time before he strikes.</a:t>
            </a:r>
          </a:p>
          <a:p>
            <a:pPr marL="0" indent="0" algn="ctr">
              <a:buNone/>
            </a:pPr>
            <a:endParaRPr lang="en-US" sz="1900" dirty="0"/>
          </a:p>
          <a:p>
            <a:pPr marL="0" indent="0" algn="ctr">
              <a:buNone/>
            </a:pPr>
            <a:r>
              <a:rPr lang="en-US" sz="4800" dirty="0"/>
              <a:t>That child may be someone YOU know. What you are about to learn may be just what you need to </a:t>
            </a:r>
            <a:r>
              <a:rPr lang="en-US" sz="4800" b="1" i="1" dirty="0">
                <a:solidFill>
                  <a:srgbClr val="FFFF00"/>
                </a:solidFill>
              </a:rPr>
              <a:t>save that child from victimization</a:t>
            </a:r>
            <a:r>
              <a:rPr lang="en-US" sz="4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9939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07B53-9F94-3EDC-4EE8-CFB9701A7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6909" y="655003"/>
            <a:ext cx="10383864" cy="80803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pperplate Gothic Bold" panose="020E0705020206020404" pitchFamily="34" charset="77"/>
              </a:rPr>
              <a:t>Sex Crimes Prevention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66240"/>
            <a:ext cx="9144000" cy="3591560"/>
          </a:xfrm>
        </p:spPr>
        <p:txBody>
          <a:bodyPr>
            <a:normAutofit/>
          </a:bodyPr>
          <a:lstStyle/>
          <a:p>
            <a:r>
              <a:rPr lang="en-US" sz="8000" dirty="0"/>
              <a:t>I was only 14 years old …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82675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07B53-9F94-3EDC-4EE8-CFB9701A7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9538"/>
            <a:ext cx="9144000" cy="808037"/>
          </a:xfrm>
        </p:spPr>
        <p:txBody>
          <a:bodyPr>
            <a:normAutofit/>
          </a:bodyPr>
          <a:lstStyle/>
          <a:p>
            <a:r>
              <a:rPr lang="en-US" sz="4000" b="1" dirty="0"/>
              <a:t>Stats and Facts about Sex Abuse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5397" y="1270861"/>
            <a:ext cx="10213383" cy="5018179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60 million survivors of Sex Abuse in the United States (</a:t>
            </a:r>
            <a:r>
              <a:rPr lang="en-US" sz="4000" dirty="0">
                <a:solidFill>
                  <a:srgbClr val="FFFF00"/>
                </a:solidFill>
              </a:rPr>
              <a:t>17% of our population</a:t>
            </a:r>
            <a:r>
              <a:rPr lang="en-US" sz="4000" dirty="0"/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b="1" i="1" u="sng" dirty="0">
                <a:solidFill>
                  <a:srgbClr val="FF0000"/>
                </a:solidFill>
              </a:rPr>
              <a:t>EVERY YEAR</a:t>
            </a:r>
            <a:r>
              <a:rPr lang="en-US" sz="4000" dirty="0"/>
              <a:t>: </a:t>
            </a:r>
            <a:r>
              <a:rPr lang="en-US" sz="4000" dirty="0">
                <a:solidFill>
                  <a:srgbClr val="FFFF00"/>
                </a:solidFill>
              </a:rPr>
              <a:t>60,000 children </a:t>
            </a:r>
            <a:r>
              <a:rPr lang="en-US" sz="4000" dirty="0"/>
              <a:t>are sexually abused in the United States (160 + daily)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1 in 4 girls sexually abused before they turn 18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1 in 6 boys sexually abused before 18 YOA.</a:t>
            </a:r>
          </a:p>
        </p:txBody>
      </p:sp>
    </p:spTree>
    <p:extLst>
      <p:ext uri="{BB962C8B-B14F-4D97-AF65-F5344CB8AC3E}">
        <p14:creationId xmlns:p14="http://schemas.microsoft.com/office/powerpoint/2010/main" val="384238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6875" y="511444"/>
            <a:ext cx="10290874" cy="5777596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FFFF00"/>
                </a:solidFill>
              </a:rPr>
              <a:t>66% of children</a:t>
            </a:r>
            <a:r>
              <a:rPr lang="en-US" sz="4000" dirty="0"/>
              <a:t> sexually abused do NOT disclose until adulthood (if ever)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400" dirty="0"/>
          </a:p>
          <a:p>
            <a:pPr algn="l"/>
            <a:endParaRPr lang="en-US" sz="1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The average convicted male sex offender – </a:t>
            </a:r>
            <a:r>
              <a:rPr lang="en-US" sz="4000" dirty="0">
                <a:solidFill>
                  <a:srgbClr val="FFFF00"/>
                </a:solidFill>
              </a:rPr>
              <a:t>who abused boys </a:t>
            </a:r>
            <a:r>
              <a:rPr lang="en-US" sz="4000" dirty="0"/>
              <a:t>– was not prosecuted until he had </a:t>
            </a:r>
            <a:r>
              <a:rPr lang="en-US" sz="4000" dirty="0">
                <a:solidFill>
                  <a:srgbClr val="FFFF00"/>
                </a:solidFill>
              </a:rPr>
              <a:t>150 victims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4000" dirty="0">
              <a:solidFill>
                <a:srgbClr val="FFFF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For girls, there were </a:t>
            </a:r>
            <a:r>
              <a:rPr lang="en-US" sz="4000" dirty="0">
                <a:solidFill>
                  <a:srgbClr val="FFFF00"/>
                </a:solidFill>
              </a:rPr>
              <a:t>52 victims </a:t>
            </a:r>
            <a:r>
              <a:rPr lang="en-US" sz="4000" dirty="0"/>
              <a:t>prior to prosecution.</a:t>
            </a:r>
          </a:p>
        </p:txBody>
      </p:sp>
    </p:spTree>
    <p:extLst>
      <p:ext uri="{BB962C8B-B14F-4D97-AF65-F5344CB8AC3E}">
        <p14:creationId xmlns:p14="http://schemas.microsoft.com/office/powerpoint/2010/main" val="186060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8385" y="557939"/>
            <a:ext cx="10197885" cy="5731101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Average age of first offense of convicted sex offender is </a:t>
            </a:r>
            <a:r>
              <a:rPr lang="en-US" sz="4000" b="1" dirty="0">
                <a:solidFill>
                  <a:srgbClr val="FFFF00"/>
                </a:solidFill>
              </a:rPr>
              <a:t>13 to 14 </a:t>
            </a:r>
            <a:r>
              <a:rPr lang="en-US" sz="4000" dirty="0"/>
              <a:t>years old.</a:t>
            </a:r>
          </a:p>
          <a:p>
            <a:pPr algn="l"/>
            <a:endParaRPr lang="en-US" sz="4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Average age of criminal prosecution: </a:t>
            </a:r>
            <a:r>
              <a:rPr lang="en-US" sz="4000" b="1" dirty="0">
                <a:solidFill>
                  <a:srgbClr val="FFFF00"/>
                </a:solidFill>
              </a:rPr>
              <a:t>34 – 36</a:t>
            </a:r>
            <a:r>
              <a:rPr lang="en-US" sz="4000" dirty="0"/>
              <a:t> years of age.</a:t>
            </a:r>
          </a:p>
          <a:p>
            <a:pPr algn="l"/>
            <a:endParaRPr lang="en-US" sz="4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The majority of sex offenders are </a:t>
            </a:r>
            <a:r>
              <a:rPr lang="en-US" sz="4000" b="1" i="1" dirty="0">
                <a:solidFill>
                  <a:srgbClr val="FFFF00"/>
                </a:solidFill>
              </a:rPr>
              <a:t>married</a:t>
            </a:r>
            <a:r>
              <a:rPr lang="en-US" sz="4000" dirty="0"/>
              <a:t> and </a:t>
            </a:r>
            <a:r>
              <a:rPr lang="en-US" sz="4000" b="1" i="1" dirty="0">
                <a:solidFill>
                  <a:srgbClr val="FFFF00"/>
                </a:solidFill>
              </a:rPr>
              <a:t>have children</a:t>
            </a:r>
            <a:r>
              <a:rPr lang="en-US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873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07B53-9F94-3EDC-4EE8-CFB9701A7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55003"/>
            <a:ext cx="9144000" cy="808037"/>
          </a:xfrm>
        </p:spPr>
        <p:txBody>
          <a:bodyPr>
            <a:normAutofit/>
          </a:bodyPr>
          <a:lstStyle/>
          <a:p>
            <a:r>
              <a:rPr lang="en-US" sz="4400" b="1" dirty="0"/>
              <a:t>The Myth of “Stranger Danger”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66240"/>
            <a:ext cx="9144000" cy="4791710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THE FACT -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FFFF00"/>
                </a:solidFill>
              </a:rPr>
              <a:t>90% </a:t>
            </a:r>
            <a:r>
              <a:rPr lang="en-US" sz="4000" dirty="0"/>
              <a:t>of children sexually abused were abused by someone they …</a:t>
            </a:r>
          </a:p>
          <a:p>
            <a:r>
              <a:rPr lang="en-US" sz="7200" i="1" dirty="0">
                <a:solidFill>
                  <a:srgbClr val="FFFF00"/>
                </a:solidFill>
                <a:latin typeface="Copperplate Gothic Bold" panose="020E0705020206020404" pitchFamily="34" charset="77"/>
              </a:rPr>
              <a:t>knew</a:t>
            </a:r>
            <a:r>
              <a:rPr lang="en-US" sz="7200" i="1" dirty="0">
                <a:latin typeface="Copperplate Gothic Bold" panose="020E0705020206020404" pitchFamily="34" charset="77"/>
              </a:rPr>
              <a:t> </a:t>
            </a:r>
          </a:p>
          <a:p>
            <a:r>
              <a:rPr lang="en-US" sz="7200" i="1" dirty="0">
                <a:latin typeface="Copperplate Gothic Bold" panose="020E0705020206020404" pitchFamily="34" charset="77"/>
              </a:rPr>
              <a:t>and </a:t>
            </a:r>
          </a:p>
          <a:p>
            <a:r>
              <a:rPr lang="en-US" sz="7200" i="1" dirty="0">
                <a:solidFill>
                  <a:srgbClr val="FFFF00"/>
                </a:solidFill>
                <a:latin typeface="Copperplate Gothic Bold" panose="020E0705020206020404" pitchFamily="34" charset="77"/>
              </a:rPr>
              <a:t>trusted</a:t>
            </a:r>
            <a:r>
              <a:rPr lang="en-US" sz="4000" dirty="0">
                <a:latin typeface="Copperplate Gothic Bold" panose="020E0705020206020404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918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07B53-9F94-3EDC-4EE8-CFB9701A7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96019"/>
            <a:ext cx="9144000" cy="808037"/>
          </a:xfrm>
        </p:spPr>
        <p:txBody>
          <a:bodyPr>
            <a:normAutofit/>
          </a:bodyPr>
          <a:lstStyle/>
          <a:p>
            <a:r>
              <a:rPr lang="en-US" sz="4400" b="1" dirty="0"/>
              <a:t>Effects of Sex Crimes on Victim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8409" y="1265851"/>
            <a:ext cx="9539591" cy="4962674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Sleep Disorder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Suicide (over 100 suicides every day)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Self-harm (cutting, etc)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Panic Attacks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Eating Disorders (100 million obese)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Substance Abuse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Nightmares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The Abused becomes the Abuser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40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63C034B-2C98-B84E-97DA-51FCF60B37CE}"/>
              </a:ext>
            </a:extLst>
          </p:cNvPr>
          <p:cNvSpPr/>
          <p:nvPr/>
        </p:nvSpPr>
        <p:spPr>
          <a:xfrm>
            <a:off x="6617776" y="396019"/>
            <a:ext cx="4974956" cy="344756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They will often       “</a:t>
            </a:r>
            <a:r>
              <a:rPr lang="en-US" sz="3600" b="1" i="1" dirty="0">
                <a:solidFill>
                  <a:schemeClr val="bg1"/>
                </a:solidFill>
              </a:rPr>
              <a:t>Do unto others, what has been done unto them</a:t>
            </a:r>
            <a:r>
              <a:rPr lang="en-US" sz="3600" b="1" dirty="0">
                <a:solidFill>
                  <a:schemeClr val="bg1"/>
                </a:solidFill>
              </a:rPr>
              <a:t>.”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E14CEA3-D25E-D604-5B3D-22F153F3512D}"/>
              </a:ext>
            </a:extLst>
          </p:cNvPr>
          <p:cNvSpPr/>
          <p:nvPr/>
        </p:nvSpPr>
        <p:spPr>
          <a:xfrm>
            <a:off x="6870922" y="4559431"/>
            <a:ext cx="4192669" cy="95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Coping with Pain</a:t>
            </a:r>
          </a:p>
        </p:txBody>
      </p:sp>
    </p:spTree>
    <p:extLst>
      <p:ext uri="{BB962C8B-B14F-4D97-AF65-F5344CB8AC3E}">
        <p14:creationId xmlns:p14="http://schemas.microsoft.com/office/powerpoint/2010/main" val="14370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07B53-9F94-3EDC-4EE8-CFB9701A7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686" y="507725"/>
            <a:ext cx="10317892" cy="808037"/>
          </a:xfrm>
        </p:spPr>
        <p:txBody>
          <a:bodyPr>
            <a:normAutofit/>
          </a:bodyPr>
          <a:lstStyle/>
          <a:p>
            <a:r>
              <a:rPr lang="en-US" sz="4400" b="1" dirty="0"/>
              <a:t>THE SERIOUSNESS OF SEX SIN (CRIMES)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4465" y="1666240"/>
            <a:ext cx="9823621" cy="46228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1 Corinthians – man having sex with his step-mother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Romans 1 – “…God gave them up…””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Jesus words: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/>
              <a:t>“It would be better to be thrown into the sea with a millstone hung around your neck than to cause </a:t>
            </a:r>
            <a:r>
              <a:rPr lang="en-US" sz="3600" b="1" i="1" dirty="0">
                <a:solidFill>
                  <a:srgbClr val="FFFF00"/>
                </a:solidFill>
              </a:rPr>
              <a:t>one of these little ones </a:t>
            </a:r>
            <a:r>
              <a:rPr lang="en-US" sz="3600" dirty="0"/>
              <a:t>to fall into sin.”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9B860F-0928-D998-3772-EBA02E7E8D6C}"/>
              </a:ext>
            </a:extLst>
          </p:cNvPr>
          <p:cNvSpPr txBox="1"/>
          <p:nvPr/>
        </p:nvSpPr>
        <p:spPr>
          <a:xfrm>
            <a:off x="11242431" y="24266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96AFE9-21A8-7AE2-50DF-9FEBBD1A1A23}"/>
              </a:ext>
            </a:extLst>
          </p:cNvPr>
          <p:cNvSpPr/>
          <p:nvPr/>
        </p:nvSpPr>
        <p:spPr>
          <a:xfrm>
            <a:off x="1992923" y="3743860"/>
            <a:ext cx="8206154" cy="186240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1320"/>
                </a:solidFill>
                <a:latin typeface="Roboto" panose="02000000000000000000" pitchFamily="2" charset="0"/>
              </a:rPr>
              <a:t>“…</a:t>
            </a:r>
            <a:r>
              <a:rPr lang="en-US" sz="3600" b="1" i="0" dirty="0">
                <a:solidFill>
                  <a:srgbClr val="001320"/>
                </a:solidFill>
                <a:effectLst/>
                <a:latin typeface="Roboto" panose="02000000000000000000" pitchFamily="2" charset="0"/>
              </a:rPr>
              <a:t>you must </a:t>
            </a:r>
            <a:r>
              <a:rPr lang="en-US" sz="3600" b="1" u="sng" dirty="0">
                <a:solidFill>
                  <a:srgbClr val="001320"/>
                </a:solidFill>
                <a:effectLst/>
                <a:latin typeface="Roboto" panose="02000000000000000000" pitchFamily="2" charset="0"/>
              </a:rPr>
              <a:t>throw this man out </a:t>
            </a:r>
            <a:r>
              <a:rPr lang="en-US" sz="3600" b="1" i="0" dirty="0">
                <a:solidFill>
                  <a:srgbClr val="001320"/>
                </a:solidFill>
                <a:effectLst/>
                <a:latin typeface="Roboto" panose="02000000000000000000" pitchFamily="2" charset="0"/>
              </a:rPr>
              <a:t>and hand him over to Satan…”</a:t>
            </a:r>
          </a:p>
          <a:p>
            <a:pPr algn="ctr"/>
            <a:r>
              <a:rPr lang="en-US" sz="3600" b="1" dirty="0">
                <a:solidFill>
                  <a:srgbClr val="001320"/>
                </a:solidFill>
                <a:latin typeface="Roboto" panose="02000000000000000000" pitchFamily="2" charset="0"/>
              </a:rPr>
              <a:t>(1 Corinthians 5:5)</a:t>
            </a:r>
            <a:endParaRPr lang="en-US" sz="36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9A5D62-0A1E-A571-F9BC-AC59E7168774}"/>
              </a:ext>
            </a:extLst>
          </p:cNvPr>
          <p:cNvSpPr/>
          <p:nvPr/>
        </p:nvSpPr>
        <p:spPr>
          <a:xfrm>
            <a:off x="2800671" y="1856386"/>
            <a:ext cx="5609730" cy="12047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“…a reprobate…”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Romans 1:28</a:t>
            </a:r>
          </a:p>
        </p:txBody>
      </p:sp>
    </p:spTree>
    <p:extLst>
      <p:ext uri="{BB962C8B-B14F-4D97-AF65-F5344CB8AC3E}">
        <p14:creationId xmlns:p14="http://schemas.microsoft.com/office/powerpoint/2010/main" val="417329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3FF55-4D90-401F-037F-2397B2D08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3953"/>
            <a:ext cx="10515600" cy="601334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5400" dirty="0"/>
              <a:t>The number of </a:t>
            </a:r>
            <a:r>
              <a:rPr lang="en-US" sz="5400" dirty="0">
                <a:solidFill>
                  <a:srgbClr val="FFFF00"/>
                </a:solidFill>
              </a:rPr>
              <a:t>sex crimes </a:t>
            </a:r>
            <a:r>
              <a:rPr lang="en-US" sz="5400" dirty="0"/>
              <a:t>that occur in church-related settings, </a:t>
            </a:r>
          </a:p>
          <a:p>
            <a:pPr marL="0" indent="0" algn="ctr">
              <a:buNone/>
            </a:pPr>
            <a:endParaRPr lang="en-US" sz="5400" dirty="0"/>
          </a:p>
          <a:p>
            <a:pPr marL="0" indent="0" algn="ctr">
              <a:buNone/>
            </a:pPr>
            <a:endParaRPr lang="en-US" sz="5400" dirty="0"/>
          </a:p>
          <a:p>
            <a:pPr marL="0" indent="0" algn="ctr">
              <a:buNone/>
            </a:pPr>
            <a:endParaRPr lang="en-US" sz="5400" dirty="0"/>
          </a:p>
          <a:p>
            <a:pPr marL="0" indent="0" algn="ctr">
              <a:buNone/>
            </a:pPr>
            <a:endParaRPr lang="en-US" sz="6000" dirty="0"/>
          </a:p>
          <a:p>
            <a:pPr marL="0" indent="0" algn="ctr">
              <a:buNone/>
            </a:pPr>
            <a:r>
              <a:rPr lang="en-US" sz="6000" dirty="0"/>
              <a:t>outnumber the shootings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66688A9-4F99-785C-8F28-0C002013C617}"/>
              </a:ext>
            </a:extLst>
          </p:cNvPr>
          <p:cNvSpPr/>
          <p:nvPr/>
        </p:nvSpPr>
        <p:spPr>
          <a:xfrm>
            <a:off x="1401950" y="3041542"/>
            <a:ext cx="2534619" cy="12514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bg1"/>
                </a:solidFill>
              </a:rPr>
              <a:t>FAR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BC4291D-3BA5-2DFF-D60C-63226CB95C7A}"/>
              </a:ext>
            </a:extLst>
          </p:cNvPr>
          <p:cNvSpPr/>
          <p:nvPr/>
        </p:nvSpPr>
        <p:spPr>
          <a:xfrm>
            <a:off x="4452533" y="2526224"/>
            <a:ext cx="2534619" cy="216976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solidFill>
                  <a:schemeClr val="bg1"/>
                </a:solidFill>
              </a:rPr>
              <a:t>FAR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AE76C27-6B21-7743-C95B-CAA28B1112B7}"/>
              </a:ext>
            </a:extLst>
          </p:cNvPr>
          <p:cNvSpPr/>
          <p:nvPr/>
        </p:nvSpPr>
        <p:spPr>
          <a:xfrm>
            <a:off x="7550902" y="2045777"/>
            <a:ext cx="3239147" cy="292918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0" b="1" dirty="0">
                <a:solidFill>
                  <a:schemeClr val="bg1"/>
                </a:solidFill>
              </a:rPr>
              <a:t>FAR</a:t>
            </a:r>
          </a:p>
        </p:txBody>
      </p:sp>
    </p:spTree>
    <p:extLst>
      <p:ext uri="{BB962C8B-B14F-4D97-AF65-F5344CB8AC3E}">
        <p14:creationId xmlns:p14="http://schemas.microsoft.com/office/powerpoint/2010/main" val="341190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0"/>
                            </p:stCondLst>
                            <p:childTnLst>
                              <p:par>
                                <p:cTn id="44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07B53-9F94-3EDC-4EE8-CFB9701A7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686" y="507725"/>
            <a:ext cx="10317892" cy="808037"/>
          </a:xfrm>
        </p:spPr>
        <p:txBody>
          <a:bodyPr>
            <a:normAutofit/>
          </a:bodyPr>
          <a:lstStyle/>
          <a:p>
            <a:r>
              <a:rPr lang="en-US" sz="4400" b="1" dirty="0"/>
              <a:t>CHURCH-RELATED SEX CRIMES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4465" y="1666240"/>
            <a:ext cx="9823621" cy="46228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CHURCH-RELATED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Happened at church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Church Camp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Mission Trip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At the home of church staff member or leader (deacons, elders, pastor, youth workers)</a:t>
            </a:r>
          </a:p>
        </p:txBody>
      </p:sp>
    </p:spTree>
    <p:extLst>
      <p:ext uri="{BB962C8B-B14F-4D97-AF65-F5344CB8AC3E}">
        <p14:creationId xmlns:p14="http://schemas.microsoft.com/office/powerpoint/2010/main" val="113319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07B53-9F94-3EDC-4EE8-CFB9701A7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686" y="399239"/>
            <a:ext cx="10317892" cy="808037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EXAMPLES OF CHURCH-RELATED SEX CRIMES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9686" y="1317355"/>
            <a:ext cx="10317892" cy="5141405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Youth Director caught playing </a:t>
            </a:r>
            <a:r>
              <a:rPr lang="en-US" sz="4000" dirty="0">
                <a:solidFill>
                  <a:srgbClr val="FFFF00"/>
                </a:solidFill>
              </a:rPr>
              <a:t>NUDE</a:t>
            </a:r>
            <a:r>
              <a:rPr lang="en-US" sz="4000" dirty="0"/>
              <a:t> basketball with 4 of the boys in the youth group</a:t>
            </a:r>
          </a:p>
          <a:p>
            <a:pPr algn="l"/>
            <a:endParaRPr lang="en-US" sz="4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Louisiana minister had sex with 2 prostitutes </a:t>
            </a:r>
            <a:r>
              <a:rPr lang="en-US" sz="4000" b="1" i="1" dirty="0">
                <a:solidFill>
                  <a:srgbClr val="FFFF00"/>
                </a:solidFill>
              </a:rPr>
              <a:t>on the altar </a:t>
            </a:r>
            <a:r>
              <a:rPr lang="en-US" sz="4000" dirty="0"/>
              <a:t>in the sanctuary (videotaped it)</a:t>
            </a:r>
          </a:p>
          <a:p>
            <a:pPr algn="l"/>
            <a:endParaRPr lang="en-US" sz="4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13-year old boy working nursery at church – had sex with 3-year old in bathroom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18306CD-B224-D0B7-D0DB-563C5B0E9D0F}"/>
              </a:ext>
            </a:extLst>
          </p:cNvPr>
          <p:cNvSpPr/>
          <p:nvPr/>
        </p:nvSpPr>
        <p:spPr>
          <a:xfrm>
            <a:off x="1542081" y="1222773"/>
            <a:ext cx="9107838" cy="395206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THIS BEGS A QUESTION -</a:t>
            </a:r>
          </a:p>
          <a:p>
            <a:pPr algn="ctr"/>
            <a:endParaRPr lang="en-US" sz="1600" b="1" dirty="0">
              <a:solidFill>
                <a:schemeClr val="bg1"/>
              </a:solidFill>
            </a:endParaRPr>
          </a:p>
          <a:p>
            <a:pPr algn="ctr"/>
            <a:r>
              <a:rPr lang="en-US" sz="5400" b="1" dirty="0">
                <a:solidFill>
                  <a:schemeClr val="bg1"/>
                </a:solidFill>
                <a:latin typeface="Copperplate" panose="02000504000000020004" pitchFamily="2" charset="77"/>
              </a:rPr>
              <a:t>What is a 13-year old boy doing in the nursery?</a:t>
            </a:r>
          </a:p>
        </p:txBody>
      </p:sp>
    </p:spTree>
    <p:extLst>
      <p:ext uri="{BB962C8B-B14F-4D97-AF65-F5344CB8AC3E}">
        <p14:creationId xmlns:p14="http://schemas.microsoft.com/office/powerpoint/2010/main" val="1582195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4465" y="557939"/>
            <a:ext cx="9823621" cy="5731101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Florida pastor charged with having sex with two teenage girls in youth group (in Sunday School room and one in the church van).</a:t>
            </a:r>
          </a:p>
          <a:p>
            <a:pPr algn="l"/>
            <a:endParaRPr lang="en-US" sz="4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Arkansas pastor charged with </a:t>
            </a:r>
            <a:r>
              <a:rPr lang="en-US" sz="4000" b="1" i="1" dirty="0">
                <a:solidFill>
                  <a:srgbClr val="FFFF00"/>
                </a:solidFill>
              </a:rPr>
              <a:t>100 sex crimes</a:t>
            </a:r>
            <a:r>
              <a:rPr lang="en-US" sz="4000" dirty="0"/>
              <a:t>.</a:t>
            </a:r>
          </a:p>
          <a:p>
            <a:pPr algn="l"/>
            <a:endParaRPr lang="en-US" sz="4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Bethalto, Illinois; 27 year on staff; planted cameras in the church (dressing room)</a:t>
            </a:r>
          </a:p>
        </p:txBody>
      </p:sp>
    </p:spTree>
    <p:extLst>
      <p:ext uri="{BB962C8B-B14F-4D97-AF65-F5344CB8AC3E}">
        <p14:creationId xmlns:p14="http://schemas.microsoft.com/office/powerpoint/2010/main" val="3424008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07B53-9F94-3EDC-4EE8-CFB9701A7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686" y="507725"/>
            <a:ext cx="10317892" cy="808037"/>
          </a:xfrm>
        </p:spPr>
        <p:txBody>
          <a:bodyPr>
            <a:normAutofit fontScale="90000"/>
          </a:bodyPr>
          <a:lstStyle/>
          <a:p>
            <a:r>
              <a:rPr lang="en-US" dirty="0"/>
              <a:t>Kayla Gomez-Orozco </a:t>
            </a:r>
            <a:r>
              <a:rPr lang="en-US" sz="4000" b="1" dirty="0"/>
              <a:t>(10-years old)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0672CC-F815-9569-38B5-C45E81C58A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89" t="-6403" r="17325" b="6403"/>
          <a:stretch/>
        </p:blipFill>
        <p:spPr>
          <a:xfrm>
            <a:off x="3731741" y="1370227"/>
            <a:ext cx="4967416" cy="4622800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899E9EB-7E27-F5D7-ECE4-C548872CB346}"/>
              </a:ext>
            </a:extLst>
          </p:cNvPr>
          <p:cNvSpPr/>
          <p:nvPr/>
        </p:nvSpPr>
        <p:spPr>
          <a:xfrm>
            <a:off x="1908663" y="1816013"/>
            <a:ext cx="8837702" cy="245803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base"/>
            <a:r>
              <a:rPr lang="en-US" sz="3200" b="1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- Suspect living in the United States illegally</a:t>
            </a:r>
          </a:p>
          <a:p>
            <a:pPr algn="l" fontAlgn="base"/>
            <a:r>
              <a:rPr lang="en-US" sz="3200" b="1" dirty="0">
                <a:solidFill>
                  <a:srgbClr val="222222"/>
                </a:solidFill>
                <a:latin typeface="Roboto" panose="02000000000000000000" pitchFamily="2" charset="0"/>
              </a:rPr>
              <a:t>- </a:t>
            </a:r>
            <a:r>
              <a:rPr lang="en-US" sz="3200" b="1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previously deported for a violent crime in 2014.</a:t>
            </a:r>
          </a:p>
          <a:p>
            <a:pPr algn="l" fontAlgn="base"/>
            <a:r>
              <a:rPr lang="en-US" sz="3200" b="1" dirty="0">
                <a:solidFill>
                  <a:srgbClr val="222222"/>
                </a:solidFill>
                <a:latin typeface="Roboto" panose="02000000000000000000" pitchFamily="2" charset="0"/>
              </a:rPr>
              <a:t>- The killer was her cousin by marriage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B3BEA3E-8CF7-09F2-ABAA-A40B229E5949}"/>
              </a:ext>
            </a:extLst>
          </p:cNvPr>
          <p:cNvSpPr/>
          <p:nvPr/>
        </p:nvSpPr>
        <p:spPr>
          <a:xfrm>
            <a:off x="1445635" y="1870478"/>
            <a:ext cx="4602997" cy="412254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/>
              <a:t>HE KILLED HIMSELF IN 2024</a:t>
            </a:r>
          </a:p>
        </p:txBody>
      </p:sp>
    </p:spTree>
    <p:extLst>
      <p:ext uri="{BB962C8B-B14F-4D97-AF65-F5344CB8AC3E}">
        <p14:creationId xmlns:p14="http://schemas.microsoft.com/office/powerpoint/2010/main" val="117059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4BA90-B65B-DE2D-70F5-347D549A6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8420"/>
            <a:ext cx="10515600" cy="54485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SO…. </a:t>
            </a:r>
          </a:p>
          <a:p>
            <a:pPr marL="0" indent="0" algn="ctr">
              <a:buNone/>
            </a:pP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</a:t>
            </a:r>
          </a:p>
          <a:p>
            <a:pPr marL="0" indent="0" algn="ctr">
              <a:buNone/>
            </a:pPr>
            <a:r>
              <a:rPr lang="en-US" sz="9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PLAN…?</a:t>
            </a:r>
          </a:p>
        </p:txBody>
      </p:sp>
    </p:spTree>
    <p:extLst>
      <p:ext uri="{BB962C8B-B14F-4D97-AF65-F5344CB8AC3E}">
        <p14:creationId xmlns:p14="http://schemas.microsoft.com/office/powerpoint/2010/main" val="3289938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5667" y="506734"/>
            <a:ext cx="9823621" cy="6121831"/>
          </a:xfrm>
        </p:spPr>
        <p:txBody>
          <a:bodyPr>
            <a:normAutofit/>
          </a:bodyPr>
          <a:lstStyle/>
          <a:p>
            <a:r>
              <a:rPr lang="en-US" sz="6600" dirty="0">
                <a:latin typeface="Copperplate Gothic Bold" panose="020E0705020206020404" pitchFamily="34" charset="77"/>
              </a:rPr>
              <a:t>OUR GOAL </a:t>
            </a:r>
          </a:p>
          <a:p>
            <a:endParaRPr lang="en-US" sz="3200" dirty="0"/>
          </a:p>
          <a:p>
            <a:endParaRPr lang="en-US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Create the                </a:t>
            </a:r>
            <a:r>
              <a:rPr lang="en-US" sz="80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Safest Atmosphere </a:t>
            </a:r>
            <a:r>
              <a:rPr lang="en-US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Possible </a:t>
            </a:r>
          </a:p>
          <a:p>
            <a:pPr marL="1200150" lvl="1" indent="-742950" algn="l">
              <a:buFont typeface="+mj-lt"/>
              <a:buAutoNum type="arabicPeriod"/>
            </a:pPr>
            <a:endParaRPr lang="en-US" sz="3600" dirty="0"/>
          </a:p>
          <a:p>
            <a:pPr marL="1200150" lvl="1" indent="-742950" algn="l">
              <a:buFont typeface="+mj-lt"/>
              <a:buAutoNum type="arabicPeriod"/>
            </a:pPr>
            <a:endParaRPr lang="en-US" sz="3600" dirty="0"/>
          </a:p>
          <a:p>
            <a:pPr lvl="1" algn="l"/>
            <a:endParaRPr lang="en-US" sz="36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01B75CD-5282-B618-D4A4-03D3EC29B5DF}"/>
              </a:ext>
            </a:extLst>
          </p:cNvPr>
          <p:cNvSpPr/>
          <p:nvPr/>
        </p:nvSpPr>
        <p:spPr>
          <a:xfrm rot="20327101">
            <a:off x="113826" y="429015"/>
            <a:ext cx="2933069" cy="289818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>
                <a:solidFill>
                  <a:schemeClr val="bg1"/>
                </a:solidFill>
              </a:rPr>
              <a:t>THIS</a:t>
            </a:r>
          </a:p>
          <a:p>
            <a:pPr algn="ctr"/>
            <a:r>
              <a:rPr lang="en-US" sz="5400" b="1" i="1" dirty="0">
                <a:solidFill>
                  <a:schemeClr val="bg1"/>
                </a:solidFill>
              </a:rPr>
              <a:t>IS FIRST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701FC44-2E5E-8428-D49D-BFDA9D15F89A}"/>
              </a:ext>
            </a:extLst>
          </p:cNvPr>
          <p:cNvSpPr/>
          <p:nvPr/>
        </p:nvSpPr>
        <p:spPr>
          <a:xfrm rot="1160457">
            <a:off x="8941551" y="652778"/>
            <a:ext cx="3069204" cy="267412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>
                <a:solidFill>
                  <a:schemeClr val="bg1"/>
                </a:solidFill>
              </a:rPr>
              <a:t>THIS</a:t>
            </a:r>
          </a:p>
          <a:p>
            <a:pPr algn="ctr"/>
            <a:r>
              <a:rPr lang="en-US" sz="5400" b="1" i="1" dirty="0">
                <a:solidFill>
                  <a:schemeClr val="bg1"/>
                </a:solidFill>
              </a:rPr>
              <a:t>IS FIRST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6FEEE4-8D83-7777-C94D-ADEBD1E6B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921" y="506734"/>
            <a:ext cx="4572000" cy="5966847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08F5230-F3F4-585E-8566-D0FA5ABC06E0}"/>
              </a:ext>
            </a:extLst>
          </p:cNvPr>
          <p:cNvSpPr/>
          <p:nvPr/>
        </p:nvSpPr>
        <p:spPr>
          <a:xfrm>
            <a:off x="2665708" y="5331417"/>
            <a:ext cx="5919629" cy="6509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ONE QUESTION</a:t>
            </a:r>
          </a:p>
        </p:txBody>
      </p:sp>
    </p:spTree>
    <p:extLst>
      <p:ext uri="{BB962C8B-B14F-4D97-AF65-F5344CB8AC3E}">
        <p14:creationId xmlns:p14="http://schemas.microsoft.com/office/powerpoint/2010/main" val="155939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6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4465" y="759417"/>
            <a:ext cx="9823621" cy="5529623"/>
          </a:xfrm>
        </p:spPr>
        <p:txBody>
          <a:bodyPr>
            <a:normAutofit/>
          </a:bodyPr>
          <a:lstStyle/>
          <a:p>
            <a:pPr algn="l"/>
            <a:r>
              <a:rPr lang="en-US" sz="6000" dirty="0"/>
              <a:t>Confront your beliefs about </a:t>
            </a:r>
            <a:r>
              <a:rPr lang="en-US" sz="6000" b="1" i="1" u="sng" dirty="0">
                <a:solidFill>
                  <a:srgbClr val="FFFF00"/>
                </a:solidFill>
              </a:rPr>
              <a:t>TRUST</a:t>
            </a:r>
            <a:r>
              <a:rPr lang="en-US" sz="6000" dirty="0"/>
              <a:t>. </a:t>
            </a:r>
          </a:p>
          <a:p>
            <a:pPr marL="1200150" lvl="1" indent="-742950" algn="l">
              <a:buFont typeface="+mj-lt"/>
              <a:buAutoNum type="arabicPeriod"/>
            </a:pPr>
            <a:r>
              <a:rPr lang="en-US" sz="6000" dirty="0"/>
              <a:t>LOVE is </a:t>
            </a:r>
            <a:r>
              <a:rPr lang="en-US" sz="6000" b="1" i="1" u="sng" dirty="0">
                <a:solidFill>
                  <a:srgbClr val="FFFF00"/>
                </a:solidFill>
              </a:rPr>
              <a:t>FREELY GIVEN</a:t>
            </a:r>
            <a:r>
              <a:rPr lang="en-US" sz="6000" b="1" i="1" dirty="0">
                <a:solidFill>
                  <a:srgbClr val="FFFF00"/>
                </a:solidFill>
              </a:rPr>
              <a:t> </a:t>
            </a:r>
            <a:r>
              <a:rPr lang="en-US" sz="6000" dirty="0"/>
              <a:t>to all …</a:t>
            </a:r>
          </a:p>
          <a:p>
            <a:pPr marL="1200150" lvl="1" indent="-742950" algn="l">
              <a:buFont typeface="+mj-lt"/>
              <a:buAutoNum type="arabicPeriod"/>
            </a:pPr>
            <a:r>
              <a:rPr lang="en-US" sz="6000" dirty="0">
                <a:solidFill>
                  <a:srgbClr val="FFFF00"/>
                </a:solidFill>
              </a:rPr>
              <a:t>TRUST</a:t>
            </a:r>
            <a:r>
              <a:rPr lang="en-US" sz="6000" dirty="0"/>
              <a:t> is only given to </a:t>
            </a:r>
            <a:r>
              <a:rPr lang="en-US" sz="6000" b="1" i="1" u="sng" dirty="0">
                <a:solidFill>
                  <a:srgbClr val="FFFF00"/>
                </a:solidFill>
              </a:rPr>
              <a:t>those who earn it</a:t>
            </a:r>
            <a:r>
              <a:rPr lang="en-US" sz="6000" dirty="0"/>
              <a:t>.</a:t>
            </a:r>
          </a:p>
          <a:p>
            <a:pPr marL="742950" indent="-742950" algn="l">
              <a:buFont typeface="+mj-lt"/>
              <a:buAutoNum type="arabicPeriod"/>
            </a:pPr>
            <a:endParaRPr lang="en-US" sz="3600" dirty="0"/>
          </a:p>
          <a:p>
            <a:pPr marL="1200150" lvl="1" indent="-742950" algn="l">
              <a:buFont typeface="+mj-lt"/>
              <a:buAutoNum type="arabicPeriod"/>
            </a:pPr>
            <a:endParaRPr lang="en-US" sz="3600" dirty="0"/>
          </a:p>
          <a:p>
            <a:pPr marL="1200150" lvl="1" indent="-742950" algn="l">
              <a:buFont typeface="+mj-lt"/>
              <a:buAutoNum type="arabicPeriod"/>
            </a:pPr>
            <a:endParaRPr lang="en-US" sz="3600" dirty="0"/>
          </a:p>
          <a:p>
            <a:pPr lvl="1" algn="l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4821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07B53-9F94-3EDC-4EE8-CFB9701A7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686" y="507725"/>
            <a:ext cx="10317892" cy="808037"/>
          </a:xfrm>
        </p:spPr>
        <p:txBody>
          <a:bodyPr>
            <a:normAutofit/>
          </a:bodyPr>
          <a:lstStyle/>
          <a:p>
            <a:r>
              <a:rPr lang="en-US" sz="4400" b="1" dirty="0"/>
              <a:t>BE MORE LIKE …. JESUS!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4465" y="1441342"/>
            <a:ext cx="9823621" cy="5052448"/>
          </a:xfrm>
        </p:spPr>
        <p:txBody>
          <a:bodyPr>
            <a:normAutofit/>
          </a:bodyPr>
          <a:lstStyle/>
          <a:p>
            <a:pPr marL="742950" indent="-742950" algn="l">
              <a:buFont typeface="+mj-lt"/>
              <a:buAutoNum type="arabicPeriod"/>
            </a:pPr>
            <a:r>
              <a:rPr lang="en-US" sz="4000" dirty="0"/>
              <a:t>Jesus did </a:t>
            </a:r>
            <a:r>
              <a:rPr lang="en-US" sz="4000" dirty="0">
                <a:solidFill>
                  <a:srgbClr val="FFFF00"/>
                </a:solidFill>
              </a:rPr>
              <a:t>NOT</a:t>
            </a:r>
            <a:r>
              <a:rPr lang="en-US" sz="4000" dirty="0"/>
              <a:t> trust anyone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4000" dirty="0"/>
              <a:t>John 2:24-25</a:t>
            </a:r>
          </a:p>
          <a:p>
            <a:r>
              <a:rPr lang="en-US" sz="4000" dirty="0"/>
              <a:t>“Because of the miraculous signs Jesus did in Jerusalem at the Passover celebration, many began to trust in him…</a:t>
            </a:r>
          </a:p>
          <a:p>
            <a:r>
              <a:rPr lang="en-US" sz="4000" dirty="0"/>
              <a:t>But </a:t>
            </a:r>
            <a:r>
              <a:rPr lang="en-US" sz="4000" b="1" i="1" dirty="0">
                <a:solidFill>
                  <a:srgbClr val="FFFF00"/>
                </a:solidFill>
              </a:rPr>
              <a:t>Jesus did </a:t>
            </a:r>
            <a:r>
              <a:rPr lang="en-US" sz="4000" b="1" i="1" u="sng" dirty="0">
                <a:solidFill>
                  <a:srgbClr val="FFFF00"/>
                </a:solidFill>
              </a:rPr>
              <a:t>NOT</a:t>
            </a:r>
            <a:r>
              <a:rPr lang="en-US" sz="4000" b="1" i="1" dirty="0">
                <a:solidFill>
                  <a:srgbClr val="FFFF00"/>
                </a:solidFill>
              </a:rPr>
              <a:t> trust them</a:t>
            </a:r>
            <a:r>
              <a:rPr lang="en-US" sz="4000" dirty="0"/>
              <a:t>, because he knew all about people.”</a:t>
            </a:r>
            <a:br>
              <a:rPr lang="en-US" dirty="0"/>
            </a:br>
            <a:endParaRPr lang="en-US" sz="3600" dirty="0"/>
          </a:p>
          <a:p>
            <a:pPr marL="742950" indent="-742950" algn="l">
              <a:buFont typeface="+mj-lt"/>
              <a:buAutoNum type="arabicPeriod"/>
            </a:pPr>
            <a:endParaRPr lang="en-US" sz="3600" dirty="0"/>
          </a:p>
          <a:p>
            <a:pPr marL="1200150" lvl="1" indent="-742950" algn="l">
              <a:buFont typeface="+mj-lt"/>
              <a:buAutoNum type="arabicPeriod"/>
            </a:pPr>
            <a:endParaRPr lang="en-US" sz="3600" dirty="0"/>
          </a:p>
          <a:p>
            <a:pPr marL="1200150" lvl="1" indent="-742950" algn="l">
              <a:buFont typeface="+mj-lt"/>
              <a:buAutoNum type="arabicPeriod"/>
            </a:pPr>
            <a:endParaRPr lang="en-US" sz="3600" dirty="0"/>
          </a:p>
          <a:p>
            <a:pPr lvl="1" algn="l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6505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07B53-9F94-3EDC-4EE8-CFB9701A7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686" y="507725"/>
            <a:ext cx="10515600" cy="808037"/>
          </a:xfrm>
        </p:spPr>
        <p:txBody>
          <a:bodyPr>
            <a:normAutofit/>
          </a:bodyPr>
          <a:lstStyle/>
          <a:p>
            <a:r>
              <a:rPr lang="en-US" sz="4400" b="1" dirty="0"/>
              <a:t>HE COULD </a:t>
            </a:r>
            <a:r>
              <a:rPr lang="en-US" sz="4400" b="1" i="1" dirty="0">
                <a:solidFill>
                  <a:srgbClr val="FFFF00"/>
                </a:solidFill>
              </a:rPr>
              <a:t>NOT</a:t>
            </a:r>
            <a:r>
              <a:rPr lang="en-US" sz="4400" b="1" dirty="0"/>
              <a:t> TRUST HIS OWN APOSTLES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9687" y="1666240"/>
            <a:ext cx="10243752" cy="4622800"/>
          </a:xfrm>
        </p:spPr>
        <p:txBody>
          <a:bodyPr>
            <a:normAutofit/>
          </a:bodyPr>
          <a:lstStyle/>
          <a:p>
            <a:pPr marL="742950" indent="-742950" algn="l">
              <a:buFont typeface="+mj-lt"/>
              <a:buAutoNum type="arabicPeriod"/>
            </a:pPr>
            <a:r>
              <a:rPr lang="en-US" sz="4000" dirty="0"/>
              <a:t>Mark 14:27 “All of you will desert me…”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4000" dirty="0"/>
              <a:t>The Disciples all say they would never deny Him; that they would even die for him.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4000" dirty="0"/>
              <a:t>Matthew 26 Jesus gets arrested: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4000" dirty="0"/>
              <a:t>Verse 56: “…all the disciples </a:t>
            </a:r>
            <a:r>
              <a:rPr lang="en-US" sz="4000" b="1" i="1" dirty="0">
                <a:solidFill>
                  <a:srgbClr val="FFFF00"/>
                </a:solidFill>
              </a:rPr>
              <a:t>deserted</a:t>
            </a:r>
            <a:r>
              <a:rPr lang="en-US" sz="4000" dirty="0"/>
              <a:t> Him.”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4000" dirty="0"/>
              <a:t>And they had been with him over 3 years!</a:t>
            </a:r>
            <a:endParaRPr lang="en-US" sz="3600" dirty="0"/>
          </a:p>
          <a:p>
            <a:pPr marL="1200150" lvl="1" indent="-742950" algn="l">
              <a:buFont typeface="+mj-lt"/>
              <a:buAutoNum type="arabicPeriod"/>
            </a:pPr>
            <a:endParaRPr lang="en-US" sz="3600" dirty="0"/>
          </a:p>
          <a:p>
            <a:pPr marL="1200150" lvl="1" indent="-742950" algn="l">
              <a:buFont typeface="+mj-lt"/>
              <a:buAutoNum type="arabicPeriod"/>
            </a:pPr>
            <a:endParaRPr lang="en-US" sz="3600" dirty="0"/>
          </a:p>
          <a:p>
            <a:pPr lvl="1" algn="l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0562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58CCE-ED1C-6B2E-121C-0A348AAE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i="1" dirty="0"/>
              <a:t>The 3 Lives of Mankind….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D085A-9ED6-6EC5-B2DA-EF41FC252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/>
              <a:t>Public Life</a:t>
            </a:r>
          </a:p>
          <a:p>
            <a:pPr marL="0" indent="0" algn="ctr">
              <a:buNone/>
            </a:pPr>
            <a:r>
              <a:rPr lang="en-US" sz="5400" dirty="0"/>
              <a:t>Private Life</a:t>
            </a:r>
          </a:p>
          <a:p>
            <a:pPr marL="0" indent="0" algn="r">
              <a:buNone/>
            </a:pPr>
            <a:r>
              <a:rPr lang="en-US" sz="5400" dirty="0"/>
              <a:t>Secret Life</a:t>
            </a:r>
          </a:p>
        </p:txBody>
      </p:sp>
    </p:spTree>
    <p:extLst>
      <p:ext uri="{BB962C8B-B14F-4D97-AF65-F5344CB8AC3E}">
        <p14:creationId xmlns:p14="http://schemas.microsoft.com/office/powerpoint/2010/main" val="310323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157D0-3D18-81BD-758F-BA71C1154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HOW DO THESE CRIMES OCCUR AT HOUSES OF WORSHIP (etc)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7A959-0E81-FFF8-7A48-A6289E4A2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en-US" sz="4000" dirty="0"/>
              <a:t>“I can’t believe it happened at a church”</a:t>
            </a:r>
          </a:p>
          <a:p>
            <a:pPr marL="0" indent="0">
              <a:buNone/>
            </a:pPr>
            <a:endParaRPr lang="en-US" sz="1100" dirty="0"/>
          </a:p>
          <a:p>
            <a:r>
              <a:rPr lang="en-US" sz="4000" dirty="0"/>
              <a:t>Confession of a Texas sex offender</a:t>
            </a:r>
          </a:p>
          <a:p>
            <a:endParaRPr lang="en-US" sz="4000" dirty="0"/>
          </a:p>
          <a:p>
            <a:endParaRPr lang="en-US" sz="4000" dirty="0"/>
          </a:p>
          <a:p>
            <a:endParaRPr lang="en-US" sz="4000" dirty="0"/>
          </a:p>
          <a:p>
            <a:r>
              <a:rPr lang="en-US" sz="4000" dirty="0"/>
              <a:t>They can happen at church because offenders have </a:t>
            </a:r>
            <a:r>
              <a:rPr lang="en-US" sz="4000" b="1" i="1" u="sng" dirty="0">
                <a:solidFill>
                  <a:srgbClr val="FFFF00"/>
                </a:solidFill>
              </a:rPr>
              <a:t>ACCESS</a:t>
            </a:r>
            <a:r>
              <a:rPr lang="en-US" sz="4000" dirty="0"/>
              <a:t> to children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F10069A-2CCC-11BB-C08A-3380AF2105D5}"/>
              </a:ext>
            </a:extLst>
          </p:cNvPr>
          <p:cNvSpPr/>
          <p:nvPr/>
        </p:nvSpPr>
        <p:spPr>
          <a:xfrm>
            <a:off x="1022889" y="3429000"/>
            <a:ext cx="8834033" cy="153433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”I knew they would give me access to the children…”</a:t>
            </a:r>
          </a:p>
        </p:txBody>
      </p:sp>
    </p:spTree>
    <p:extLst>
      <p:ext uri="{BB962C8B-B14F-4D97-AF65-F5344CB8AC3E}">
        <p14:creationId xmlns:p14="http://schemas.microsoft.com/office/powerpoint/2010/main" val="40367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9687" y="1666240"/>
            <a:ext cx="10243752" cy="4622800"/>
          </a:xfrm>
        </p:spPr>
        <p:txBody>
          <a:bodyPr>
            <a:normAutofit/>
          </a:bodyPr>
          <a:lstStyle/>
          <a:p>
            <a:r>
              <a:rPr lang="en-US" sz="7200" b="1" i="1" dirty="0"/>
              <a:t>What </a:t>
            </a:r>
            <a:r>
              <a:rPr lang="en-US" sz="7200" b="1" i="1" dirty="0">
                <a:solidFill>
                  <a:srgbClr val="FFFF00"/>
                </a:solidFill>
              </a:rPr>
              <a:t>quality</a:t>
            </a:r>
            <a:r>
              <a:rPr lang="en-US" sz="7200" b="1" i="1" dirty="0"/>
              <a:t> is required to have a fighting chance at stopping sex crimes</a:t>
            </a:r>
            <a:r>
              <a:rPr lang="en-US" sz="8800" b="1" i="1" dirty="0"/>
              <a:t>?</a:t>
            </a:r>
          </a:p>
          <a:p>
            <a:pPr marL="1200150" lvl="1" indent="-742950" algn="l">
              <a:buFont typeface="+mj-lt"/>
              <a:buAutoNum type="arabicPeriod"/>
            </a:pPr>
            <a:endParaRPr lang="en-US" sz="3600" dirty="0"/>
          </a:p>
          <a:p>
            <a:pPr marL="1200150" lvl="1" indent="-742950" algn="l">
              <a:buFont typeface="+mj-lt"/>
              <a:buAutoNum type="arabicPeriod"/>
            </a:pPr>
            <a:endParaRPr lang="en-US" sz="3600" dirty="0"/>
          </a:p>
          <a:p>
            <a:pPr lvl="1" algn="l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628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9687" y="350396"/>
            <a:ext cx="10243752" cy="4622800"/>
          </a:xfrm>
        </p:spPr>
        <p:txBody>
          <a:bodyPr>
            <a:normAutofit/>
          </a:bodyPr>
          <a:lstStyle/>
          <a:p>
            <a:r>
              <a:rPr lang="en-US" sz="9600" b="1" i="1" dirty="0"/>
              <a:t>Prudence</a:t>
            </a:r>
          </a:p>
          <a:p>
            <a:r>
              <a:rPr lang="en-US" sz="5400" b="1" i="1" dirty="0"/>
              <a:t>The ability to see what might go wrong, and then </a:t>
            </a:r>
          </a:p>
          <a:p>
            <a:r>
              <a:rPr lang="en-US" sz="5400" b="1" i="1" dirty="0">
                <a:solidFill>
                  <a:srgbClr val="FFFF00"/>
                </a:solidFill>
              </a:rPr>
              <a:t>take the necessary steps to STOP it!</a:t>
            </a:r>
          </a:p>
          <a:p>
            <a:pPr marL="1200150" lvl="1" indent="-742950" algn="l">
              <a:buFont typeface="+mj-lt"/>
              <a:buAutoNum type="arabicPeriod"/>
            </a:pPr>
            <a:endParaRPr lang="en-US" sz="3600" dirty="0"/>
          </a:p>
          <a:p>
            <a:pPr marL="1200150" lvl="1" indent="-742950" algn="l">
              <a:buFont typeface="+mj-lt"/>
              <a:buAutoNum type="arabicPeriod"/>
            </a:pPr>
            <a:endParaRPr lang="en-US" sz="3600" dirty="0"/>
          </a:p>
          <a:p>
            <a:pPr lvl="1" algn="l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050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58CCE-ED1C-6B2E-121C-0A348AAE9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29722"/>
          </a:xfrm>
        </p:spPr>
        <p:txBody>
          <a:bodyPr/>
          <a:lstStyle/>
          <a:p>
            <a:r>
              <a:rPr lang="en-US" b="1" dirty="0"/>
              <a:t>PROVERBS 22:3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D085A-9ED6-6EC5-B2DA-EF41FC252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5862"/>
            <a:ext cx="9948620" cy="44862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/>
              <a:t>“The </a:t>
            </a:r>
            <a:r>
              <a:rPr lang="en-US" sz="4800" dirty="0">
                <a:latin typeface="Britannic Bold" panose="020B0903060703020204" pitchFamily="34" charset="77"/>
              </a:rPr>
              <a:t>prudent</a:t>
            </a:r>
            <a:r>
              <a:rPr lang="en-US" sz="4800" dirty="0"/>
              <a:t>                                       </a:t>
            </a:r>
            <a:r>
              <a:rPr lang="en-US" sz="4800" b="1" i="1" dirty="0">
                <a:solidFill>
                  <a:srgbClr val="FFFF00"/>
                </a:solidFill>
              </a:rPr>
              <a:t>foresee danger                                           </a:t>
            </a:r>
            <a:r>
              <a:rPr lang="en-US" sz="4800" dirty="0"/>
              <a:t>and take the necessary precautions. </a:t>
            </a:r>
          </a:p>
          <a:p>
            <a:pPr marL="0" indent="0" algn="ctr">
              <a:buNone/>
            </a:pPr>
            <a:r>
              <a:rPr lang="en-US" sz="4800" dirty="0"/>
              <a:t>The simpleton ignores them and suffers the consequences.”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B191DEE-56B8-CE02-901C-65E94D97D7E6}"/>
              </a:ext>
            </a:extLst>
          </p:cNvPr>
          <p:cNvSpPr/>
          <p:nvPr/>
        </p:nvSpPr>
        <p:spPr>
          <a:xfrm>
            <a:off x="2944678" y="4790615"/>
            <a:ext cx="6302644" cy="151719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>
                <a:solidFill>
                  <a:schemeClr val="bg1"/>
                </a:solidFill>
              </a:rPr>
              <a:t>John 7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55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07B53-9F94-3EDC-4EE8-CFB9701A7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686" y="507725"/>
            <a:ext cx="10515600" cy="808037"/>
          </a:xfrm>
        </p:spPr>
        <p:txBody>
          <a:bodyPr>
            <a:normAutofit/>
          </a:bodyPr>
          <a:lstStyle/>
          <a:p>
            <a:r>
              <a:rPr lang="en-US" sz="4400" b="1" dirty="0"/>
              <a:t>EXAMPLES OF PRUDENCE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9687" y="1666240"/>
            <a:ext cx="10243752" cy="4622800"/>
          </a:xfrm>
        </p:spPr>
        <p:txBody>
          <a:bodyPr>
            <a:normAutofit/>
          </a:bodyPr>
          <a:lstStyle/>
          <a:p>
            <a:pPr marL="742950" indent="-742950" algn="l">
              <a:buFont typeface="+mj-lt"/>
              <a:buAutoNum type="arabicPeriod"/>
            </a:pPr>
            <a:r>
              <a:rPr lang="en-US" sz="4000" dirty="0"/>
              <a:t>Instructions to sex offenders who attend your church.</a:t>
            </a:r>
          </a:p>
          <a:p>
            <a:pPr marL="742950" indent="-742950" algn="l">
              <a:buFont typeface="+mj-lt"/>
              <a:buAutoNum type="arabicPeriod"/>
            </a:pPr>
            <a:endParaRPr lang="en-US" sz="4000" dirty="0"/>
          </a:p>
          <a:p>
            <a:pPr marL="742950" indent="-742950" algn="l">
              <a:buFont typeface="+mj-lt"/>
              <a:buAutoNum type="arabicPeriod"/>
            </a:pPr>
            <a:r>
              <a:rPr lang="en-US" sz="4000" dirty="0"/>
              <a:t>Instructions to church staff and ALL leaders</a:t>
            </a:r>
          </a:p>
          <a:p>
            <a:pPr marL="742950" indent="-742950" algn="l">
              <a:buFont typeface="+mj-lt"/>
              <a:buAutoNum type="arabicPeriod"/>
            </a:pPr>
            <a:endParaRPr lang="en-US" sz="4000" dirty="0"/>
          </a:p>
          <a:p>
            <a:pPr marL="742950" indent="-742950" algn="l">
              <a:buFont typeface="+mj-lt"/>
              <a:buAutoNum type="arabicPeriod"/>
            </a:pPr>
            <a:r>
              <a:rPr lang="en-US" sz="4000" dirty="0"/>
              <a:t>“Billy Graham Rule”</a:t>
            </a:r>
          </a:p>
          <a:p>
            <a:pPr marL="1200150" lvl="1" indent="-742950" algn="l">
              <a:buFont typeface="+mj-lt"/>
              <a:buAutoNum type="arabicPeriod"/>
            </a:pPr>
            <a:endParaRPr lang="en-US" sz="3600" dirty="0"/>
          </a:p>
          <a:p>
            <a:pPr lvl="1" algn="l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0325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73DF0-A86B-8A0C-8DAC-EC7092F0E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8936"/>
            <a:ext cx="10515600" cy="55880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>
                <a:latin typeface="Copperplate Gothic Bold" panose="020E0705020206020404" pitchFamily="34" charset="77"/>
              </a:rPr>
              <a:t>You must also understand the </a:t>
            </a:r>
          </a:p>
          <a:p>
            <a:pPr marL="0" indent="0" algn="ctr">
              <a:buNone/>
            </a:pPr>
            <a:r>
              <a:rPr lang="en-US" sz="6000" i="1" dirty="0">
                <a:solidFill>
                  <a:srgbClr val="FFFF00"/>
                </a:solidFill>
                <a:latin typeface="Copperplate Gothic Bold" panose="020E0705020206020404" pitchFamily="34" charset="77"/>
              </a:rPr>
              <a:t>PORN Connection </a:t>
            </a:r>
          </a:p>
          <a:p>
            <a:pPr marL="0" indent="0" algn="ctr">
              <a:buNone/>
            </a:pPr>
            <a:r>
              <a:rPr lang="en-US" sz="6000" dirty="0">
                <a:latin typeface="Copperplate Gothic Bold" panose="020E0705020206020404" pitchFamily="34" charset="77"/>
              </a:rPr>
              <a:t>to </a:t>
            </a:r>
          </a:p>
          <a:p>
            <a:pPr marL="0" indent="0" algn="ctr">
              <a:buNone/>
            </a:pPr>
            <a:r>
              <a:rPr lang="en-US" sz="6000" dirty="0">
                <a:latin typeface="Copperplate Gothic Bold" panose="020E0705020206020404" pitchFamily="34" charset="77"/>
              </a:rPr>
              <a:t>sex crimes</a:t>
            </a:r>
          </a:p>
        </p:txBody>
      </p:sp>
    </p:spTree>
    <p:extLst>
      <p:ext uri="{BB962C8B-B14F-4D97-AF65-F5344CB8AC3E}">
        <p14:creationId xmlns:p14="http://schemas.microsoft.com/office/powerpoint/2010/main" val="11990034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07B53-9F94-3EDC-4EE8-CFB9701A7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55003"/>
            <a:ext cx="9144000" cy="808037"/>
          </a:xfrm>
        </p:spPr>
        <p:txBody>
          <a:bodyPr>
            <a:normAutofit/>
          </a:bodyPr>
          <a:lstStyle/>
          <a:p>
            <a:r>
              <a:rPr lang="en-US" sz="4400" b="1" dirty="0"/>
              <a:t>THE PORN CONNECTION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66240"/>
            <a:ext cx="9144000" cy="4622800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Porn generates more money than the NBA, NFL, and MLB combined.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Porn generates more  money than ABC, NBC, and CBS combined.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Over 42 million websites are devoted to porn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dirty="0"/>
              <a:t>47% of families in the U.S. reported that porn is a problem in their home</a:t>
            </a:r>
          </a:p>
        </p:txBody>
      </p:sp>
    </p:spTree>
    <p:extLst>
      <p:ext uri="{BB962C8B-B14F-4D97-AF65-F5344CB8AC3E}">
        <p14:creationId xmlns:p14="http://schemas.microsoft.com/office/powerpoint/2010/main" val="2968782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07B53-9F94-3EDC-4EE8-CFB9701A7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44796"/>
            <a:ext cx="9144000" cy="808037"/>
          </a:xfrm>
        </p:spPr>
        <p:txBody>
          <a:bodyPr>
            <a:normAutofit/>
          </a:bodyPr>
          <a:lstStyle/>
          <a:p>
            <a:r>
              <a:rPr lang="en-US" sz="4400" b="1" dirty="0"/>
              <a:t>THE PORN CONNECTION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389" y="1456170"/>
            <a:ext cx="9984259" cy="4944629"/>
          </a:xfrm>
        </p:spPr>
        <p:txBody>
          <a:bodyPr>
            <a:normAutofit fontScale="85000" lnSpcReduction="20000"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A Michigan State Police report showed that in 41 percent of sexual assault cases, porn was viewed </a:t>
            </a:r>
            <a:r>
              <a:rPr lang="en-US" sz="3600" dirty="0">
                <a:solidFill>
                  <a:srgbClr val="FFFF00"/>
                </a:solidFill>
              </a:rPr>
              <a:t>just prior to or during the crime</a:t>
            </a:r>
            <a:r>
              <a:rPr lang="en-US" sz="3600" dirty="0"/>
              <a:t>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A University of New Hampshire study showed that the highest rape rates are in states that have </a:t>
            </a:r>
            <a:r>
              <a:rPr lang="en-US" sz="3600" b="1" dirty="0">
                <a:solidFill>
                  <a:srgbClr val="FFFF00"/>
                </a:solidFill>
              </a:rPr>
              <a:t>high sales of porn magazines</a:t>
            </a:r>
            <a:r>
              <a:rPr lang="en-US" sz="3600" dirty="0"/>
              <a:t>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Research found that adult porn was connected </a:t>
            </a:r>
            <a:r>
              <a:rPr lang="en-US" sz="3600" dirty="0">
                <a:solidFill>
                  <a:srgbClr val="FFFF00"/>
                </a:solidFill>
              </a:rPr>
              <a:t>with each of 1,400 sexual abuse cases in </a:t>
            </a:r>
            <a:r>
              <a:rPr lang="en-US" sz="3600" dirty="0" err="1">
                <a:solidFill>
                  <a:srgbClr val="FFFF00"/>
                </a:solidFill>
              </a:rPr>
              <a:t>Lousiville</a:t>
            </a:r>
            <a:r>
              <a:rPr lang="en-US" sz="3600" dirty="0">
                <a:solidFill>
                  <a:srgbClr val="FFFF00"/>
                </a:solidFill>
              </a:rPr>
              <a:t>, Kentucky. </a:t>
            </a:r>
            <a:r>
              <a:rPr lang="en-US" sz="3600" dirty="0"/>
              <a:t>The majority of them were also connected with</a:t>
            </a:r>
            <a:r>
              <a:rPr lang="en-US" sz="3600" dirty="0">
                <a:solidFill>
                  <a:srgbClr val="FFFF00"/>
                </a:solidFill>
              </a:rPr>
              <a:t> child porn</a:t>
            </a:r>
            <a:r>
              <a:rPr lang="en-US" sz="3600" dirty="0"/>
              <a:t>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Other studies found that heavy use of the type of porn sold at adult bookstores matched an </a:t>
            </a:r>
            <a:r>
              <a:rPr lang="en-US" sz="3600" dirty="0">
                <a:solidFill>
                  <a:srgbClr val="FFFF00"/>
                </a:solidFill>
              </a:rPr>
              <a:t>increased willingness to commit rape or other forced sexual acts</a:t>
            </a:r>
            <a:r>
              <a:rPr lang="en-US" sz="3600" dirty="0"/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7158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07B53-9F94-3EDC-4EE8-CFB9701A7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55003"/>
            <a:ext cx="9144000" cy="808037"/>
          </a:xfrm>
        </p:spPr>
        <p:txBody>
          <a:bodyPr>
            <a:normAutofit/>
          </a:bodyPr>
          <a:lstStyle/>
          <a:p>
            <a:r>
              <a:rPr lang="en-US" sz="4400" b="1" dirty="0"/>
              <a:t>A Federal Agent told me …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66240"/>
            <a:ext cx="9144000" cy="4622800"/>
          </a:xfrm>
        </p:spPr>
        <p:txBody>
          <a:bodyPr>
            <a:normAutofit fontScale="85000" lnSpcReduction="20000"/>
          </a:bodyPr>
          <a:lstStyle/>
          <a:p>
            <a:pPr>
              <a:defRPr sz="3200"/>
            </a:pPr>
            <a:r>
              <a:rPr lang="en-US" sz="4000" dirty="0"/>
              <a:t>"I work every federal violation ... terrorism, violent crime, and crimes against children to name just a few...  </a:t>
            </a:r>
          </a:p>
          <a:p>
            <a:pPr>
              <a:defRPr sz="3200"/>
            </a:pPr>
            <a:r>
              <a:rPr lang="en-US" sz="4000" dirty="0"/>
              <a:t>Perhaps I have become cynical, </a:t>
            </a:r>
            <a:r>
              <a:rPr lang="en-US" sz="4000" b="1" i="1" dirty="0"/>
              <a:t>but </a:t>
            </a:r>
            <a:r>
              <a:rPr lang="en-US" sz="4000" b="1" i="1" dirty="0">
                <a:solidFill>
                  <a:srgbClr val="FFFF00"/>
                </a:solidFill>
              </a:rPr>
              <a:t>I’ve seen child pornography on so many electronic devices associated with men (and women) of all walks of life and faiths</a:t>
            </a:r>
            <a:r>
              <a:rPr lang="en-US" sz="4000" dirty="0">
                <a:solidFill>
                  <a:srgbClr val="FFFF00"/>
                </a:solidFill>
              </a:rPr>
              <a:t>, ...</a:t>
            </a:r>
          </a:p>
          <a:p>
            <a:pPr>
              <a:defRPr sz="3200"/>
            </a:pPr>
            <a:r>
              <a:rPr lang="en-US" sz="4000" dirty="0"/>
              <a:t>… I am convinced over </a:t>
            </a:r>
            <a:r>
              <a:rPr lang="en-US" sz="4000" b="1" i="1" dirty="0">
                <a:solidFill>
                  <a:srgbClr val="FFFF00"/>
                </a:solidFill>
              </a:rPr>
              <a:t>half of Christian men have viewed child porn at some point</a:t>
            </a:r>
            <a:r>
              <a:rPr lang="en-US" sz="4000" dirty="0"/>
              <a:t>...This is a silent cancer eating away at the church, from the inside out..."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9070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07B53-9F94-3EDC-4EE8-CFB9701A7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07725"/>
            <a:ext cx="9144000" cy="808037"/>
          </a:xfrm>
        </p:spPr>
        <p:txBody>
          <a:bodyPr>
            <a:normAutofit/>
          </a:bodyPr>
          <a:lstStyle/>
          <a:p>
            <a:r>
              <a:rPr lang="en-US" sz="4400" b="1" dirty="0"/>
              <a:t>THE PORN CONNECTION (in church)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66240"/>
            <a:ext cx="9144000" cy="46228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68% of </a:t>
            </a:r>
            <a:r>
              <a:rPr lang="en-US" sz="3600" b="1" dirty="0">
                <a:solidFill>
                  <a:srgbClr val="FFFF00"/>
                </a:solidFill>
              </a:rPr>
              <a:t>church-going men </a:t>
            </a:r>
            <a:r>
              <a:rPr lang="en-US" sz="3600" dirty="0"/>
              <a:t>view porn on a regular basis.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50% of pastors view porn on a regular basis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Another report: 1 in 7 senior pastors use porn on a regular basis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1 in 5 youth pastors view porn regularly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That’s over 50,000 church leaders in the U.S.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1070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07B53-9F94-3EDC-4EE8-CFB9701A7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07725"/>
            <a:ext cx="9144000" cy="808037"/>
          </a:xfrm>
        </p:spPr>
        <p:txBody>
          <a:bodyPr>
            <a:normAutofit/>
          </a:bodyPr>
          <a:lstStyle/>
          <a:p>
            <a:r>
              <a:rPr lang="en-US" sz="4400" b="1" dirty="0"/>
              <a:t>A TOOL THAT CAN HELP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66240"/>
            <a:ext cx="9144000" cy="4622800"/>
          </a:xfrm>
        </p:spPr>
        <p:txBody>
          <a:bodyPr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Covenant Eyes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Meet with pastor and staff, and ask that all staff members join Covenant Eyes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/>
              <a:t>It is a not a “cure all” for porn addiction, but it will help get on the Road to Recovery.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6842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A6BAFA4-8C70-DEAB-7EF0-31E80FFC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8385" y="480447"/>
            <a:ext cx="10290875" cy="5808593"/>
          </a:xfrm>
        </p:spPr>
        <p:txBody>
          <a:bodyPr>
            <a:normAutofit/>
          </a:bodyPr>
          <a:lstStyle/>
          <a:p>
            <a:r>
              <a:rPr lang="en-US" sz="4800" dirty="0"/>
              <a:t>HOST</a:t>
            </a:r>
            <a:r>
              <a:rPr lang="en-US" sz="8000" dirty="0"/>
              <a:t> </a:t>
            </a:r>
          </a:p>
          <a:p>
            <a:r>
              <a:rPr lang="en-US" sz="6600" dirty="0"/>
              <a:t>Women’s Safety Seminars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4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799693-C38B-34AD-D5B9-7FC12D2BE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075" y="2820691"/>
            <a:ext cx="4680487" cy="3347633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6F25BDB-2890-201F-5BC9-D539870AF76B}"/>
              </a:ext>
            </a:extLst>
          </p:cNvPr>
          <p:cNvSpPr/>
          <p:nvPr/>
        </p:nvSpPr>
        <p:spPr>
          <a:xfrm>
            <a:off x="1503335" y="419485"/>
            <a:ext cx="9825925" cy="2280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bg1"/>
                </a:solidFill>
              </a:rPr>
              <a:t>Phoebe….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“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she hath been a benefactor of many…”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E43F8AA-F45F-22AD-4EDE-43DF2D298A31}"/>
              </a:ext>
            </a:extLst>
          </p:cNvPr>
          <p:cNvSpPr/>
          <p:nvPr/>
        </p:nvSpPr>
        <p:spPr>
          <a:xfrm>
            <a:off x="1503334" y="3436751"/>
            <a:ext cx="9825925" cy="2280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“Benefactor” – female guardian, protectress</a:t>
            </a:r>
          </a:p>
        </p:txBody>
      </p:sp>
    </p:spTree>
    <p:extLst>
      <p:ext uri="{BB962C8B-B14F-4D97-AF65-F5344CB8AC3E}">
        <p14:creationId xmlns:p14="http://schemas.microsoft.com/office/powerpoint/2010/main" val="152812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4394EE-5B3C-EDC3-7FC3-A519112A2A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2676" y="610149"/>
            <a:ext cx="3856893" cy="439560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5C56B5-E7C8-56E7-EAA2-F2F824444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818" y="808892"/>
            <a:ext cx="5545505" cy="439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247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1627</TotalTime>
  <Words>1333</Words>
  <Application>Microsoft Macintosh PowerPoint</Application>
  <PresentationFormat>Widescreen</PresentationFormat>
  <Paragraphs>186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arial</vt:lpstr>
      <vt:lpstr>Britannic Bold</vt:lpstr>
      <vt:lpstr>Calibri</vt:lpstr>
      <vt:lpstr>Calibri Light</vt:lpstr>
      <vt:lpstr>Copperplate</vt:lpstr>
      <vt:lpstr>Copperplate Gothic Bold</vt:lpstr>
      <vt:lpstr>Roboto</vt:lpstr>
      <vt:lpstr>Times New Roman</vt:lpstr>
      <vt:lpstr>Office Theme</vt:lpstr>
      <vt:lpstr>PowerPoint Presentation</vt:lpstr>
      <vt:lpstr>PowerPoint Presentation</vt:lpstr>
      <vt:lpstr>Sex Crimes Prevention</vt:lpstr>
      <vt:lpstr>Stats and Facts about Sex Abuse</vt:lpstr>
      <vt:lpstr>PowerPoint Presentation</vt:lpstr>
      <vt:lpstr>PowerPoint Presentation</vt:lpstr>
      <vt:lpstr>The Myth of “Stranger Danger”</vt:lpstr>
      <vt:lpstr>Effects of Sex Crimes on Victim</vt:lpstr>
      <vt:lpstr>THE SERIOUSNESS OF SEX SIN (CRIMES)</vt:lpstr>
      <vt:lpstr>PowerPoint Presentation</vt:lpstr>
      <vt:lpstr>CHURCH-RELATED SEX CRIMES</vt:lpstr>
      <vt:lpstr>EXAMPLES OF CHURCH-RELATED SEX CRIMES</vt:lpstr>
      <vt:lpstr>PowerPoint Presentation</vt:lpstr>
      <vt:lpstr>Kayla Gomez-Orozco (10-years old)</vt:lpstr>
      <vt:lpstr>PowerPoint Presentation</vt:lpstr>
      <vt:lpstr>PowerPoint Presentation</vt:lpstr>
      <vt:lpstr>PowerPoint Presentation</vt:lpstr>
      <vt:lpstr>BE MORE LIKE …. JESUS!</vt:lpstr>
      <vt:lpstr>HE COULD NOT TRUST HIS OWN APOSTLES</vt:lpstr>
      <vt:lpstr>The 3 Lives of Mankind….</vt:lpstr>
      <vt:lpstr>HOW DO THESE CRIMES OCCUR AT HOUSES OF WORSHIP (etc)</vt:lpstr>
      <vt:lpstr>PowerPoint Presentation</vt:lpstr>
      <vt:lpstr>PowerPoint Presentation</vt:lpstr>
      <vt:lpstr>PROVERBS 22:3</vt:lpstr>
      <vt:lpstr>EXAMPLES OF PRUDENCE</vt:lpstr>
      <vt:lpstr>PowerPoint Presentation</vt:lpstr>
      <vt:lpstr>THE PORN CONNECTION</vt:lpstr>
      <vt:lpstr>THE PORN CONNECTION</vt:lpstr>
      <vt:lpstr>A Federal Agent told me …</vt:lpstr>
      <vt:lpstr>THE PORN CONNECTION (in church)</vt:lpstr>
      <vt:lpstr>A TOOL THAT CAN HELP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Jimmy Meeks</dc:creator>
  <cp:lastModifiedBy>Jimmy Meeks</cp:lastModifiedBy>
  <cp:revision>7</cp:revision>
  <dcterms:created xsi:type="dcterms:W3CDTF">2025-04-17T13:25:21Z</dcterms:created>
  <dcterms:modified xsi:type="dcterms:W3CDTF">2025-04-19T10:40:17Z</dcterms:modified>
</cp:coreProperties>
</file>