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Lst>
  <p:notesMasterIdLst>
    <p:notesMasterId r:id="rId33"/>
  </p:notesMasterIdLst>
  <p:sldIdLst>
    <p:sldId id="256" r:id="rId2"/>
    <p:sldId id="309" r:id="rId3"/>
    <p:sldId id="267" r:id="rId4"/>
    <p:sldId id="289" r:id="rId5"/>
    <p:sldId id="290" r:id="rId6"/>
    <p:sldId id="303" r:id="rId7"/>
    <p:sldId id="306" r:id="rId8"/>
    <p:sldId id="297" r:id="rId9"/>
    <p:sldId id="302" r:id="rId10"/>
    <p:sldId id="292" r:id="rId11"/>
    <p:sldId id="294" r:id="rId12"/>
    <p:sldId id="295" r:id="rId13"/>
    <p:sldId id="293" r:id="rId14"/>
    <p:sldId id="296" r:id="rId15"/>
    <p:sldId id="300" r:id="rId16"/>
    <p:sldId id="301" r:id="rId17"/>
    <p:sldId id="298" r:id="rId18"/>
    <p:sldId id="299" r:id="rId19"/>
    <p:sldId id="305" r:id="rId20"/>
    <p:sldId id="307" r:id="rId21"/>
    <p:sldId id="291" r:id="rId22"/>
    <p:sldId id="304" r:id="rId23"/>
    <p:sldId id="308" r:id="rId24"/>
    <p:sldId id="310" r:id="rId25"/>
    <p:sldId id="311" r:id="rId26"/>
    <p:sldId id="312" r:id="rId27"/>
    <p:sldId id="313" r:id="rId28"/>
    <p:sldId id="314" r:id="rId29"/>
    <p:sldId id="315" r:id="rId30"/>
    <p:sldId id="316" r:id="rId31"/>
    <p:sldId id="278" r:id="rId3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660"/>
  </p:normalViewPr>
  <p:slideViewPr>
    <p:cSldViewPr snapToGrid="0">
      <p:cViewPr varScale="1">
        <p:scale>
          <a:sx n="147" d="100"/>
          <a:sy n="147" d="100"/>
        </p:scale>
        <p:origin x="73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hyperlink" Target="http://www.theboundary.org/" TargetMode="Externa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hyperlink" Target="http://www.theboundary.org/" TargetMode="External"/><Relationship Id="rId10" Type="http://schemas.openxmlformats.org/officeDocument/2006/relationships/image" Target="../media/image15.png"/><Relationship Id="rId4" Type="http://schemas.openxmlformats.org/officeDocument/2006/relationships/image" Target="../media/image10.svg"/><Relationship Id="rId9"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6A6042-4BD4-4E6D-AEBF-0D7705968FB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114DDE3-A0E4-42D2-AD14-6DC3A2E635B9}">
      <dgm:prSet/>
      <dgm:spPr/>
      <dgm:t>
        <a:bodyPr/>
        <a:lstStyle/>
        <a:p>
          <a:r>
            <a:rPr lang="en-US"/>
            <a:t>Open Board Meetings</a:t>
          </a:r>
        </a:p>
      </dgm:t>
    </dgm:pt>
    <dgm:pt modelId="{754FC073-69D8-4CEA-95C6-06860225BB18}" type="parTrans" cxnId="{FCA01E62-7F26-43B1-B77D-128324756043}">
      <dgm:prSet/>
      <dgm:spPr/>
      <dgm:t>
        <a:bodyPr/>
        <a:lstStyle/>
        <a:p>
          <a:endParaRPr lang="en-US"/>
        </a:p>
      </dgm:t>
    </dgm:pt>
    <dgm:pt modelId="{9593EF01-705E-4858-B0C7-46389B05DFC6}" type="sibTrans" cxnId="{FCA01E62-7F26-43B1-B77D-128324756043}">
      <dgm:prSet/>
      <dgm:spPr/>
      <dgm:t>
        <a:bodyPr/>
        <a:lstStyle/>
        <a:p>
          <a:endParaRPr lang="en-US"/>
        </a:p>
      </dgm:t>
    </dgm:pt>
    <dgm:pt modelId="{8E9B720B-132A-46CF-BC3C-956B6335BCA9}">
      <dgm:prSet/>
      <dgm:spPr/>
      <dgm:t>
        <a:bodyPr/>
        <a:lstStyle/>
        <a:p>
          <a:r>
            <a:rPr lang="en-US"/>
            <a:t>New Website (</a:t>
          </a:r>
          <a:r>
            <a:rPr lang="en-US">
              <a:hlinkClick xmlns:r="http://schemas.openxmlformats.org/officeDocument/2006/relationships" r:id="rId1"/>
            </a:rPr>
            <a:t>www.theboundary.org</a:t>
          </a:r>
          <a:r>
            <a:rPr lang="en-US"/>
            <a:t>)</a:t>
          </a:r>
        </a:p>
      </dgm:t>
    </dgm:pt>
    <dgm:pt modelId="{F321999F-00C5-4CCB-9439-4D83EA8A41FF}" type="parTrans" cxnId="{74A0561A-11FB-40A8-9829-1395F4F5CDDD}">
      <dgm:prSet/>
      <dgm:spPr/>
      <dgm:t>
        <a:bodyPr/>
        <a:lstStyle/>
        <a:p>
          <a:endParaRPr lang="en-US"/>
        </a:p>
      </dgm:t>
    </dgm:pt>
    <dgm:pt modelId="{6776F353-4912-4394-A1A3-49964AEE4E87}" type="sibTrans" cxnId="{74A0561A-11FB-40A8-9829-1395F4F5CDDD}">
      <dgm:prSet/>
      <dgm:spPr/>
      <dgm:t>
        <a:bodyPr/>
        <a:lstStyle/>
        <a:p>
          <a:endParaRPr lang="en-US"/>
        </a:p>
      </dgm:t>
    </dgm:pt>
    <dgm:pt modelId="{DCEC408C-305F-405B-9D3F-E7A7377F3177}">
      <dgm:prSet/>
      <dgm:spPr/>
      <dgm:t>
        <a:bodyPr/>
        <a:lstStyle/>
        <a:p>
          <a:r>
            <a:rPr lang="en-US"/>
            <a:t>Monthly Bulletin</a:t>
          </a:r>
        </a:p>
      </dgm:t>
    </dgm:pt>
    <dgm:pt modelId="{E740364C-CD8A-4096-8CA6-CC1FF86575A8}" type="parTrans" cxnId="{A4F07475-4741-412E-B8D8-783E753026F0}">
      <dgm:prSet/>
      <dgm:spPr/>
      <dgm:t>
        <a:bodyPr/>
        <a:lstStyle/>
        <a:p>
          <a:endParaRPr lang="en-US"/>
        </a:p>
      </dgm:t>
    </dgm:pt>
    <dgm:pt modelId="{447DBCEA-D285-4168-97B4-9D5267482BFF}" type="sibTrans" cxnId="{A4F07475-4741-412E-B8D8-783E753026F0}">
      <dgm:prSet/>
      <dgm:spPr/>
      <dgm:t>
        <a:bodyPr/>
        <a:lstStyle/>
        <a:p>
          <a:endParaRPr lang="en-US"/>
        </a:p>
      </dgm:t>
    </dgm:pt>
    <dgm:pt modelId="{A477BB89-3E37-436D-942B-F9F1F92C6857}">
      <dgm:prSet/>
      <dgm:spPr/>
      <dgm:t>
        <a:bodyPr/>
        <a:lstStyle/>
        <a:p>
          <a:r>
            <a:rPr lang="en-US" dirty="0"/>
            <a:t>Meeting Minutes published as soon as possible</a:t>
          </a:r>
        </a:p>
      </dgm:t>
    </dgm:pt>
    <dgm:pt modelId="{92D82540-403E-47BE-AE96-9DD26E643D68}" type="parTrans" cxnId="{2F2897CA-2134-46F3-9A8B-5DBE31C7BE9E}">
      <dgm:prSet/>
      <dgm:spPr/>
      <dgm:t>
        <a:bodyPr/>
        <a:lstStyle/>
        <a:p>
          <a:endParaRPr lang="en-US"/>
        </a:p>
      </dgm:t>
    </dgm:pt>
    <dgm:pt modelId="{C7C3D3FD-0C4F-4838-A5C1-C169B2D36BBE}" type="sibTrans" cxnId="{2F2897CA-2134-46F3-9A8B-5DBE31C7BE9E}">
      <dgm:prSet/>
      <dgm:spPr/>
      <dgm:t>
        <a:bodyPr/>
        <a:lstStyle/>
        <a:p>
          <a:endParaRPr lang="en-US"/>
        </a:p>
      </dgm:t>
    </dgm:pt>
    <dgm:pt modelId="{FFE02F49-68F3-44B1-BBEB-245E32305B4B}">
      <dgm:prSet/>
      <dgm:spPr/>
      <dgm:t>
        <a:bodyPr/>
        <a:lstStyle/>
        <a:p>
          <a:r>
            <a:rPr lang="en-US"/>
            <a:t>Full disclosure of financial information</a:t>
          </a:r>
        </a:p>
      </dgm:t>
    </dgm:pt>
    <dgm:pt modelId="{7E5A8DE0-0A9F-48E8-9B95-EFC57AEBEB87}" type="parTrans" cxnId="{2B4AB6C4-0FD7-4A0E-9463-28FAE8A43234}">
      <dgm:prSet/>
      <dgm:spPr/>
      <dgm:t>
        <a:bodyPr/>
        <a:lstStyle/>
        <a:p>
          <a:endParaRPr lang="en-US"/>
        </a:p>
      </dgm:t>
    </dgm:pt>
    <dgm:pt modelId="{4D2BB660-F605-4B62-9978-7171619251F1}" type="sibTrans" cxnId="{2B4AB6C4-0FD7-4A0E-9463-28FAE8A43234}">
      <dgm:prSet/>
      <dgm:spPr/>
      <dgm:t>
        <a:bodyPr/>
        <a:lstStyle/>
        <a:p>
          <a:endParaRPr lang="en-US"/>
        </a:p>
      </dgm:t>
    </dgm:pt>
    <dgm:pt modelId="{077093AC-4771-4E26-BD46-D7159772864F}" type="pres">
      <dgm:prSet presAssocID="{776A6042-4BD4-4E6D-AEBF-0D7705968FB8}" presName="root" presStyleCnt="0">
        <dgm:presLayoutVars>
          <dgm:dir/>
          <dgm:resizeHandles val="exact"/>
        </dgm:presLayoutVars>
      </dgm:prSet>
      <dgm:spPr/>
    </dgm:pt>
    <dgm:pt modelId="{1CB7AC1C-131B-4C11-BD1B-0A7D50BD0A8F}" type="pres">
      <dgm:prSet presAssocID="{7114DDE3-A0E4-42D2-AD14-6DC3A2E635B9}" presName="compNode" presStyleCnt="0"/>
      <dgm:spPr/>
    </dgm:pt>
    <dgm:pt modelId="{77685C60-912E-4A64-948F-3C361557BD26}" type="pres">
      <dgm:prSet presAssocID="{7114DDE3-A0E4-42D2-AD14-6DC3A2E635B9}" presName="bgRect" presStyleLbl="bgShp" presStyleIdx="0" presStyleCnt="5"/>
      <dgm:spPr/>
    </dgm:pt>
    <dgm:pt modelId="{A9F5AD27-9B4D-4579-A77D-723679929ECC}" type="pres">
      <dgm:prSet presAssocID="{7114DDE3-A0E4-42D2-AD14-6DC3A2E635B9}"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eeting"/>
        </a:ext>
      </dgm:extLst>
    </dgm:pt>
    <dgm:pt modelId="{59A4444C-76DD-4703-AD2F-DFF840179B2D}" type="pres">
      <dgm:prSet presAssocID="{7114DDE3-A0E4-42D2-AD14-6DC3A2E635B9}" presName="spaceRect" presStyleCnt="0"/>
      <dgm:spPr/>
    </dgm:pt>
    <dgm:pt modelId="{808BBC5D-87B9-45A3-8957-2DAEC190C9F4}" type="pres">
      <dgm:prSet presAssocID="{7114DDE3-A0E4-42D2-AD14-6DC3A2E635B9}" presName="parTx" presStyleLbl="revTx" presStyleIdx="0" presStyleCnt="5">
        <dgm:presLayoutVars>
          <dgm:chMax val="0"/>
          <dgm:chPref val="0"/>
        </dgm:presLayoutVars>
      </dgm:prSet>
      <dgm:spPr/>
    </dgm:pt>
    <dgm:pt modelId="{00AC5E9B-2573-478C-B84F-12B5C4080C05}" type="pres">
      <dgm:prSet presAssocID="{9593EF01-705E-4858-B0C7-46389B05DFC6}" presName="sibTrans" presStyleCnt="0"/>
      <dgm:spPr/>
    </dgm:pt>
    <dgm:pt modelId="{13F5D35E-E941-4683-9F62-5CB17DBF9A07}" type="pres">
      <dgm:prSet presAssocID="{8E9B720B-132A-46CF-BC3C-956B6335BCA9}" presName="compNode" presStyleCnt="0"/>
      <dgm:spPr/>
    </dgm:pt>
    <dgm:pt modelId="{C37056F9-0318-45FF-9C33-B794E0DFF927}" type="pres">
      <dgm:prSet presAssocID="{8E9B720B-132A-46CF-BC3C-956B6335BCA9}" presName="bgRect" presStyleLbl="bgShp" presStyleIdx="1" presStyleCnt="5"/>
      <dgm:spPr/>
    </dgm:pt>
    <dgm:pt modelId="{D4894405-75BC-44A8-AAB4-223C4598D469}" type="pres">
      <dgm:prSet presAssocID="{8E9B720B-132A-46CF-BC3C-956B6335BCA9}"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onitor"/>
        </a:ext>
      </dgm:extLst>
    </dgm:pt>
    <dgm:pt modelId="{BE207E8B-D5C2-4369-A6CF-1A624C8AE182}" type="pres">
      <dgm:prSet presAssocID="{8E9B720B-132A-46CF-BC3C-956B6335BCA9}" presName="spaceRect" presStyleCnt="0"/>
      <dgm:spPr/>
    </dgm:pt>
    <dgm:pt modelId="{50B7413F-D31B-4998-98E8-264E4A9A92F8}" type="pres">
      <dgm:prSet presAssocID="{8E9B720B-132A-46CF-BC3C-956B6335BCA9}" presName="parTx" presStyleLbl="revTx" presStyleIdx="1" presStyleCnt="5">
        <dgm:presLayoutVars>
          <dgm:chMax val="0"/>
          <dgm:chPref val="0"/>
        </dgm:presLayoutVars>
      </dgm:prSet>
      <dgm:spPr/>
    </dgm:pt>
    <dgm:pt modelId="{099FC066-740A-4906-8B82-1E689354A04F}" type="pres">
      <dgm:prSet presAssocID="{6776F353-4912-4394-A1A3-49964AEE4E87}" presName="sibTrans" presStyleCnt="0"/>
      <dgm:spPr/>
    </dgm:pt>
    <dgm:pt modelId="{C4FBAFFE-6475-46A1-9CB5-0367700D8B5E}" type="pres">
      <dgm:prSet presAssocID="{DCEC408C-305F-405B-9D3F-E7A7377F3177}" presName="compNode" presStyleCnt="0"/>
      <dgm:spPr/>
    </dgm:pt>
    <dgm:pt modelId="{38CB9893-D7FF-4498-BD7B-989C154DC5F0}" type="pres">
      <dgm:prSet presAssocID="{DCEC408C-305F-405B-9D3F-E7A7377F3177}" presName="bgRect" presStyleLbl="bgShp" presStyleIdx="2" presStyleCnt="5"/>
      <dgm:spPr/>
    </dgm:pt>
    <dgm:pt modelId="{FE176825-046B-4089-8455-287244C53203}" type="pres">
      <dgm:prSet presAssocID="{DCEC408C-305F-405B-9D3F-E7A7377F3177}"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Newspaper"/>
        </a:ext>
      </dgm:extLst>
    </dgm:pt>
    <dgm:pt modelId="{42703EBD-CBD5-47AD-B034-706E5234CD15}" type="pres">
      <dgm:prSet presAssocID="{DCEC408C-305F-405B-9D3F-E7A7377F3177}" presName="spaceRect" presStyleCnt="0"/>
      <dgm:spPr/>
    </dgm:pt>
    <dgm:pt modelId="{4E82C7AC-633A-4181-8F5F-1A01B07BD987}" type="pres">
      <dgm:prSet presAssocID="{DCEC408C-305F-405B-9D3F-E7A7377F3177}" presName="parTx" presStyleLbl="revTx" presStyleIdx="2" presStyleCnt="5">
        <dgm:presLayoutVars>
          <dgm:chMax val="0"/>
          <dgm:chPref val="0"/>
        </dgm:presLayoutVars>
      </dgm:prSet>
      <dgm:spPr/>
    </dgm:pt>
    <dgm:pt modelId="{8225421A-0200-4AEA-8152-FB1F956D3C6D}" type="pres">
      <dgm:prSet presAssocID="{447DBCEA-D285-4168-97B4-9D5267482BFF}" presName="sibTrans" presStyleCnt="0"/>
      <dgm:spPr/>
    </dgm:pt>
    <dgm:pt modelId="{E13C9FFB-3E12-4BAC-B04E-773D6525B4A8}" type="pres">
      <dgm:prSet presAssocID="{A477BB89-3E37-436D-942B-F9F1F92C6857}" presName="compNode" presStyleCnt="0"/>
      <dgm:spPr/>
    </dgm:pt>
    <dgm:pt modelId="{A6B20841-3C8C-44F8-A2B5-1A878759753B}" type="pres">
      <dgm:prSet presAssocID="{A477BB89-3E37-436D-942B-F9F1F92C6857}" presName="bgRect" presStyleLbl="bgShp" presStyleIdx="3" presStyleCnt="5"/>
      <dgm:spPr/>
    </dgm:pt>
    <dgm:pt modelId="{39F99FB4-D26F-4837-80E1-37400552F31F}" type="pres">
      <dgm:prSet presAssocID="{A477BB89-3E37-436D-942B-F9F1F92C6857}"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Stopwatch"/>
        </a:ext>
      </dgm:extLst>
    </dgm:pt>
    <dgm:pt modelId="{ED8D81F8-7CF3-4E6C-8E60-3E4E36E346B9}" type="pres">
      <dgm:prSet presAssocID="{A477BB89-3E37-436D-942B-F9F1F92C6857}" presName="spaceRect" presStyleCnt="0"/>
      <dgm:spPr/>
    </dgm:pt>
    <dgm:pt modelId="{3416767A-BC50-4285-8A06-299AA319FC11}" type="pres">
      <dgm:prSet presAssocID="{A477BB89-3E37-436D-942B-F9F1F92C6857}" presName="parTx" presStyleLbl="revTx" presStyleIdx="3" presStyleCnt="5">
        <dgm:presLayoutVars>
          <dgm:chMax val="0"/>
          <dgm:chPref val="0"/>
        </dgm:presLayoutVars>
      </dgm:prSet>
      <dgm:spPr/>
    </dgm:pt>
    <dgm:pt modelId="{23EC8838-0F70-4697-890E-C7836401C8EE}" type="pres">
      <dgm:prSet presAssocID="{C7C3D3FD-0C4F-4838-A5C1-C169B2D36BBE}" presName="sibTrans" presStyleCnt="0"/>
      <dgm:spPr/>
    </dgm:pt>
    <dgm:pt modelId="{68648081-437D-435F-AA21-AA111B8CFBD3}" type="pres">
      <dgm:prSet presAssocID="{FFE02F49-68F3-44B1-BBEB-245E32305B4B}" presName="compNode" presStyleCnt="0"/>
      <dgm:spPr/>
    </dgm:pt>
    <dgm:pt modelId="{CD777131-A966-4D19-AF42-30558EFC77B2}" type="pres">
      <dgm:prSet presAssocID="{FFE02F49-68F3-44B1-BBEB-245E32305B4B}" presName="bgRect" presStyleLbl="bgShp" presStyleIdx="4" presStyleCnt="5"/>
      <dgm:spPr/>
    </dgm:pt>
    <dgm:pt modelId="{62099C6C-0CE1-486E-9FAD-E126B8D44ED0}" type="pres">
      <dgm:prSet presAssocID="{FFE02F49-68F3-44B1-BBEB-245E32305B4B}"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Money"/>
        </a:ext>
      </dgm:extLst>
    </dgm:pt>
    <dgm:pt modelId="{28133FAC-0906-4FF6-9DCA-DDD82A280A3D}" type="pres">
      <dgm:prSet presAssocID="{FFE02F49-68F3-44B1-BBEB-245E32305B4B}" presName="spaceRect" presStyleCnt="0"/>
      <dgm:spPr/>
    </dgm:pt>
    <dgm:pt modelId="{CA61A054-1591-42A9-A195-7923D3C29F43}" type="pres">
      <dgm:prSet presAssocID="{FFE02F49-68F3-44B1-BBEB-245E32305B4B}" presName="parTx" presStyleLbl="revTx" presStyleIdx="4" presStyleCnt="5">
        <dgm:presLayoutVars>
          <dgm:chMax val="0"/>
          <dgm:chPref val="0"/>
        </dgm:presLayoutVars>
      </dgm:prSet>
      <dgm:spPr/>
    </dgm:pt>
  </dgm:ptLst>
  <dgm:cxnLst>
    <dgm:cxn modelId="{C1289504-4C9C-49CB-8D2D-63D36247A0E4}" type="presOf" srcId="{7114DDE3-A0E4-42D2-AD14-6DC3A2E635B9}" destId="{808BBC5D-87B9-45A3-8957-2DAEC190C9F4}" srcOrd="0" destOrd="0" presId="urn:microsoft.com/office/officeart/2018/2/layout/IconVerticalSolidList"/>
    <dgm:cxn modelId="{74A0561A-11FB-40A8-9829-1395F4F5CDDD}" srcId="{776A6042-4BD4-4E6D-AEBF-0D7705968FB8}" destId="{8E9B720B-132A-46CF-BC3C-956B6335BCA9}" srcOrd="1" destOrd="0" parTransId="{F321999F-00C5-4CCB-9439-4D83EA8A41FF}" sibTransId="{6776F353-4912-4394-A1A3-49964AEE4E87}"/>
    <dgm:cxn modelId="{F9D82420-DDC7-49DA-983F-623A81F72C94}" type="presOf" srcId="{DCEC408C-305F-405B-9D3F-E7A7377F3177}" destId="{4E82C7AC-633A-4181-8F5F-1A01B07BD987}" srcOrd="0" destOrd="0" presId="urn:microsoft.com/office/officeart/2018/2/layout/IconVerticalSolidList"/>
    <dgm:cxn modelId="{951FDA5F-EF4C-48DF-B90B-744ECACBCAF5}" type="presOf" srcId="{FFE02F49-68F3-44B1-BBEB-245E32305B4B}" destId="{CA61A054-1591-42A9-A195-7923D3C29F43}" srcOrd="0" destOrd="0" presId="urn:microsoft.com/office/officeart/2018/2/layout/IconVerticalSolidList"/>
    <dgm:cxn modelId="{FCA01E62-7F26-43B1-B77D-128324756043}" srcId="{776A6042-4BD4-4E6D-AEBF-0D7705968FB8}" destId="{7114DDE3-A0E4-42D2-AD14-6DC3A2E635B9}" srcOrd="0" destOrd="0" parTransId="{754FC073-69D8-4CEA-95C6-06860225BB18}" sibTransId="{9593EF01-705E-4858-B0C7-46389B05DFC6}"/>
    <dgm:cxn modelId="{A4F07475-4741-412E-B8D8-783E753026F0}" srcId="{776A6042-4BD4-4E6D-AEBF-0D7705968FB8}" destId="{DCEC408C-305F-405B-9D3F-E7A7377F3177}" srcOrd="2" destOrd="0" parTransId="{E740364C-CD8A-4096-8CA6-CC1FF86575A8}" sibTransId="{447DBCEA-D285-4168-97B4-9D5267482BFF}"/>
    <dgm:cxn modelId="{2B4AB6C4-0FD7-4A0E-9463-28FAE8A43234}" srcId="{776A6042-4BD4-4E6D-AEBF-0D7705968FB8}" destId="{FFE02F49-68F3-44B1-BBEB-245E32305B4B}" srcOrd="4" destOrd="0" parTransId="{7E5A8DE0-0A9F-48E8-9B95-EFC57AEBEB87}" sibTransId="{4D2BB660-F605-4B62-9978-7171619251F1}"/>
    <dgm:cxn modelId="{2F2897CA-2134-46F3-9A8B-5DBE31C7BE9E}" srcId="{776A6042-4BD4-4E6D-AEBF-0D7705968FB8}" destId="{A477BB89-3E37-436D-942B-F9F1F92C6857}" srcOrd="3" destOrd="0" parTransId="{92D82540-403E-47BE-AE96-9DD26E643D68}" sibTransId="{C7C3D3FD-0C4F-4838-A5C1-C169B2D36BBE}"/>
    <dgm:cxn modelId="{A17FEEE2-64E5-4F47-90E2-B2127C5D0BFC}" type="presOf" srcId="{776A6042-4BD4-4E6D-AEBF-0D7705968FB8}" destId="{077093AC-4771-4E26-BD46-D7159772864F}" srcOrd="0" destOrd="0" presId="urn:microsoft.com/office/officeart/2018/2/layout/IconVerticalSolidList"/>
    <dgm:cxn modelId="{4C0EC0E3-3428-49A1-B50A-19BB9DCBF552}" type="presOf" srcId="{8E9B720B-132A-46CF-BC3C-956B6335BCA9}" destId="{50B7413F-D31B-4998-98E8-264E4A9A92F8}" srcOrd="0" destOrd="0" presId="urn:microsoft.com/office/officeart/2018/2/layout/IconVerticalSolidList"/>
    <dgm:cxn modelId="{5D890DFD-D919-4ED4-A5D3-E68903252990}" type="presOf" srcId="{A477BB89-3E37-436D-942B-F9F1F92C6857}" destId="{3416767A-BC50-4285-8A06-299AA319FC11}" srcOrd="0" destOrd="0" presId="urn:microsoft.com/office/officeart/2018/2/layout/IconVerticalSolidList"/>
    <dgm:cxn modelId="{94B0C7F7-9C93-4B51-8331-523A1AEB78B2}" type="presParOf" srcId="{077093AC-4771-4E26-BD46-D7159772864F}" destId="{1CB7AC1C-131B-4C11-BD1B-0A7D50BD0A8F}" srcOrd="0" destOrd="0" presId="urn:microsoft.com/office/officeart/2018/2/layout/IconVerticalSolidList"/>
    <dgm:cxn modelId="{68401EE4-F6BA-4F16-88FC-B1CA9966E93A}" type="presParOf" srcId="{1CB7AC1C-131B-4C11-BD1B-0A7D50BD0A8F}" destId="{77685C60-912E-4A64-948F-3C361557BD26}" srcOrd="0" destOrd="0" presId="urn:microsoft.com/office/officeart/2018/2/layout/IconVerticalSolidList"/>
    <dgm:cxn modelId="{93A930DB-C729-416C-ABFD-7E44D1DB6230}" type="presParOf" srcId="{1CB7AC1C-131B-4C11-BD1B-0A7D50BD0A8F}" destId="{A9F5AD27-9B4D-4579-A77D-723679929ECC}" srcOrd="1" destOrd="0" presId="urn:microsoft.com/office/officeart/2018/2/layout/IconVerticalSolidList"/>
    <dgm:cxn modelId="{8E50C1BD-8390-4BEB-8106-AF5D7281749B}" type="presParOf" srcId="{1CB7AC1C-131B-4C11-BD1B-0A7D50BD0A8F}" destId="{59A4444C-76DD-4703-AD2F-DFF840179B2D}" srcOrd="2" destOrd="0" presId="urn:microsoft.com/office/officeart/2018/2/layout/IconVerticalSolidList"/>
    <dgm:cxn modelId="{197650B9-74EC-4042-AAD5-1E10D9C08808}" type="presParOf" srcId="{1CB7AC1C-131B-4C11-BD1B-0A7D50BD0A8F}" destId="{808BBC5D-87B9-45A3-8957-2DAEC190C9F4}" srcOrd="3" destOrd="0" presId="urn:microsoft.com/office/officeart/2018/2/layout/IconVerticalSolidList"/>
    <dgm:cxn modelId="{C78EC91C-868C-4BF4-B692-A7D3DEACA436}" type="presParOf" srcId="{077093AC-4771-4E26-BD46-D7159772864F}" destId="{00AC5E9B-2573-478C-B84F-12B5C4080C05}" srcOrd="1" destOrd="0" presId="urn:microsoft.com/office/officeart/2018/2/layout/IconVerticalSolidList"/>
    <dgm:cxn modelId="{C0E0595F-3CB2-493D-BAA4-7055A6B30CEB}" type="presParOf" srcId="{077093AC-4771-4E26-BD46-D7159772864F}" destId="{13F5D35E-E941-4683-9F62-5CB17DBF9A07}" srcOrd="2" destOrd="0" presId="urn:microsoft.com/office/officeart/2018/2/layout/IconVerticalSolidList"/>
    <dgm:cxn modelId="{9A4F8E85-1398-4012-99A5-93B4DC7FA167}" type="presParOf" srcId="{13F5D35E-E941-4683-9F62-5CB17DBF9A07}" destId="{C37056F9-0318-45FF-9C33-B794E0DFF927}" srcOrd="0" destOrd="0" presId="urn:microsoft.com/office/officeart/2018/2/layout/IconVerticalSolidList"/>
    <dgm:cxn modelId="{F222A8DB-3DAE-476C-9030-10BB5339E9B6}" type="presParOf" srcId="{13F5D35E-E941-4683-9F62-5CB17DBF9A07}" destId="{D4894405-75BC-44A8-AAB4-223C4598D469}" srcOrd="1" destOrd="0" presId="urn:microsoft.com/office/officeart/2018/2/layout/IconVerticalSolidList"/>
    <dgm:cxn modelId="{5BE4A7D7-BE5B-4460-8155-CD0D1C1964C1}" type="presParOf" srcId="{13F5D35E-E941-4683-9F62-5CB17DBF9A07}" destId="{BE207E8B-D5C2-4369-A6CF-1A624C8AE182}" srcOrd="2" destOrd="0" presId="urn:microsoft.com/office/officeart/2018/2/layout/IconVerticalSolidList"/>
    <dgm:cxn modelId="{D1F1FE9F-4367-4F47-A533-2B8A18E156A7}" type="presParOf" srcId="{13F5D35E-E941-4683-9F62-5CB17DBF9A07}" destId="{50B7413F-D31B-4998-98E8-264E4A9A92F8}" srcOrd="3" destOrd="0" presId="urn:microsoft.com/office/officeart/2018/2/layout/IconVerticalSolidList"/>
    <dgm:cxn modelId="{FC866D58-E697-436B-AC5C-7B88491ABA4E}" type="presParOf" srcId="{077093AC-4771-4E26-BD46-D7159772864F}" destId="{099FC066-740A-4906-8B82-1E689354A04F}" srcOrd="3" destOrd="0" presId="urn:microsoft.com/office/officeart/2018/2/layout/IconVerticalSolidList"/>
    <dgm:cxn modelId="{D6C4CA00-72A5-49FE-BFE5-8A67D3F7FB99}" type="presParOf" srcId="{077093AC-4771-4E26-BD46-D7159772864F}" destId="{C4FBAFFE-6475-46A1-9CB5-0367700D8B5E}" srcOrd="4" destOrd="0" presId="urn:microsoft.com/office/officeart/2018/2/layout/IconVerticalSolidList"/>
    <dgm:cxn modelId="{77A288DD-7EA7-427F-866C-191F79E9F382}" type="presParOf" srcId="{C4FBAFFE-6475-46A1-9CB5-0367700D8B5E}" destId="{38CB9893-D7FF-4498-BD7B-989C154DC5F0}" srcOrd="0" destOrd="0" presId="urn:microsoft.com/office/officeart/2018/2/layout/IconVerticalSolidList"/>
    <dgm:cxn modelId="{8D171B5E-1992-4FE6-B07F-D0D676FD1776}" type="presParOf" srcId="{C4FBAFFE-6475-46A1-9CB5-0367700D8B5E}" destId="{FE176825-046B-4089-8455-287244C53203}" srcOrd="1" destOrd="0" presId="urn:microsoft.com/office/officeart/2018/2/layout/IconVerticalSolidList"/>
    <dgm:cxn modelId="{6C939557-7D4C-4EC4-9BA2-A1A5B2EB87EA}" type="presParOf" srcId="{C4FBAFFE-6475-46A1-9CB5-0367700D8B5E}" destId="{42703EBD-CBD5-47AD-B034-706E5234CD15}" srcOrd="2" destOrd="0" presId="urn:microsoft.com/office/officeart/2018/2/layout/IconVerticalSolidList"/>
    <dgm:cxn modelId="{BEC652B0-5B92-4319-9FFB-BE440E9E969F}" type="presParOf" srcId="{C4FBAFFE-6475-46A1-9CB5-0367700D8B5E}" destId="{4E82C7AC-633A-4181-8F5F-1A01B07BD987}" srcOrd="3" destOrd="0" presId="urn:microsoft.com/office/officeart/2018/2/layout/IconVerticalSolidList"/>
    <dgm:cxn modelId="{EBBCD0AB-89AD-4838-86B3-6EA4A2FF7896}" type="presParOf" srcId="{077093AC-4771-4E26-BD46-D7159772864F}" destId="{8225421A-0200-4AEA-8152-FB1F956D3C6D}" srcOrd="5" destOrd="0" presId="urn:microsoft.com/office/officeart/2018/2/layout/IconVerticalSolidList"/>
    <dgm:cxn modelId="{123E5E04-CA7D-460C-BED7-AA628E736ABF}" type="presParOf" srcId="{077093AC-4771-4E26-BD46-D7159772864F}" destId="{E13C9FFB-3E12-4BAC-B04E-773D6525B4A8}" srcOrd="6" destOrd="0" presId="urn:microsoft.com/office/officeart/2018/2/layout/IconVerticalSolidList"/>
    <dgm:cxn modelId="{3B7B2DAD-C4B5-4BF8-953A-F10CA89C5AAE}" type="presParOf" srcId="{E13C9FFB-3E12-4BAC-B04E-773D6525B4A8}" destId="{A6B20841-3C8C-44F8-A2B5-1A878759753B}" srcOrd="0" destOrd="0" presId="urn:microsoft.com/office/officeart/2018/2/layout/IconVerticalSolidList"/>
    <dgm:cxn modelId="{88624937-CCD7-4D37-979C-C161650F273C}" type="presParOf" srcId="{E13C9FFB-3E12-4BAC-B04E-773D6525B4A8}" destId="{39F99FB4-D26F-4837-80E1-37400552F31F}" srcOrd="1" destOrd="0" presId="urn:microsoft.com/office/officeart/2018/2/layout/IconVerticalSolidList"/>
    <dgm:cxn modelId="{9067C765-B7CD-4C51-9D0B-642D0AB0639E}" type="presParOf" srcId="{E13C9FFB-3E12-4BAC-B04E-773D6525B4A8}" destId="{ED8D81F8-7CF3-4E6C-8E60-3E4E36E346B9}" srcOrd="2" destOrd="0" presId="urn:microsoft.com/office/officeart/2018/2/layout/IconVerticalSolidList"/>
    <dgm:cxn modelId="{0B967165-597C-4B9E-9AAE-3699583789A3}" type="presParOf" srcId="{E13C9FFB-3E12-4BAC-B04E-773D6525B4A8}" destId="{3416767A-BC50-4285-8A06-299AA319FC11}" srcOrd="3" destOrd="0" presId="urn:microsoft.com/office/officeart/2018/2/layout/IconVerticalSolidList"/>
    <dgm:cxn modelId="{8235BDF3-3229-44E5-9DFA-39038B6072F5}" type="presParOf" srcId="{077093AC-4771-4E26-BD46-D7159772864F}" destId="{23EC8838-0F70-4697-890E-C7836401C8EE}" srcOrd="7" destOrd="0" presId="urn:microsoft.com/office/officeart/2018/2/layout/IconVerticalSolidList"/>
    <dgm:cxn modelId="{76457E99-2E45-476A-9EF9-35DF052C8AAD}" type="presParOf" srcId="{077093AC-4771-4E26-BD46-D7159772864F}" destId="{68648081-437D-435F-AA21-AA111B8CFBD3}" srcOrd="8" destOrd="0" presId="urn:microsoft.com/office/officeart/2018/2/layout/IconVerticalSolidList"/>
    <dgm:cxn modelId="{FF3E6759-E30E-4FED-80E5-DDD3AB524921}" type="presParOf" srcId="{68648081-437D-435F-AA21-AA111B8CFBD3}" destId="{CD777131-A966-4D19-AF42-30558EFC77B2}" srcOrd="0" destOrd="0" presId="urn:microsoft.com/office/officeart/2018/2/layout/IconVerticalSolidList"/>
    <dgm:cxn modelId="{E8504845-4256-40C1-A892-F87E8F990896}" type="presParOf" srcId="{68648081-437D-435F-AA21-AA111B8CFBD3}" destId="{62099C6C-0CE1-486E-9FAD-E126B8D44ED0}" srcOrd="1" destOrd="0" presId="urn:microsoft.com/office/officeart/2018/2/layout/IconVerticalSolidList"/>
    <dgm:cxn modelId="{BBFF1F74-ED3C-484A-8BBE-BC7EDA56A072}" type="presParOf" srcId="{68648081-437D-435F-AA21-AA111B8CFBD3}" destId="{28133FAC-0906-4FF6-9DCA-DDD82A280A3D}" srcOrd="2" destOrd="0" presId="urn:microsoft.com/office/officeart/2018/2/layout/IconVerticalSolidList"/>
    <dgm:cxn modelId="{15AE158D-B98C-4C8E-ACC6-DB8FCF4C3078}" type="presParOf" srcId="{68648081-437D-435F-AA21-AA111B8CFBD3}" destId="{CA61A054-1591-42A9-A195-7923D3C29F4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85C60-912E-4A64-948F-3C361557BD26}">
      <dsp:nvSpPr>
        <dsp:cNvPr id="0" name=""/>
        <dsp:cNvSpPr/>
      </dsp:nvSpPr>
      <dsp:spPr>
        <a:xfrm>
          <a:off x="0" y="4366"/>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F5AD27-9B4D-4579-A77D-723679929ECC}">
      <dsp:nvSpPr>
        <dsp:cNvPr id="0" name=""/>
        <dsp:cNvSpPr/>
      </dsp:nvSpPr>
      <dsp:spPr>
        <a:xfrm>
          <a:off x="281355" y="213639"/>
          <a:ext cx="511556" cy="5115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8BBC5D-87B9-45A3-8957-2DAEC190C9F4}">
      <dsp:nvSpPr>
        <dsp:cNvPr id="0" name=""/>
        <dsp:cNvSpPr/>
      </dsp:nvSpPr>
      <dsp:spPr>
        <a:xfrm>
          <a:off x="1074268" y="4366"/>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kern="1200"/>
            <a:t>Open Board Meetings</a:t>
          </a:r>
        </a:p>
      </dsp:txBody>
      <dsp:txXfrm>
        <a:off x="1074268" y="4366"/>
        <a:ext cx="5170996" cy="930102"/>
      </dsp:txXfrm>
    </dsp:sp>
    <dsp:sp modelId="{C37056F9-0318-45FF-9C33-B794E0DFF927}">
      <dsp:nvSpPr>
        <dsp:cNvPr id="0" name=""/>
        <dsp:cNvSpPr/>
      </dsp:nvSpPr>
      <dsp:spPr>
        <a:xfrm>
          <a:off x="0" y="1166994"/>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894405-75BC-44A8-AAB4-223C4598D469}">
      <dsp:nvSpPr>
        <dsp:cNvPr id="0" name=""/>
        <dsp:cNvSpPr/>
      </dsp:nvSpPr>
      <dsp:spPr>
        <a:xfrm>
          <a:off x="281355" y="1376267"/>
          <a:ext cx="511556" cy="5115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B7413F-D31B-4998-98E8-264E4A9A92F8}">
      <dsp:nvSpPr>
        <dsp:cNvPr id="0" name=""/>
        <dsp:cNvSpPr/>
      </dsp:nvSpPr>
      <dsp:spPr>
        <a:xfrm>
          <a:off x="1074268" y="1166994"/>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kern="1200"/>
            <a:t>New Website (</a:t>
          </a:r>
          <a:r>
            <a:rPr lang="en-US" sz="1900" kern="1200">
              <a:hlinkClick xmlns:r="http://schemas.openxmlformats.org/officeDocument/2006/relationships" r:id="rId5"/>
            </a:rPr>
            <a:t>www.theboundary.org</a:t>
          </a:r>
          <a:r>
            <a:rPr lang="en-US" sz="1900" kern="1200"/>
            <a:t>)</a:t>
          </a:r>
        </a:p>
      </dsp:txBody>
      <dsp:txXfrm>
        <a:off x="1074268" y="1166994"/>
        <a:ext cx="5170996" cy="930102"/>
      </dsp:txXfrm>
    </dsp:sp>
    <dsp:sp modelId="{38CB9893-D7FF-4498-BD7B-989C154DC5F0}">
      <dsp:nvSpPr>
        <dsp:cNvPr id="0" name=""/>
        <dsp:cNvSpPr/>
      </dsp:nvSpPr>
      <dsp:spPr>
        <a:xfrm>
          <a:off x="0" y="2329622"/>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176825-046B-4089-8455-287244C53203}">
      <dsp:nvSpPr>
        <dsp:cNvPr id="0" name=""/>
        <dsp:cNvSpPr/>
      </dsp:nvSpPr>
      <dsp:spPr>
        <a:xfrm>
          <a:off x="281355" y="2538895"/>
          <a:ext cx="511556" cy="511556"/>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82C7AC-633A-4181-8F5F-1A01B07BD987}">
      <dsp:nvSpPr>
        <dsp:cNvPr id="0" name=""/>
        <dsp:cNvSpPr/>
      </dsp:nvSpPr>
      <dsp:spPr>
        <a:xfrm>
          <a:off x="1074268" y="2329622"/>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kern="1200"/>
            <a:t>Monthly Bulletin</a:t>
          </a:r>
        </a:p>
      </dsp:txBody>
      <dsp:txXfrm>
        <a:off x="1074268" y="2329622"/>
        <a:ext cx="5170996" cy="930102"/>
      </dsp:txXfrm>
    </dsp:sp>
    <dsp:sp modelId="{A6B20841-3C8C-44F8-A2B5-1A878759753B}">
      <dsp:nvSpPr>
        <dsp:cNvPr id="0" name=""/>
        <dsp:cNvSpPr/>
      </dsp:nvSpPr>
      <dsp:spPr>
        <a:xfrm>
          <a:off x="0" y="3492250"/>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F99FB4-D26F-4837-80E1-37400552F31F}">
      <dsp:nvSpPr>
        <dsp:cNvPr id="0" name=""/>
        <dsp:cNvSpPr/>
      </dsp:nvSpPr>
      <dsp:spPr>
        <a:xfrm>
          <a:off x="281355" y="3701523"/>
          <a:ext cx="511556" cy="511556"/>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16767A-BC50-4285-8A06-299AA319FC11}">
      <dsp:nvSpPr>
        <dsp:cNvPr id="0" name=""/>
        <dsp:cNvSpPr/>
      </dsp:nvSpPr>
      <dsp:spPr>
        <a:xfrm>
          <a:off x="1074268" y="3492250"/>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kern="1200" dirty="0"/>
            <a:t>Meeting Minutes published as soon as possible</a:t>
          </a:r>
        </a:p>
      </dsp:txBody>
      <dsp:txXfrm>
        <a:off x="1074268" y="3492250"/>
        <a:ext cx="5170996" cy="930102"/>
      </dsp:txXfrm>
    </dsp:sp>
    <dsp:sp modelId="{CD777131-A966-4D19-AF42-30558EFC77B2}">
      <dsp:nvSpPr>
        <dsp:cNvPr id="0" name=""/>
        <dsp:cNvSpPr/>
      </dsp:nvSpPr>
      <dsp:spPr>
        <a:xfrm>
          <a:off x="0" y="4654878"/>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099C6C-0CE1-486E-9FAD-E126B8D44ED0}">
      <dsp:nvSpPr>
        <dsp:cNvPr id="0" name=""/>
        <dsp:cNvSpPr/>
      </dsp:nvSpPr>
      <dsp:spPr>
        <a:xfrm>
          <a:off x="281355" y="4864151"/>
          <a:ext cx="511556" cy="511556"/>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61A054-1591-42A9-A195-7923D3C29F43}">
      <dsp:nvSpPr>
        <dsp:cNvPr id="0" name=""/>
        <dsp:cNvSpPr/>
      </dsp:nvSpPr>
      <dsp:spPr>
        <a:xfrm>
          <a:off x="1074268" y="4654878"/>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kern="1200"/>
            <a:t>Full disclosure of financial information</a:t>
          </a:r>
        </a:p>
      </dsp:txBody>
      <dsp:txXfrm>
        <a:off x="1074268" y="4654878"/>
        <a:ext cx="5170996" cy="93010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E01DBE64-83D5-47E4-8273-CDCFD5BA49BD}" type="datetimeFigureOut">
              <a:rPr lang="en-US" smtClean="0"/>
              <a:t>8/24/2022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6B4112E0-B30A-4D92-98C3-E3F61E53113E}" type="slidenum">
              <a:rPr lang="en-US" smtClean="0"/>
              <a:t>‹#›</a:t>
            </a:fld>
            <a:endParaRPr lang="en-US"/>
          </a:p>
        </p:txBody>
      </p:sp>
    </p:spTree>
    <p:extLst>
      <p:ext uri="{BB962C8B-B14F-4D97-AF65-F5344CB8AC3E}">
        <p14:creationId xmlns:p14="http://schemas.microsoft.com/office/powerpoint/2010/main" val="4130269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007A1-D59C-51A5-022C-A3E2FAD0A7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D8638F-D4D5-5569-BE47-27C95D694A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A6A0CD-9EA8-031A-26E4-2E5C8C68FE36}"/>
              </a:ext>
            </a:extLst>
          </p:cNvPr>
          <p:cNvSpPr>
            <a:spLocks noGrp="1"/>
          </p:cNvSpPr>
          <p:nvPr>
            <p:ph type="dt" sz="half" idx="10"/>
          </p:nvPr>
        </p:nvSpPr>
        <p:spPr/>
        <p:txBody>
          <a:bodyPr/>
          <a:lstStyle/>
          <a:p>
            <a:fld id="{ED291B17-9318-49DB-B28B-6E5994AE9581}" type="datetime1">
              <a:rPr lang="en-US" smtClean="0"/>
              <a:t>8/24/2022</a:t>
            </a:fld>
            <a:endParaRPr lang="en-US" dirty="0"/>
          </a:p>
        </p:txBody>
      </p:sp>
      <p:sp>
        <p:nvSpPr>
          <p:cNvPr id="5" name="Footer Placeholder 4">
            <a:extLst>
              <a:ext uri="{FF2B5EF4-FFF2-40B4-BE49-F238E27FC236}">
                <a16:creationId xmlns:a16="http://schemas.microsoft.com/office/drawing/2014/main" id="{363423DF-42FA-E84C-B791-E46F74E3B0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D69BAC-67FE-AA8C-BBE5-367D99EEAC0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03690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C91C4-8CFC-BCB8-ED64-3CDBFB0719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60DC1C-2673-7E8A-E459-32CD44094A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6B3DA0-F0E7-7213-4EE1-255E810B2FAD}"/>
              </a:ext>
            </a:extLst>
          </p:cNvPr>
          <p:cNvSpPr>
            <a:spLocks noGrp="1"/>
          </p:cNvSpPr>
          <p:nvPr>
            <p:ph type="dt" sz="half" idx="10"/>
          </p:nvPr>
        </p:nvSpPr>
        <p:spPr/>
        <p:txBody>
          <a:bodyPr/>
          <a:lstStyle/>
          <a:p>
            <a:fld id="{2CED4963-E985-44C4-B8C4-FDD613B7C2F8}" type="datetime1">
              <a:rPr lang="en-US" smtClean="0"/>
              <a:t>8/24/2022</a:t>
            </a:fld>
            <a:endParaRPr lang="en-US" dirty="0"/>
          </a:p>
        </p:txBody>
      </p:sp>
      <p:sp>
        <p:nvSpPr>
          <p:cNvPr id="5" name="Footer Placeholder 4">
            <a:extLst>
              <a:ext uri="{FF2B5EF4-FFF2-40B4-BE49-F238E27FC236}">
                <a16:creationId xmlns:a16="http://schemas.microsoft.com/office/drawing/2014/main" id="{3E64BDB8-C5B1-9129-C74B-859D75FC0A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B1C46B7-F70C-4CF1-39B6-F8AFA1B8DF7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42096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CE1909-5866-0184-ADE6-D42BACAA0A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A8E415-6AF4-1422-C0A8-E5E3B52730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2EF44-46A4-A4C0-F828-4370D771031A}"/>
              </a:ext>
            </a:extLst>
          </p:cNvPr>
          <p:cNvSpPr>
            <a:spLocks noGrp="1"/>
          </p:cNvSpPr>
          <p:nvPr>
            <p:ph type="dt" sz="half" idx="10"/>
          </p:nvPr>
        </p:nvSpPr>
        <p:spPr/>
        <p:txBody>
          <a:bodyPr/>
          <a:lstStyle/>
          <a:p>
            <a:fld id="{ED291B17-9318-49DB-B28B-6E5994AE9581}" type="datetime1">
              <a:rPr lang="en-US" smtClean="0"/>
              <a:t>8/24/2022</a:t>
            </a:fld>
            <a:endParaRPr lang="en-US" dirty="0"/>
          </a:p>
        </p:txBody>
      </p:sp>
      <p:sp>
        <p:nvSpPr>
          <p:cNvPr id="5" name="Footer Placeholder 4">
            <a:extLst>
              <a:ext uri="{FF2B5EF4-FFF2-40B4-BE49-F238E27FC236}">
                <a16:creationId xmlns:a16="http://schemas.microsoft.com/office/drawing/2014/main" id="{60F9C2DD-2E16-2079-AF97-A21E956ADE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E274A5-23C5-8C7F-2DB6-8B45D4DC526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21066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1D0E0-AB1A-AC1D-2AA5-3C22A52EA5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FE7D0C-A69A-8305-EABE-2C6C4F3583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F71DAE-6C0D-F707-9A38-263C4C5FD5E9}"/>
              </a:ext>
            </a:extLst>
          </p:cNvPr>
          <p:cNvSpPr>
            <a:spLocks noGrp="1"/>
          </p:cNvSpPr>
          <p:nvPr>
            <p:ph type="dt" sz="half" idx="10"/>
          </p:nvPr>
        </p:nvSpPr>
        <p:spPr/>
        <p:txBody>
          <a:bodyPr/>
          <a:lstStyle/>
          <a:p>
            <a:fld id="{78DD82B9-B8EE-4375-B6FF-88FA6ABB15D9}" type="datetime1">
              <a:rPr lang="en-US" smtClean="0"/>
              <a:t>8/24/2022</a:t>
            </a:fld>
            <a:endParaRPr lang="en-US" dirty="0"/>
          </a:p>
        </p:txBody>
      </p:sp>
      <p:sp>
        <p:nvSpPr>
          <p:cNvPr id="5" name="Footer Placeholder 4">
            <a:extLst>
              <a:ext uri="{FF2B5EF4-FFF2-40B4-BE49-F238E27FC236}">
                <a16:creationId xmlns:a16="http://schemas.microsoft.com/office/drawing/2014/main" id="{C61FA1F1-2097-A019-EEE7-D91AD9E4A9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AB4E3D-8749-1305-3C4E-8CDC4E50210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38734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4A9D8-5C4F-3069-70F1-2A2A4EA317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835895-6BF7-836F-3622-D363516890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F969C1-EE60-7987-EC40-9A4B2B7D8F02}"/>
              </a:ext>
            </a:extLst>
          </p:cNvPr>
          <p:cNvSpPr>
            <a:spLocks noGrp="1"/>
          </p:cNvSpPr>
          <p:nvPr>
            <p:ph type="dt" sz="half" idx="10"/>
          </p:nvPr>
        </p:nvSpPr>
        <p:spPr/>
        <p:txBody>
          <a:bodyPr/>
          <a:lstStyle/>
          <a:p>
            <a:fld id="{B2497495-0637-405E-AE64-5CC7506D51F5}" type="datetime1">
              <a:rPr lang="en-US" smtClean="0"/>
              <a:t>8/24/2022</a:t>
            </a:fld>
            <a:endParaRPr lang="en-US" dirty="0"/>
          </a:p>
        </p:txBody>
      </p:sp>
      <p:sp>
        <p:nvSpPr>
          <p:cNvPr id="5" name="Footer Placeholder 4">
            <a:extLst>
              <a:ext uri="{FF2B5EF4-FFF2-40B4-BE49-F238E27FC236}">
                <a16:creationId xmlns:a16="http://schemas.microsoft.com/office/drawing/2014/main" id="{FA8E8B07-BEFB-4192-C92D-8D53D97168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BF55F8-FA8B-4025-FB6E-E2E589B8BF0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40457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163C1-6113-CDC1-B241-F552CA6517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29B200-45AB-0A11-393A-88861DC4F8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113BA4-18E1-3A6E-EABC-4518F2F00D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4C5F35-4C77-EDFC-14C9-55B141445AB7}"/>
              </a:ext>
            </a:extLst>
          </p:cNvPr>
          <p:cNvSpPr>
            <a:spLocks noGrp="1"/>
          </p:cNvSpPr>
          <p:nvPr>
            <p:ph type="dt" sz="half" idx="10"/>
          </p:nvPr>
        </p:nvSpPr>
        <p:spPr/>
        <p:txBody>
          <a:bodyPr/>
          <a:lstStyle/>
          <a:p>
            <a:fld id="{7BFFD690-9426-415D-8B65-26881E07B2D4}" type="datetime1">
              <a:rPr lang="en-US" smtClean="0"/>
              <a:t>8/24/2022</a:t>
            </a:fld>
            <a:endParaRPr lang="en-US" dirty="0"/>
          </a:p>
        </p:txBody>
      </p:sp>
      <p:sp>
        <p:nvSpPr>
          <p:cNvPr id="6" name="Footer Placeholder 5">
            <a:extLst>
              <a:ext uri="{FF2B5EF4-FFF2-40B4-BE49-F238E27FC236}">
                <a16:creationId xmlns:a16="http://schemas.microsoft.com/office/drawing/2014/main" id="{272CC1F6-B55F-6A0B-AD54-CF553939CE2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E27FC7-D740-29DC-FF89-2AF30894E76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96902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AC6D7-88AD-6784-C8E0-1885ED24BD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AE5175-3256-0189-3FEB-DA4E470CB0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432DBD-734B-4568-6AE4-38408D2352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F586F-FCD0-B06C-A805-5A5A75A326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1661E9-FCEB-978A-6AA6-34E044398B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8D908C-7218-54E0-713A-EF88899BE306}"/>
              </a:ext>
            </a:extLst>
          </p:cNvPr>
          <p:cNvSpPr>
            <a:spLocks noGrp="1"/>
          </p:cNvSpPr>
          <p:nvPr>
            <p:ph type="dt" sz="half" idx="10"/>
          </p:nvPr>
        </p:nvSpPr>
        <p:spPr/>
        <p:txBody>
          <a:bodyPr/>
          <a:lstStyle/>
          <a:p>
            <a:fld id="{04C4989A-474C-40DE-95B9-011C28B71673}" type="datetime1">
              <a:rPr lang="en-US" smtClean="0"/>
              <a:t>8/24/2022</a:t>
            </a:fld>
            <a:endParaRPr lang="en-US" dirty="0"/>
          </a:p>
        </p:txBody>
      </p:sp>
      <p:sp>
        <p:nvSpPr>
          <p:cNvPr id="8" name="Footer Placeholder 7">
            <a:extLst>
              <a:ext uri="{FF2B5EF4-FFF2-40B4-BE49-F238E27FC236}">
                <a16:creationId xmlns:a16="http://schemas.microsoft.com/office/drawing/2014/main" id="{2798CBF6-65C3-8AF4-1EBD-B30CA7A86A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5DABC2C-556C-D05E-3763-A0E99549AE5A}"/>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10582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39D6-17AC-612E-CDC3-3A08670555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178EAC-6BE7-8758-9515-966E4D7EC6B0}"/>
              </a:ext>
            </a:extLst>
          </p:cNvPr>
          <p:cNvSpPr>
            <a:spLocks noGrp="1"/>
          </p:cNvSpPr>
          <p:nvPr>
            <p:ph type="dt" sz="half" idx="10"/>
          </p:nvPr>
        </p:nvSpPr>
        <p:spPr/>
        <p:txBody>
          <a:bodyPr/>
          <a:lstStyle/>
          <a:p>
            <a:fld id="{5DB4ED54-5B5E-4A04-93D3-5772E3CE3818}" type="datetime1">
              <a:rPr lang="en-US" smtClean="0"/>
              <a:t>8/24/2022</a:t>
            </a:fld>
            <a:endParaRPr lang="en-US" dirty="0"/>
          </a:p>
        </p:txBody>
      </p:sp>
      <p:sp>
        <p:nvSpPr>
          <p:cNvPr id="4" name="Footer Placeholder 3">
            <a:extLst>
              <a:ext uri="{FF2B5EF4-FFF2-40B4-BE49-F238E27FC236}">
                <a16:creationId xmlns:a16="http://schemas.microsoft.com/office/drawing/2014/main" id="{A8B3513A-55AA-A794-69D2-58BA9237721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4BB4C00-F870-FAFC-3F31-D231F2AE4F5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48000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6F9AC-92D6-B8CD-EAAA-5B555BCD17AF}"/>
              </a:ext>
            </a:extLst>
          </p:cNvPr>
          <p:cNvSpPr>
            <a:spLocks noGrp="1"/>
          </p:cNvSpPr>
          <p:nvPr>
            <p:ph type="dt" sz="half" idx="10"/>
          </p:nvPr>
        </p:nvSpPr>
        <p:spPr/>
        <p:txBody>
          <a:bodyPr/>
          <a:lstStyle/>
          <a:p>
            <a:fld id="{4EDE50D6-574B-40AF-946F-D52A04ADE379}" type="datetime1">
              <a:rPr lang="en-US" smtClean="0"/>
              <a:t>8/24/2022</a:t>
            </a:fld>
            <a:endParaRPr lang="en-US" dirty="0"/>
          </a:p>
        </p:txBody>
      </p:sp>
      <p:sp>
        <p:nvSpPr>
          <p:cNvPr id="3" name="Footer Placeholder 2">
            <a:extLst>
              <a:ext uri="{FF2B5EF4-FFF2-40B4-BE49-F238E27FC236}">
                <a16:creationId xmlns:a16="http://schemas.microsoft.com/office/drawing/2014/main" id="{27F838FD-35CA-721D-3AC5-33E9E60FAE6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5F0F313-0F5F-8AD8-456D-EFA26C8DDF2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5941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76156-E912-A5E0-3509-5482CA5338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07084C-8AF5-6C9D-C223-A5D5308FDC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E67B53-0936-A685-72EB-FFC1CCDFFC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F81B32-A956-2368-49F5-A469C4F07CD5}"/>
              </a:ext>
            </a:extLst>
          </p:cNvPr>
          <p:cNvSpPr>
            <a:spLocks noGrp="1"/>
          </p:cNvSpPr>
          <p:nvPr>
            <p:ph type="dt" sz="half" idx="10"/>
          </p:nvPr>
        </p:nvSpPr>
        <p:spPr/>
        <p:txBody>
          <a:bodyPr/>
          <a:lstStyle/>
          <a:p>
            <a:fld id="{D82884F1-FFEA-405F-9602-3DCA865EDA4E}" type="datetime1">
              <a:rPr lang="en-US" smtClean="0"/>
              <a:t>8/24/2022</a:t>
            </a:fld>
            <a:endParaRPr lang="en-US" dirty="0"/>
          </a:p>
        </p:txBody>
      </p:sp>
      <p:sp>
        <p:nvSpPr>
          <p:cNvPr id="6" name="Footer Placeholder 5">
            <a:extLst>
              <a:ext uri="{FF2B5EF4-FFF2-40B4-BE49-F238E27FC236}">
                <a16:creationId xmlns:a16="http://schemas.microsoft.com/office/drawing/2014/main" id="{6AD73684-5454-3ED9-BE43-A5958C9DF0A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E33C2B-B097-A42F-65C1-702A09FFCDC5}"/>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07792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6B4C5-2740-C34C-D7B8-81358CC7D0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1EAE4D-3938-79B1-12D7-7B588CC418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899F80-3C85-AA54-3066-DB211A871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F5274E-3D32-00E2-8BED-3B574E3F7A79}"/>
              </a:ext>
            </a:extLst>
          </p:cNvPr>
          <p:cNvSpPr>
            <a:spLocks noGrp="1"/>
          </p:cNvSpPr>
          <p:nvPr>
            <p:ph type="dt" sz="half" idx="10"/>
          </p:nvPr>
        </p:nvSpPr>
        <p:spPr/>
        <p:txBody>
          <a:bodyPr/>
          <a:lstStyle/>
          <a:p>
            <a:fld id="{7E18DB4A-8810-4A10-AD5C-D5E2C667F5B3}" type="datetime1">
              <a:rPr lang="en-US" smtClean="0"/>
              <a:t>8/24/2022</a:t>
            </a:fld>
            <a:endParaRPr lang="en-US" dirty="0"/>
          </a:p>
        </p:txBody>
      </p:sp>
      <p:sp>
        <p:nvSpPr>
          <p:cNvPr id="6" name="Footer Placeholder 5">
            <a:extLst>
              <a:ext uri="{FF2B5EF4-FFF2-40B4-BE49-F238E27FC236}">
                <a16:creationId xmlns:a16="http://schemas.microsoft.com/office/drawing/2014/main" id="{489080EB-2951-AF27-10CC-8A84EE6498A8}"/>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594FBFF-11CC-C411-10F2-0ABC5235BA2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5220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4C83EE-2F80-9C56-4401-0CA30BB0D2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080AB6-0D09-35BD-B542-4A52232685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71C59-386E-3CD1-834F-6D922884B5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91B17-9318-49DB-B28B-6E5994AE9581}" type="datetime1">
              <a:rPr lang="en-US" smtClean="0"/>
              <a:t>8/24/2022</a:t>
            </a:fld>
            <a:endParaRPr lang="en-US" dirty="0"/>
          </a:p>
        </p:txBody>
      </p:sp>
      <p:sp>
        <p:nvSpPr>
          <p:cNvPr id="5" name="Footer Placeholder 4">
            <a:extLst>
              <a:ext uri="{FF2B5EF4-FFF2-40B4-BE49-F238E27FC236}">
                <a16:creationId xmlns:a16="http://schemas.microsoft.com/office/drawing/2014/main" id="{5E71E4E6-6EB5-271F-4C4B-AFE0E8D5E5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CA26967-C5A3-11D5-C110-278807B314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19883064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3.jfi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6">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47B6B0-BF7C-4334-B21F-BD2EE7593B98}"/>
              </a:ext>
            </a:extLst>
          </p:cNvPr>
          <p:cNvSpPr>
            <a:spLocks noGrp="1"/>
          </p:cNvSpPr>
          <p:nvPr>
            <p:ph type="ctrTitle"/>
          </p:nvPr>
        </p:nvSpPr>
        <p:spPr>
          <a:xfrm>
            <a:off x="6746628" y="1783959"/>
            <a:ext cx="4645250" cy="2889114"/>
          </a:xfrm>
        </p:spPr>
        <p:txBody>
          <a:bodyPr anchor="b">
            <a:normAutofit/>
          </a:bodyPr>
          <a:lstStyle/>
          <a:p>
            <a:pPr algn="l"/>
            <a:r>
              <a:rPr lang="en-US" sz="2400">
                <a:solidFill>
                  <a:schemeClr val="bg1"/>
                </a:solidFill>
                <a:latin typeface="Franklin Gothic Book" panose="020B0503020102020204" pitchFamily="34" charset="0"/>
              </a:rPr>
              <a:t>ANNUAL HOMEOWNERS’ MEETING</a:t>
            </a:r>
            <a:br>
              <a:rPr lang="en-US" sz="2400">
                <a:solidFill>
                  <a:schemeClr val="bg1"/>
                </a:solidFill>
                <a:latin typeface="Franklin Gothic Book" panose="020B0503020102020204" pitchFamily="34" charset="0"/>
              </a:rPr>
            </a:br>
            <a:br>
              <a:rPr lang="en-US" sz="2400">
                <a:solidFill>
                  <a:schemeClr val="bg1"/>
                </a:solidFill>
                <a:latin typeface="Franklin Gothic Book" panose="020B0503020102020204" pitchFamily="34" charset="0"/>
              </a:rPr>
            </a:br>
            <a:r>
              <a:rPr lang="en-US" sz="2400">
                <a:solidFill>
                  <a:schemeClr val="bg1"/>
                </a:solidFill>
                <a:latin typeface="Franklin Gothic Book" panose="020B0503020102020204" pitchFamily="34" charset="0"/>
              </a:rPr>
              <a:t>August 25, 2022, at 5:00 pm</a:t>
            </a:r>
            <a:br>
              <a:rPr lang="en-US" sz="2400">
                <a:solidFill>
                  <a:schemeClr val="bg1"/>
                </a:solidFill>
                <a:latin typeface="Franklin Gothic Book" panose="020B0503020102020204" pitchFamily="34" charset="0"/>
              </a:rPr>
            </a:br>
            <a:br>
              <a:rPr lang="en-US" sz="2400">
                <a:solidFill>
                  <a:schemeClr val="bg1"/>
                </a:solidFill>
                <a:latin typeface="Franklin Gothic Book" panose="020B0503020102020204" pitchFamily="34" charset="0"/>
              </a:rPr>
            </a:br>
            <a:r>
              <a:rPr lang="en-US" sz="2400">
                <a:solidFill>
                  <a:schemeClr val="bg1"/>
                </a:solidFill>
                <a:latin typeface="Franklin Gothic Book" panose="020B0503020102020204" pitchFamily="34" charset="0"/>
              </a:rPr>
              <a:t>RVR Ranch House Conference Room &amp; Zoom</a:t>
            </a:r>
            <a:br>
              <a:rPr lang="en-US" sz="2400">
                <a:solidFill>
                  <a:schemeClr val="bg1"/>
                </a:solidFill>
                <a:latin typeface="Franklin Gothic Book" panose="020B0503020102020204" pitchFamily="34" charset="0"/>
              </a:rPr>
            </a:br>
            <a:br>
              <a:rPr lang="en-US" sz="2400">
                <a:solidFill>
                  <a:schemeClr val="bg1"/>
                </a:solidFill>
                <a:latin typeface="Franklin Gothic Book" panose="020B0503020102020204" pitchFamily="34" charset="0"/>
              </a:rPr>
            </a:br>
            <a:endParaRPr lang="en-US" sz="2400">
              <a:solidFill>
                <a:schemeClr val="bg1"/>
              </a:solidFill>
              <a:latin typeface="Franklin Gothic Book" panose="020B0503020102020204" pitchFamily="34" charset="0"/>
            </a:endParaRPr>
          </a:p>
        </p:txBody>
      </p:sp>
      <p:sp>
        <p:nvSpPr>
          <p:cNvPr id="23" name="Freeform: Shape 1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8D99891B-CF75-4A30-B67F-CEBF0F57D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82" y="1859449"/>
            <a:ext cx="4047843" cy="1770931"/>
          </a:xfrm>
          <a:prstGeom prst="rect">
            <a:avLst/>
          </a:prstGeom>
        </p:spPr>
      </p:pic>
    </p:spTree>
    <p:extLst>
      <p:ext uri="{BB962C8B-B14F-4D97-AF65-F5344CB8AC3E}">
        <p14:creationId xmlns:p14="http://schemas.microsoft.com/office/powerpoint/2010/main" val="3151527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82ABA-C6F4-E440-FB3E-27B714C5AF9A}"/>
              </a:ext>
            </a:extLst>
          </p:cNvPr>
          <p:cNvSpPr>
            <a:spLocks noGrp="1"/>
          </p:cNvSpPr>
          <p:nvPr>
            <p:ph type="title"/>
          </p:nvPr>
        </p:nvSpPr>
        <p:spPr>
          <a:xfrm>
            <a:off x="801099" y="1396289"/>
            <a:ext cx="4249006"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Entrance Signs</a:t>
            </a:r>
          </a:p>
        </p:txBody>
      </p:sp>
      <p:pic>
        <p:nvPicPr>
          <p:cNvPr id="54" name="Picture Placeholder 53" descr="A picture containing text&#10;&#10;Description automatically generated">
            <a:extLst>
              <a:ext uri="{FF2B5EF4-FFF2-40B4-BE49-F238E27FC236}">
                <a16:creationId xmlns:a16="http://schemas.microsoft.com/office/drawing/2014/main" id="{4E0E5BB2-F805-F3D6-5FEB-816138CFC3A9}"/>
              </a:ext>
            </a:extLst>
          </p:cNvPr>
          <p:cNvPicPr preferRelativeResize="0">
            <a:picLocks noGrp="1" noChangeAspect="1"/>
          </p:cNvPicPr>
          <p:nvPr>
            <p:ph type="pic" idx="1"/>
          </p:nvPr>
        </p:nvPicPr>
        <p:blipFill rotWithShape="1">
          <a:blip r:embed="rId2">
            <a:extLst>
              <a:ext uri="{28A0092B-C50C-407E-A947-70E740481C1C}">
                <a14:useLocalDpi xmlns:a14="http://schemas.microsoft.com/office/drawing/2010/main" val="0"/>
              </a:ext>
            </a:extLst>
          </a:blip>
          <a:srcRect t="40532" b="12678"/>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4" name="Text Placeholder 3">
            <a:extLst>
              <a:ext uri="{FF2B5EF4-FFF2-40B4-BE49-F238E27FC236}">
                <a16:creationId xmlns:a16="http://schemas.microsoft.com/office/drawing/2014/main" id="{14EEC131-6695-0E61-6F3C-D8711F53EF17}"/>
              </a:ext>
            </a:extLst>
          </p:cNvPr>
          <p:cNvSpPr>
            <a:spLocks noGrp="1"/>
          </p:cNvSpPr>
          <p:nvPr>
            <p:ph type="body" sz="half" idx="2"/>
          </p:nvPr>
        </p:nvSpPr>
        <p:spPr>
          <a:xfrm>
            <a:off x="606764" y="3329178"/>
            <a:ext cx="4245428" cy="1156679"/>
          </a:xfrm>
        </p:spPr>
        <p:txBody>
          <a:bodyPr vert="horz" lIns="91440" tIns="45720" rIns="91440" bIns="45720" rtlCol="0" anchor="t">
            <a:normAutofit/>
          </a:bodyPr>
          <a:lstStyle/>
          <a:p>
            <a:r>
              <a:rPr lang="en-US" sz="1800" dirty="0">
                <a:latin typeface="Franklin Gothic Book" panose="020B0503020102020204" pitchFamily="34" charset="0"/>
              </a:rPr>
              <a:t>Our entrance sign project led by owners Steve Chase and Polly Whitcomb was completed in July 2022.</a:t>
            </a:r>
          </a:p>
        </p:txBody>
      </p:sp>
      <p:pic>
        <p:nvPicPr>
          <p:cNvPr id="8" name="Picture 7" descr="A couple of men standing next to a sign in a yard&#10;&#10;Description automatically generated with low confidence">
            <a:extLst>
              <a:ext uri="{FF2B5EF4-FFF2-40B4-BE49-F238E27FC236}">
                <a16:creationId xmlns:a16="http://schemas.microsoft.com/office/drawing/2014/main" id="{51BA1BD0-DD03-0F3B-1CF8-7492424BC45A}"/>
              </a:ext>
            </a:extLst>
          </p:cNvPr>
          <p:cNvPicPr>
            <a:picLocks noChangeAspect="1"/>
          </p:cNvPicPr>
          <p:nvPr/>
        </p:nvPicPr>
        <p:blipFill rotWithShape="1">
          <a:blip r:embed="rId3">
            <a:extLst>
              <a:ext uri="{28A0092B-C50C-407E-A947-70E740481C1C}">
                <a14:useLocalDpi xmlns:a14="http://schemas.microsoft.com/office/drawing/2010/main" val="0"/>
              </a:ext>
            </a:extLst>
          </a:blip>
          <a:srcRect t="154" r="4" b="325"/>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7411384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129D-9F3A-1015-EB73-DE7486A48055}"/>
              </a:ext>
            </a:extLst>
          </p:cNvPr>
          <p:cNvSpPr>
            <a:spLocks noGrp="1"/>
          </p:cNvSpPr>
          <p:nvPr>
            <p:ph type="title"/>
          </p:nvPr>
        </p:nvSpPr>
        <p:spPr>
          <a:xfrm>
            <a:off x="761261" y="776436"/>
            <a:ext cx="5282519" cy="4504620"/>
          </a:xfrm>
        </p:spPr>
        <p:txBody>
          <a:bodyPr vert="horz" lIns="91440" tIns="45720" rIns="91440" bIns="45720" rtlCol="0" anchor="ctr">
            <a:normAutofit/>
          </a:bodyPr>
          <a:lstStyle/>
          <a:p>
            <a:pPr algn="ctr"/>
            <a:r>
              <a:rPr lang="en-US" sz="5400" dirty="0">
                <a:latin typeface="Franklin Gothic Book" panose="020B0503020102020204" pitchFamily="34" charset="0"/>
              </a:rPr>
              <a:t>Street Signs</a:t>
            </a:r>
          </a:p>
        </p:txBody>
      </p:sp>
      <p:pic>
        <p:nvPicPr>
          <p:cNvPr id="6" name="Content Placeholder 5" descr="Two men standing in front of a sign&#10;&#10;Description automatically generated with medium confidence">
            <a:extLst>
              <a:ext uri="{FF2B5EF4-FFF2-40B4-BE49-F238E27FC236}">
                <a16:creationId xmlns:a16="http://schemas.microsoft.com/office/drawing/2014/main" id="{EBB5F89D-94D6-DC77-92F2-3E9B7E5CA31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6493419" y="987425"/>
            <a:ext cx="3551737" cy="4873625"/>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
        <p:nvSpPr>
          <p:cNvPr id="4" name="Text Placeholder 3">
            <a:extLst>
              <a:ext uri="{FF2B5EF4-FFF2-40B4-BE49-F238E27FC236}">
                <a16:creationId xmlns:a16="http://schemas.microsoft.com/office/drawing/2014/main" id="{135A9B5B-8B11-678E-9DE2-17A520480DD7}"/>
              </a:ext>
            </a:extLst>
          </p:cNvPr>
          <p:cNvSpPr>
            <a:spLocks noGrp="1"/>
          </p:cNvSpPr>
          <p:nvPr>
            <p:ph type="body" sz="half" idx="2"/>
          </p:nvPr>
        </p:nvSpPr>
        <p:spPr>
          <a:xfrm>
            <a:off x="759604" y="4055710"/>
            <a:ext cx="5284040" cy="783686"/>
          </a:xfrm>
        </p:spPr>
        <p:txBody>
          <a:bodyPr vert="horz" lIns="91440" tIns="45720" rIns="91440" bIns="45720" rtlCol="0">
            <a:normAutofit/>
          </a:bodyPr>
          <a:lstStyle/>
          <a:p>
            <a:pPr algn="ctr"/>
            <a:r>
              <a:rPr lang="en-US" sz="2000" dirty="0">
                <a:solidFill>
                  <a:schemeClr val="tx1">
                    <a:alpha val="60000"/>
                  </a:schemeClr>
                </a:solidFill>
                <a:latin typeface="Franklin Gothic Book" panose="020B0503020102020204" pitchFamily="34" charset="0"/>
              </a:rPr>
              <a:t>Two new Boundary street signs were installed by the RVRMA in September 2021.</a:t>
            </a:r>
          </a:p>
        </p:txBody>
      </p:sp>
    </p:spTree>
    <p:extLst>
      <p:ext uri="{BB962C8B-B14F-4D97-AF65-F5344CB8AC3E}">
        <p14:creationId xmlns:p14="http://schemas.microsoft.com/office/powerpoint/2010/main" val="1501268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53C9E-1024-7F29-F40B-A68862D017C4}"/>
              </a:ext>
            </a:extLst>
          </p:cNvPr>
          <p:cNvSpPr>
            <a:spLocks noGrp="1"/>
          </p:cNvSpPr>
          <p:nvPr>
            <p:ph type="title"/>
          </p:nvPr>
        </p:nvSpPr>
        <p:spPr>
          <a:xfrm>
            <a:off x="829056" y="235746"/>
            <a:ext cx="10533888" cy="695423"/>
          </a:xfrm>
        </p:spPr>
        <p:txBody>
          <a:bodyPr vert="horz" lIns="91440" tIns="45720" rIns="91440" bIns="45720" rtlCol="0" anchor="ctr">
            <a:normAutofit/>
          </a:bodyPr>
          <a:lstStyle/>
          <a:p>
            <a:pPr algn="ctr"/>
            <a:r>
              <a:rPr lang="en-US" sz="3600" dirty="0">
                <a:solidFill>
                  <a:schemeClr val="tx1">
                    <a:lumMod val="85000"/>
                    <a:lumOff val="15000"/>
                  </a:schemeClr>
                </a:solidFill>
              </a:rPr>
              <a:t>Pedestrian Path Repair</a:t>
            </a:r>
          </a:p>
        </p:txBody>
      </p:sp>
      <p:pic>
        <p:nvPicPr>
          <p:cNvPr id="6" name="Picture Placeholder 5" descr="A picture containing outdoor, ground, grass, street&#10;&#10;Description automatically generated">
            <a:extLst>
              <a:ext uri="{FF2B5EF4-FFF2-40B4-BE49-F238E27FC236}">
                <a16:creationId xmlns:a16="http://schemas.microsoft.com/office/drawing/2014/main" id="{B2CCD7D1-45E0-E113-3A65-D14C57FAF23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b="25000"/>
          <a:stretch/>
        </p:blipFill>
        <p:spPr>
          <a:xfrm>
            <a:off x="1" y="1"/>
            <a:ext cx="12192000" cy="6857998"/>
          </a:xfrm>
          <a:custGeom>
            <a:avLst/>
            <a:gdLst/>
            <a:ahLst/>
            <a:cxnLst/>
            <a:rect l="l" t="t" r="r" b="b"/>
            <a:pathLst>
              <a:path w="12192000" h="6857998">
                <a:moveTo>
                  <a:pt x="12191999" y="0"/>
                </a:moveTo>
                <a:lnTo>
                  <a:pt x="12192000" y="0"/>
                </a:lnTo>
                <a:lnTo>
                  <a:pt x="12192000" y="6857998"/>
                </a:lnTo>
                <a:lnTo>
                  <a:pt x="0" y="6857998"/>
                </a:lnTo>
                <a:lnTo>
                  <a:pt x="0" y="1584795"/>
                </a:lnTo>
                <a:lnTo>
                  <a:pt x="1570" y="1585093"/>
                </a:lnTo>
                <a:cubicBezTo>
                  <a:pt x="14765" y="1586876"/>
                  <a:pt x="27439" y="1587607"/>
                  <a:pt x="38276" y="1586343"/>
                </a:cubicBezTo>
                <a:lnTo>
                  <a:pt x="130212" y="1563032"/>
                </a:lnTo>
                <a:lnTo>
                  <a:pt x="259581" y="1562564"/>
                </a:lnTo>
                <a:lnTo>
                  <a:pt x="270512" y="1566480"/>
                </a:lnTo>
                <a:lnTo>
                  <a:pt x="323794" y="1559669"/>
                </a:lnTo>
                <a:cubicBezTo>
                  <a:pt x="341889" y="1556207"/>
                  <a:pt x="359289" y="1551209"/>
                  <a:pt x="374909" y="1543388"/>
                </a:cubicBezTo>
                <a:cubicBezTo>
                  <a:pt x="397763" y="1535743"/>
                  <a:pt x="464868" y="1566802"/>
                  <a:pt x="477628" y="1581176"/>
                </a:cubicBezTo>
                <a:cubicBezTo>
                  <a:pt x="485437" y="1585853"/>
                  <a:pt x="493528" y="1592118"/>
                  <a:pt x="501552" y="1599065"/>
                </a:cubicBezTo>
                <a:lnTo>
                  <a:pt x="503754" y="1601126"/>
                </a:lnTo>
                <a:lnTo>
                  <a:pt x="553101" y="1612745"/>
                </a:lnTo>
                <a:lnTo>
                  <a:pt x="727797" y="1654032"/>
                </a:lnTo>
                <a:cubicBezTo>
                  <a:pt x="763812" y="1681212"/>
                  <a:pt x="831310" y="1672768"/>
                  <a:pt x="875933" y="1690196"/>
                </a:cubicBezTo>
                <a:cubicBezTo>
                  <a:pt x="912416" y="1699333"/>
                  <a:pt x="932272" y="1706294"/>
                  <a:pt x="946695" y="1708854"/>
                </a:cubicBezTo>
                <a:lnTo>
                  <a:pt x="965258" y="1704792"/>
                </a:lnTo>
                <a:lnTo>
                  <a:pt x="975218" y="1705677"/>
                </a:lnTo>
                <a:lnTo>
                  <a:pt x="979459" y="1701073"/>
                </a:lnTo>
                <a:lnTo>
                  <a:pt x="995474" y="1698926"/>
                </a:lnTo>
                <a:cubicBezTo>
                  <a:pt x="1001253" y="1698871"/>
                  <a:pt x="1007209" y="1699691"/>
                  <a:pt x="1013406" y="1701907"/>
                </a:cubicBezTo>
                <a:cubicBezTo>
                  <a:pt x="1031244" y="1717605"/>
                  <a:pt x="1075323" y="1700961"/>
                  <a:pt x="1096918" y="1721484"/>
                </a:cubicBezTo>
                <a:cubicBezTo>
                  <a:pt x="1122804" y="1725925"/>
                  <a:pt x="1152073" y="1727192"/>
                  <a:pt x="1168728" y="1728549"/>
                </a:cubicBezTo>
                <a:cubicBezTo>
                  <a:pt x="1178147" y="1721560"/>
                  <a:pt x="1195195" y="1740223"/>
                  <a:pt x="1196850" y="1729621"/>
                </a:cubicBezTo>
                <a:cubicBezTo>
                  <a:pt x="1209120" y="1742555"/>
                  <a:pt x="1231363" y="1728537"/>
                  <a:pt x="1247665" y="1727764"/>
                </a:cubicBezTo>
                <a:cubicBezTo>
                  <a:pt x="1256405" y="1739743"/>
                  <a:pt x="1281989" y="1726304"/>
                  <a:pt x="1313885" y="1731784"/>
                </a:cubicBezTo>
                <a:cubicBezTo>
                  <a:pt x="1332751" y="1735897"/>
                  <a:pt x="1347711" y="1747962"/>
                  <a:pt x="1360872" y="1752440"/>
                </a:cubicBezTo>
                <a:cubicBezTo>
                  <a:pt x="1374031" y="1756917"/>
                  <a:pt x="1386461" y="1750572"/>
                  <a:pt x="1392839" y="1758648"/>
                </a:cubicBezTo>
                <a:cubicBezTo>
                  <a:pt x="1426345" y="1786891"/>
                  <a:pt x="1463551" y="1793912"/>
                  <a:pt x="1496789" y="1805296"/>
                </a:cubicBezTo>
                <a:lnTo>
                  <a:pt x="1688093" y="1817390"/>
                </a:lnTo>
                <a:cubicBezTo>
                  <a:pt x="1685181" y="1820225"/>
                  <a:pt x="1682338" y="1823444"/>
                  <a:pt x="1689907" y="1825424"/>
                </a:cubicBezTo>
                <a:cubicBezTo>
                  <a:pt x="1706547" y="1827934"/>
                  <a:pt x="1703445" y="1843276"/>
                  <a:pt x="1717786" y="1832223"/>
                </a:cubicBezTo>
                <a:lnTo>
                  <a:pt x="1721485" y="1828959"/>
                </a:lnTo>
                <a:lnTo>
                  <a:pt x="1725216" y="1829446"/>
                </a:lnTo>
                <a:cubicBezTo>
                  <a:pt x="1726953" y="1830156"/>
                  <a:pt x="1727428" y="1831404"/>
                  <a:pt x="1725669" y="1833743"/>
                </a:cubicBezTo>
                <a:cubicBezTo>
                  <a:pt x="1745932" y="1828315"/>
                  <a:pt x="1753024" y="1849106"/>
                  <a:pt x="1765736" y="1856577"/>
                </a:cubicBezTo>
                <a:cubicBezTo>
                  <a:pt x="1782358" y="1850449"/>
                  <a:pt x="1792640" y="1872163"/>
                  <a:pt x="1823048" y="1881063"/>
                </a:cubicBezTo>
                <a:cubicBezTo>
                  <a:pt x="1841511" y="1873817"/>
                  <a:pt x="1843474" y="1887198"/>
                  <a:pt x="1875824" y="1879264"/>
                </a:cubicBezTo>
                <a:cubicBezTo>
                  <a:pt x="1876177" y="1880862"/>
                  <a:pt x="1876842" y="1882418"/>
                  <a:pt x="1877796" y="1883886"/>
                </a:cubicBezTo>
                <a:cubicBezTo>
                  <a:pt x="1883338" y="1892414"/>
                  <a:pt x="1897236" y="1896146"/>
                  <a:pt x="1908838" y="1892221"/>
                </a:cubicBezTo>
                <a:cubicBezTo>
                  <a:pt x="1958569" y="1883187"/>
                  <a:pt x="1994539" y="1893054"/>
                  <a:pt x="2030712" y="1897689"/>
                </a:cubicBezTo>
                <a:cubicBezTo>
                  <a:pt x="2070513" y="1905064"/>
                  <a:pt x="2033357" y="1920613"/>
                  <a:pt x="2091013" y="1914630"/>
                </a:cubicBezTo>
                <a:lnTo>
                  <a:pt x="2155266" y="1920266"/>
                </a:lnTo>
                <a:lnTo>
                  <a:pt x="2173350" y="1929201"/>
                </a:lnTo>
                <a:lnTo>
                  <a:pt x="2252523" y="1943003"/>
                </a:lnTo>
                <a:lnTo>
                  <a:pt x="2254684" y="1943523"/>
                </a:lnTo>
                <a:lnTo>
                  <a:pt x="2264080" y="1941231"/>
                </a:lnTo>
                <a:lnTo>
                  <a:pt x="2268709" y="1940520"/>
                </a:lnTo>
                <a:cubicBezTo>
                  <a:pt x="2282069" y="1938433"/>
                  <a:pt x="2296029" y="1936525"/>
                  <a:pt x="2318712" y="1934473"/>
                </a:cubicBezTo>
                <a:cubicBezTo>
                  <a:pt x="2366376" y="1931292"/>
                  <a:pt x="2417552" y="1934638"/>
                  <a:pt x="2458978" y="1938094"/>
                </a:cubicBezTo>
                <a:cubicBezTo>
                  <a:pt x="2467418" y="1949410"/>
                  <a:pt x="2478524" y="1943154"/>
                  <a:pt x="2489784" y="1943719"/>
                </a:cubicBezTo>
                <a:cubicBezTo>
                  <a:pt x="2502682" y="1953377"/>
                  <a:pt x="2552625" y="1932000"/>
                  <a:pt x="2568063" y="1936282"/>
                </a:cubicBezTo>
                <a:cubicBezTo>
                  <a:pt x="2622149" y="1926210"/>
                  <a:pt x="2667185" y="1939013"/>
                  <a:pt x="2697754" y="1914862"/>
                </a:cubicBezTo>
                <a:cubicBezTo>
                  <a:pt x="2707572" y="1911971"/>
                  <a:pt x="2716680" y="1911426"/>
                  <a:pt x="2725298" y="1912339"/>
                </a:cubicBezTo>
                <a:cubicBezTo>
                  <a:pt x="2741628" y="1915885"/>
                  <a:pt x="2766803" y="1917397"/>
                  <a:pt x="2786878" y="1917161"/>
                </a:cubicBezTo>
                <a:cubicBezTo>
                  <a:pt x="2813389" y="1905357"/>
                  <a:pt x="2860822" y="1944375"/>
                  <a:pt x="2845754" y="1910931"/>
                </a:cubicBezTo>
                <a:cubicBezTo>
                  <a:pt x="2902557" y="1900579"/>
                  <a:pt x="3081163" y="1880167"/>
                  <a:pt x="3136549" y="1874036"/>
                </a:cubicBezTo>
                <a:cubicBezTo>
                  <a:pt x="3297285" y="1853346"/>
                  <a:pt x="3296338" y="1810157"/>
                  <a:pt x="3392027" y="1819571"/>
                </a:cubicBezTo>
                <a:cubicBezTo>
                  <a:pt x="3454269" y="1817950"/>
                  <a:pt x="3460744" y="1815175"/>
                  <a:pt x="3519533" y="1818248"/>
                </a:cubicBezTo>
                <a:cubicBezTo>
                  <a:pt x="3522799" y="1812490"/>
                  <a:pt x="3588494" y="1807331"/>
                  <a:pt x="3593511" y="1803519"/>
                </a:cubicBezTo>
                <a:lnTo>
                  <a:pt x="3611908" y="1795811"/>
                </a:lnTo>
                <a:lnTo>
                  <a:pt x="3635324" y="1786860"/>
                </a:lnTo>
                <a:lnTo>
                  <a:pt x="3648763" y="1782898"/>
                </a:lnTo>
                <a:cubicBezTo>
                  <a:pt x="3678925" y="1781398"/>
                  <a:pt x="3715436" y="1790973"/>
                  <a:pt x="3750497" y="1791329"/>
                </a:cubicBezTo>
                <a:cubicBezTo>
                  <a:pt x="3788584" y="1791316"/>
                  <a:pt x="3852441" y="1816165"/>
                  <a:pt x="3873772" y="1815988"/>
                </a:cubicBezTo>
                <a:lnTo>
                  <a:pt x="3930683" y="1810273"/>
                </a:lnTo>
                <a:cubicBezTo>
                  <a:pt x="3953278" y="1822406"/>
                  <a:pt x="3946178" y="1795031"/>
                  <a:pt x="3983344" y="1812079"/>
                </a:cubicBezTo>
                <a:cubicBezTo>
                  <a:pt x="4027512" y="1818061"/>
                  <a:pt x="4037421" y="1825967"/>
                  <a:pt x="4079776" y="1835511"/>
                </a:cubicBezTo>
                <a:cubicBezTo>
                  <a:pt x="4120028" y="1843675"/>
                  <a:pt x="4106388" y="1843904"/>
                  <a:pt x="4142362" y="1851040"/>
                </a:cubicBezTo>
                <a:cubicBezTo>
                  <a:pt x="4180123" y="1860091"/>
                  <a:pt x="4193731" y="1879182"/>
                  <a:pt x="4219151" y="1883036"/>
                </a:cubicBezTo>
                <a:cubicBezTo>
                  <a:pt x="4244571" y="1886890"/>
                  <a:pt x="4282795" y="1881501"/>
                  <a:pt x="4294882" y="1874160"/>
                </a:cubicBezTo>
                <a:lnTo>
                  <a:pt x="4330333" y="1896548"/>
                </a:lnTo>
                <a:lnTo>
                  <a:pt x="4336051" y="1899282"/>
                </a:lnTo>
                <a:cubicBezTo>
                  <a:pt x="4342496" y="1899923"/>
                  <a:pt x="4363494" y="1900145"/>
                  <a:pt x="4369013" y="1900394"/>
                </a:cubicBezTo>
                <a:cubicBezTo>
                  <a:pt x="4369063" y="1900523"/>
                  <a:pt x="4369114" y="1900649"/>
                  <a:pt x="4369164" y="1900776"/>
                </a:cubicBezTo>
                <a:lnTo>
                  <a:pt x="4377963" y="1901171"/>
                </a:lnTo>
                <a:cubicBezTo>
                  <a:pt x="4392986" y="1901037"/>
                  <a:pt x="4407767" y="1900142"/>
                  <a:pt x="4421978" y="1898669"/>
                </a:cubicBezTo>
                <a:lnTo>
                  <a:pt x="4522427" y="1920971"/>
                </a:lnTo>
                <a:lnTo>
                  <a:pt x="4598138" y="1930402"/>
                </a:lnTo>
                <a:lnTo>
                  <a:pt x="4639570" y="1942891"/>
                </a:lnTo>
                <a:cubicBezTo>
                  <a:pt x="4645624" y="1940340"/>
                  <a:pt x="4706570" y="1933432"/>
                  <a:pt x="4711561" y="1928614"/>
                </a:cubicBezTo>
                <a:cubicBezTo>
                  <a:pt x="4860943" y="1915894"/>
                  <a:pt x="4793483" y="1929045"/>
                  <a:pt x="4931068" y="1938636"/>
                </a:cubicBezTo>
                <a:cubicBezTo>
                  <a:pt x="4977035" y="1941483"/>
                  <a:pt x="5053334" y="1967124"/>
                  <a:pt x="5102071" y="1977335"/>
                </a:cubicBezTo>
                <a:lnTo>
                  <a:pt x="5262849" y="1998068"/>
                </a:lnTo>
                <a:lnTo>
                  <a:pt x="5315922" y="1980802"/>
                </a:lnTo>
                <a:cubicBezTo>
                  <a:pt x="5327115" y="1988677"/>
                  <a:pt x="5333012" y="1989830"/>
                  <a:pt x="5362628" y="1998802"/>
                </a:cubicBezTo>
                <a:lnTo>
                  <a:pt x="5403513" y="1996712"/>
                </a:lnTo>
                <a:lnTo>
                  <a:pt x="5416551" y="2001434"/>
                </a:lnTo>
                <a:cubicBezTo>
                  <a:pt x="5429753" y="2007413"/>
                  <a:pt x="5444755" y="2013044"/>
                  <a:pt x="5450081" y="1993852"/>
                </a:cubicBezTo>
                <a:cubicBezTo>
                  <a:pt x="5456930" y="1997246"/>
                  <a:pt x="5463229" y="2001743"/>
                  <a:pt x="5469471" y="2006546"/>
                </a:cubicBezTo>
                <a:lnTo>
                  <a:pt x="5472747" y="2009041"/>
                </a:lnTo>
                <a:lnTo>
                  <a:pt x="5537674" y="1999169"/>
                </a:lnTo>
                <a:lnTo>
                  <a:pt x="5581284" y="2023174"/>
                </a:lnTo>
                <a:cubicBezTo>
                  <a:pt x="5608108" y="2028305"/>
                  <a:pt x="5614627" y="2046083"/>
                  <a:pt x="5650546" y="2052411"/>
                </a:cubicBezTo>
                <a:cubicBezTo>
                  <a:pt x="5667424" y="2047321"/>
                  <a:pt x="5716432" y="2058354"/>
                  <a:pt x="5725743" y="2070557"/>
                </a:cubicBezTo>
                <a:cubicBezTo>
                  <a:pt x="5750009" y="2076272"/>
                  <a:pt x="5792003" y="2070558"/>
                  <a:pt x="5814867" y="2079031"/>
                </a:cubicBezTo>
                <a:cubicBezTo>
                  <a:pt x="5843986" y="2088248"/>
                  <a:pt x="5871515" y="2066243"/>
                  <a:pt x="5904291" y="2070254"/>
                </a:cubicBezTo>
                <a:cubicBezTo>
                  <a:pt x="5925515" y="2069779"/>
                  <a:pt x="5976443" y="2071758"/>
                  <a:pt x="5998439" y="2070957"/>
                </a:cubicBezTo>
                <a:cubicBezTo>
                  <a:pt x="6011621" y="2084536"/>
                  <a:pt x="6063901" y="2082333"/>
                  <a:pt x="6079059" y="2081298"/>
                </a:cubicBezTo>
                <a:cubicBezTo>
                  <a:pt x="6083776" y="2083971"/>
                  <a:pt x="6090149" y="2084045"/>
                  <a:pt x="6097339" y="2082437"/>
                </a:cubicBezTo>
                <a:cubicBezTo>
                  <a:pt x="6118908" y="2077614"/>
                  <a:pt x="6147824" y="2057657"/>
                  <a:pt x="6161427" y="2047337"/>
                </a:cubicBezTo>
                <a:lnTo>
                  <a:pt x="6357846" y="2036781"/>
                </a:lnTo>
                <a:lnTo>
                  <a:pt x="6440732" y="2026537"/>
                </a:lnTo>
                <a:cubicBezTo>
                  <a:pt x="6462171" y="2022370"/>
                  <a:pt x="6497030" y="2015249"/>
                  <a:pt x="6524529" y="2006186"/>
                </a:cubicBezTo>
                <a:cubicBezTo>
                  <a:pt x="6552061" y="2001982"/>
                  <a:pt x="6566167" y="2008238"/>
                  <a:pt x="6605919" y="2001315"/>
                </a:cubicBezTo>
                <a:cubicBezTo>
                  <a:pt x="6651499" y="1980355"/>
                  <a:pt x="6708331" y="1973861"/>
                  <a:pt x="6763046" y="1964642"/>
                </a:cubicBezTo>
                <a:lnTo>
                  <a:pt x="6797652" y="1963791"/>
                </a:lnTo>
                <a:cubicBezTo>
                  <a:pt x="6830055" y="1952952"/>
                  <a:pt x="6866732" y="1952254"/>
                  <a:pt x="6903993" y="1952943"/>
                </a:cubicBezTo>
                <a:cubicBezTo>
                  <a:pt x="6948851" y="1951538"/>
                  <a:pt x="7032117" y="1955385"/>
                  <a:pt x="7066802" y="1955354"/>
                </a:cubicBezTo>
                <a:cubicBezTo>
                  <a:pt x="7101489" y="1955322"/>
                  <a:pt x="7089928" y="1951994"/>
                  <a:pt x="7112112" y="1952754"/>
                </a:cubicBezTo>
                <a:cubicBezTo>
                  <a:pt x="7134299" y="1953514"/>
                  <a:pt x="7153090" y="1959970"/>
                  <a:pt x="7199912" y="1959912"/>
                </a:cubicBezTo>
                <a:cubicBezTo>
                  <a:pt x="7236307" y="1958625"/>
                  <a:pt x="7356520" y="1952859"/>
                  <a:pt x="7393047" y="1952407"/>
                </a:cubicBezTo>
                <a:cubicBezTo>
                  <a:pt x="7435772" y="1952499"/>
                  <a:pt x="7434946" y="1957505"/>
                  <a:pt x="7456258" y="1960467"/>
                </a:cubicBezTo>
                <a:cubicBezTo>
                  <a:pt x="7480780" y="1949400"/>
                  <a:pt x="7500295" y="1966883"/>
                  <a:pt x="7520919" y="1970176"/>
                </a:cubicBezTo>
                <a:cubicBezTo>
                  <a:pt x="7530571" y="1964847"/>
                  <a:pt x="7541460" y="1966539"/>
                  <a:pt x="7555555" y="1969490"/>
                </a:cubicBezTo>
                <a:cubicBezTo>
                  <a:pt x="7570258" y="1969756"/>
                  <a:pt x="7596694" y="1971643"/>
                  <a:pt x="7609131" y="1971773"/>
                </a:cubicBezTo>
                <a:lnTo>
                  <a:pt x="7630180" y="1970265"/>
                </a:lnTo>
                <a:lnTo>
                  <a:pt x="7643109" y="1964399"/>
                </a:lnTo>
                <a:cubicBezTo>
                  <a:pt x="7652105" y="1963176"/>
                  <a:pt x="7674684" y="1962642"/>
                  <a:pt x="7684158" y="1962926"/>
                </a:cubicBezTo>
                <a:lnTo>
                  <a:pt x="7699956" y="1966103"/>
                </a:lnTo>
                <a:lnTo>
                  <a:pt x="7712976" y="1960441"/>
                </a:lnTo>
                <a:cubicBezTo>
                  <a:pt x="7714099" y="1968441"/>
                  <a:pt x="7728362" y="1958583"/>
                  <a:pt x="7740684" y="1955716"/>
                </a:cubicBezTo>
                <a:lnTo>
                  <a:pt x="7748398" y="1955981"/>
                </a:lnTo>
                <a:lnTo>
                  <a:pt x="7774801" y="1947968"/>
                </a:lnTo>
                <a:lnTo>
                  <a:pt x="7865529" y="1934398"/>
                </a:lnTo>
                <a:lnTo>
                  <a:pt x="7879011" y="1928569"/>
                </a:lnTo>
                <a:lnTo>
                  <a:pt x="7944932" y="1917264"/>
                </a:lnTo>
                <a:lnTo>
                  <a:pt x="8022159" y="1911520"/>
                </a:lnTo>
                <a:lnTo>
                  <a:pt x="8041142" y="1915505"/>
                </a:lnTo>
                <a:lnTo>
                  <a:pt x="8044849" y="1916307"/>
                </a:lnTo>
                <a:cubicBezTo>
                  <a:pt x="8051921" y="1917861"/>
                  <a:pt x="8058949" y="1919233"/>
                  <a:pt x="8066095" y="1919901"/>
                </a:cubicBezTo>
                <a:cubicBezTo>
                  <a:pt x="8095547" y="1914041"/>
                  <a:pt x="8158043" y="1892959"/>
                  <a:pt x="8221566" y="1881147"/>
                </a:cubicBezTo>
                <a:cubicBezTo>
                  <a:pt x="8323607" y="1870468"/>
                  <a:pt x="8370628" y="1861275"/>
                  <a:pt x="8447236" y="1849031"/>
                </a:cubicBezTo>
                <a:cubicBezTo>
                  <a:pt x="8488674" y="1842512"/>
                  <a:pt x="8532648" y="1819960"/>
                  <a:pt x="8626784" y="1828631"/>
                </a:cubicBezTo>
                <a:cubicBezTo>
                  <a:pt x="8684099" y="1824833"/>
                  <a:pt x="8679340" y="1821587"/>
                  <a:pt x="8732490" y="1806015"/>
                </a:cubicBezTo>
                <a:cubicBezTo>
                  <a:pt x="8735308" y="1802474"/>
                  <a:pt x="8792490" y="1807821"/>
                  <a:pt x="8796990" y="1805345"/>
                </a:cubicBezTo>
                <a:lnTo>
                  <a:pt x="8813687" y="1799967"/>
                </a:lnTo>
                <a:lnTo>
                  <a:pt x="8871174" y="1793601"/>
                </a:lnTo>
                <a:cubicBezTo>
                  <a:pt x="8889725" y="1789744"/>
                  <a:pt x="8913091" y="1777736"/>
                  <a:pt x="8925001" y="1776816"/>
                </a:cubicBezTo>
                <a:cubicBezTo>
                  <a:pt x="8922658" y="1791856"/>
                  <a:pt x="8930724" y="1781558"/>
                  <a:pt x="8947111" y="1777734"/>
                </a:cubicBezTo>
                <a:lnTo>
                  <a:pt x="9089254" y="1778185"/>
                </a:lnTo>
                <a:cubicBezTo>
                  <a:pt x="9097497" y="1772002"/>
                  <a:pt x="9154122" y="1776692"/>
                  <a:pt x="9178240" y="1792038"/>
                </a:cubicBezTo>
                <a:cubicBezTo>
                  <a:pt x="9201140" y="1791112"/>
                  <a:pt x="9248117" y="1777135"/>
                  <a:pt x="9283045" y="1774182"/>
                </a:cubicBezTo>
                <a:cubicBezTo>
                  <a:pt x="9335613" y="1770020"/>
                  <a:pt x="9391331" y="1758729"/>
                  <a:pt x="9436642" y="1755477"/>
                </a:cubicBezTo>
                <a:lnTo>
                  <a:pt x="9498527" y="1753116"/>
                </a:lnTo>
                <a:lnTo>
                  <a:pt x="9529385" y="1757514"/>
                </a:lnTo>
                <a:lnTo>
                  <a:pt x="9536451" y="1755119"/>
                </a:lnTo>
                <a:cubicBezTo>
                  <a:pt x="9548028" y="1750645"/>
                  <a:pt x="9558961" y="1745881"/>
                  <a:pt x="9569107" y="1741009"/>
                </a:cubicBezTo>
                <a:lnTo>
                  <a:pt x="9632895" y="1736362"/>
                </a:lnTo>
                <a:lnTo>
                  <a:pt x="9698351" y="1730376"/>
                </a:lnTo>
                <a:lnTo>
                  <a:pt x="9703714" y="1730092"/>
                </a:lnTo>
                <a:lnTo>
                  <a:pt x="9733849" y="1700033"/>
                </a:lnTo>
                <a:cubicBezTo>
                  <a:pt x="9737016" y="1697043"/>
                  <a:pt x="9769882" y="1691842"/>
                  <a:pt x="9770872" y="1688087"/>
                </a:cubicBezTo>
                <a:cubicBezTo>
                  <a:pt x="9831118" y="1689966"/>
                  <a:pt x="9856131" y="1644129"/>
                  <a:pt x="9910445" y="1632274"/>
                </a:cubicBezTo>
                <a:cubicBezTo>
                  <a:pt x="9967395" y="1605711"/>
                  <a:pt x="10066963" y="1581563"/>
                  <a:pt x="10104338" y="1569423"/>
                </a:cubicBezTo>
                <a:cubicBezTo>
                  <a:pt x="10174884" y="1550018"/>
                  <a:pt x="10286428" y="1526222"/>
                  <a:pt x="10333720" y="1515847"/>
                </a:cubicBezTo>
                <a:cubicBezTo>
                  <a:pt x="10383281" y="1526585"/>
                  <a:pt x="10350285" y="1513080"/>
                  <a:pt x="10388089" y="1507174"/>
                </a:cubicBezTo>
                <a:lnTo>
                  <a:pt x="10448263" y="1478222"/>
                </a:lnTo>
                <a:lnTo>
                  <a:pt x="10471201" y="1486036"/>
                </a:lnTo>
                <a:lnTo>
                  <a:pt x="10497937" y="1469830"/>
                </a:lnTo>
                <a:cubicBezTo>
                  <a:pt x="10505833" y="1468817"/>
                  <a:pt x="10509508" y="1482270"/>
                  <a:pt x="10517208" y="1478946"/>
                </a:cubicBezTo>
                <a:cubicBezTo>
                  <a:pt x="10536224" y="1460227"/>
                  <a:pt x="10601952" y="1468441"/>
                  <a:pt x="10624461" y="1444282"/>
                </a:cubicBezTo>
                <a:cubicBezTo>
                  <a:pt x="10634514" y="1436907"/>
                  <a:pt x="10676463" y="1423330"/>
                  <a:pt x="10690996" y="1426393"/>
                </a:cubicBezTo>
                <a:cubicBezTo>
                  <a:pt x="10724899" y="1420725"/>
                  <a:pt x="10790248" y="1415654"/>
                  <a:pt x="10827883" y="1410269"/>
                </a:cubicBezTo>
                <a:cubicBezTo>
                  <a:pt x="10873670" y="1399733"/>
                  <a:pt x="10880521" y="1379493"/>
                  <a:pt x="10904858" y="1371965"/>
                </a:cubicBezTo>
                <a:cubicBezTo>
                  <a:pt x="10907369" y="1372816"/>
                  <a:pt x="10955482" y="1368253"/>
                  <a:pt x="10973905" y="1365108"/>
                </a:cubicBezTo>
                <a:cubicBezTo>
                  <a:pt x="10992328" y="1361965"/>
                  <a:pt x="11009424" y="1362216"/>
                  <a:pt x="11015396" y="1353103"/>
                </a:cubicBezTo>
                <a:cubicBezTo>
                  <a:pt x="11051533" y="1319156"/>
                  <a:pt x="11099891" y="1305385"/>
                  <a:pt x="11141364" y="1288058"/>
                </a:cubicBezTo>
                <a:cubicBezTo>
                  <a:pt x="11181311" y="1272681"/>
                  <a:pt x="11197297" y="1273684"/>
                  <a:pt x="11240093" y="1266796"/>
                </a:cubicBezTo>
                <a:cubicBezTo>
                  <a:pt x="11269285" y="1263711"/>
                  <a:pt x="11367060" y="1233092"/>
                  <a:pt x="11398842" y="1227249"/>
                </a:cubicBezTo>
                <a:cubicBezTo>
                  <a:pt x="11413740" y="1222095"/>
                  <a:pt x="11425543" y="1230781"/>
                  <a:pt x="11445770" y="1225779"/>
                </a:cubicBezTo>
                <a:lnTo>
                  <a:pt x="11545958" y="1240429"/>
                </a:lnTo>
                <a:cubicBezTo>
                  <a:pt x="11554280" y="1243576"/>
                  <a:pt x="11597582" y="1221321"/>
                  <a:pt x="11609067" y="1218511"/>
                </a:cubicBezTo>
                <a:cubicBezTo>
                  <a:pt x="11638007" y="1216638"/>
                  <a:pt x="11675379" y="1217462"/>
                  <a:pt x="11718353" y="1209135"/>
                </a:cubicBezTo>
                <a:cubicBezTo>
                  <a:pt x="11766915" y="1201557"/>
                  <a:pt x="11822513" y="1184681"/>
                  <a:pt x="11865319" y="1176623"/>
                </a:cubicBezTo>
                <a:cubicBezTo>
                  <a:pt x="11911195" y="1167349"/>
                  <a:pt x="11954216" y="1165240"/>
                  <a:pt x="11993604" y="1153495"/>
                </a:cubicBezTo>
                <a:cubicBezTo>
                  <a:pt x="12045020" y="1156924"/>
                  <a:pt x="12063101" y="1189106"/>
                  <a:pt x="12147852" y="1163782"/>
                </a:cubicBezTo>
                <a:lnTo>
                  <a:pt x="12191999" y="1164371"/>
                </a:lnTo>
                <a:close/>
              </a:path>
            </a:pathLst>
          </a:custGeom>
        </p:spPr>
      </p:pic>
      <p:sp>
        <p:nvSpPr>
          <p:cNvPr id="4" name="Text Placeholder 3">
            <a:extLst>
              <a:ext uri="{FF2B5EF4-FFF2-40B4-BE49-F238E27FC236}">
                <a16:creationId xmlns:a16="http://schemas.microsoft.com/office/drawing/2014/main" id="{759BD8D8-5B58-04EB-D3DA-E80262A77505}"/>
              </a:ext>
            </a:extLst>
          </p:cNvPr>
          <p:cNvSpPr>
            <a:spLocks noGrp="1"/>
          </p:cNvSpPr>
          <p:nvPr>
            <p:ph type="body" sz="half" idx="2"/>
          </p:nvPr>
        </p:nvSpPr>
        <p:spPr>
          <a:xfrm>
            <a:off x="2129948" y="1064074"/>
            <a:ext cx="7939401" cy="782777"/>
          </a:xfrm>
        </p:spPr>
        <p:txBody>
          <a:bodyPr vert="horz" lIns="91440" tIns="45720" rIns="91440" bIns="45720" rtlCol="0">
            <a:noAutofit/>
          </a:bodyPr>
          <a:lstStyle/>
          <a:p>
            <a:pPr algn="ctr"/>
            <a:r>
              <a:rPr lang="en-US" sz="1400" dirty="0">
                <a:solidFill>
                  <a:schemeClr val="tx1">
                    <a:lumMod val="85000"/>
                    <a:lumOff val="15000"/>
                  </a:schemeClr>
                </a:solidFill>
              </a:rPr>
              <a:t>In response to our safety concerns, the Town of Carbondale repaved the path boarding our community.</a:t>
            </a:r>
          </a:p>
          <a:p>
            <a:pPr algn="ctr"/>
            <a:r>
              <a:rPr lang="en-US" sz="1400" dirty="0">
                <a:solidFill>
                  <a:schemeClr val="tx1">
                    <a:lumMod val="85000"/>
                    <a:lumOff val="15000"/>
                  </a:schemeClr>
                </a:solidFill>
              </a:rPr>
              <a:t>The Town also recently repaired bumps in the new paving caused by tree roots.  </a:t>
            </a:r>
          </a:p>
        </p:txBody>
      </p:sp>
    </p:spTree>
    <p:extLst>
      <p:ext uri="{BB962C8B-B14F-4D97-AF65-F5344CB8AC3E}">
        <p14:creationId xmlns:p14="http://schemas.microsoft.com/office/powerpoint/2010/main" val="117467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01E4D-8831-D040-C84B-81C49A3ED999}"/>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latin typeface="Franklin Gothic Book" panose="020B0503020102020204" pitchFamily="34" charset="0"/>
              </a:rPr>
              <a:t>Tree Removal</a:t>
            </a:r>
          </a:p>
        </p:txBody>
      </p:sp>
      <p:pic>
        <p:nvPicPr>
          <p:cNvPr id="10" name="Picture Placeholder 9" descr="A child climbing a tree&#10;&#10;Description automatically generated with low confidence">
            <a:extLst>
              <a:ext uri="{FF2B5EF4-FFF2-40B4-BE49-F238E27FC236}">
                <a16:creationId xmlns:a16="http://schemas.microsoft.com/office/drawing/2014/main" id="{C7974B20-8575-5917-0A3D-75D9C609B9B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710"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F5BAA89-3D5B-9022-C17A-BC595E08DC87}"/>
              </a:ext>
            </a:extLst>
          </p:cNvPr>
          <p:cNvSpPr>
            <a:spLocks noGrp="1"/>
          </p:cNvSpPr>
          <p:nvPr>
            <p:ph type="body" sz="half" idx="2"/>
          </p:nvPr>
        </p:nvSpPr>
        <p:spPr>
          <a:xfrm>
            <a:off x="5297762" y="2706624"/>
            <a:ext cx="6251110" cy="3483864"/>
          </a:xfrm>
        </p:spPr>
        <p:txBody>
          <a:bodyPr vert="horz" lIns="91440" tIns="45720" rIns="91440" bIns="45720" rtlCol="0">
            <a:normAutofit/>
          </a:bodyPr>
          <a:lstStyle/>
          <a:p>
            <a:r>
              <a:rPr lang="en-US" sz="2200" dirty="0">
                <a:latin typeface="Franklin Gothic Book" panose="020B0503020102020204" pitchFamily="34" charset="0"/>
              </a:rPr>
              <a:t>In October 2021, we removed thirteen Cottonwood and Aspen trees from our common area.  The Aspens were diseased, and the invasive roots of the Cottonwoods are damaging our roadways.</a:t>
            </a:r>
          </a:p>
        </p:txBody>
      </p:sp>
    </p:spTree>
    <p:extLst>
      <p:ext uri="{BB962C8B-B14F-4D97-AF65-F5344CB8AC3E}">
        <p14:creationId xmlns:p14="http://schemas.microsoft.com/office/powerpoint/2010/main" val="1574546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76FA1-461A-8C49-EAB7-42879F8FB13D}"/>
              </a:ext>
            </a:extLst>
          </p:cNvPr>
          <p:cNvSpPr>
            <a:spLocks noGrp="1"/>
          </p:cNvSpPr>
          <p:nvPr>
            <p:ph type="title"/>
          </p:nvPr>
        </p:nvSpPr>
        <p:spPr>
          <a:xfrm>
            <a:off x="7320466" y="609600"/>
            <a:ext cx="4140014" cy="1330839"/>
          </a:xfrm>
        </p:spPr>
        <p:txBody>
          <a:bodyPr vert="horz" lIns="91440" tIns="45720" rIns="91440" bIns="45720" rtlCol="0" anchor="ctr">
            <a:normAutofit/>
          </a:bodyPr>
          <a:lstStyle/>
          <a:p>
            <a:r>
              <a:rPr lang="en-US" sz="3600" dirty="0">
                <a:latin typeface="Franklin Gothic Book" panose="020B0503020102020204" pitchFamily="34" charset="0"/>
              </a:rPr>
              <a:t>Build-out Complete</a:t>
            </a:r>
          </a:p>
        </p:txBody>
      </p:sp>
      <p:pic>
        <p:nvPicPr>
          <p:cNvPr id="14" name="Picture Placeholder 13" descr="A picture containing outdoor, sky, house, grass&#10;&#10;Description automatically generated">
            <a:extLst>
              <a:ext uri="{FF2B5EF4-FFF2-40B4-BE49-F238E27FC236}">
                <a16:creationId xmlns:a16="http://schemas.microsoft.com/office/drawing/2014/main" id="{0592CB9F-45D2-A6EA-3D8D-3EB061EB1318}"/>
              </a:ext>
            </a:extLst>
          </p:cNvPr>
          <p:cNvPicPr>
            <a:picLocks noGrp="1" noChangeAspect="1"/>
          </p:cNvPicPr>
          <p:nvPr>
            <p:ph type="pic" idx="1"/>
          </p:nvPr>
        </p:nvPicPr>
        <p:blipFill rotWithShape="1">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l="19661" r="486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Text Placeholder 3">
            <a:extLst>
              <a:ext uri="{FF2B5EF4-FFF2-40B4-BE49-F238E27FC236}">
                <a16:creationId xmlns:a16="http://schemas.microsoft.com/office/drawing/2014/main" id="{E8DE8303-9702-DC9D-DA90-C9FA24617FFE}"/>
              </a:ext>
            </a:extLst>
          </p:cNvPr>
          <p:cNvSpPr>
            <a:spLocks noGrp="1"/>
          </p:cNvSpPr>
          <p:nvPr>
            <p:ph type="body" sz="half" idx="2"/>
          </p:nvPr>
        </p:nvSpPr>
        <p:spPr>
          <a:xfrm>
            <a:off x="7320465" y="2194102"/>
            <a:ext cx="4140013" cy="3908586"/>
          </a:xfrm>
        </p:spPr>
        <p:txBody>
          <a:bodyPr vert="horz" lIns="91440" tIns="45720" rIns="91440" bIns="45720" rtlCol="0">
            <a:normAutofit/>
          </a:bodyPr>
          <a:lstStyle/>
          <a:p>
            <a:r>
              <a:rPr lang="en-US" sz="2000" dirty="0">
                <a:latin typeface="Franklin Gothic Book" panose="020B0503020102020204" pitchFamily="34" charset="0"/>
              </a:rPr>
              <a:t>In November 2021, the two buildings on Lot #3 were constructed. The  Boundary is now complete with 33 units.</a:t>
            </a:r>
          </a:p>
        </p:txBody>
      </p:sp>
    </p:spTree>
    <p:extLst>
      <p:ext uri="{BB962C8B-B14F-4D97-AF65-F5344CB8AC3E}">
        <p14:creationId xmlns:p14="http://schemas.microsoft.com/office/powerpoint/2010/main" val="1867765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10">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3E819022-43F1-57ED-D197-0981F1CC9691}"/>
              </a:ext>
            </a:extLst>
          </p:cNvPr>
          <p:cNvSpPr>
            <a:spLocks noGrp="1"/>
          </p:cNvSpPr>
          <p:nvPr>
            <p:ph type="title"/>
          </p:nvPr>
        </p:nvSpPr>
        <p:spPr>
          <a:xfrm>
            <a:off x="634276" y="4892358"/>
            <a:ext cx="3766272" cy="1325563"/>
          </a:xfrm>
        </p:spPr>
        <p:txBody>
          <a:bodyPr vert="horz" lIns="91440" tIns="45720" rIns="91440" bIns="45720" rtlCol="0" anchor="ctr">
            <a:normAutofit/>
          </a:bodyPr>
          <a:lstStyle/>
          <a:p>
            <a:pPr algn="r"/>
            <a:r>
              <a:rPr lang="en-US" sz="2400" kern="1200" dirty="0">
                <a:solidFill>
                  <a:schemeClr val="bg1"/>
                </a:solidFill>
                <a:latin typeface="Franklin Gothic Book" panose="020B0503020102020204" pitchFamily="34" charset="0"/>
              </a:rPr>
              <a:t>Capital Replenishment</a:t>
            </a:r>
          </a:p>
        </p:txBody>
      </p:sp>
      <p:pic>
        <p:nvPicPr>
          <p:cNvPr id="6" name="Picture Placeholder 5" descr="Text&#10;&#10;Description automatically generated with medium confidence">
            <a:extLst>
              <a:ext uri="{FF2B5EF4-FFF2-40B4-BE49-F238E27FC236}">
                <a16:creationId xmlns:a16="http://schemas.microsoft.com/office/drawing/2014/main" id="{08080D64-1195-0FD6-E864-E05D5F20C5C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319" t="42409" r="1513" b="40285"/>
          <a:stretch/>
        </p:blipFill>
        <p:spPr>
          <a:xfrm>
            <a:off x="795142" y="1267123"/>
            <a:ext cx="10595911" cy="1906773"/>
          </a:xfrm>
          <a:prstGeom prst="rect">
            <a:avLst/>
          </a:prstGeom>
        </p:spPr>
      </p:pic>
      <p:cxnSp>
        <p:nvCxnSpPr>
          <p:cNvPr id="48" name="Straight Connector 12">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C40A2DF2-6799-726E-45DB-FA4723DD59B9}"/>
              </a:ext>
            </a:extLst>
          </p:cNvPr>
          <p:cNvSpPr>
            <a:spLocks noGrp="1"/>
          </p:cNvSpPr>
          <p:nvPr>
            <p:ph type="body" sz="half" idx="2"/>
          </p:nvPr>
        </p:nvSpPr>
        <p:spPr>
          <a:xfrm>
            <a:off x="4878784" y="4824249"/>
            <a:ext cx="6673136" cy="1461780"/>
          </a:xfrm>
        </p:spPr>
        <p:txBody>
          <a:bodyPr vert="horz" lIns="91440" tIns="45720" rIns="91440" bIns="45720" rtlCol="0" anchor="ctr">
            <a:normAutofit/>
          </a:bodyPr>
          <a:lstStyle/>
          <a:p>
            <a:r>
              <a:rPr lang="en-US" sz="1800" dirty="0">
                <a:solidFill>
                  <a:schemeClr val="bg1"/>
                </a:solidFill>
                <a:latin typeface="Franklin Gothic Book" panose="020B0503020102020204" pitchFamily="34" charset="0"/>
              </a:rPr>
              <a:t>Based on a professional reserve study completed in October 2021, we held a special homeowners’ meeting to propose a $140,000 capital reserve replenishment program along with a yearly 4% increase in Reserve Assessments. </a:t>
            </a:r>
          </a:p>
        </p:txBody>
      </p:sp>
    </p:spTree>
    <p:extLst>
      <p:ext uri="{BB962C8B-B14F-4D97-AF65-F5344CB8AC3E}">
        <p14:creationId xmlns:p14="http://schemas.microsoft.com/office/powerpoint/2010/main" val="2836686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Chart, bar chart&#10;&#10;Description automatically generated">
            <a:extLst>
              <a:ext uri="{FF2B5EF4-FFF2-40B4-BE49-F238E27FC236}">
                <a16:creationId xmlns:a16="http://schemas.microsoft.com/office/drawing/2014/main" id="{01C7D960-D41A-027E-E88C-3F2A98C3B68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3095" r="-1" b="23095"/>
          <a:stretch/>
        </p:blipFill>
        <p:spPr>
          <a:xfrm>
            <a:off x="326056" y="326056"/>
            <a:ext cx="11548872" cy="4303462"/>
          </a:xfrm>
          <a:prstGeom prst="rect">
            <a:avLst/>
          </a:prstGeom>
        </p:spPr>
      </p:pic>
      <p:sp>
        <p:nvSpPr>
          <p:cNvPr id="13" name="Rectangle 12">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F71CE3-8DF7-01EB-7F1F-339D179099A8}"/>
              </a:ext>
            </a:extLst>
          </p:cNvPr>
          <p:cNvSpPr>
            <a:spLocks noGrp="1"/>
          </p:cNvSpPr>
          <p:nvPr>
            <p:ph type="title"/>
          </p:nvPr>
        </p:nvSpPr>
        <p:spPr>
          <a:xfrm>
            <a:off x="841248" y="5009083"/>
            <a:ext cx="2889504" cy="1345997"/>
          </a:xfrm>
        </p:spPr>
        <p:txBody>
          <a:bodyPr vert="horz" lIns="91440" tIns="45720" rIns="91440" bIns="45720" rtlCol="0" anchor="ctr">
            <a:normAutofit/>
          </a:bodyPr>
          <a:lstStyle/>
          <a:p>
            <a:r>
              <a:rPr lang="en-US" sz="2600" dirty="0">
                <a:solidFill>
                  <a:schemeClr val="bg1"/>
                </a:solidFill>
                <a:latin typeface="Franklin Gothic Book" panose="020B0503020102020204" pitchFamily="34" charset="0"/>
              </a:rPr>
              <a:t>Reallocation Amendment</a:t>
            </a:r>
          </a:p>
        </p:txBody>
      </p:sp>
      <p:cxnSp>
        <p:nvCxnSpPr>
          <p:cNvPr id="15" name="Straight Connector 14">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8F4B4B3-EF08-BA60-FA48-377A021AE05D}"/>
              </a:ext>
            </a:extLst>
          </p:cNvPr>
          <p:cNvSpPr>
            <a:spLocks noGrp="1"/>
          </p:cNvSpPr>
          <p:nvPr>
            <p:ph type="body" sz="half" idx="2"/>
          </p:nvPr>
        </p:nvSpPr>
        <p:spPr>
          <a:xfrm>
            <a:off x="4379976" y="5009083"/>
            <a:ext cx="6976872" cy="1345997"/>
          </a:xfrm>
        </p:spPr>
        <p:txBody>
          <a:bodyPr vert="horz" lIns="91440" tIns="45720" rIns="91440" bIns="45720" rtlCol="0" anchor="ctr">
            <a:normAutofit/>
          </a:bodyPr>
          <a:lstStyle/>
          <a:p>
            <a:r>
              <a:rPr lang="en-US" sz="1200" dirty="0">
                <a:solidFill>
                  <a:schemeClr val="bg1"/>
                </a:solidFill>
                <a:latin typeface="Franklin Gothic Book" panose="020B0503020102020204" pitchFamily="34" charset="0"/>
              </a:rPr>
              <a:t>On March 21, 2022, the "Second Amendment to Amended and Restated Declaration for the Boundary" was approved by 75.76% of The Boundary owners.</a:t>
            </a:r>
          </a:p>
          <a:p>
            <a:r>
              <a:rPr lang="en-US" sz="1200" dirty="0">
                <a:solidFill>
                  <a:schemeClr val="bg1"/>
                </a:solidFill>
                <a:latin typeface="Franklin Gothic Book" panose="020B0503020102020204" pitchFamily="34" charset="0"/>
              </a:rPr>
              <a:t>This Amendment corrected deficiencies in our Governing Documents and changed the Common Expense liability for each Unit as a percentage calculated by dividing the gross livable area square feet of said Unit into the total gross livable area square feet of all The Boundary Units.</a:t>
            </a:r>
          </a:p>
          <a:p>
            <a:r>
              <a:rPr lang="en-US" sz="1200" dirty="0">
                <a:solidFill>
                  <a:schemeClr val="bg1"/>
                </a:solidFill>
                <a:latin typeface="Franklin Gothic Book" panose="020B0503020102020204" pitchFamily="34" charset="0"/>
              </a:rPr>
              <a:t>The Amendment also preserved voting rights in the Association of one (1) vote allocated to each Unit.</a:t>
            </a:r>
          </a:p>
        </p:txBody>
      </p:sp>
    </p:spTree>
    <p:extLst>
      <p:ext uri="{BB962C8B-B14F-4D97-AF65-F5344CB8AC3E}">
        <p14:creationId xmlns:p14="http://schemas.microsoft.com/office/powerpoint/2010/main" val="95366392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558A71-5716-C3A8-A9AA-4B593AF8BA89}"/>
              </a:ext>
            </a:extLst>
          </p:cNvPr>
          <p:cNvSpPr>
            <a:spLocks noGrp="1"/>
          </p:cNvSpPr>
          <p:nvPr>
            <p:ph type="title"/>
          </p:nvPr>
        </p:nvSpPr>
        <p:spPr>
          <a:xfrm>
            <a:off x="221975" y="1054229"/>
            <a:ext cx="10515600" cy="1325563"/>
          </a:xfrm>
        </p:spPr>
        <p:txBody>
          <a:bodyPr vert="horz" lIns="91440" tIns="45720" rIns="91440" bIns="45720" rtlCol="0" anchor="ctr">
            <a:normAutofit/>
          </a:bodyPr>
          <a:lstStyle/>
          <a:p>
            <a:r>
              <a:rPr lang="en-US" sz="4000" dirty="0">
                <a:latin typeface="Franklin Gothic Book" panose="020B0503020102020204" pitchFamily="34" charset="0"/>
              </a:rPr>
              <a:t>Roof Replacement Program</a:t>
            </a:r>
          </a:p>
        </p:txBody>
      </p:sp>
      <p:sp>
        <p:nvSpPr>
          <p:cNvPr id="4" name="Text Placeholder 3">
            <a:extLst>
              <a:ext uri="{FF2B5EF4-FFF2-40B4-BE49-F238E27FC236}">
                <a16:creationId xmlns:a16="http://schemas.microsoft.com/office/drawing/2014/main" id="{2DA93B41-3B5E-B1ED-1E31-9D991C848602}"/>
              </a:ext>
            </a:extLst>
          </p:cNvPr>
          <p:cNvSpPr>
            <a:spLocks noGrp="1"/>
          </p:cNvSpPr>
          <p:nvPr>
            <p:ph type="body" sz="half" idx="2"/>
          </p:nvPr>
        </p:nvSpPr>
        <p:spPr>
          <a:xfrm>
            <a:off x="957470" y="2735868"/>
            <a:ext cx="4614759" cy="2578253"/>
          </a:xfrm>
        </p:spPr>
        <p:txBody>
          <a:bodyPr vert="horz" lIns="91440" tIns="45720" rIns="91440" bIns="45720" rtlCol="0">
            <a:normAutofit/>
          </a:bodyPr>
          <a:lstStyle/>
          <a:p>
            <a:r>
              <a:rPr lang="en-US" sz="2000" dirty="0">
                <a:latin typeface="Franklin Gothic Book" panose="020B0503020102020204" pitchFamily="34" charset="0"/>
              </a:rPr>
              <a:t>We approved a program to replace the cedar shake roofs on buildings 1, 2, 4, 5, 6, and 8 with asphalt shingles. In July 2022, ICM Services completed buildings 1, 2, 4, and 5.</a:t>
            </a:r>
          </a:p>
          <a:p>
            <a:r>
              <a:rPr lang="en-US" sz="2000" dirty="0">
                <a:latin typeface="Franklin Gothic Book" panose="020B0503020102020204" pitchFamily="34" charset="0"/>
              </a:rPr>
              <a:t>Buildings 6 and 8 will be re-roofed in the future.  </a:t>
            </a:r>
          </a:p>
        </p:txBody>
      </p:sp>
      <p:pic>
        <p:nvPicPr>
          <p:cNvPr id="7" name="Picture Placeholder 6" descr="A person standing on a roof&#10;&#10;Description automatically generated with medium confidence">
            <a:extLst>
              <a:ext uri="{FF2B5EF4-FFF2-40B4-BE49-F238E27FC236}">
                <a16:creationId xmlns:a16="http://schemas.microsoft.com/office/drawing/2014/main" id="{C06C2CB6-5B5F-7E39-69D7-52842231571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018" r="2862" b="1"/>
          <a:stretch/>
        </p:blipFill>
        <p:spPr>
          <a:xfrm>
            <a:off x="5765935" y="1678513"/>
            <a:ext cx="6041751" cy="481436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3059223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71D2AD-D4FB-57FE-A884-F1467CB326A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latin typeface="Franklin Gothic Book" panose="020B0503020102020204" pitchFamily="34" charset="0"/>
              </a:rPr>
              <a:t>Painting Project</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819CC19-81A2-A9B3-AF57-7CD9BEFBDA41}"/>
              </a:ext>
            </a:extLst>
          </p:cNvPr>
          <p:cNvSpPr>
            <a:spLocks noGrp="1"/>
          </p:cNvSpPr>
          <p:nvPr>
            <p:ph type="body" sz="half" idx="2"/>
          </p:nvPr>
        </p:nvSpPr>
        <p:spPr>
          <a:xfrm>
            <a:off x="640080" y="2872899"/>
            <a:ext cx="4243589" cy="3320668"/>
          </a:xfrm>
        </p:spPr>
        <p:txBody>
          <a:bodyPr vert="horz" lIns="91440" tIns="45720" rIns="91440" bIns="45720" rtlCol="0">
            <a:normAutofit/>
          </a:bodyPr>
          <a:lstStyle/>
          <a:p>
            <a:r>
              <a:rPr lang="en-US" sz="2200" dirty="0">
                <a:latin typeface="Franklin Gothic Book" panose="020B0503020102020204" pitchFamily="34" charset="0"/>
              </a:rPr>
              <a:t>Mid Valley Painting recently completed the exterior painting of buildings 5 and 6. All 11 Boundary </a:t>
            </a:r>
            <a:r>
              <a:rPr lang="en-US" sz="2200">
                <a:latin typeface="Franklin Gothic Book" panose="020B0503020102020204" pitchFamily="34" charset="0"/>
              </a:rPr>
              <a:t>buildings now have </a:t>
            </a:r>
            <a:r>
              <a:rPr lang="en-US" sz="2200" dirty="0">
                <a:latin typeface="Franklin Gothic Book" panose="020B0503020102020204" pitchFamily="34" charset="0"/>
              </a:rPr>
              <a:t>the same color scheme.</a:t>
            </a:r>
          </a:p>
        </p:txBody>
      </p:sp>
      <p:pic>
        <p:nvPicPr>
          <p:cNvPr id="6" name="Picture Placeholder 5">
            <a:extLst>
              <a:ext uri="{FF2B5EF4-FFF2-40B4-BE49-F238E27FC236}">
                <a16:creationId xmlns:a16="http://schemas.microsoft.com/office/drawing/2014/main" id="{39A07492-3BFD-8F60-FF13-9E22B64CBB7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0860" r="-1" b="1436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18859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954F66B-3BF3-4495-BAEE-BEB2B018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1EE070-09B6-23B5-3F33-2D3C92A9D0EF}"/>
              </a:ext>
            </a:extLst>
          </p:cNvPr>
          <p:cNvSpPr>
            <a:spLocks noGrp="1"/>
          </p:cNvSpPr>
          <p:nvPr>
            <p:ph type="title"/>
          </p:nvPr>
        </p:nvSpPr>
        <p:spPr>
          <a:xfrm>
            <a:off x="5296874" y="1076324"/>
            <a:ext cx="6272784" cy="1535051"/>
          </a:xfrm>
        </p:spPr>
        <p:txBody>
          <a:bodyPr vert="horz" lIns="91440" tIns="45720" rIns="91440" bIns="45720" rtlCol="0" anchor="b">
            <a:normAutofit/>
          </a:bodyPr>
          <a:lstStyle/>
          <a:p>
            <a:r>
              <a:rPr lang="en-US" sz="5200" kern="1200" dirty="0">
                <a:solidFill>
                  <a:schemeClr val="tx1"/>
                </a:solidFill>
                <a:latin typeface="Franklin Gothic Book" panose="020B0503020102020204" pitchFamily="34" charset="0"/>
              </a:rPr>
              <a:t>Colorado HB22-1137</a:t>
            </a:r>
          </a:p>
        </p:txBody>
      </p:sp>
      <p:pic>
        <p:nvPicPr>
          <p:cNvPr id="6" name="Picture Placeholder 5" descr="A picture containing text, accessory, clipart, vector graphics&#10;&#10;Description automatically generated">
            <a:extLst>
              <a:ext uri="{FF2B5EF4-FFF2-40B4-BE49-F238E27FC236}">
                <a16:creationId xmlns:a16="http://schemas.microsoft.com/office/drawing/2014/main" id="{55699A0C-5FC1-A6AA-0D10-6D61F0A3166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a:xfrm>
            <a:off x="457200" y="1727421"/>
            <a:ext cx="4217332" cy="3330005"/>
          </a:xfrm>
          <a:prstGeom prst="rect">
            <a:avLst/>
          </a:prstGeom>
        </p:spPr>
      </p:pic>
      <p:sp>
        <p:nvSpPr>
          <p:cNvPr id="13" name="Rectangle 12">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34618"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924"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 Placeholder 3">
            <a:extLst>
              <a:ext uri="{FF2B5EF4-FFF2-40B4-BE49-F238E27FC236}">
                <a16:creationId xmlns:a16="http://schemas.microsoft.com/office/drawing/2014/main" id="{CA67FA8F-EA12-11D0-03A3-93B23460BD7A}"/>
              </a:ext>
            </a:extLst>
          </p:cNvPr>
          <p:cNvSpPr>
            <a:spLocks noGrp="1"/>
          </p:cNvSpPr>
          <p:nvPr>
            <p:ph type="body" sz="half" idx="2"/>
          </p:nvPr>
        </p:nvSpPr>
        <p:spPr>
          <a:xfrm>
            <a:off x="5296874" y="3351276"/>
            <a:ext cx="6272784" cy="2825686"/>
          </a:xfrm>
        </p:spPr>
        <p:txBody>
          <a:bodyPr vert="horz" lIns="91440" tIns="45720" rIns="91440" bIns="45720" rtlCol="0">
            <a:normAutofit/>
          </a:bodyPr>
          <a:lstStyle/>
          <a:p>
            <a:r>
              <a:rPr lang="en-US" sz="2200" dirty="0">
                <a:latin typeface="Franklin Gothic Book" panose="020B0503020102020204" pitchFamily="34" charset="0"/>
              </a:rPr>
              <a:t>Our Attorney, Ben Johnston, revised “The Boundary Association Responsible Governance Policies and Procedures” to bring us into compliance with the legislation passed on June 3, 2022. </a:t>
            </a:r>
          </a:p>
          <a:p>
            <a:r>
              <a:rPr lang="en-US" sz="2200" dirty="0">
                <a:latin typeface="Franklin Gothic Book" panose="020B0503020102020204" pitchFamily="34" charset="0"/>
              </a:rPr>
              <a:t>The document, adopted by the Board effective August 5, 2022, is posted on our website under the Governing Documents tab. </a:t>
            </a:r>
          </a:p>
        </p:txBody>
      </p:sp>
    </p:spTree>
    <p:extLst>
      <p:ext uri="{BB962C8B-B14F-4D97-AF65-F5344CB8AC3E}">
        <p14:creationId xmlns:p14="http://schemas.microsoft.com/office/powerpoint/2010/main" val="3681688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544FD84A-6B71-E795-7246-CC6367A9D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378" y="0"/>
            <a:ext cx="5617243" cy="6858000"/>
          </a:xfrm>
          <a:prstGeom prst="rect">
            <a:avLst/>
          </a:prstGeom>
        </p:spPr>
      </p:pic>
    </p:spTree>
    <p:extLst>
      <p:ext uri="{BB962C8B-B14F-4D97-AF65-F5344CB8AC3E}">
        <p14:creationId xmlns:p14="http://schemas.microsoft.com/office/powerpoint/2010/main" val="4123543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picture containing wooden, wood&#10;&#10;Description automatically generated">
            <a:extLst>
              <a:ext uri="{FF2B5EF4-FFF2-40B4-BE49-F238E27FC236}">
                <a16:creationId xmlns:a16="http://schemas.microsoft.com/office/drawing/2014/main" id="{05A7829C-DF34-8DE7-5470-4436C9B5F61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7060" b="7062"/>
          <a:stretch/>
        </p:blipFill>
        <p:spPr>
          <a:xfrm>
            <a:off x="20" y="10"/>
            <a:ext cx="12191979" cy="6857989"/>
          </a:xfrm>
          <a:prstGeom prst="rect">
            <a:avLst/>
          </a:prstGeom>
        </p:spPr>
      </p:pic>
      <p:sp useBgFill="1">
        <p:nvSpPr>
          <p:cNvPr id="28" name="Freeform: Shape 27">
            <a:extLst>
              <a:ext uri="{FF2B5EF4-FFF2-40B4-BE49-F238E27FC236}">
                <a16:creationId xmlns:a16="http://schemas.microsoft.com/office/drawing/2014/main" id="{1BF4DD63-CE83-4A2A-994E-8598C22E6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9" y="1498601"/>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D4B8627-07E8-792C-CBBB-0961BEB8B427}"/>
              </a:ext>
            </a:extLst>
          </p:cNvPr>
          <p:cNvSpPr>
            <a:spLocks noGrp="1"/>
          </p:cNvSpPr>
          <p:nvPr>
            <p:ph type="title"/>
          </p:nvPr>
        </p:nvSpPr>
        <p:spPr>
          <a:xfrm>
            <a:off x="1287462" y="2037441"/>
            <a:ext cx="4066416" cy="707886"/>
          </a:xfrm>
        </p:spPr>
        <p:txBody>
          <a:bodyPr vert="horz" lIns="91440" tIns="45720" rIns="91440" bIns="45720" rtlCol="0" anchor="t">
            <a:normAutofit fontScale="90000"/>
          </a:bodyPr>
          <a:lstStyle/>
          <a:p>
            <a:r>
              <a:rPr lang="en-US" sz="2800" dirty="0">
                <a:solidFill>
                  <a:schemeClr val="bg1"/>
                </a:solidFill>
                <a:latin typeface="Franklin Gothic Book" panose="020B0503020102020204" pitchFamily="34" charset="0"/>
              </a:rPr>
              <a:t>EXTERIOR IMPROVEMENTS</a:t>
            </a:r>
          </a:p>
        </p:txBody>
      </p:sp>
      <p:sp>
        <p:nvSpPr>
          <p:cNvPr id="4" name="Text Placeholder 3">
            <a:extLst>
              <a:ext uri="{FF2B5EF4-FFF2-40B4-BE49-F238E27FC236}">
                <a16:creationId xmlns:a16="http://schemas.microsoft.com/office/drawing/2014/main" id="{BC9BC052-CB38-7456-1B48-5A1309A85D90}"/>
              </a:ext>
            </a:extLst>
          </p:cNvPr>
          <p:cNvSpPr>
            <a:spLocks noGrp="1"/>
          </p:cNvSpPr>
          <p:nvPr>
            <p:ph type="body" sz="half" idx="2"/>
          </p:nvPr>
        </p:nvSpPr>
        <p:spPr>
          <a:xfrm>
            <a:off x="1287463" y="2926800"/>
            <a:ext cx="4391024" cy="2291086"/>
          </a:xfrm>
        </p:spPr>
        <p:txBody>
          <a:bodyPr vert="horz" lIns="91440" tIns="45720" rIns="91440" bIns="45720" rtlCol="0">
            <a:normAutofit/>
          </a:bodyPr>
          <a:lstStyle/>
          <a:p>
            <a:r>
              <a:rPr lang="en-US" sz="2400" dirty="0">
                <a:solidFill>
                  <a:schemeClr val="bg1">
                    <a:alpha val="80000"/>
                  </a:schemeClr>
                </a:solidFill>
                <a:latin typeface="Franklin Gothic Book" panose="020B0503020102020204" pitchFamily="34" charset="0"/>
              </a:rPr>
              <a:t>The Boundary Association Exterior Improvements Policy and Procedure was approved by the Board 0n July 14, 2022. </a:t>
            </a:r>
          </a:p>
        </p:txBody>
      </p:sp>
      <p:sp>
        <p:nvSpPr>
          <p:cNvPr id="30" name="Freeform: Shape 29">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6585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86B008-5262-CEE0-6AC2-6F3682E61506}"/>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latin typeface="Franklin Gothic Book" panose="020B0503020102020204" pitchFamily="34" charset="0"/>
              </a:rPr>
              <a:t>Board of Directors</a:t>
            </a:r>
          </a:p>
        </p:txBody>
      </p:sp>
      <p:sp>
        <p:nvSpPr>
          <p:cNvPr id="3" name="Content Placeholder 2">
            <a:extLst>
              <a:ext uri="{FF2B5EF4-FFF2-40B4-BE49-F238E27FC236}">
                <a16:creationId xmlns:a16="http://schemas.microsoft.com/office/drawing/2014/main" id="{9B6FDA08-E9D5-FA85-E9D3-EFB1BD99ACD5}"/>
              </a:ext>
            </a:extLst>
          </p:cNvPr>
          <p:cNvSpPr>
            <a:spLocks noGrp="1"/>
          </p:cNvSpPr>
          <p:nvPr>
            <p:ph idx="1"/>
          </p:nvPr>
        </p:nvSpPr>
        <p:spPr>
          <a:xfrm>
            <a:off x="4810259" y="854018"/>
            <a:ext cx="6555347" cy="5546047"/>
          </a:xfrm>
        </p:spPr>
        <p:txBody>
          <a:bodyPr anchor="ctr">
            <a:normAutofit/>
          </a:bodyPr>
          <a:lstStyle/>
          <a:p>
            <a:pPr marL="0" indent="0">
              <a:buNone/>
            </a:pPr>
            <a:r>
              <a:rPr lang="en-US" sz="2000" dirty="0">
                <a:latin typeface="Franklin Gothic Book" panose="020B0503020102020204" pitchFamily="34" charset="0"/>
              </a:rPr>
              <a:t>Carl Hostetter	Term Expires 2023</a:t>
            </a:r>
          </a:p>
          <a:p>
            <a:pPr marL="0" indent="0">
              <a:buNone/>
            </a:pPr>
            <a:r>
              <a:rPr lang="en-US" sz="2000" dirty="0">
                <a:latin typeface="Franklin Gothic Book" panose="020B0503020102020204" pitchFamily="34" charset="0"/>
              </a:rPr>
              <a:t>Tom Cooney	Term Expires 2024</a:t>
            </a:r>
          </a:p>
          <a:p>
            <a:pPr marL="0" indent="0">
              <a:buNone/>
            </a:pPr>
            <a:r>
              <a:rPr lang="en-US" sz="2000" dirty="0">
                <a:latin typeface="Franklin Gothic Book" panose="020B0503020102020204" pitchFamily="34" charset="0"/>
              </a:rPr>
              <a:t>Nancy Dever	Term Expires 2024</a:t>
            </a:r>
          </a:p>
          <a:p>
            <a:pPr marL="0" indent="0">
              <a:buNone/>
            </a:pPr>
            <a:r>
              <a:rPr lang="en-US" sz="2000" dirty="0">
                <a:latin typeface="Franklin Gothic Book" panose="020B0503020102020204" pitchFamily="34" charset="0"/>
              </a:rPr>
              <a:t>Jay Cofield	Term Expires 2025</a:t>
            </a:r>
          </a:p>
          <a:p>
            <a:pPr marL="0" indent="0">
              <a:buNone/>
            </a:pPr>
            <a:r>
              <a:rPr lang="en-US" sz="2000" dirty="0">
                <a:latin typeface="Franklin Gothic Book" panose="020B0503020102020204" pitchFamily="34" charset="0"/>
              </a:rPr>
              <a:t>Jim </a:t>
            </a:r>
            <a:r>
              <a:rPr lang="en-US" sz="2000" dirty="0" err="1">
                <a:latin typeface="Franklin Gothic Book" panose="020B0503020102020204" pitchFamily="34" charset="0"/>
              </a:rPr>
              <a:t>McAtavey</a:t>
            </a:r>
            <a:r>
              <a:rPr lang="en-US" sz="2000" dirty="0">
                <a:latin typeface="Franklin Gothic Book" panose="020B0503020102020204" pitchFamily="34" charset="0"/>
              </a:rPr>
              <a:t>	Term Expires 2025</a:t>
            </a:r>
          </a:p>
          <a:p>
            <a:pPr marL="0" indent="0">
              <a:buNone/>
            </a:pPr>
            <a:endParaRPr lang="en-US" sz="2000" dirty="0"/>
          </a:p>
        </p:txBody>
      </p:sp>
      <p:sp>
        <p:nvSpPr>
          <p:cNvPr id="4" name="TextBox 3">
            <a:extLst>
              <a:ext uri="{FF2B5EF4-FFF2-40B4-BE49-F238E27FC236}">
                <a16:creationId xmlns:a16="http://schemas.microsoft.com/office/drawing/2014/main" id="{14011521-1DFA-206A-ED0B-CD6A5F7A6B8B}"/>
              </a:ext>
            </a:extLst>
          </p:cNvPr>
          <p:cNvSpPr txBox="1"/>
          <p:nvPr/>
        </p:nvSpPr>
        <p:spPr>
          <a:xfrm>
            <a:off x="4295267" y="1413713"/>
            <a:ext cx="5191486" cy="523220"/>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latin typeface="Franklin Gothic Book" panose="020B0503020102020204" pitchFamily="34" charset="0"/>
              </a:rPr>
              <a:t>Board expanded to five members</a:t>
            </a:r>
          </a:p>
        </p:txBody>
      </p:sp>
    </p:spTree>
    <p:extLst>
      <p:ext uri="{BB962C8B-B14F-4D97-AF65-F5344CB8AC3E}">
        <p14:creationId xmlns:p14="http://schemas.microsoft.com/office/powerpoint/2010/main" val="3372175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FE26C4-8D90-E7BF-2069-F6CD95E0A17D}"/>
              </a:ext>
            </a:extLst>
          </p:cNvPr>
          <p:cNvSpPr>
            <a:spLocks noGrp="1"/>
          </p:cNvSpPr>
          <p:nvPr>
            <p:ph type="title"/>
          </p:nvPr>
        </p:nvSpPr>
        <p:spPr>
          <a:xfrm>
            <a:off x="96254" y="1153572"/>
            <a:ext cx="4006514" cy="4461163"/>
          </a:xfrm>
        </p:spPr>
        <p:txBody>
          <a:bodyPr>
            <a:normAutofit/>
          </a:bodyPr>
          <a:lstStyle/>
          <a:p>
            <a:r>
              <a:rPr lang="en-US" dirty="0">
                <a:solidFill>
                  <a:srgbClr val="FFFFFF"/>
                </a:solidFill>
                <a:latin typeface="Franklin Gothic Book" panose="020B0503020102020204" pitchFamily="34" charset="0"/>
              </a:rPr>
              <a:t>The Year Ahead</a:t>
            </a:r>
          </a:p>
        </p:txBody>
      </p:sp>
      <p:sp>
        <p:nvSpPr>
          <p:cNvPr id="16"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06D9BA5-3790-BE4E-028E-B2F74B8F3095}"/>
              </a:ext>
            </a:extLst>
          </p:cNvPr>
          <p:cNvSpPr>
            <a:spLocks noGrp="1"/>
          </p:cNvSpPr>
          <p:nvPr>
            <p:ph idx="1"/>
          </p:nvPr>
        </p:nvSpPr>
        <p:spPr>
          <a:xfrm>
            <a:off x="4447308" y="591344"/>
            <a:ext cx="6906491" cy="5585619"/>
          </a:xfrm>
        </p:spPr>
        <p:txBody>
          <a:bodyPr anchor="ctr">
            <a:normAutofit/>
          </a:bodyPr>
          <a:lstStyle/>
          <a:p>
            <a:r>
              <a:rPr lang="en-US" dirty="0">
                <a:latin typeface="Franklin Gothic Book" panose="020B0503020102020204" pitchFamily="34" charset="0"/>
              </a:rPr>
              <a:t>Pre-Existing Improvement &amp; Maintenance Agreement Program</a:t>
            </a:r>
          </a:p>
          <a:p>
            <a:r>
              <a:rPr lang="en-US" dirty="0">
                <a:latin typeface="Franklin Gothic Book" panose="020B0503020102020204" pitchFamily="34" charset="0"/>
              </a:rPr>
              <a:t>Continue to manage operating expenses</a:t>
            </a:r>
          </a:p>
          <a:p>
            <a:r>
              <a:rPr lang="en-US" dirty="0">
                <a:latin typeface="Franklin Gothic Book" panose="020B0503020102020204" pitchFamily="34" charset="0"/>
              </a:rPr>
              <a:t>Capital reserve replenishment program</a:t>
            </a:r>
          </a:p>
          <a:p>
            <a:r>
              <a:rPr lang="en-US" dirty="0">
                <a:latin typeface="Franklin Gothic Book" panose="020B0503020102020204" pitchFamily="34" charset="0"/>
              </a:rPr>
              <a:t>Revitalize common entrances and islands</a:t>
            </a:r>
          </a:p>
          <a:p>
            <a:r>
              <a:rPr lang="en-US" dirty="0">
                <a:latin typeface="Franklin Gothic Book" panose="020B0503020102020204" pitchFamily="34" charset="0"/>
              </a:rPr>
              <a:t>Evaluate the need for additional trees</a:t>
            </a:r>
          </a:p>
          <a:p>
            <a:r>
              <a:rPr lang="en-US" dirty="0">
                <a:latin typeface="Franklin Gothic Book" panose="020B0503020102020204" pitchFamily="34" charset="0"/>
              </a:rPr>
              <a:t>Evaluate landscape condition along Golf at RVR property line</a:t>
            </a:r>
          </a:p>
        </p:txBody>
      </p:sp>
    </p:spTree>
    <p:extLst>
      <p:ext uri="{BB962C8B-B14F-4D97-AF65-F5344CB8AC3E}">
        <p14:creationId xmlns:p14="http://schemas.microsoft.com/office/powerpoint/2010/main" val="2668762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A666046D-CE64-A943-E5D3-3EFAE05E3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957" y="-1116497"/>
            <a:ext cx="9382539" cy="9382539"/>
          </a:xfrm>
          <a:prstGeom prst="rect">
            <a:avLst/>
          </a:prstGeom>
        </p:spPr>
      </p:pic>
    </p:spTree>
    <p:extLst>
      <p:ext uri="{BB962C8B-B14F-4D97-AF65-F5344CB8AC3E}">
        <p14:creationId xmlns:p14="http://schemas.microsoft.com/office/powerpoint/2010/main" val="143009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E4D7E5-4C53-176B-05FC-645A08859CCA}"/>
              </a:ext>
            </a:extLst>
          </p:cNvPr>
          <p:cNvSpPr>
            <a:spLocks noGrp="1"/>
          </p:cNvSpPr>
          <p:nvPr>
            <p:ph type="title"/>
          </p:nvPr>
        </p:nvSpPr>
        <p:spPr>
          <a:xfrm>
            <a:off x="838200" y="365125"/>
            <a:ext cx="10515600" cy="1325563"/>
          </a:xfrm>
        </p:spPr>
        <p:txBody>
          <a:bodyPr>
            <a:normAutofit/>
          </a:bodyPr>
          <a:lstStyle/>
          <a:p>
            <a:pPr algn="ctr"/>
            <a:r>
              <a:rPr lang="en-US" sz="4200" dirty="0">
                <a:latin typeface="Franklin Gothic Book" panose="020B0503020102020204" pitchFamily="34" charset="0"/>
              </a:rPr>
              <a:t>Update on Golf at RVR Property Line</a:t>
            </a:r>
          </a:p>
        </p:txBody>
      </p:sp>
      <p:sp>
        <p:nvSpPr>
          <p:cNvPr id="1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A399D0-7971-6D07-D4DE-58B40BDA0615}"/>
              </a:ext>
            </a:extLst>
          </p:cNvPr>
          <p:cNvSpPr>
            <a:spLocks noGrp="1"/>
          </p:cNvSpPr>
          <p:nvPr>
            <p:ph idx="1"/>
          </p:nvPr>
        </p:nvSpPr>
        <p:spPr>
          <a:xfrm>
            <a:off x="838200" y="2085024"/>
            <a:ext cx="10515600" cy="4251960"/>
          </a:xfrm>
        </p:spPr>
        <p:txBody>
          <a:bodyPr>
            <a:noAutofit/>
          </a:bodyPr>
          <a:lstStyle/>
          <a:p>
            <a:pPr>
              <a:spcBef>
                <a:spcPts val="0"/>
              </a:spcBef>
              <a:spcAft>
                <a:spcPts val="1200"/>
              </a:spcAft>
            </a:pPr>
            <a:r>
              <a:rPr lang="en-US" sz="2000" dirty="0">
                <a:latin typeface="Franklin Gothic Book" panose="020B0503020102020204" pitchFamily="34" charset="0"/>
              </a:rPr>
              <a:t>Lawn care is restricted to the area within The Boundary property line.</a:t>
            </a:r>
          </a:p>
          <a:p>
            <a:pPr>
              <a:spcAft>
                <a:spcPts val="1200"/>
              </a:spcAft>
            </a:pPr>
            <a:r>
              <a:rPr lang="en-US" sz="2000" dirty="0">
                <a:latin typeface="Franklin Gothic Book" panose="020B0503020102020204" pitchFamily="34" charset="0"/>
              </a:rPr>
              <a:t>Golf at RVR will maintain noxious weeds within its property line.</a:t>
            </a:r>
          </a:p>
          <a:p>
            <a:pPr>
              <a:spcAft>
                <a:spcPts val="1200"/>
              </a:spcAft>
            </a:pPr>
            <a:r>
              <a:rPr lang="en-US" sz="2000" dirty="0">
                <a:latin typeface="Franklin Gothic Book" panose="020B0503020102020204" pitchFamily="34" charset="0"/>
              </a:rPr>
              <a:t>The condition of areas no longer maintained by The Boundary will be re-evaluated this Fall.</a:t>
            </a:r>
          </a:p>
          <a:p>
            <a:pPr>
              <a:spcAft>
                <a:spcPts val="1200"/>
              </a:spcAft>
            </a:pPr>
            <a:r>
              <a:rPr lang="en-US" sz="2000" dirty="0">
                <a:latin typeface="Franklin Gothic Book" panose="020B0503020102020204" pitchFamily="34" charset="0"/>
              </a:rPr>
              <a:t>Boundary residents are advised not to trespass on Golf at RVR property.</a:t>
            </a:r>
          </a:p>
          <a:p>
            <a:pPr>
              <a:spcAft>
                <a:spcPts val="1200"/>
              </a:spcAft>
            </a:pPr>
            <a:r>
              <a:rPr lang="en-US" sz="2000" dirty="0">
                <a:latin typeface="Franklin Gothic Book" panose="020B0503020102020204" pitchFamily="34" charset="0"/>
              </a:rPr>
              <a:t>Exceptions for special events require advance approval by Golf at RVR.</a:t>
            </a:r>
          </a:p>
          <a:p>
            <a:pPr>
              <a:spcAft>
                <a:spcPts val="1200"/>
              </a:spcAft>
            </a:pPr>
            <a:r>
              <a:rPr lang="en-US" sz="2000" dirty="0">
                <a:latin typeface="Franklin Gothic Book" panose="020B0503020102020204" pitchFamily="34" charset="0"/>
              </a:rPr>
              <a:t>Golf at RVR will not install a fence.</a:t>
            </a:r>
          </a:p>
          <a:p>
            <a:pPr>
              <a:spcAft>
                <a:spcPts val="1200"/>
              </a:spcAft>
            </a:pPr>
            <a:r>
              <a:rPr lang="en-US" sz="2000" dirty="0">
                <a:latin typeface="Franklin Gothic Book" panose="020B0503020102020204" pitchFamily="34" charset="0"/>
              </a:rPr>
              <a:t>Golf at RVR will remove the survey stakes when the property line is documented.</a:t>
            </a:r>
          </a:p>
          <a:p>
            <a:pPr>
              <a:spcAft>
                <a:spcPts val="1200"/>
              </a:spcAft>
            </a:pPr>
            <a:endParaRPr lang="en-US" sz="1800" dirty="0">
              <a:latin typeface="Franklin Gothic Book" panose="020B0503020102020204" pitchFamily="34" charset="0"/>
            </a:endParaRPr>
          </a:p>
        </p:txBody>
      </p:sp>
    </p:spTree>
    <p:extLst>
      <p:ext uri="{BB962C8B-B14F-4D97-AF65-F5344CB8AC3E}">
        <p14:creationId xmlns:p14="http://schemas.microsoft.com/office/powerpoint/2010/main" val="712066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32CC500-10E4-BEA8-98BA-BD74A686C9CD}"/>
              </a:ext>
            </a:extLst>
          </p:cNvPr>
          <p:cNvGraphicFramePr>
            <a:graphicFrameLocks noGrp="1" noChangeAspect="1"/>
          </p:cNvGraphicFramePr>
          <p:nvPr>
            <p:ph idx="1"/>
            <p:extLst>
              <p:ext uri="{D42A27DB-BD31-4B8C-83A1-F6EECF244321}">
                <p14:modId xmlns:p14="http://schemas.microsoft.com/office/powerpoint/2010/main" val="446977880"/>
              </p:ext>
            </p:extLst>
          </p:nvPr>
        </p:nvGraphicFramePr>
        <p:xfrm>
          <a:off x="268515" y="19171"/>
          <a:ext cx="11618686" cy="6766258"/>
        </p:xfrm>
        <a:graphic>
          <a:graphicData uri="http://schemas.openxmlformats.org/presentationml/2006/ole">
            <mc:AlternateContent xmlns:mc="http://schemas.openxmlformats.org/markup-compatibility/2006">
              <mc:Choice xmlns:v="urn:schemas-microsoft-com:vml" Requires="v">
                <p:oleObj name="Acrobat Document" r:id="rId2" imgW="11658574" imgH="7543800" progId="Acrobat.Document.DC">
                  <p:embed/>
                </p:oleObj>
              </mc:Choice>
              <mc:Fallback>
                <p:oleObj name="Acrobat Document" r:id="rId2" imgW="11658574" imgH="7543800" progId="Acrobat.Document.DC">
                  <p:embed/>
                  <p:pic>
                    <p:nvPicPr>
                      <p:cNvPr id="0" name=""/>
                      <p:cNvPicPr/>
                      <p:nvPr/>
                    </p:nvPicPr>
                    <p:blipFill>
                      <a:blip r:embed="rId3"/>
                      <a:stretch>
                        <a:fillRect/>
                      </a:stretch>
                    </p:blipFill>
                    <p:spPr>
                      <a:xfrm>
                        <a:off x="268515" y="19171"/>
                        <a:ext cx="11618686" cy="6766258"/>
                      </a:xfrm>
                      <a:prstGeom prst="rect">
                        <a:avLst/>
                      </a:prstGeom>
                    </p:spPr>
                  </p:pic>
                </p:oleObj>
              </mc:Fallback>
            </mc:AlternateContent>
          </a:graphicData>
        </a:graphic>
      </p:graphicFrame>
    </p:spTree>
    <p:extLst>
      <p:ext uri="{BB962C8B-B14F-4D97-AF65-F5344CB8AC3E}">
        <p14:creationId xmlns:p14="http://schemas.microsoft.com/office/powerpoint/2010/main" val="2805268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Diagram&#10;&#10;Description automatically generated">
            <a:extLst>
              <a:ext uri="{FF2B5EF4-FFF2-40B4-BE49-F238E27FC236}">
                <a16:creationId xmlns:a16="http://schemas.microsoft.com/office/drawing/2014/main" id="{40FF61BA-106C-12C3-A415-B019929BB11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606" t="11748" r="12989" b="2483"/>
          <a:stretch/>
        </p:blipFill>
        <p:spPr>
          <a:xfrm>
            <a:off x="812802" y="6777"/>
            <a:ext cx="10633726" cy="6851224"/>
          </a:xfrm>
        </p:spPr>
      </p:pic>
    </p:spTree>
    <p:extLst>
      <p:ext uri="{BB962C8B-B14F-4D97-AF65-F5344CB8AC3E}">
        <p14:creationId xmlns:p14="http://schemas.microsoft.com/office/powerpoint/2010/main" val="1437417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grass, house&#10;&#10;Description automatically generated">
            <a:extLst>
              <a:ext uri="{FF2B5EF4-FFF2-40B4-BE49-F238E27FC236}">
                <a16:creationId xmlns:a16="http://schemas.microsoft.com/office/drawing/2014/main" id="{45FD82C0-F84E-2292-5B5F-08C768A19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14" y="487522"/>
            <a:ext cx="3190875" cy="2400300"/>
          </a:xfrm>
          <a:prstGeom prst="rect">
            <a:avLst/>
          </a:prstGeom>
        </p:spPr>
      </p:pic>
      <p:pic>
        <p:nvPicPr>
          <p:cNvPr id="5" name="Picture 4" descr="A picture containing text, sky, grass, outdoor&#10;&#10;Description automatically generated">
            <a:extLst>
              <a:ext uri="{FF2B5EF4-FFF2-40B4-BE49-F238E27FC236}">
                <a16:creationId xmlns:a16="http://schemas.microsoft.com/office/drawing/2014/main" id="{A8AE672A-B5B0-8675-FA77-7E922A2A3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624" y="358934"/>
            <a:ext cx="3390900" cy="2657475"/>
          </a:xfrm>
          <a:prstGeom prst="rect">
            <a:avLst/>
          </a:prstGeom>
        </p:spPr>
      </p:pic>
      <p:pic>
        <p:nvPicPr>
          <p:cNvPr id="7" name="Picture 6" descr="A picture containing text, outdoor, building, house&#10;&#10;Description automatically generated">
            <a:extLst>
              <a:ext uri="{FF2B5EF4-FFF2-40B4-BE49-F238E27FC236}">
                <a16:creationId xmlns:a16="http://schemas.microsoft.com/office/drawing/2014/main" id="{BE663A2B-8F54-733B-6ECD-D5C42D1AC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0097" y="392272"/>
            <a:ext cx="3514725" cy="2590800"/>
          </a:xfrm>
          <a:prstGeom prst="rect">
            <a:avLst/>
          </a:prstGeom>
        </p:spPr>
      </p:pic>
      <p:sp>
        <p:nvSpPr>
          <p:cNvPr id="9" name="TextBox 8">
            <a:extLst>
              <a:ext uri="{FF2B5EF4-FFF2-40B4-BE49-F238E27FC236}">
                <a16:creationId xmlns:a16="http://schemas.microsoft.com/office/drawing/2014/main" id="{ED2F6A8B-8963-48AE-6AE0-D19589CC70ED}"/>
              </a:ext>
            </a:extLst>
          </p:cNvPr>
          <p:cNvSpPr txBox="1"/>
          <p:nvPr/>
        </p:nvSpPr>
        <p:spPr>
          <a:xfrm>
            <a:off x="1287378" y="2905617"/>
            <a:ext cx="1228221" cy="369332"/>
          </a:xfrm>
          <a:prstGeom prst="rect">
            <a:avLst/>
          </a:prstGeom>
          <a:noFill/>
        </p:spPr>
        <p:txBody>
          <a:bodyPr wrap="none" rtlCol="0">
            <a:spAutoFit/>
          </a:bodyPr>
          <a:lstStyle/>
          <a:p>
            <a:r>
              <a:rPr lang="en-US" dirty="0"/>
              <a:t>Building #1</a:t>
            </a:r>
          </a:p>
        </p:txBody>
      </p:sp>
      <p:sp>
        <p:nvSpPr>
          <p:cNvPr id="10" name="TextBox 9">
            <a:extLst>
              <a:ext uri="{FF2B5EF4-FFF2-40B4-BE49-F238E27FC236}">
                <a16:creationId xmlns:a16="http://schemas.microsoft.com/office/drawing/2014/main" id="{E6E0C2E0-446E-3334-6206-7AE25CCFEF94}"/>
              </a:ext>
            </a:extLst>
          </p:cNvPr>
          <p:cNvSpPr txBox="1"/>
          <p:nvPr/>
        </p:nvSpPr>
        <p:spPr>
          <a:xfrm>
            <a:off x="5386143" y="2919651"/>
            <a:ext cx="1228221" cy="369332"/>
          </a:xfrm>
          <a:prstGeom prst="rect">
            <a:avLst/>
          </a:prstGeom>
          <a:noFill/>
        </p:spPr>
        <p:txBody>
          <a:bodyPr wrap="none" rtlCol="0">
            <a:spAutoFit/>
          </a:bodyPr>
          <a:lstStyle/>
          <a:p>
            <a:r>
              <a:rPr lang="en-US" dirty="0"/>
              <a:t>Building #2</a:t>
            </a:r>
          </a:p>
        </p:txBody>
      </p:sp>
      <p:sp>
        <p:nvSpPr>
          <p:cNvPr id="11" name="TextBox 10">
            <a:extLst>
              <a:ext uri="{FF2B5EF4-FFF2-40B4-BE49-F238E27FC236}">
                <a16:creationId xmlns:a16="http://schemas.microsoft.com/office/drawing/2014/main" id="{452DF8DD-7FEE-69E4-D1E1-751370653487}"/>
              </a:ext>
            </a:extLst>
          </p:cNvPr>
          <p:cNvSpPr txBox="1"/>
          <p:nvPr/>
        </p:nvSpPr>
        <p:spPr>
          <a:xfrm>
            <a:off x="9296413" y="2907620"/>
            <a:ext cx="1228221" cy="369332"/>
          </a:xfrm>
          <a:prstGeom prst="rect">
            <a:avLst/>
          </a:prstGeom>
          <a:noFill/>
        </p:spPr>
        <p:txBody>
          <a:bodyPr wrap="none" rtlCol="0">
            <a:spAutoFit/>
          </a:bodyPr>
          <a:lstStyle/>
          <a:p>
            <a:r>
              <a:rPr lang="en-US" dirty="0"/>
              <a:t>Building #4</a:t>
            </a:r>
          </a:p>
        </p:txBody>
      </p:sp>
      <p:pic>
        <p:nvPicPr>
          <p:cNvPr id="4" name="Picture 3" descr="Diagram&#10;&#10;Description automatically generated with medium confidence">
            <a:extLst>
              <a:ext uri="{FF2B5EF4-FFF2-40B4-BE49-F238E27FC236}">
                <a16:creationId xmlns:a16="http://schemas.microsoft.com/office/drawing/2014/main" id="{84D74513-F4AD-DF49-8A5E-8CB4B2EF88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906805" y="2990525"/>
            <a:ext cx="2919651" cy="3892868"/>
          </a:xfrm>
          <a:prstGeom prst="rect">
            <a:avLst/>
          </a:prstGeom>
        </p:spPr>
      </p:pic>
      <p:pic>
        <p:nvPicPr>
          <p:cNvPr id="13" name="Picture 12" descr="A large house with a fence in front of it&#10;&#10;Description automatically generated with low confidence">
            <a:extLst>
              <a:ext uri="{FF2B5EF4-FFF2-40B4-BE49-F238E27FC236}">
                <a16:creationId xmlns:a16="http://schemas.microsoft.com/office/drawing/2014/main" id="{683477AC-E908-0CAC-5138-8DE6DDE344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6689" y="3478679"/>
            <a:ext cx="3763934" cy="2918106"/>
          </a:xfrm>
          <a:prstGeom prst="rect">
            <a:avLst/>
          </a:prstGeom>
        </p:spPr>
      </p:pic>
      <p:sp>
        <p:nvSpPr>
          <p:cNvPr id="14" name="TextBox 13">
            <a:extLst>
              <a:ext uri="{FF2B5EF4-FFF2-40B4-BE49-F238E27FC236}">
                <a16:creationId xmlns:a16="http://schemas.microsoft.com/office/drawing/2014/main" id="{EE518F18-E098-C08C-96F7-E9167CCAF4BE}"/>
              </a:ext>
            </a:extLst>
          </p:cNvPr>
          <p:cNvSpPr txBox="1"/>
          <p:nvPr/>
        </p:nvSpPr>
        <p:spPr>
          <a:xfrm>
            <a:off x="1945102" y="6402799"/>
            <a:ext cx="3452035" cy="369332"/>
          </a:xfrm>
          <a:prstGeom prst="rect">
            <a:avLst/>
          </a:prstGeom>
          <a:noFill/>
        </p:spPr>
        <p:txBody>
          <a:bodyPr wrap="none" rtlCol="0">
            <a:spAutoFit/>
          </a:bodyPr>
          <a:lstStyle/>
          <a:p>
            <a:r>
              <a:rPr lang="en-US" dirty="0"/>
              <a:t>Buildings #1 &amp; #2 Photo from 2005</a:t>
            </a:r>
          </a:p>
        </p:txBody>
      </p:sp>
      <p:sp>
        <p:nvSpPr>
          <p:cNvPr id="15" name="TextBox 14">
            <a:extLst>
              <a:ext uri="{FF2B5EF4-FFF2-40B4-BE49-F238E27FC236}">
                <a16:creationId xmlns:a16="http://schemas.microsoft.com/office/drawing/2014/main" id="{D0C6D099-D03A-F011-ACA1-0930C86159E1}"/>
              </a:ext>
            </a:extLst>
          </p:cNvPr>
          <p:cNvSpPr txBox="1"/>
          <p:nvPr/>
        </p:nvSpPr>
        <p:spPr>
          <a:xfrm>
            <a:off x="6607353" y="6402807"/>
            <a:ext cx="3508974" cy="369332"/>
          </a:xfrm>
          <a:prstGeom prst="rect">
            <a:avLst/>
          </a:prstGeom>
          <a:noFill/>
        </p:spPr>
        <p:txBody>
          <a:bodyPr wrap="none" rtlCol="0">
            <a:spAutoFit/>
          </a:bodyPr>
          <a:lstStyle/>
          <a:p>
            <a:r>
              <a:rPr lang="en-US" dirty="0"/>
              <a:t>Building #1 Original Landscape Plan</a:t>
            </a:r>
          </a:p>
        </p:txBody>
      </p:sp>
    </p:spTree>
    <p:extLst>
      <p:ext uri="{BB962C8B-B14F-4D97-AF65-F5344CB8AC3E}">
        <p14:creationId xmlns:p14="http://schemas.microsoft.com/office/powerpoint/2010/main" val="3803447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8BFA8-2BE6-525B-C2D0-4F9C16894DEA}"/>
              </a:ext>
            </a:extLst>
          </p:cNvPr>
          <p:cNvSpPr>
            <a:spLocks noGrp="1"/>
          </p:cNvSpPr>
          <p:nvPr>
            <p:ph type="title"/>
          </p:nvPr>
        </p:nvSpPr>
        <p:spPr>
          <a:xfrm>
            <a:off x="838200" y="189417"/>
            <a:ext cx="10515600" cy="675607"/>
          </a:xfrm>
        </p:spPr>
        <p:txBody>
          <a:bodyPr>
            <a:normAutofit/>
          </a:bodyPr>
          <a:lstStyle/>
          <a:p>
            <a:pPr algn="ctr"/>
            <a:r>
              <a:rPr lang="en-US" sz="3600" dirty="0">
                <a:latin typeface="Franklin Gothic Book" panose="020B0503020102020204" pitchFamily="34" charset="0"/>
              </a:rPr>
              <a:t>Adverse Possession</a:t>
            </a:r>
          </a:p>
        </p:txBody>
      </p:sp>
      <p:sp>
        <p:nvSpPr>
          <p:cNvPr id="3" name="Content Placeholder 2">
            <a:extLst>
              <a:ext uri="{FF2B5EF4-FFF2-40B4-BE49-F238E27FC236}">
                <a16:creationId xmlns:a16="http://schemas.microsoft.com/office/drawing/2014/main" id="{FADFDFD6-17CB-C97A-CBED-7BF2513682BA}"/>
              </a:ext>
            </a:extLst>
          </p:cNvPr>
          <p:cNvSpPr>
            <a:spLocks noGrp="1"/>
          </p:cNvSpPr>
          <p:nvPr>
            <p:ph idx="1"/>
          </p:nvPr>
        </p:nvSpPr>
        <p:spPr>
          <a:xfrm>
            <a:off x="1196712" y="893138"/>
            <a:ext cx="9639901" cy="923330"/>
          </a:xfrm>
        </p:spPr>
        <p:txBody>
          <a:bodyPr>
            <a:normAutofit fontScale="92500" lnSpcReduction="10000"/>
          </a:bodyPr>
          <a:lstStyle/>
          <a:p>
            <a:pPr marL="0" indent="0">
              <a:buNone/>
            </a:pPr>
            <a:r>
              <a:rPr lang="en-US" sz="1800" dirty="0">
                <a:latin typeface="Franklin Gothic Book" panose="020B0503020102020204" pitchFamily="34" charset="0"/>
              </a:rPr>
              <a:t>Colorado law requires the occupier (or "squatter") to openly be in possession of the property for 18 years, or after seven years of consistent payment of property taxes and color of title. The term color of title refers to some written document that shows a good </a:t>
            </a:r>
            <a:r>
              <a:rPr lang="en-US" sz="1800">
                <a:latin typeface="Franklin Gothic Book" panose="020B0503020102020204" pitchFamily="34" charset="0"/>
              </a:rPr>
              <a:t>faith belief </a:t>
            </a:r>
            <a:r>
              <a:rPr lang="en-US" sz="1800" dirty="0">
                <a:latin typeface="Franklin Gothic Book" panose="020B0503020102020204" pitchFamily="34" charset="0"/>
              </a:rPr>
              <a:t>that the possessor is legally entitled to the land, even if it fails to carry the necessary legal authority to do so.</a:t>
            </a:r>
          </a:p>
          <a:p>
            <a:pPr marL="0" indent="0">
              <a:buNone/>
            </a:pPr>
            <a:endParaRPr lang="en-US" sz="1800" dirty="0">
              <a:solidFill>
                <a:srgbClr val="FF0000"/>
              </a:solidFill>
              <a:latin typeface="Franklin Gothic Book" panose="020B0503020102020204" pitchFamily="34" charset="0"/>
            </a:endParaRPr>
          </a:p>
          <a:p>
            <a:pPr marL="0" indent="0">
              <a:spcBef>
                <a:spcPts val="600"/>
              </a:spcBef>
              <a:buNone/>
            </a:pPr>
            <a:endParaRPr lang="en-US" sz="1800" u="sng" dirty="0">
              <a:latin typeface="Franklin Gothic Book" panose="020B0503020102020204" pitchFamily="34" charset="0"/>
            </a:endParaRPr>
          </a:p>
          <a:p>
            <a:pPr marL="0" indent="0">
              <a:buNone/>
            </a:pPr>
            <a:endParaRPr lang="en-US" sz="1200" u="sng" dirty="0">
              <a:latin typeface="Franklin Gothic Book" panose="020B0503020102020204" pitchFamily="34" charset="0"/>
            </a:endParaRPr>
          </a:p>
          <a:p>
            <a:pPr marL="0" indent="0">
              <a:buNone/>
            </a:pPr>
            <a:endParaRPr lang="en-US" sz="1800" dirty="0">
              <a:latin typeface="Franklin Gothic Book" panose="020B0503020102020204" pitchFamily="34" charset="0"/>
            </a:endParaRPr>
          </a:p>
        </p:txBody>
      </p:sp>
      <p:graphicFrame>
        <p:nvGraphicFramePr>
          <p:cNvPr id="4" name="Table 4">
            <a:extLst>
              <a:ext uri="{FF2B5EF4-FFF2-40B4-BE49-F238E27FC236}">
                <a16:creationId xmlns:a16="http://schemas.microsoft.com/office/drawing/2014/main" id="{F47AB95B-8152-6F44-87D3-76731F064426}"/>
              </a:ext>
            </a:extLst>
          </p:cNvPr>
          <p:cNvGraphicFramePr>
            <a:graphicFrameLocks noGrp="1"/>
          </p:cNvGraphicFramePr>
          <p:nvPr>
            <p:extLst>
              <p:ext uri="{D42A27DB-BD31-4B8C-83A1-F6EECF244321}">
                <p14:modId xmlns:p14="http://schemas.microsoft.com/office/powerpoint/2010/main" val="1494438661"/>
              </p:ext>
            </p:extLst>
          </p:nvPr>
        </p:nvGraphicFramePr>
        <p:xfrm>
          <a:off x="4040233" y="2068212"/>
          <a:ext cx="4109021" cy="3644067"/>
        </p:xfrm>
        <a:graphic>
          <a:graphicData uri="http://schemas.openxmlformats.org/drawingml/2006/table">
            <a:tbl>
              <a:tblPr firstRow="1" bandRow="1">
                <a:tableStyleId>{5C22544A-7EE6-4342-B048-85BDC9FD1C3A}</a:tableStyleId>
              </a:tblPr>
              <a:tblGrid>
                <a:gridCol w="1171892">
                  <a:extLst>
                    <a:ext uri="{9D8B030D-6E8A-4147-A177-3AD203B41FA5}">
                      <a16:colId xmlns:a16="http://schemas.microsoft.com/office/drawing/2014/main" val="3515410773"/>
                    </a:ext>
                  </a:extLst>
                </a:gridCol>
                <a:gridCol w="1532381">
                  <a:extLst>
                    <a:ext uri="{9D8B030D-6E8A-4147-A177-3AD203B41FA5}">
                      <a16:colId xmlns:a16="http://schemas.microsoft.com/office/drawing/2014/main" val="293982623"/>
                    </a:ext>
                  </a:extLst>
                </a:gridCol>
                <a:gridCol w="1404748">
                  <a:extLst>
                    <a:ext uri="{9D8B030D-6E8A-4147-A177-3AD203B41FA5}">
                      <a16:colId xmlns:a16="http://schemas.microsoft.com/office/drawing/2014/main" val="226020593"/>
                    </a:ext>
                  </a:extLst>
                </a:gridCol>
              </a:tblGrid>
              <a:tr h="289029">
                <a:tc>
                  <a:txBody>
                    <a:bodyPr/>
                    <a:lstStyle/>
                    <a:p>
                      <a:pPr algn="ctr"/>
                      <a:r>
                        <a:rPr lang="en-US" dirty="0"/>
                        <a:t>Building #</a:t>
                      </a:r>
                    </a:p>
                  </a:txBody>
                  <a:tcPr/>
                </a:tc>
                <a:tc>
                  <a:txBody>
                    <a:bodyPr/>
                    <a:lstStyle/>
                    <a:p>
                      <a:pPr algn="ctr"/>
                      <a:r>
                        <a:rPr lang="en-US" dirty="0"/>
                        <a:t>Year Built</a:t>
                      </a:r>
                    </a:p>
                  </a:txBody>
                  <a:tcPr/>
                </a:tc>
                <a:tc>
                  <a:txBody>
                    <a:bodyPr/>
                    <a:lstStyle/>
                    <a:p>
                      <a:pPr algn="ctr"/>
                      <a:r>
                        <a:rPr lang="en-US" dirty="0"/>
                        <a:t>Age</a:t>
                      </a:r>
                    </a:p>
                  </a:txBody>
                  <a:tcPr/>
                </a:tc>
                <a:extLst>
                  <a:ext uri="{0D108BD9-81ED-4DB2-BD59-A6C34878D82A}">
                    <a16:rowId xmlns:a16="http://schemas.microsoft.com/office/drawing/2014/main" val="360014316"/>
                  </a:ext>
                </a:extLst>
              </a:tr>
              <a:tr h="3278307">
                <a:tc>
                  <a:txBody>
                    <a:bodyPr/>
                    <a:lstStyle/>
                    <a:p>
                      <a:pPr algn="ctr"/>
                      <a:r>
                        <a:rPr lang="en-US" dirty="0"/>
                        <a:t>1</a:t>
                      </a:r>
                    </a:p>
                    <a:p>
                      <a:pPr algn="ctr"/>
                      <a:r>
                        <a:rPr lang="en-US" dirty="0"/>
                        <a:t>2</a:t>
                      </a:r>
                    </a:p>
                    <a:p>
                      <a:pPr algn="ctr"/>
                      <a:r>
                        <a:rPr lang="en-US" dirty="0"/>
                        <a:t>3</a:t>
                      </a:r>
                    </a:p>
                    <a:p>
                      <a:pPr algn="ctr"/>
                      <a:r>
                        <a:rPr lang="en-US" dirty="0"/>
                        <a:t>4</a:t>
                      </a:r>
                    </a:p>
                    <a:p>
                      <a:pPr algn="ctr"/>
                      <a:r>
                        <a:rPr lang="en-US" dirty="0"/>
                        <a:t>5</a:t>
                      </a:r>
                    </a:p>
                    <a:p>
                      <a:pPr algn="ctr"/>
                      <a:r>
                        <a:rPr lang="en-US" dirty="0"/>
                        <a:t>6</a:t>
                      </a:r>
                    </a:p>
                    <a:p>
                      <a:pPr algn="ctr"/>
                      <a:r>
                        <a:rPr lang="en-US" dirty="0"/>
                        <a:t>7</a:t>
                      </a:r>
                    </a:p>
                    <a:p>
                      <a:pPr algn="ctr"/>
                      <a:r>
                        <a:rPr lang="en-US" dirty="0"/>
                        <a:t>8</a:t>
                      </a:r>
                    </a:p>
                    <a:p>
                      <a:pPr algn="ctr"/>
                      <a:r>
                        <a:rPr lang="en-US" dirty="0"/>
                        <a:t>9</a:t>
                      </a:r>
                    </a:p>
                    <a:p>
                      <a:pPr algn="ctr"/>
                      <a:r>
                        <a:rPr lang="en-US" dirty="0"/>
                        <a:t>10</a:t>
                      </a:r>
                    </a:p>
                    <a:p>
                      <a:pPr algn="ctr"/>
                      <a:r>
                        <a:rPr lang="en-US" dirty="0"/>
                        <a:t>11</a:t>
                      </a:r>
                    </a:p>
                  </a:txBody>
                  <a:tcPr/>
                </a:tc>
                <a:tc>
                  <a:txBody>
                    <a:bodyPr/>
                    <a:lstStyle/>
                    <a:p>
                      <a:pPr algn="ctr"/>
                      <a:r>
                        <a:rPr lang="en-US" dirty="0"/>
                        <a:t>2001</a:t>
                      </a:r>
                    </a:p>
                    <a:p>
                      <a:pPr algn="ctr"/>
                      <a:r>
                        <a:rPr lang="en-US" dirty="0"/>
                        <a:t>2002</a:t>
                      </a:r>
                    </a:p>
                    <a:p>
                      <a:pPr algn="ctr"/>
                      <a:r>
                        <a:rPr lang="en-US" dirty="0"/>
                        <a:t>2021</a:t>
                      </a:r>
                    </a:p>
                    <a:p>
                      <a:pPr algn="ctr"/>
                      <a:r>
                        <a:rPr lang="en-US" dirty="0"/>
                        <a:t>2001</a:t>
                      </a:r>
                    </a:p>
                    <a:p>
                      <a:pPr algn="ctr"/>
                      <a:r>
                        <a:rPr lang="en-US" dirty="0"/>
                        <a:t>2007</a:t>
                      </a:r>
                    </a:p>
                    <a:p>
                      <a:pPr algn="ctr"/>
                      <a:r>
                        <a:rPr lang="en-US" dirty="0"/>
                        <a:t>2008</a:t>
                      </a:r>
                    </a:p>
                    <a:p>
                      <a:pPr algn="ctr"/>
                      <a:r>
                        <a:rPr lang="en-US" dirty="0"/>
                        <a:t>2019</a:t>
                      </a:r>
                    </a:p>
                    <a:p>
                      <a:pPr algn="ctr"/>
                      <a:r>
                        <a:rPr lang="en-US" dirty="0"/>
                        <a:t>2011</a:t>
                      </a:r>
                    </a:p>
                    <a:p>
                      <a:pPr algn="ctr"/>
                      <a:r>
                        <a:rPr lang="en-US" dirty="0"/>
                        <a:t>2019</a:t>
                      </a:r>
                    </a:p>
                    <a:p>
                      <a:pPr algn="ctr"/>
                      <a:r>
                        <a:rPr lang="en-US" dirty="0"/>
                        <a:t>2020</a:t>
                      </a:r>
                    </a:p>
                    <a:p>
                      <a:pPr algn="ctr"/>
                      <a:r>
                        <a:rPr lang="en-US" dirty="0"/>
                        <a:t>2020</a:t>
                      </a:r>
                    </a:p>
                  </a:txBody>
                  <a:tcPr/>
                </a:tc>
                <a:tc>
                  <a:txBody>
                    <a:bodyPr/>
                    <a:lstStyle/>
                    <a:p>
                      <a:pPr algn="ctr"/>
                      <a:r>
                        <a:rPr lang="en-US" dirty="0"/>
                        <a:t>21</a:t>
                      </a:r>
                    </a:p>
                    <a:p>
                      <a:pPr algn="ctr"/>
                      <a:r>
                        <a:rPr lang="en-US" dirty="0"/>
                        <a:t>20</a:t>
                      </a:r>
                    </a:p>
                    <a:p>
                      <a:pPr algn="ctr"/>
                      <a:r>
                        <a:rPr lang="en-US" dirty="0"/>
                        <a:t>1</a:t>
                      </a:r>
                    </a:p>
                    <a:p>
                      <a:pPr algn="ctr"/>
                      <a:r>
                        <a:rPr lang="en-US" dirty="0"/>
                        <a:t>21</a:t>
                      </a:r>
                    </a:p>
                    <a:p>
                      <a:pPr algn="ctr"/>
                      <a:r>
                        <a:rPr lang="en-US" dirty="0"/>
                        <a:t>15</a:t>
                      </a:r>
                    </a:p>
                    <a:p>
                      <a:pPr algn="ctr"/>
                      <a:r>
                        <a:rPr lang="en-US" dirty="0"/>
                        <a:t>14</a:t>
                      </a:r>
                    </a:p>
                    <a:p>
                      <a:pPr algn="ctr"/>
                      <a:r>
                        <a:rPr lang="en-US" dirty="0"/>
                        <a:t>3</a:t>
                      </a:r>
                    </a:p>
                    <a:p>
                      <a:pPr algn="ctr"/>
                      <a:r>
                        <a:rPr lang="en-US" dirty="0"/>
                        <a:t>11</a:t>
                      </a:r>
                    </a:p>
                    <a:p>
                      <a:pPr algn="ctr"/>
                      <a:r>
                        <a:rPr lang="en-US" dirty="0"/>
                        <a:t>3</a:t>
                      </a:r>
                    </a:p>
                    <a:p>
                      <a:pPr algn="ctr"/>
                      <a:r>
                        <a:rPr lang="en-US" dirty="0"/>
                        <a:t>2</a:t>
                      </a:r>
                    </a:p>
                    <a:p>
                      <a:pPr algn="ctr"/>
                      <a:r>
                        <a:rPr lang="en-US" dirty="0"/>
                        <a:t>2</a:t>
                      </a:r>
                    </a:p>
                  </a:txBody>
                  <a:tcPr/>
                </a:tc>
                <a:extLst>
                  <a:ext uri="{0D108BD9-81ED-4DB2-BD59-A6C34878D82A}">
                    <a16:rowId xmlns:a16="http://schemas.microsoft.com/office/drawing/2014/main" val="3660963308"/>
                  </a:ext>
                </a:extLst>
              </a:tr>
            </a:tbl>
          </a:graphicData>
        </a:graphic>
      </p:graphicFrame>
      <p:sp>
        <p:nvSpPr>
          <p:cNvPr id="5" name="TextBox 4">
            <a:extLst>
              <a:ext uri="{FF2B5EF4-FFF2-40B4-BE49-F238E27FC236}">
                <a16:creationId xmlns:a16="http://schemas.microsoft.com/office/drawing/2014/main" id="{0E35828D-6927-5F55-54EC-FA8A2E73D7BE}"/>
              </a:ext>
            </a:extLst>
          </p:cNvPr>
          <p:cNvSpPr txBox="1"/>
          <p:nvPr/>
        </p:nvSpPr>
        <p:spPr>
          <a:xfrm>
            <a:off x="1196713" y="5767918"/>
            <a:ext cx="9873365" cy="923330"/>
          </a:xfrm>
          <a:prstGeom prst="rect">
            <a:avLst/>
          </a:prstGeom>
          <a:noFill/>
        </p:spPr>
        <p:txBody>
          <a:bodyPr wrap="square" rtlCol="0">
            <a:spAutoFit/>
          </a:bodyPr>
          <a:lstStyle/>
          <a:p>
            <a:r>
              <a:rPr lang="en-US" sz="1800" dirty="0">
                <a:solidFill>
                  <a:srgbClr val="FF0000"/>
                </a:solidFill>
                <a:latin typeface="Franklin Gothic Book" panose="020B0503020102020204" pitchFamily="34" charset="0"/>
              </a:rPr>
              <a:t>Buildings 1, 2, and 4 are over 18 years old, but we have no proof of when we started maintaining the encroached areas. In addition, we have never paid property taxes on the encroached areas.</a:t>
            </a:r>
          </a:p>
          <a:p>
            <a:endParaRPr lang="en-US" dirty="0"/>
          </a:p>
        </p:txBody>
      </p:sp>
    </p:spTree>
    <p:extLst>
      <p:ext uri="{BB962C8B-B14F-4D97-AF65-F5344CB8AC3E}">
        <p14:creationId xmlns:p14="http://schemas.microsoft.com/office/powerpoint/2010/main" val="2248744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1B54-605A-9290-A428-B0C895723059}"/>
              </a:ext>
            </a:extLst>
          </p:cNvPr>
          <p:cNvSpPr>
            <a:spLocks noGrp="1"/>
          </p:cNvSpPr>
          <p:nvPr>
            <p:ph type="title"/>
          </p:nvPr>
        </p:nvSpPr>
        <p:spPr/>
        <p:txBody>
          <a:bodyPr>
            <a:normAutofit/>
          </a:bodyPr>
          <a:lstStyle/>
          <a:p>
            <a:r>
              <a:rPr lang="en-US" sz="3600" dirty="0"/>
              <a:t>Five Elements Required for an Adverse Possession Claim</a:t>
            </a:r>
          </a:p>
        </p:txBody>
      </p:sp>
      <p:sp>
        <p:nvSpPr>
          <p:cNvPr id="3" name="Content Placeholder 2">
            <a:extLst>
              <a:ext uri="{FF2B5EF4-FFF2-40B4-BE49-F238E27FC236}">
                <a16:creationId xmlns:a16="http://schemas.microsoft.com/office/drawing/2014/main" id="{41DE7E4B-36A4-C70E-53B8-A47A19088359}"/>
              </a:ext>
            </a:extLst>
          </p:cNvPr>
          <p:cNvSpPr>
            <a:spLocks noGrp="1"/>
          </p:cNvSpPr>
          <p:nvPr>
            <p:ph idx="1"/>
          </p:nvPr>
        </p:nvSpPr>
        <p:spPr>
          <a:xfrm>
            <a:off x="838200" y="1929385"/>
            <a:ext cx="10515600" cy="3595926"/>
          </a:xfrm>
        </p:spPr>
        <p:txBody>
          <a:bodyPr/>
          <a:lstStyle/>
          <a:p>
            <a:pPr marL="800100" lvl="1" indent="-342900">
              <a:buFont typeface="+mj-lt"/>
              <a:buAutoNum type="arabicPeriod"/>
            </a:pPr>
            <a:r>
              <a:rPr lang="en-US" sz="2000" dirty="0">
                <a:latin typeface="Franklin Gothic Book" panose="020B0503020102020204" pitchFamily="34" charset="0"/>
              </a:rPr>
              <a:t>Continuous</a:t>
            </a:r>
          </a:p>
          <a:p>
            <a:pPr marL="914400" lvl="2" indent="0">
              <a:buNone/>
            </a:pPr>
            <a:r>
              <a:rPr lang="en-US" dirty="0">
                <a:solidFill>
                  <a:srgbClr val="FF0000"/>
                </a:solidFill>
                <a:latin typeface="Franklin Gothic Book" panose="020B0503020102020204" pitchFamily="34" charset="0"/>
              </a:rPr>
              <a:t>It fails because we only maintain the area six months out of the year.</a:t>
            </a:r>
          </a:p>
          <a:p>
            <a:pPr marL="800100" lvl="1" indent="-342900">
              <a:buFont typeface="+mj-lt"/>
              <a:buAutoNum type="arabicPeriod"/>
            </a:pPr>
            <a:r>
              <a:rPr lang="en-US" sz="2000" dirty="0">
                <a:latin typeface="Franklin Gothic Book" panose="020B0503020102020204" pitchFamily="34" charset="0"/>
              </a:rPr>
              <a:t>Hostile to the interests of the owner of record (i.e., without permission)</a:t>
            </a:r>
          </a:p>
          <a:p>
            <a:pPr marL="914400" lvl="2" indent="0">
              <a:buNone/>
            </a:pPr>
            <a:r>
              <a:rPr lang="en-US" dirty="0">
                <a:solidFill>
                  <a:srgbClr val="FF0000"/>
                </a:solidFill>
                <a:latin typeface="Franklin Gothic Book" panose="020B0503020102020204" pitchFamily="34" charset="0"/>
              </a:rPr>
              <a:t>It applies because our possession infringes on the rights of the golf course owner.</a:t>
            </a:r>
          </a:p>
          <a:p>
            <a:pPr marL="800100" lvl="1" indent="-342900">
              <a:buFont typeface="+mj-lt"/>
              <a:buAutoNum type="arabicPeriod"/>
            </a:pPr>
            <a:r>
              <a:rPr lang="en-US" sz="2000" dirty="0">
                <a:latin typeface="Franklin Gothic Book" panose="020B0503020102020204" pitchFamily="34" charset="0"/>
              </a:rPr>
              <a:t>Open and notorious</a:t>
            </a:r>
          </a:p>
          <a:p>
            <a:pPr marL="914400" lvl="2" indent="0">
              <a:buNone/>
            </a:pPr>
            <a:r>
              <a:rPr lang="en-US" dirty="0">
                <a:solidFill>
                  <a:srgbClr val="FF0000"/>
                </a:solidFill>
                <a:latin typeface="Franklin Gothic Book" panose="020B0503020102020204" pitchFamily="34" charset="0"/>
              </a:rPr>
              <a:t>It applies because the lawn area we maintained was evident to anyone.</a:t>
            </a:r>
          </a:p>
          <a:p>
            <a:pPr marL="800100" lvl="1" indent="-342900">
              <a:buFont typeface="+mj-lt"/>
              <a:buAutoNum type="arabicPeriod"/>
            </a:pPr>
            <a:r>
              <a:rPr lang="en-US" sz="2000" dirty="0">
                <a:latin typeface="Franklin Gothic Book" panose="020B0503020102020204" pitchFamily="34" charset="0"/>
              </a:rPr>
              <a:t>Actual (i.e., physically present on the property)</a:t>
            </a:r>
          </a:p>
          <a:p>
            <a:pPr marL="914400" lvl="2" indent="0">
              <a:buNone/>
            </a:pPr>
            <a:r>
              <a:rPr lang="en-US" dirty="0">
                <a:solidFill>
                  <a:srgbClr val="FF0000"/>
                </a:solidFill>
                <a:latin typeface="Franklin Gothic Book" panose="020B0503020102020204" pitchFamily="34" charset="0"/>
              </a:rPr>
              <a:t>It fails because we do not have a physical structure on the property (i.e., a fence)</a:t>
            </a:r>
          </a:p>
          <a:p>
            <a:pPr marL="800100" lvl="1" indent="-342900">
              <a:buFont typeface="+mj-lt"/>
              <a:buAutoNum type="arabicPeriod"/>
            </a:pPr>
            <a:r>
              <a:rPr lang="en-US" sz="2000" dirty="0">
                <a:latin typeface="Franklin Gothic Book" panose="020B0503020102020204" pitchFamily="34" charset="0"/>
              </a:rPr>
              <a:t>Exclusive (one claimant for the entire statutory period)</a:t>
            </a:r>
          </a:p>
          <a:p>
            <a:pPr marL="914400" lvl="2" indent="0">
              <a:buNone/>
            </a:pPr>
            <a:r>
              <a:rPr lang="en-US" dirty="0">
                <a:solidFill>
                  <a:srgbClr val="FF0000"/>
                </a:solidFill>
                <a:latin typeface="Franklin Gothic Book" panose="020B0503020102020204" pitchFamily="34" charset="0"/>
              </a:rPr>
              <a:t>It fails because we share the area.</a:t>
            </a:r>
            <a:endParaRPr lang="en-US" dirty="0"/>
          </a:p>
        </p:txBody>
      </p:sp>
    </p:spTree>
    <p:extLst>
      <p:ext uri="{BB962C8B-B14F-4D97-AF65-F5344CB8AC3E}">
        <p14:creationId xmlns:p14="http://schemas.microsoft.com/office/powerpoint/2010/main" val="434138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F9F3A6C0-7A17-D210-03CA-C3981AA25B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5497" y="26505"/>
            <a:ext cx="3136723" cy="6749394"/>
          </a:xfrm>
        </p:spPr>
      </p:pic>
    </p:spTree>
    <p:extLst>
      <p:ext uri="{BB962C8B-B14F-4D97-AF65-F5344CB8AC3E}">
        <p14:creationId xmlns:p14="http://schemas.microsoft.com/office/powerpoint/2010/main" val="694199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2E42AE-8B2A-4E9F-108B-F9B688B8A375}"/>
              </a:ext>
            </a:extLst>
          </p:cNvPr>
          <p:cNvSpPr txBox="1"/>
          <p:nvPr/>
        </p:nvSpPr>
        <p:spPr>
          <a:xfrm>
            <a:off x="486382" y="387592"/>
            <a:ext cx="11238689" cy="6063198"/>
          </a:xfrm>
          <a:prstGeom prst="rect">
            <a:avLst/>
          </a:prstGeom>
          <a:noFill/>
        </p:spPr>
        <p:txBody>
          <a:bodyPr wrap="square">
            <a:spAutoFit/>
          </a:bodyPr>
          <a:lstStyle/>
          <a:p>
            <a:pPr algn="ctr"/>
            <a:r>
              <a:rPr lang="en-US" sz="2000" dirty="0">
                <a:latin typeface="Franklin Gothic Book" panose="020B0503020102020204" pitchFamily="34" charset="0"/>
              </a:rPr>
              <a:t>Legal Research by Ben Johnston, Partner,  </a:t>
            </a:r>
          </a:p>
          <a:p>
            <a:endParaRPr lang="en-US" sz="1600" dirty="0">
              <a:latin typeface="Franklin Gothic Book" panose="020B0503020102020204" pitchFamily="34" charset="0"/>
            </a:endParaRPr>
          </a:p>
          <a:p>
            <a:r>
              <a:rPr lang="en-US" sz="1600" dirty="0">
                <a:latin typeface="Franklin Gothic Book" panose="020B0503020102020204" pitchFamily="34" charset="0"/>
              </a:rPr>
              <a:t>What is the statute of limitations to bring an adverse possession claim? 18 years is the statute of limitations for bringing a claim of adverse possession after the right to bring such action has first accrued (i.e., 18 years from the date one can establish an adverse possession claim). See C.R.S. §§ 38-41-10 and § 13-80-108; San Juan Basin Consortium, Ltd. v. </a:t>
            </a:r>
            <a:r>
              <a:rPr lang="en-US" sz="1600" dirty="0" err="1">
                <a:latin typeface="Franklin Gothic Book" panose="020B0503020102020204" pitchFamily="34" charset="0"/>
              </a:rPr>
              <a:t>EnerVest</a:t>
            </a:r>
            <a:r>
              <a:rPr lang="en-US" sz="1600" dirty="0">
                <a:latin typeface="Franklin Gothic Book" panose="020B0503020102020204" pitchFamily="34" charset="0"/>
              </a:rPr>
              <a:t> San Juan Acquisition Ltd. </a:t>
            </a:r>
            <a:r>
              <a:rPr lang="en-US" sz="1600" dirty="0" err="1">
                <a:latin typeface="Franklin Gothic Book" panose="020B0503020102020204" pitchFamily="34" charset="0"/>
              </a:rPr>
              <a:t>P'ship</a:t>
            </a:r>
            <a:r>
              <a:rPr lang="en-US" sz="1600" dirty="0">
                <a:latin typeface="Franklin Gothic Book" panose="020B0503020102020204" pitchFamily="34" charset="0"/>
              </a:rPr>
              <a:t>, 67 </a:t>
            </a:r>
            <a:r>
              <a:rPr lang="en-US" sz="1600" dirty="0" err="1">
                <a:latin typeface="Franklin Gothic Book" panose="020B0503020102020204" pitchFamily="34" charset="0"/>
              </a:rPr>
              <a:t>F.Supp</a:t>
            </a:r>
            <a:r>
              <a:rPr lang="en-US" sz="1600" dirty="0">
                <a:latin typeface="Franklin Gothic Book" panose="020B0503020102020204" pitchFamily="34" charset="0"/>
              </a:rPr>
              <a:t>. 2d 1213, 1225 (D. Colo. 1999); Childers v. Quartz Creek Land Co., 946 P.2d 534, 537 (Colo. App. 1997). </a:t>
            </a:r>
          </a:p>
          <a:p>
            <a:endParaRPr lang="en-US" sz="1600" dirty="0">
              <a:latin typeface="Franklin Gothic Book" panose="020B0503020102020204" pitchFamily="34" charset="0"/>
            </a:endParaRPr>
          </a:p>
          <a:p>
            <a:r>
              <a:rPr lang="en-US" sz="1600" dirty="0">
                <a:latin typeface="Franklin Gothic Book" panose="020B0503020102020204" pitchFamily="34" charset="0"/>
              </a:rPr>
              <a:t>Can you bring a claim for adverse possession after a gap in possession? You can, if you have already established a valid claim for adverse possession (e.g., actual, adverse, hostile, under claim of right, exclusive, and uninterrupted for the 18-year statutory period).  Title to property vests after 18 years of adverse possession, and title to property is not divested by “cessation of occupancy or by the acknowledgement of the former title owner.” Hunter v. Mansell, 240 P.3d 469,475 (Colo. App. 2010).  Thus, in this instance, the properties that have adversely possessed the golf course property for 18-year can still bring a claim. </a:t>
            </a:r>
          </a:p>
          <a:p>
            <a:endParaRPr lang="en-US" sz="1600" dirty="0">
              <a:latin typeface="Franklin Gothic Book" panose="020B0503020102020204" pitchFamily="34" charset="0"/>
            </a:endParaRPr>
          </a:p>
          <a:p>
            <a:r>
              <a:rPr lang="en-US" sz="1600" dirty="0">
                <a:latin typeface="Franklin Gothic Book" panose="020B0503020102020204" pitchFamily="34" charset="0"/>
              </a:rPr>
              <a:t>If you have not yet established a claim for adverse possession (i.e., the 18-year statutory period has not yet run), the gap likely will extinguish your ability to bring the claim.  See generally Hunter v. Mansell, 240 P.3d 469,475 (Colo. App. 2010).  This depends on the facts and circumstances of the gap and the reasons such gap.  However, in this instance, the decision to stop mowing and irrigating in light of the interaction with Red almost certainly extinguishes the claim. Ocmulgee Properties Inc. v. Jeffery, 53 P.3d 665, 667 (Colo. App. 2001) (“To disrupt the adverse possession claim, the record owner must assert a claim to the land or perform an act that would reinstate him in possession.” </a:t>
            </a:r>
            <a:r>
              <a:rPr lang="en-US" sz="1600" dirty="0" err="1">
                <a:latin typeface="Franklin Gothic Book" panose="020B0503020102020204" pitchFamily="34" charset="0"/>
              </a:rPr>
              <a:t>Bushey</a:t>
            </a:r>
            <a:r>
              <a:rPr lang="en-US" sz="1600" dirty="0">
                <a:latin typeface="Franklin Gothic Book" panose="020B0503020102020204" pitchFamily="34" charset="0"/>
              </a:rPr>
              <a:t> v. Seven Lakes Reservoir Co., 37 </a:t>
            </a:r>
            <a:r>
              <a:rPr lang="en-US" sz="1600" dirty="0" err="1">
                <a:latin typeface="Franklin Gothic Book" panose="020B0503020102020204" pitchFamily="34" charset="0"/>
              </a:rPr>
              <a:t>Colo.App</a:t>
            </a:r>
            <a:r>
              <a:rPr lang="en-US" sz="1600" dirty="0">
                <a:latin typeface="Franklin Gothic Book" panose="020B0503020102020204" pitchFamily="34" charset="0"/>
              </a:rPr>
              <a:t>. 106, 109, 545 P.2d 158, 161 (1975). See also 16 Richard R. Powell, Powell on Real Property § 91.07[2] (1999)(owner can interrupt claimant's adverse possession by obtaining a judgment against claimant or by openly entering the property with intent to take possession and effectively exclude the claimant); 4 Herbert T. Tiffany, The Law of Real Property § 1161 (3d ed. 2000)(adverse possession is interrupted by the owner's entry on the land for the purpose of taking possession or by legal action to recover possession).</a:t>
            </a:r>
          </a:p>
        </p:txBody>
      </p:sp>
      <p:pic>
        <p:nvPicPr>
          <p:cNvPr id="4" name="Picture 3">
            <a:extLst>
              <a:ext uri="{FF2B5EF4-FFF2-40B4-BE49-F238E27FC236}">
                <a16:creationId xmlns:a16="http://schemas.microsoft.com/office/drawing/2014/main" id="{5E2C608F-E7CD-B98E-2750-0049FD5E1B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6743" y="477662"/>
            <a:ext cx="609804" cy="207215"/>
          </a:xfrm>
          <a:prstGeom prst="rect">
            <a:avLst/>
          </a:prstGeom>
        </p:spPr>
      </p:pic>
    </p:spTree>
    <p:extLst>
      <p:ext uri="{BB962C8B-B14F-4D97-AF65-F5344CB8AC3E}">
        <p14:creationId xmlns:p14="http://schemas.microsoft.com/office/powerpoint/2010/main" val="997018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3D black question marks with one yellow question mark">
            <a:extLst>
              <a:ext uri="{FF2B5EF4-FFF2-40B4-BE49-F238E27FC236}">
                <a16:creationId xmlns:a16="http://schemas.microsoft.com/office/drawing/2014/main" id="{BDCE2E1D-AFB0-942D-F116-45A68EAB661B}"/>
              </a:ext>
            </a:extLst>
          </p:cNvPr>
          <p:cNvPicPr>
            <a:picLocks noChangeAspect="1"/>
          </p:cNvPicPr>
          <p:nvPr/>
        </p:nvPicPr>
        <p:blipFill rotWithShape="1">
          <a:blip r:embed="rId2"/>
          <a:srcRect l="28990" r="6122" b="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3D8EC8D0-0537-46C8-A20C-2DD7BD82D2FF}"/>
              </a:ext>
            </a:extLst>
          </p:cNvPr>
          <p:cNvSpPr>
            <a:spLocks noGrp="1"/>
          </p:cNvSpPr>
          <p:nvPr>
            <p:ph type="title"/>
          </p:nvPr>
        </p:nvSpPr>
        <p:spPr>
          <a:xfrm>
            <a:off x="321734" y="352338"/>
            <a:ext cx="11548532" cy="4198700"/>
          </a:xfrm>
        </p:spPr>
        <p:txBody>
          <a:bodyPr vert="horz" lIns="91440" tIns="45720" rIns="91440" bIns="45720" rtlCol="0" anchor="t">
            <a:normAutofit/>
          </a:bodyPr>
          <a:lstStyle/>
          <a:p>
            <a:r>
              <a:rPr lang="en-US" sz="11500">
                <a:solidFill>
                  <a:schemeClr val="bg1"/>
                </a:solidFill>
              </a:rPr>
              <a:t>questions</a:t>
            </a:r>
          </a:p>
        </p:txBody>
      </p:sp>
    </p:spTree>
    <p:extLst>
      <p:ext uri="{BB962C8B-B14F-4D97-AF65-F5344CB8AC3E}">
        <p14:creationId xmlns:p14="http://schemas.microsoft.com/office/powerpoint/2010/main" val="3652793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EC59C6F6-D4EC-4CD3-F344-AC293A852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196" y="0"/>
            <a:ext cx="9317608" cy="6858000"/>
          </a:xfrm>
          <a:prstGeom prst="rect">
            <a:avLst/>
          </a:prstGeom>
        </p:spPr>
      </p:pic>
    </p:spTree>
    <p:extLst>
      <p:ext uri="{BB962C8B-B14F-4D97-AF65-F5344CB8AC3E}">
        <p14:creationId xmlns:p14="http://schemas.microsoft.com/office/powerpoint/2010/main" val="2025098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DA18FFB1-0640-6AD4-08E7-84D46FB0F8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16558" y="97176"/>
            <a:ext cx="2372139" cy="6662560"/>
          </a:xfrm>
        </p:spPr>
      </p:pic>
    </p:spTree>
    <p:extLst>
      <p:ext uri="{BB962C8B-B14F-4D97-AF65-F5344CB8AC3E}">
        <p14:creationId xmlns:p14="http://schemas.microsoft.com/office/powerpoint/2010/main" val="1317043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64E7-A26D-3DC0-2A0C-7CECFC4B5C89}"/>
              </a:ext>
            </a:extLst>
          </p:cNvPr>
          <p:cNvSpPr>
            <a:spLocks noGrp="1"/>
          </p:cNvSpPr>
          <p:nvPr>
            <p:ph type="title"/>
          </p:nvPr>
        </p:nvSpPr>
        <p:spPr>
          <a:xfrm>
            <a:off x="6592957" y="2804377"/>
            <a:ext cx="5426765" cy="2889114"/>
          </a:xfrm>
        </p:spPr>
        <p:txBody>
          <a:bodyPr vert="horz" lIns="91440" tIns="45720" rIns="91440" bIns="45720" rtlCol="0" anchor="b">
            <a:normAutofit/>
          </a:bodyPr>
          <a:lstStyle/>
          <a:p>
            <a:r>
              <a:rPr lang="en-US" sz="5400" dirty="0"/>
              <a:t>The Year In Review</a:t>
            </a:r>
          </a:p>
        </p:txBody>
      </p:sp>
      <p:sp>
        <p:nvSpPr>
          <p:cNvPr id="38" name="Freeform: Shape 3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4" name="Picture 33" descr="Close up of pin and stethoscope, pinned on doctor's appointment">
            <a:extLst>
              <a:ext uri="{FF2B5EF4-FFF2-40B4-BE49-F238E27FC236}">
                <a16:creationId xmlns:a16="http://schemas.microsoft.com/office/drawing/2014/main" id="{C76236E8-5C9C-3E4B-FC6D-A256ADC5573D}"/>
              </a:ext>
            </a:extLst>
          </p:cNvPr>
          <p:cNvPicPr>
            <a:picLocks noChangeAspect="1"/>
          </p:cNvPicPr>
          <p:nvPr/>
        </p:nvPicPr>
        <p:blipFill rotWithShape="1">
          <a:blip r:embed="rId2"/>
          <a:srcRect l="27152" r="4438"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81002157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FFE7A095-D77C-0DA4-1057-092A4994C6A4}"/>
              </a:ext>
            </a:extLst>
          </p:cNvPr>
          <p:cNvSpPr>
            <a:spLocks noGrp="1"/>
          </p:cNvSpPr>
          <p:nvPr>
            <p:ph type="title"/>
          </p:nvPr>
        </p:nvSpPr>
        <p:spPr>
          <a:xfrm>
            <a:off x="479394" y="1070800"/>
            <a:ext cx="3939688" cy="5583126"/>
          </a:xfrm>
        </p:spPr>
        <p:txBody>
          <a:bodyPr>
            <a:normAutofit/>
          </a:bodyPr>
          <a:lstStyle/>
          <a:p>
            <a:pPr algn="ctr"/>
            <a:r>
              <a:rPr lang="en-US" sz="3800">
                <a:latin typeface="Franklin Gothic Book" panose="020B0503020102020204" pitchFamily="34" charset="0"/>
              </a:rPr>
              <a:t>IMPROVED</a:t>
            </a:r>
            <a:br>
              <a:rPr lang="en-US" sz="3800" dirty="0">
                <a:latin typeface="Franklin Gothic Book" panose="020B0503020102020204" pitchFamily="34" charset="0"/>
              </a:rPr>
            </a:br>
            <a:r>
              <a:rPr lang="en-US" sz="3800" dirty="0">
                <a:latin typeface="Franklin Gothic Book" panose="020B0503020102020204" pitchFamily="34" charset="0"/>
              </a:rPr>
              <a:t>BOARD TRANSPARENCY </a:t>
            </a:r>
          </a:p>
        </p:txBody>
      </p:sp>
      <p:cxnSp>
        <p:nvCxnSpPr>
          <p:cNvPr id="13"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EC6E53AE-2939-53EA-21B3-52C682D0B044}"/>
              </a:ext>
            </a:extLst>
          </p:cNvPr>
          <p:cNvGraphicFramePr>
            <a:graphicFrameLocks noGrp="1"/>
          </p:cNvGraphicFramePr>
          <p:nvPr>
            <p:ph idx="1"/>
            <p:extLst>
              <p:ext uri="{D42A27DB-BD31-4B8C-83A1-F6EECF244321}">
                <p14:modId xmlns:p14="http://schemas.microsoft.com/office/powerpoint/2010/main" val="3338443463"/>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5824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3">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53B0077-B6C5-55FC-4EEF-B44F0BB62B83}"/>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sz="4400" kern="1200">
                <a:solidFill>
                  <a:schemeClr val="tx1"/>
                </a:solidFill>
                <a:latin typeface="Franklin Gothic Book" panose="020B0503020102020204" pitchFamily="34" charset="0"/>
              </a:rPr>
              <a:t>New Property Manager</a:t>
            </a:r>
            <a:endParaRPr lang="en-US" sz="4400" kern="1200" dirty="0">
              <a:solidFill>
                <a:schemeClr val="tx1"/>
              </a:solidFill>
              <a:latin typeface="Franklin Gothic Book" panose="020B0503020102020204" pitchFamily="34" charset="0"/>
            </a:endParaRPr>
          </a:p>
        </p:txBody>
      </p:sp>
      <p:sp>
        <p:nvSpPr>
          <p:cNvPr id="4" name="Text Placeholder 3">
            <a:extLst>
              <a:ext uri="{FF2B5EF4-FFF2-40B4-BE49-F238E27FC236}">
                <a16:creationId xmlns:a16="http://schemas.microsoft.com/office/drawing/2014/main" id="{BC5C094F-793C-4405-FE75-A505F14859DD}"/>
              </a:ext>
            </a:extLst>
          </p:cNvPr>
          <p:cNvSpPr>
            <a:spLocks noGrp="1"/>
          </p:cNvSpPr>
          <p:nvPr>
            <p:ph type="body" sz="half" idx="2"/>
          </p:nvPr>
        </p:nvSpPr>
        <p:spPr>
          <a:xfrm>
            <a:off x="1137034" y="2198362"/>
            <a:ext cx="4958966" cy="3917773"/>
          </a:xfrm>
        </p:spPr>
        <p:txBody>
          <a:bodyPr vert="horz" lIns="91440" tIns="45720" rIns="91440" bIns="45720" rtlCol="0">
            <a:normAutofit/>
          </a:bodyPr>
          <a:lstStyle/>
          <a:p>
            <a:r>
              <a:rPr lang="en-US" sz="2000">
                <a:latin typeface="Franklin Gothic Book" panose="020B0503020102020204" pitchFamily="34" charset="0"/>
              </a:rPr>
              <a:t>In April 2021, the Board chose the Silver Mountain Properties team to replace Integrated Mountain Management as our property manager. </a:t>
            </a:r>
            <a:endParaRPr lang="en-US" sz="2000" dirty="0">
              <a:latin typeface="Franklin Gothic Book" panose="020B0503020102020204" pitchFamily="34" charset="0"/>
            </a:endParaRPr>
          </a:p>
        </p:txBody>
      </p:sp>
      <p:pic>
        <p:nvPicPr>
          <p:cNvPr id="7" name="Picture Placeholder 6" descr="Logo&#10;&#10;Description automatically generated">
            <a:extLst>
              <a:ext uri="{FF2B5EF4-FFF2-40B4-BE49-F238E27FC236}">
                <a16:creationId xmlns:a16="http://schemas.microsoft.com/office/drawing/2014/main" id="{4C3BFB9E-AA98-9963-F7D4-0610AA644B8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0520" b="10520"/>
          <a:stretch/>
        </p:blipFill>
        <p:spPr>
          <a:xfrm>
            <a:off x="6735255" y="2184914"/>
            <a:ext cx="4756729" cy="3755915"/>
          </a:xfrm>
          <a:prstGeom prst="rect">
            <a:avLst/>
          </a:prstGeom>
        </p:spPr>
      </p:pic>
      <p:sp>
        <p:nvSpPr>
          <p:cNvPr id="20" name="Freeform: Shape 15">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71499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1">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8778B5F-EBCC-D4E3-20A0-5290C865A4CD}"/>
              </a:ext>
            </a:extLst>
          </p:cNvPr>
          <p:cNvSpPr>
            <a:spLocks noGrp="1"/>
          </p:cNvSpPr>
          <p:nvPr>
            <p:ph type="title"/>
          </p:nvPr>
        </p:nvSpPr>
        <p:spPr>
          <a:xfrm>
            <a:off x="125899" y="1425350"/>
            <a:ext cx="5208104" cy="1800526"/>
          </a:xfrm>
        </p:spPr>
        <p:txBody>
          <a:bodyPr vert="horz" lIns="91440" tIns="45720" rIns="91440" bIns="45720" rtlCol="0" anchor="ctr">
            <a:normAutofit/>
          </a:bodyPr>
          <a:lstStyle/>
          <a:p>
            <a:r>
              <a:rPr lang="en-US" sz="4000" kern="1200" dirty="0">
                <a:solidFill>
                  <a:schemeClr val="tx1"/>
                </a:solidFill>
                <a:latin typeface="Franklin Gothic Book" panose="020B0503020102020204" pitchFamily="34" charset="0"/>
              </a:rPr>
              <a:t>Fire Risk Assessment</a:t>
            </a:r>
          </a:p>
        </p:txBody>
      </p:sp>
      <p:sp>
        <p:nvSpPr>
          <p:cNvPr id="4" name="Text Placeholder 3">
            <a:extLst>
              <a:ext uri="{FF2B5EF4-FFF2-40B4-BE49-F238E27FC236}">
                <a16:creationId xmlns:a16="http://schemas.microsoft.com/office/drawing/2014/main" id="{4704E256-322D-B782-95CC-E44BF0A4361A}"/>
              </a:ext>
            </a:extLst>
          </p:cNvPr>
          <p:cNvSpPr>
            <a:spLocks noGrp="1"/>
          </p:cNvSpPr>
          <p:nvPr>
            <p:ph type="body" sz="half" idx="2"/>
          </p:nvPr>
        </p:nvSpPr>
        <p:spPr>
          <a:xfrm>
            <a:off x="119270" y="3345625"/>
            <a:ext cx="4607459" cy="1902236"/>
          </a:xfrm>
        </p:spPr>
        <p:txBody>
          <a:bodyPr vert="horz" lIns="91440" tIns="45720" rIns="91440" bIns="45720" rtlCol="0">
            <a:normAutofit/>
          </a:bodyPr>
          <a:lstStyle/>
          <a:p>
            <a:r>
              <a:rPr lang="en-US" sz="2000" dirty="0">
                <a:latin typeface="Franklin Gothic Book" panose="020B0503020102020204" pitchFamily="34" charset="0"/>
              </a:rPr>
              <a:t>The deputy chief from the Carbondale Fire Department walked our community and gave us some fire protection tips such as tree and shrub spacing, grass height, location of mulch and firewood, and dead vegetation removal.   </a:t>
            </a:r>
          </a:p>
        </p:txBody>
      </p:sp>
      <p:pic>
        <p:nvPicPr>
          <p:cNvPr id="6" name="Picture Placeholder 5" descr="A picture containing diagram&#10;&#10;Description automatically generated">
            <a:extLst>
              <a:ext uri="{FF2B5EF4-FFF2-40B4-BE49-F238E27FC236}">
                <a16:creationId xmlns:a16="http://schemas.microsoft.com/office/drawing/2014/main" id="{B9422904-A02A-FE3F-6C98-47DA5FB18D8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6800986" y="1069398"/>
            <a:ext cx="4747547" cy="4747547"/>
          </a:xfrm>
          <a:prstGeom prst="rect">
            <a:avLst/>
          </a:prstGeom>
        </p:spPr>
      </p:pic>
    </p:spTree>
    <p:extLst>
      <p:ext uri="{BB962C8B-B14F-4D97-AF65-F5344CB8AC3E}">
        <p14:creationId xmlns:p14="http://schemas.microsoft.com/office/powerpoint/2010/main" val="376093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5060</TotalTime>
  <Words>1565</Words>
  <Application>Microsoft Office PowerPoint</Application>
  <PresentationFormat>Widescreen</PresentationFormat>
  <Paragraphs>126</Paragraphs>
  <Slides>31</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8" baseType="lpstr">
      <vt:lpstr>Arial</vt:lpstr>
      <vt:lpstr>Calibri</vt:lpstr>
      <vt:lpstr>Calibri Light</vt:lpstr>
      <vt:lpstr>Franklin Gothic Book</vt:lpstr>
      <vt:lpstr>Tw Cen MT</vt:lpstr>
      <vt:lpstr>Office Theme</vt:lpstr>
      <vt:lpstr>Acrobat Document</vt:lpstr>
      <vt:lpstr>ANNUAL HOMEOWNERS’ MEETING  August 25, 2022, at 5:00 pm  RVR Ranch House Conference Room &amp; Zoom  </vt:lpstr>
      <vt:lpstr>PowerPoint Presentation</vt:lpstr>
      <vt:lpstr>PowerPoint Presentation</vt:lpstr>
      <vt:lpstr>PowerPoint Presentation</vt:lpstr>
      <vt:lpstr>PowerPoint Presentation</vt:lpstr>
      <vt:lpstr>The Year In Review</vt:lpstr>
      <vt:lpstr>IMPROVED BOARD TRANSPARENCY </vt:lpstr>
      <vt:lpstr>New Property Manager</vt:lpstr>
      <vt:lpstr>Fire Risk Assessment</vt:lpstr>
      <vt:lpstr>Entrance Signs</vt:lpstr>
      <vt:lpstr>Street Signs</vt:lpstr>
      <vt:lpstr>Pedestrian Path Repair</vt:lpstr>
      <vt:lpstr>Tree Removal</vt:lpstr>
      <vt:lpstr>Build-out Complete</vt:lpstr>
      <vt:lpstr>Capital Replenishment</vt:lpstr>
      <vt:lpstr>Reallocation Amendment</vt:lpstr>
      <vt:lpstr>Roof Replacement Program</vt:lpstr>
      <vt:lpstr>Painting Project</vt:lpstr>
      <vt:lpstr>Colorado HB22-1137</vt:lpstr>
      <vt:lpstr>EXTERIOR IMPROVEMENTS</vt:lpstr>
      <vt:lpstr>Board of Directors</vt:lpstr>
      <vt:lpstr>The Year Ahead</vt:lpstr>
      <vt:lpstr>PowerPoint Presentation</vt:lpstr>
      <vt:lpstr>Update on Golf at RVR Property Line</vt:lpstr>
      <vt:lpstr>PowerPoint Presentation</vt:lpstr>
      <vt:lpstr>PowerPoint Presentation</vt:lpstr>
      <vt:lpstr>PowerPoint Presentation</vt:lpstr>
      <vt:lpstr>Adverse Possession</vt:lpstr>
      <vt:lpstr>Five Elements Required for an Adverse Possession Claim</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 Hostetter</dc:creator>
  <cp:lastModifiedBy>Carl Hostetter</cp:lastModifiedBy>
  <cp:revision>262</cp:revision>
  <cp:lastPrinted>2022-08-23T13:51:47Z</cp:lastPrinted>
  <dcterms:created xsi:type="dcterms:W3CDTF">2022-01-17T15:53:13Z</dcterms:created>
  <dcterms:modified xsi:type="dcterms:W3CDTF">2022-08-24T13:35:35Z</dcterms:modified>
</cp:coreProperties>
</file>