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67" r:id="rId3"/>
    <p:sldId id="268" r:id="rId4"/>
    <p:sldId id="271" r:id="rId5"/>
    <p:sldId id="272" r:id="rId6"/>
    <p:sldId id="257" r:id="rId7"/>
    <p:sldId id="258" r:id="rId8"/>
    <p:sldId id="260" r:id="rId9"/>
    <p:sldId id="262" r:id="rId10"/>
    <p:sldId id="263" r:id="rId11"/>
    <p:sldId id="259" r:id="rId12"/>
    <p:sldId id="261" r:id="rId13"/>
    <p:sldId id="273" r:id="rId14"/>
    <p:sldId id="274" r:id="rId15"/>
    <p:sldId id="282" r:id="rId16"/>
    <p:sldId id="276" r:id="rId17"/>
    <p:sldId id="275" r:id="rId18"/>
    <p:sldId id="278" r:id="rId19"/>
    <p:sldId id="281" r:id="rId20"/>
    <p:sldId id="280" r:id="rId21"/>
    <p:sldId id="284" r:id="rId22"/>
    <p:sldId id="279" r:id="rId23"/>
    <p:sldId id="277" r:id="rId24"/>
    <p:sldId id="287" r:id="rId25"/>
    <p:sldId id="283"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60"/>
  </p:normalViewPr>
  <p:slideViewPr>
    <p:cSldViewPr snapToGrid="0">
      <p:cViewPr varScale="1">
        <p:scale>
          <a:sx n="155" d="100"/>
          <a:sy n="155" d="100"/>
        </p:scale>
        <p:origin x="46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1/27/2022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587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46023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1/27/2022</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9992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1/27/2022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6938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1/27/2022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79853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2734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6635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5088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7930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1/27/2022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70781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1/27/2022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3939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1/27/2022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6978478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Lst>
  <p:hf sldNum="0" hdr="0" ftr="0" dt="0"/>
  <p:txStyles>
    <p:titleStyle>
      <a:lvl1pPr algn="l" defTabSz="457200" rtl="0" eaLnBrk="1" latinLnBrk="0" hangingPunct="1">
        <a:lnSpc>
          <a:spcPct val="100000"/>
        </a:lnSpc>
        <a:spcBef>
          <a:spcPct val="0"/>
        </a:spcBef>
        <a:buNone/>
        <a:defRPr sz="2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theboundary.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427EA3-1645-4B27-A5C2-55E8E24C6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5CDBF6-7B87-4A58-92CA-E887CA36A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6BFF2B2E-1CF1-403F-BB44-3F9C3E7F6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9D8B4D3C-0DE0-43B9-B032-32B536B96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 picture containing text, clipart&#10;&#10;Description automatically generated">
            <a:extLst>
              <a:ext uri="{FF2B5EF4-FFF2-40B4-BE49-F238E27FC236}">
                <a16:creationId xmlns:a16="http://schemas.microsoft.com/office/drawing/2014/main" id="{8D99891B-CF75-4A30-B67F-CEBF0F57D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068" y="2403394"/>
            <a:ext cx="6016582" cy="2632255"/>
          </a:xfrm>
          <a:prstGeom prst="rect">
            <a:avLst/>
          </a:prstGeom>
        </p:spPr>
      </p:pic>
      <p:sp>
        <p:nvSpPr>
          <p:cNvPr id="18" name="Rectangle 17">
            <a:extLst>
              <a:ext uri="{FF2B5EF4-FFF2-40B4-BE49-F238E27FC236}">
                <a16:creationId xmlns:a16="http://schemas.microsoft.com/office/drawing/2014/main" id="{707788D3-E467-4E25-A5E9-FD41795BD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647B6B0-BF7C-4334-B21F-BD2EE7593B98}"/>
              </a:ext>
            </a:extLst>
          </p:cNvPr>
          <p:cNvSpPr>
            <a:spLocks noGrp="1"/>
          </p:cNvSpPr>
          <p:nvPr>
            <p:ph type="ctrTitle"/>
          </p:nvPr>
        </p:nvSpPr>
        <p:spPr>
          <a:xfrm>
            <a:off x="8173995" y="2611122"/>
            <a:ext cx="3478174" cy="2085869"/>
          </a:xfrm>
        </p:spPr>
        <p:txBody>
          <a:bodyPr>
            <a:normAutofit/>
          </a:bodyPr>
          <a:lstStyle/>
          <a:p>
            <a:pPr algn="ctr"/>
            <a:r>
              <a:rPr lang="en-US" sz="2400" dirty="0">
                <a:solidFill>
                  <a:srgbClr val="FFFFFF"/>
                </a:solidFill>
                <a:latin typeface="+mn-lt"/>
              </a:rPr>
              <a:t>Board of Directors Meeting</a:t>
            </a:r>
            <a:br>
              <a:rPr lang="en-US" sz="2400" dirty="0">
                <a:solidFill>
                  <a:srgbClr val="FFFFFF"/>
                </a:solidFill>
                <a:latin typeface="+mn-lt"/>
              </a:rPr>
            </a:br>
            <a:br>
              <a:rPr lang="en-US" sz="2400" dirty="0">
                <a:solidFill>
                  <a:srgbClr val="FFFFFF"/>
                </a:solidFill>
                <a:latin typeface="+mn-lt"/>
              </a:rPr>
            </a:br>
            <a:r>
              <a:rPr lang="en-US" sz="1800" dirty="0">
                <a:solidFill>
                  <a:srgbClr val="FFFFFF"/>
                </a:solidFill>
                <a:latin typeface="+mn-lt"/>
              </a:rPr>
              <a:t>January 27, 2022, at 3:30 pm</a:t>
            </a:r>
            <a:br>
              <a:rPr lang="en-US" sz="1800" dirty="0">
                <a:solidFill>
                  <a:srgbClr val="FFFFFF"/>
                </a:solidFill>
                <a:latin typeface="+mn-lt"/>
              </a:rPr>
            </a:br>
            <a:r>
              <a:rPr lang="en-US" sz="1300" dirty="0">
                <a:solidFill>
                  <a:srgbClr val="FFFFFF"/>
                </a:solidFill>
                <a:latin typeface="+mn-lt"/>
              </a:rPr>
              <a:t>RVR Ranch house conference Room</a:t>
            </a:r>
            <a:br>
              <a:rPr lang="en-US" sz="1800" dirty="0">
                <a:solidFill>
                  <a:srgbClr val="FFFFFF"/>
                </a:solidFill>
                <a:latin typeface="+mn-lt"/>
              </a:rPr>
            </a:br>
            <a:endParaRPr lang="en-US" sz="2400" dirty="0">
              <a:solidFill>
                <a:srgbClr val="FFFFFF"/>
              </a:solidFill>
              <a:latin typeface="+mn-lt"/>
            </a:endParaRPr>
          </a:p>
        </p:txBody>
      </p:sp>
    </p:spTree>
    <p:extLst>
      <p:ext uri="{BB962C8B-B14F-4D97-AF65-F5344CB8AC3E}">
        <p14:creationId xmlns:p14="http://schemas.microsoft.com/office/powerpoint/2010/main" val="3151527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F488D4AB-CBDF-402E-8658-51C418C2A5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614" y="2604052"/>
            <a:ext cx="11580206" cy="2401019"/>
          </a:xfrm>
        </p:spPr>
      </p:pic>
    </p:spTree>
    <p:extLst>
      <p:ext uri="{BB962C8B-B14F-4D97-AF65-F5344CB8AC3E}">
        <p14:creationId xmlns:p14="http://schemas.microsoft.com/office/powerpoint/2010/main" val="156382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F089-7498-4D2A-9109-8FD7F5D0C001}"/>
              </a:ext>
            </a:extLst>
          </p:cNvPr>
          <p:cNvSpPr>
            <a:spLocks noGrp="1"/>
          </p:cNvSpPr>
          <p:nvPr>
            <p:ph type="title"/>
          </p:nvPr>
        </p:nvSpPr>
        <p:spPr>
          <a:xfrm>
            <a:off x="581192" y="702156"/>
            <a:ext cx="11029616" cy="700336"/>
          </a:xfrm>
        </p:spPr>
        <p:txBody>
          <a:bodyPr/>
          <a:lstStyle/>
          <a:p>
            <a:pPr algn="ctr"/>
            <a:r>
              <a:rPr lang="en-US" dirty="0">
                <a:latin typeface="+mn-lt"/>
              </a:rPr>
              <a:t>reserve deficit solution options</a:t>
            </a:r>
          </a:p>
        </p:txBody>
      </p:sp>
      <p:sp>
        <p:nvSpPr>
          <p:cNvPr id="3" name="Content Placeholder 2">
            <a:extLst>
              <a:ext uri="{FF2B5EF4-FFF2-40B4-BE49-F238E27FC236}">
                <a16:creationId xmlns:a16="http://schemas.microsoft.com/office/drawing/2014/main" id="{258268B8-4835-448B-8853-A2EFF9A9B883}"/>
              </a:ext>
            </a:extLst>
          </p:cNvPr>
          <p:cNvSpPr>
            <a:spLocks noGrp="1"/>
          </p:cNvSpPr>
          <p:nvPr>
            <p:ph idx="1"/>
          </p:nvPr>
        </p:nvSpPr>
        <p:spPr>
          <a:xfrm>
            <a:off x="741830" y="2013409"/>
            <a:ext cx="10719062" cy="3634486"/>
          </a:xfrm>
        </p:spPr>
        <p:txBody>
          <a:bodyPr/>
          <a:lstStyle/>
          <a:p>
            <a:r>
              <a:rPr lang="en-US" dirty="0"/>
              <a:t>Increase assessments during the years when shortages occur (Scenario #1 on next slide)</a:t>
            </a:r>
          </a:p>
          <a:p>
            <a:r>
              <a:rPr lang="en-US" dirty="0"/>
              <a:t>Special assessment (Scenario #2 on next slide)</a:t>
            </a:r>
          </a:p>
          <a:p>
            <a:r>
              <a:rPr lang="en-US" dirty="0"/>
              <a:t>Level quarterly reserve assessments annually adjusted upward for inflation (Scenario #3 on next slide)</a:t>
            </a:r>
          </a:p>
          <a:p>
            <a:r>
              <a:rPr lang="en-US" dirty="0"/>
              <a:t>Loans using borrowed capital for major replacement projects</a:t>
            </a:r>
          </a:p>
        </p:txBody>
      </p:sp>
    </p:spTree>
    <p:extLst>
      <p:ext uri="{BB962C8B-B14F-4D97-AF65-F5344CB8AC3E}">
        <p14:creationId xmlns:p14="http://schemas.microsoft.com/office/powerpoint/2010/main" val="4065369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with medium confidence">
            <a:extLst>
              <a:ext uri="{FF2B5EF4-FFF2-40B4-BE49-F238E27FC236}">
                <a16:creationId xmlns:a16="http://schemas.microsoft.com/office/drawing/2014/main" id="{B8F63D25-ECF3-4784-B372-88A8F45CB6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513" y="1000820"/>
            <a:ext cx="12065435" cy="5372086"/>
          </a:xfrm>
        </p:spPr>
      </p:pic>
    </p:spTree>
    <p:extLst>
      <p:ext uri="{BB962C8B-B14F-4D97-AF65-F5344CB8AC3E}">
        <p14:creationId xmlns:p14="http://schemas.microsoft.com/office/powerpoint/2010/main" val="7838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003B-AD23-43C7-B37F-1314BC7D0AB4}"/>
              </a:ext>
            </a:extLst>
          </p:cNvPr>
          <p:cNvSpPr>
            <a:spLocks noGrp="1"/>
          </p:cNvSpPr>
          <p:nvPr>
            <p:ph type="title"/>
          </p:nvPr>
        </p:nvSpPr>
        <p:spPr>
          <a:xfrm>
            <a:off x="581192" y="702156"/>
            <a:ext cx="11029616" cy="528767"/>
          </a:xfrm>
        </p:spPr>
        <p:txBody>
          <a:bodyPr/>
          <a:lstStyle/>
          <a:p>
            <a:pPr algn="ctr"/>
            <a:r>
              <a:rPr lang="en-US" dirty="0">
                <a:latin typeface="+mn-lt"/>
              </a:rPr>
              <a:t>Should we change our current assessment structure?</a:t>
            </a:r>
          </a:p>
        </p:txBody>
      </p:sp>
      <p:sp>
        <p:nvSpPr>
          <p:cNvPr id="3" name="Content Placeholder 2">
            <a:extLst>
              <a:ext uri="{FF2B5EF4-FFF2-40B4-BE49-F238E27FC236}">
                <a16:creationId xmlns:a16="http://schemas.microsoft.com/office/drawing/2014/main" id="{B9C26A84-3A29-4508-ACA3-E75A7FAFC0E8}"/>
              </a:ext>
            </a:extLst>
          </p:cNvPr>
          <p:cNvSpPr>
            <a:spLocks noGrp="1"/>
          </p:cNvSpPr>
          <p:nvPr>
            <p:ph idx="1"/>
          </p:nvPr>
        </p:nvSpPr>
        <p:spPr/>
        <p:txBody>
          <a:bodyPr>
            <a:normAutofit fontScale="85000" lnSpcReduction="10000"/>
          </a:bodyPr>
          <a:lstStyle/>
          <a:p>
            <a:pPr marL="0" indent="0">
              <a:buNone/>
            </a:pPr>
            <a:r>
              <a:rPr lang="en-US" dirty="0"/>
              <a:t>The Boundary Declaration was recorded on May 13, 1999. This governing document requires that Owner assessments be calculated using the Allocated Interests of each </a:t>
            </a:r>
            <a:r>
              <a:rPr lang="en-US" u="sng" dirty="0"/>
              <a:t>Lot</a:t>
            </a:r>
            <a:r>
              <a:rPr lang="en-US" dirty="0"/>
              <a:t>. The premise is that every Lot should pay the same assessment. The Unit owner within each Lot pays their building fraction of livable square feet times (1/11) of the total annual budget. This is demonstrated in the first chart on the next slide.</a:t>
            </a:r>
          </a:p>
          <a:p>
            <a:pPr marL="0" indent="0">
              <a:buNone/>
            </a:pPr>
            <a:r>
              <a:rPr lang="en-US" dirty="0"/>
              <a:t>A Boundary homeowner has challenged the current method of calculating assessments. According to The Boundary Property Manager, the more common form of calculating assessments using square footage is to divide the square footage of each Unit by the square footage total of all Units. This calculation is demonstrated on the second chart on the next slide.</a:t>
            </a:r>
          </a:p>
          <a:p>
            <a:pPr marL="0" indent="0">
              <a:buNone/>
            </a:pPr>
            <a:r>
              <a:rPr lang="en-US" dirty="0"/>
              <a:t>The third chart compares both calculation methods. The last column of that chart shows the quarterly payment difference for each homeowner. </a:t>
            </a:r>
          </a:p>
          <a:p>
            <a:pPr marL="0" indent="0">
              <a:buNone/>
            </a:pPr>
            <a:r>
              <a:rPr lang="en-US" dirty="0"/>
              <a:t>The Board of Directors does not currently have an opinion on which method of assessment calculation is most equitable. However, The Board has engaged an attorney to review our Governing Documents regarding this question, voting rights, maintenance responsibilities, and related matters. Any amendment to our Declaration would require a vote or agreement of Owners holding at least 67% of the votes in the Association.         </a:t>
            </a:r>
          </a:p>
          <a:p>
            <a:pPr marL="0" indent="0">
              <a:buNone/>
            </a:pPr>
            <a:endParaRPr lang="en-US" dirty="0"/>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1459074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7B1865B0-E281-4B94-AEEA-B1769C3925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8834" y="755367"/>
            <a:ext cx="9679322" cy="5906084"/>
          </a:xfrm>
        </p:spPr>
      </p:pic>
    </p:spTree>
    <p:extLst>
      <p:ext uri="{BB962C8B-B14F-4D97-AF65-F5344CB8AC3E}">
        <p14:creationId xmlns:p14="http://schemas.microsoft.com/office/powerpoint/2010/main" val="3545800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CE59-6ACA-4578-A13E-D6E4833D2215}"/>
              </a:ext>
            </a:extLst>
          </p:cNvPr>
          <p:cNvSpPr>
            <a:spLocks noGrp="1"/>
          </p:cNvSpPr>
          <p:nvPr>
            <p:ph type="title"/>
          </p:nvPr>
        </p:nvSpPr>
        <p:spPr/>
        <p:txBody>
          <a:bodyPr/>
          <a:lstStyle/>
          <a:p>
            <a:pPr algn="ctr"/>
            <a:r>
              <a:rPr lang="en-US" dirty="0">
                <a:latin typeface="+mn-lt"/>
              </a:rPr>
              <a:t>Example of Reserve calculation for units 381, 474 &amp; 411</a:t>
            </a:r>
          </a:p>
        </p:txBody>
      </p:sp>
      <p:pic>
        <p:nvPicPr>
          <p:cNvPr id="9" name="Content Placeholder 8" descr="Table&#10;&#10;Description automatically generated">
            <a:extLst>
              <a:ext uri="{FF2B5EF4-FFF2-40B4-BE49-F238E27FC236}">
                <a16:creationId xmlns:a16="http://schemas.microsoft.com/office/drawing/2014/main" id="{7C2CEEAD-1C11-4E45-81A0-6E2278F39D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086" y="2531166"/>
            <a:ext cx="11142536" cy="3177609"/>
          </a:xfrm>
        </p:spPr>
      </p:pic>
    </p:spTree>
    <p:extLst>
      <p:ext uri="{BB962C8B-B14F-4D97-AF65-F5344CB8AC3E}">
        <p14:creationId xmlns:p14="http://schemas.microsoft.com/office/powerpoint/2010/main" val="629505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4BD9-94D0-4765-9AE8-9A99AC7E9C57}"/>
              </a:ext>
            </a:extLst>
          </p:cNvPr>
          <p:cNvSpPr>
            <a:spLocks noGrp="1"/>
          </p:cNvSpPr>
          <p:nvPr>
            <p:ph type="title"/>
          </p:nvPr>
        </p:nvSpPr>
        <p:spPr/>
        <p:txBody>
          <a:bodyPr/>
          <a:lstStyle/>
          <a:p>
            <a:pPr algn="ctr"/>
            <a:r>
              <a:rPr lang="en-US" dirty="0"/>
              <a:t>Assessment calculation summary</a:t>
            </a:r>
          </a:p>
        </p:txBody>
      </p:sp>
      <p:graphicFrame>
        <p:nvGraphicFramePr>
          <p:cNvPr id="5" name="Table 5">
            <a:extLst>
              <a:ext uri="{FF2B5EF4-FFF2-40B4-BE49-F238E27FC236}">
                <a16:creationId xmlns:a16="http://schemas.microsoft.com/office/drawing/2014/main" id="{F7FDB7DD-DD05-40FE-A8FA-27A67E05A4EF}"/>
              </a:ext>
            </a:extLst>
          </p:cNvPr>
          <p:cNvGraphicFramePr>
            <a:graphicFrameLocks noGrp="1"/>
          </p:cNvGraphicFramePr>
          <p:nvPr>
            <p:ph idx="1"/>
            <p:extLst>
              <p:ext uri="{D42A27DB-BD31-4B8C-83A1-F6EECF244321}">
                <p14:modId xmlns:p14="http://schemas.microsoft.com/office/powerpoint/2010/main" val="3817809876"/>
              </p:ext>
            </p:extLst>
          </p:nvPr>
        </p:nvGraphicFramePr>
        <p:xfrm>
          <a:off x="581025" y="2798764"/>
          <a:ext cx="11029950" cy="1483360"/>
        </p:xfrm>
        <a:graphic>
          <a:graphicData uri="http://schemas.openxmlformats.org/drawingml/2006/table">
            <a:tbl>
              <a:tblPr firstRow="1" bandRow="1">
                <a:tableStyleId>{5C22544A-7EE6-4342-B048-85BDC9FD1C3A}</a:tableStyleId>
              </a:tblPr>
              <a:tblGrid>
                <a:gridCol w="5473786">
                  <a:extLst>
                    <a:ext uri="{9D8B030D-6E8A-4147-A177-3AD203B41FA5}">
                      <a16:colId xmlns:a16="http://schemas.microsoft.com/office/drawing/2014/main" val="2620418341"/>
                    </a:ext>
                  </a:extLst>
                </a:gridCol>
                <a:gridCol w="208280">
                  <a:extLst>
                    <a:ext uri="{9D8B030D-6E8A-4147-A177-3AD203B41FA5}">
                      <a16:colId xmlns:a16="http://schemas.microsoft.com/office/drawing/2014/main" val="3905277765"/>
                    </a:ext>
                  </a:extLst>
                </a:gridCol>
                <a:gridCol w="5347884">
                  <a:extLst>
                    <a:ext uri="{9D8B030D-6E8A-4147-A177-3AD203B41FA5}">
                      <a16:colId xmlns:a16="http://schemas.microsoft.com/office/drawing/2014/main" val="2026203503"/>
                    </a:ext>
                  </a:extLst>
                </a:gridCol>
              </a:tblGrid>
              <a:tr h="370840">
                <a:tc>
                  <a:txBody>
                    <a:bodyPr/>
                    <a:lstStyle/>
                    <a:p>
                      <a:pPr algn="ctr"/>
                      <a:r>
                        <a:rPr lang="en-US" dirty="0"/>
                        <a:t>Current Assessment Structure</a:t>
                      </a:r>
                    </a:p>
                  </a:txBody>
                  <a:tcPr/>
                </a:tc>
                <a:tc>
                  <a:txBody>
                    <a:bodyPr/>
                    <a:lstStyle/>
                    <a:p>
                      <a:endParaRPr lang="en-US"/>
                    </a:p>
                  </a:txBody>
                  <a:tcPr/>
                </a:tc>
                <a:tc>
                  <a:txBody>
                    <a:bodyPr/>
                    <a:lstStyle/>
                    <a:p>
                      <a:pPr algn="ctr"/>
                      <a:r>
                        <a:rPr lang="en-US" dirty="0"/>
                        <a:t>Alternative Assessment Structure</a:t>
                      </a:r>
                    </a:p>
                  </a:txBody>
                  <a:tcPr/>
                </a:tc>
                <a:extLst>
                  <a:ext uri="{0D108BD9-81ED-4DB2-BD59-A6C34878D82A}">
                    <a16:rowId xmlns:a16="http://schemas.microsoft.com/office/drawing/2014/main" val="1310870016"/>
                  </a:ext>
                </a:extLst>
              </a:tr>
              <a:tr h="370840">
                <a:tc>
                  <a:txBody>
                    <a:bodyPr/>
                    <a:lstStyle/>
                    <a:p>
                      <a:r>
                        <a:rPr lang="en-US" dirty="0"/>
                        <a:t>Compliant with Governing Documents</a:t>
                      </a:r>
                    </a:p>
                  </a:txBody>
                  <a:tcPr/>
                </a:tc>
                <a:tc>
                  <a:txBody>
                    <a:bodyPr/>
                    <a:lstStyle/>
                    <a:p>
                      <a:endParaRPr lang="en-US"/>
                    </a:p>
                  </a:txBody>
                  <a:tcPr/>
                </a:tc>
                <a:tc>
                  <a:txBody>
                    <a:bodyPr/>
                    <a:lstStyle/>
                    <a:p>
                      <a:r>
                        <a:rPr lang="en-US" dirty="0"/>
                        <a:t>Requires Declaration Amendment</a:t>
                      </a:r>
                    </a:p>
                  </a:txBody>
                  <a:tcPr/>
                </a:tc>
                <a:extLst>
                  <a:ext uri="{0D108BD9-81ED-4DB2-BD59-A6C34878D82A}">
                    <a16:rowId xmlns:a16="http://schemas.microsoft.com/office/drawing/2014/main" val="658141012"/>
                  </a:ext>
                </a:extLst>
              </a:tr>
              <a:tr h="370840">
                <a:tc>
                  <a:txBody>
                    <a:bodyPr/>
                    <a:lstStyle/>
                    <a:p>
                      <a:r>
                        <a:rPr lang="en-US" dirty="0"/>
                        <a:t>Algorithm difficult to understand &amp; not commonly used</a:t>
                      </a:r>
                    </a:p>
                  </a:txBody>
                  <a:tcPr/>
                </a:tc>
                <a:tc>
                  <a:txBody>
                    <a:bodyPr/>
                    <a:lstStyle/>
                    <a:p>
                      <a:endParaRPr lang="en-US" dirty="0"/>
                    </a:p>
                  </a:txBody>
                  <a:tcPr/>
                </a:tc>
                <a:tc>
                  <a:txBody>
                    <a:bodyPr/>
                    <a:lstStyle/>
                    <a:p>
                      <a:r>
                        <a:rPr lang="en-US" dirty="0"/>
                        <a:t>Easier calculation to understand &amp; commonly used</a:t>
                      </a:r>
                    </a:p>
                  </a:txBody>
                  <a:tcPr/>
                </a:tc>
                <a:extLst>
                  <a:ext uri="{0D108BD9-81ED-4DB2-BD59-A6C34878D82A}">
                    <a16:rowId xmlns:a16="http://schemas.microsoft.com/office/drawing/2014/main" val="819588041"/>
                  </a:ext>
                </a:extLst>
              </a:tr>
              <a:tr h="370840">
                <a:tc>
                  <a:txBody>
                    <a:bodyPr/>
                    <a:lstStyle/>
                    <a:p>
                      <a:r>
                        <a:rPr lang="en-US" dirty="0"/>
                        <a:t>Square Footage per unit irregular </a:t>
                      </a:r>
                    </a:p>
                  </a:txBody>
                  <a:tcPr/>
                </a:tc>
                <a:tc>
                  <a:txBody>
                    <a:bodyPr/>
                    <a:lstStyle/>
                    <a:p>
                      <a:endParaRPr lang="en-US"/>
                    </a:p>
                  </a:txBody>
                  <a:tcPr/>
                </a:tc>
                <a:tc>
                  <a:txBody>
                    <a:bodyPr/>
                    <a:lstStyle/>
                    <a:p>
                      <a:r>
                        <a:rPr lang="en-US" dirty="0"/>
                        <a:t>Square Footage per unit level</a:t>
                      </a:r>
                    </a:p>
                  </a:txBody>
                  <a:tcPr/>
                </a:tc>
                <a:extLst>
                  <a:ext uri="{0D108BD9-81ED-4DB2-BD59-A6C34878D82A}">
                    <a16:rowId xmlns:a16="http://schemas.microsoft.com/office/drawing/2014/main" val="3886496075"/>
                  </a:ext>
                </a:extLst>
              </a:tr>
            </a:tbl>
          </a:graphicData>
        </a:graphic>
      </p:graphicFrame>
    </p:spTree>
    <p:extLst>
      <p:ext uri="{BB962C8B-B14F-4D97-AF65-F5344CB8AC3E}">
        <p14:creationId xmlns:p14="http://schemas.microsoft.com/office/powerpoint/2010/main" val="3474852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60DF-13FA-4D06-AEAF-F951800E1DD7}"/>
              </a:ext>
            </a:extLst>
          </p:cNvPr>
          <p:cNvSpPr>
            <a:spLocks noGrp="1"/>
          </p:cNvSpPr>
          <p:nvPr>
            <p:ph type="title"/>
          </p:nvPr>
        </p:nvSpPr>
        <p:spPr>
          <a:xfrm>
            <a:off x="581192" y="702156"/>
            <a:ext cx="11029616" cy="552055"/>
          </a:xfrm>
        </p:spPr>
        <p:txBody>
          <a:bodyPr/>
          <a:lstStyle/>
          <a:p>
            <a:pPr algn="ctr"/>
            <a:r>
              <a:rPr lang="en-US" dirty="0"/>
              <a:t>Next steps</a:t>
            </a:r>
          </a:p>
        </p:txBody>
      </p:sp>
      <p:sp>
        <p:nvSpPr>
          <p:cNvPr id="3" name="Content Placeholder 2">
            <a:extLst>
              <a:ext uri="{FF2B5EF4-FFF2-40B4-BE49-F238E27FC236}">
                <a16:creationId xmlns:a16="http://schemas.microsoft.com/office/drawing/2014/main" id="{956FD342-DC3B-4CD9-AADA-722EB03DFFE1}"/>
              </a:ext>
            </a:extLst>
          </p:cNvPr>
          <p:cNvSpPr>
            <a:spLocks noGrp="1"/>
          </p:cNvSpPr>
          <p:nvPr>
            <p:ph idx="1"/>
          </p:nvPr>
        </p:nvSpPr>
        <p:spPr>
          <a:xfrm>
            <a:off x="581192" y="1618621"/>
            <a:ext cx="11029615" cy="3634486"/>
          </a:xfrm>
        </p:spPr>
        <p:txBody>
          <a:bodyPr/>
          <a:lstStyle/>
          <a:p>
            <a:pPr marL="0" indent="0">
              <a:buNone/>
            </a:pPr>
            <a:r>
              <a:rPr lang="en-US" dirty="0"/>
              <a:t>After a thorough evaluation of owner feedback and advice from our attorney, the Board will schedule a special meeting of Boundary owners to present a reserve and assessment funding recommendation.  The Board is hopeful that this can be done within sixty (60) days. The Board of Directors welcomes your questions and comments.  Please feel free to email us at:  </a:t>
            </a:r>
            <a:r>
              <a:rPr lang="en-US" u="sng" dirty="0">
                <a:solidFill>
                  <a:srgbClr val="0070C0"/>
                </a:solidFill>
              </a:rPr>
              <a:t>board@theboundary.org</a:t>
            </a:r>
            <a:r>
              <a:rPr lang="en-US" dirty="0"/>
              <a:t>. </a:t>
            </a:r>
          </a:p>
          <a:p>
            <a:pPr marL="0" indent="0">
              <a:buNone/>
            </a:pPr>
            <a:r>
              <a:rPr lang="en-US" dirty="0"/>
              <a:t>  </a:t>
            </a:r>
          </a:p>
        </p:txBody>
      </p:sp>
    </p:spTree>
    <p:extLst>
      <p:ext uri="{BB962C8B-B14F-4D97-AF65-F5344CB8AC3E}">
        <p14:creationId xmlns:p14="http://schemas.microsoft.com/office/powerpoint/2010/main" val="2011269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EC8D0-0537-46C8-A20C-2DD7BD82D2FF}"/>
              </a:ext>
            </a:extLst>
          </p:cNvPr>
          <p:cNvSpPr>
            <a:spLocks noGrp="1"/>
          </p:cNvSpPr>
          <p:nvPr>
            <p:ph type="title"/>
          </p:nvPr>
        </p:nvSpPr>
        <p:spPr>
          <a:xfrm>
            <a:off x="581192" y="2716308"/>
            <a:ext cx="11029616" cy="1188720"/>
          </a:xfrm>
        </p:spPr>
        <p:txBody>
          <a:bodyPr>
            <a:noAutofit/>
          </a:bodyPr>
          <a:lstStyle/>
          <a:p>
            <a:pPr algn="ctr"/>
            <a:r>
              <a:rPr lang="en-US" sz="8000" dirty="0">
                <a:latin typeface="+mn-lt"/>
              </a:rPr>
              <a:t>questions</a:t>
            </a:r>
          </a:p>
        </p:txBody>
      </p:sp>
    </p:spTree>
    <p:extLst>
      <p:ext uri="{BB962C8B-B14F-4D97-AF65-F5344CB8AC3E}">
        <p14:creationId xmlns:p14="http://schemas.microsoft.com/office/powerpoint/2010/main" val="3652793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9E84-728C-4D05-86FA-F38D7BE2AE29}"/>
              </a:ext>
            </a:extLst>
          </p:cNvPr>
          <p:cNvSpPr>
            <a:spLocks noGrp="1"/>
          </p:cNvSpPr>
          <p:nvPr>
            <p:ph type="title"/>
          </p:nvPr>
        </p:nvSpPr>
        <p:spPr/>
        <p:txBody>
          <a:bodyPr/>
          <a:lstStyle/>
          <a:p>
            <a:pPr algn="ctr"/>
            <a:r>
              <a:rPr lang="en-US" dirty="0">
                <a:latin typeface="+mn-lt"/>
              </a:rPr>
              <a:t>Straw Poll</a:t>
            </a:r>
          </a:p>
        </p:txBody>
      </p:sp>
      <p:sp>
        <p:nvSpPr>
          <p:cNvPr id="3" name="Content Placeholder 2">
            <a:extLst>
              <a:ext uri="{FF2B5EF4-FFF2-40B4-BE49-F238E27FC236}">
                <a16:creationId xmlns:a16="http://schemas.microsoft.com/office/drawing/2014/main" id="{7F43EF8C-5D94-4A89-B422-9AF01781A082}"/>
              </a:ext>
            </a:extLst>
          </p:cNvPr>
          <p:cNvSpPr>
            <a:spLocks noGrp="1"/>
          </p:cNvSpPr>
          <p:nvPr>
            <p:ph idx="1"/>
          </p:nvPr>
        </p:nvSpPr>
        <p:spPr/>
        <p:txBody>
          <a:bodyPr/>
          <a:lstStyle/>
          <a:p>
            <a:r>
              <a:rPr lang="en-US" dirty="0"/>
              <a:t>The Assessment calculation should be changed from building fraction to unit percentage?</a:t>
            </a:r>
          </a:p>
          <a:p>
            <a:r>
              <a:rPr lang="en-US" dirty="0"/>
              <a:t>The Special Assessment should be divided equally between owners?</a:t>
            </a:r>
          </a:p>
          <a:p>
            <a:r>
              <a:rPr lang="en-US" dirty="0"/>
              <a:t>The Association should continue to maintain building exteriors?</a:t>
            </a:r>
          </a:p>
          <a:p>
            <a:endParaRPr lang="en-US" dirty="0"/>
          </a:p>
        </p:txBody>
      </p:sp>
    </p:spTree>
    <p:extLst>
      <p:ext uri="{BB962C8B-B14F-4D97-AF65-F5344CB8AC3E}">
        <p14:creationId xmlns:p14="http://schemas.microsoft.com/office/powerpoint/2010/main" val="1941768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table, letter&#10;&#10;Description automatically generated">
            <a:extLst>
              <a:ext uri="{FF2B5EF4-FFF2-40B4-BE49-F238E27FC236}">
                <a16:creationId xmlns:a16="http://schemas.microsoft.com/office/drawing/2014/main" id="{068DC32E-E6C9-4DEF-B349-E55CEBF347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3378" y="677332"/>
            <a:ext cx="4613061" cy="6081275"/>
          </a:xfrm>
        </p:spPr>
      </p:pic>
    </p:spTree>
    <p:extLst>
      <p:ext uri="{BB962C8B-B14F-4D97-AF65-F5344CB8AC3E}">
        <p14:creationId xmlns:p14="http://schemas.microsoft.com/office/powerpoint/2010/main" val="694199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DC73-CE63-45BF-A806-4D01215B5273}"/>
              </a:ext>
            </a:extLst>
          </p:cNvPr>
          <p:cNvSpPr>
            <a:spLocks noGrp="1"/>
          </p:cNvSpPr>
          <p:nvPr>
            <p:ph type="title"/>
          </p:nvPr>
        </p:nvSpPr>
        <p:spPr/>
        <p:txBody>
          <a:bodyPr/>
          <a:lstStyle/>
          <a:p>
            <a:pPr algn="ctr"/>
            <a:r>
              <a:rPr lang="en-US" dirty="0">
                <a:latin typeface="+mn-lt"/>
              </a:rPr>
              <a:t>Assessment Formulas</a:t>
            </a:r>
          </a:p>
        </p:txBody>
      </p:sp>
      <p:sp>
        <p:nvSpPr>
          <p:cNvPr id="3" name="Content Placeholder 2">
            <a:extLst>
              <a:ext uri="{FF2B5EF4-FFF2-40B4-BE49-F238E27FC236}">
                <a16:creationId xmlns:a16="http://schemas.microsoft.com/office/drawing/2014/main" id="{4C10408C-E37D-42BD-9126-A5606B5BD745}"/>
              </a:ext>
            </a:extLst>
          </p:cNvPr>
          <p:cNvSpPr>
            <a:spLocks noGrp="1"/>
          </p:cNvSpPr>
          <p:nvPr>
            <p:ph idx="1"/>
          </p:nvPr>
        </p:nvSpPr>
        <p:spPr/>
        <p:txBody>
          <a:bodyPr>
            <a:normAutofit lnSpcReduction="10000"/>
          </a:bodyPr>
          <a:lstStyle/>
          <a:p>
            <a:pPr marL="0" indent="0">
              <a:buNone/>
            </a:pPr>
            <a:r>
              <a:rPr lang="en-US" u="sng" dirty="0"/>
              <a:t>Building (Lot) Fraction SF Calculation</a:t>
            </a:r>
          </a:p>
          <a:p>
            <a:pPr marL="0" indent="0">
              <a:buNone/>
            </a:pPr>
            <a:r>
              <a:rPr lang="en-US" dirty="0"/>
              <a:t>Unit SF Divided by the Sum of all Building Units SF.  Example  (Unit 381 - 1,740 SF/8,392 = .2073)</a:t>
            </a:r>
          </a:p>
          <a:p>
            <a:pPr marL="0" indent="0">
              <a:buNone/>
            </a:pPr>
            <a:r>
              <a:rPr lang="en-US" u="sng" dirty="0"/>
              <a:t>Building Fraction Dues Calculation</a:t>
            </a:r>
          </a:p>
          <a:p>
            <a:pPr marL="0" indent="0">
              <a:buNone/>
            </a:pPr>
            <a:r>
              <a:rPr lang="en-US" dirty="0"/>
              <a:t>Building Fraction Times Annual Budget Divided by 11.  Example (Unit 381 - .207340 X 152,950/11 = $2,882.97)</a:t>
            </a:r>
          </a:p>
          <a:p>
            <a:pPr marL="0" indent="0">
              <a:buNone/>
            </a:pPr>
            <a:endParaRPr lang="en-US" dirty="0"/>
          </a:p>
          <a:p>
            <a:pPr marL="0" indent="0">
              <a:buNone/>
            </a:pPr>
            <a:r>
              <a:rPr lang="en-US" u="sng" dirty="0"/>
              <a:t>Unit Fraction SF Calculation</a:t>
            </a:r>
          </a:p>
          <a:p>
            <a:pPr marL="0" indent="0">
              <a:buNone/>
            </a:pPr>
            <a:r>
              <a:rPr lang="en-US" dirty="0"/>
              <a:t>Unit SF Divided by the Sum of all Boundary Units. Example  (Unit 381 - 1,740 SF/85,692 = 2.3%)</a:t>
            </a:r>
          </a:p>
          <a:p>
            <a:pPr marL="0" indent="0">
              <a:buNone/>
            </a:pPr>
            <a:r>
              <a:rPr lang="en-US" u="sng" dirty="0"/>
              <a:t>Unit Fraction Dues Calculation</a:t>
            </a:r>
          </a:p>
          <a:p>
            <a:pPr marL="0" indent="0">
              <a:buNone/>
            </a:pPr>
            <a:r>
              <a:rPr lang="en-US" dirty="0"/>
              <a:t>Unit Fraction Times Annual Budget.  Example (Unit 381 - 2.03% X 152,950 = $3,105.69)</a:t>
            </a:r>
          </a:p>
        </p:txBody>
      </p:sp>
    </p:spTree>
    <p:extLst>
      <p:ext uri="{BB962C8B-B14F-4D97-AF65-F5344CB8AC3E}">
        <p14:creationId xmlns:p14="http://schemas.microsoft.com/office/powerpoint/2010/main" val="129893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BAD0FF-EE56-4905-896F-E34AFBFFA884}"/>
              </a:ext>
            </a:extLst>
          </p:cNvPr>
          <p:cNvSpPr>
            <a:spLocks noGrp="1"/>
          </p:cNvSpPr>
          <p:nvPr>
            <p:ph idx="1"/>
          </p:nvPr>
        </p:nvSpPr>
        <p:spPr>
          <a:xfrm>
            <a:off x="581192" y="1828057"/>
            <a:ext cx="11029615" cy="3634486"/>
          </a:xfrm>
        </p:spPr>
        <p:txBody>
          <a:bodyPr/>
          <a:lstStyle/>
          <a:p>
            <a:pPr marL="0" indent="0">
              <a:buNone/>
            </a:pPr>
            <a:r>
              <a:rPr lang="en-US" b="0" i="0" dirty="0">
                <a:solidFill>
                  <a:srgbClr val="000000"/>
                </a:solidFill>
                <a:effectLst/>
                <a:latin typeface="Arial" panose="020B0604020202020204" pitchFamily="34" charset="0"/>
              </a:rPr>
              <a:t>The current Declarations assign assessments to the owners by simply dividing all expenses evenly by the 11 units completed. However, that approach seems to imply that the cost to maintain each unit is the same, though some buildings have 3 units, some have 2 units, and the condos each have 4 units. (though 2 are up and 2 are downstairs.)</a:t>
            </a:r>
          </a:p>
          <a:p>
            <a:pPr marL="0" indent="0">
              <a:buNone/>
            </a:pPr>
            <a:r>
              <a:rPr lang="en-US" b="0" i="0" dirty="0">
                <a:solidFill>
                  <a:srgbClr val="000000"/>
                </a:solidFill>
                <a:effectLst/>
                <a:latin typeface="Arial" panose="020B0604020202020204" pitchFamily="34" charset="0"/>
              </a:rPr>
              <a:t>This homeowner makes a point that the cost to maintain a 3-unit townhome, with 3 roofs, driveways and garages, 3 patios, 3 front porches, </a:t>
            </a:r>
            <a:r>
              <a:rPr lang="en-US" b="0" i="0" dirty="0" err="1">
                <a:solidFill>
                  <a:srgbClr val="000000"/>
                </a:solidFill>
                <a:effectLst/>
                <a:latin typeface="Arial" panose="020B0604020202020204" pitchFamily="34" charset="0"/>
              </a:rPr>
              <a:t>etc</a:t>
            </a:r>
            <a:r>
              <a:rPr lang="en-US" b="0" i="0" dirty="0">
                <a:solidFill>
                  <a:srgbClr val="000000"/>
                </a:solidFill>
                <a:effectLst/>
                <a:latin typeface="Arial" panose="020B0604020202020204" pitchFamily="34" charset="0"/>
              </a:rPr>
              <a:t> will cost more than a building with just 2 of the same, or a condo with shared roof space over just 2 of the 4 total units as an example. For this reason, this homeowner suggests taking a more widely accepted approach of assessments based on square footage.’</a:t>
            </a:r>
          </a:p>
          <a:p>
            <a:pPr marL="0" indent="0">
              <a:buNone/>
            </a:pPr>
            <a:r>
              <a:rPr lang="en-US" dirty="0">
                <a:solidFill>
                  <a:srgbClr val="000000"/>
                </a:solidFill>
                <a:latin typeface="Arial" panose="020B0604020202020204" pitchFamily="34" charset="0"/>
              </a:rPr>
              <a:t>Jim Ramsey, Owner</a:t>
            </a:r>
            <a:endParaRPr lang="en-US" dirty="0"/>
          </a:p>
        </p:txBody>
      </p:sp>
    </p:spTree>
    <p:extLst>
      <p:ext uri="{BB962C8B-B14F-4D97-AF65-F5344CB8AC3E}">
        <p14:creationId xmlns:p14="http://schemas.microsoft.com/office/powerpoint/2010/main" val="3742558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B36C-7238-4FF0-B769-29986A34590D}"/>
              </a:ext>
            </a:extLst>
          </p:cNvPr>
          <p:cNvSpPr>
            <a:spLocks noGrp="1"/>
          </p:cNvSpPr>
          <p:nvPr>
            <p:ph type="title"/>
          </p:nvPr>
        </p:nvSpPr>
        <p:spPr/>
        <p:txBody>
          <a:bodyPr/>
          <a:lstStyle/>
          <a:p>
            <a:pPr algn="ctr"/>
            <a:r>
              <a:rPr lang="en-US" dirty="0">
                <a:latin typeface="+mn-lt"/>
              </a:rPr>
              <a:t>Financial Considerations</a:t>
            </a:r>
            <a:r>
              <a:rPr lang="en-US" dirty="0"/>
              <a:t> </a:t>
            </a:r>
          </a:p>
        </p:txBody>
      </p:sp>
      <p:sp>
        <p:nvSpPr>
          <p:cNvPr id="3" name="Content Placeholder 2">
            <a:extLst>
              <a:ext uri="{FF2B5EF4-FFF2-40B4-BE49-F238E27FC236}">
                <a16:creationId xmlns:a16="http://schemas.microsoft.com/office/drawing/2014/main" id="{704C8D76-8E4A-4C4C-BF1B-157F1336074F}"/>
              </a:ext>
            </a:extLst>
          </p:cNvPr>
          <p:cNvSpPr>
            <a:spLocks noGrp="1"/>
          </p:cNvSpPr>
          <p:nvPr>
            <p:ph idx="1"/>
          </p:nvPr>
        </p:nvSpPr>
        <p:spPr/>
        <p:txBody>
          <a:bodyPr/>
          <a:lstStyle/>
          <a:p>
            <a:r>
              <a:rPr lang="en-US" dirty="0"/>
              <a:t>Control Operating Expenses</a:t>
            </a:r>
          </a:p>
          <a:p>
            <a:r>
              <a:rPr lang="en-US" dirty="0"/>
              <a:t>Evaluate Association vs. Homeowner maintenance responsibilities (Walkways, Driveways, Patios, etc.)</a:t>
            </a:r>
          </a:p>
          <a:p>
            <a:endParaRPr lang="en-US" dirty="0"/>
          </a:p>
        </p:txBody>
      </p:sp>
    </p:spTree>
    <p:extLst>
      <p:ext uri="{BB962C8B-B14F-4D97-AF65-F5344CB8AC3E}">
        <p14:creationId xmlns:p14="http://schemas.microsoft.com/office/powerpoint/2010/main" val="61345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254C-2CAD-41D6-AFCA-CCE875FACCFD}"/>
              </a:ext>
            </a:extLst>
          </p:cNvPr>
          <p:cNvSpPr>
            <a:spLocks noGrp="1"/>
          </p:cNvSpPr>
          <p:nvPr>
            <p:ph type="title"/>
          </p:nvPr>
        </p:nvSpPr>
        <p:spPr>
          <a:xfrm>
            <a:off x="581192" y="702156"/>
            <a:ext cx="11029616" cy="607660"/>
          </a:xfrm>
        </p:spPr>
        <p:txBody>
          <a:bodyPr>
            <a:normAutofit fontScale="90000"/>
          </a:bodyPr>
          <a:lstStyle/>
          <a:p>
            <a:pPr algn="ctr"/>
            <a:r>
              <a:rPr lang="en-US" sz="2000" dirty="0">
                <a:latin typeface="+mn-lt"/>
              </a:rPr>
              <a:t>Level quarterly reserve assessments annually adjusted upward AT 4%</a:t>
            </a:r>
            <a:br>
              <a:rPr lang="en-US" sz="2000" dirty="0"/>
            </a:br>
            <a:endParaRPr lang="en-US" sz="2000" dirty="0">
              <a:latin typeface="+mn-lt"/>
            </a:endParaRPr>
          </a:p>
        </p:txBody>
      </p:sp>
      <p:pic>
        <p:nvPicPr>
          <p:cNvPr id="6" name="Content Placeholder 5" descr="A screenshot of a computer&#10;&#10;Description automatically generated with low confidence">
            <a:extLst>
              <a:ext uri="{FF2B5EF4-FFF2-40B4-BE49-F238E27FC236}">
                <a16:creationId xmlns:a16="http://schemas.microsoft.com/office/drawing/2014/main" id="{1ACB531F-746C-4379-BBD2-7C38A2347E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6091" y="1457468"/>
            <a:ext cx="6579705" cy="5144753"/>
          </a:xfrm>
        </p:spPr>
      </p:pic>
    </p:spTree>
    <p:extLst>
      <p:ext uri="{BB962C8B-B14F-4D97-AF65-F5344CB8AC3E}">
        <p14:creationId xmlns:p14="http://schemas.microsoft.com/office/powerpoint/2010/main" val="3956332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81055A49-1613-413A-B6F8-5E2A2DBD0D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0574" y="1142745"/>
            <a:ext cx="3697233" cy="5455450"/>
          </a:xfrm>
        </p:spPr>
      </p:pic>
    </p:spTree>
    <p:extLst>
      <p:ext uri="{BB962C8B-B14F-4D97-AF65-F5344CB8AC3E}">
        <p14:creationId xmlns:p14="http://schemas.microsoft.com/office/powerpoint/2010/main" val="1281753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78F014B4-EBBA-414E-982D-A2580B4F78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7316" y="636369"/>
            <a:ext cx="4798737" cy="6210130"/>
          </a:xfrm>
        </p:spPr>
      </p:pic>
    </p:spTree>
    <p:extLst>
      <p:ext uri="{BB962C8B-B14F-4D97-AF65-F5344CB8AC3E}">
        <p14:creationId xmlns:p14="http://schemas.microsoft.com/office/powerpoint/2010/main" val="1378427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05FBA6D7-95F2-457A-8D14-E82F990B72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8540" y="705290"/>
            <a:ext cx="4088295" cy="6043753"/>
          </a:xfrm>
        </p:spPr>
      </p:pic>
    </p:spTree>
    <p:extLst>
      <p:ext uri="{BB962C8B-B14F-4D97-AF65-F5344CB8AC3E}">
        <p14:creationId xmlns:p14="http://schemas.microsoft.com/office/powerpoint/2010/main" val="900753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49CC1613-505D-4AB3-9FB7-0D106D2111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3255" y="692120"/>
            <a:ext cx="4485861" cy="5920102"/>
          </a:xfrm>
        </p:spPr>
      </p:pic>
    </p:spTree>
    <p:extLst>
      <p:ext uri="{BB962C8B-B14F-4D97-AF65-F5344CB8AC3E}">
        <p14:creationId xmlns:p14="http://schemas.microsoft.com/office/powerpoint/2010/main" val="725804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and white document&#10;&#10;Description automatically generated with low confidence">
            <a:extLst>
              <a:ext uri="{FF2B5EF4-FFF2-40B4-BE49-F238E27FC236}">
                <a16:creationId xmlns:a16="http://schemas.microsoft.com/office/drawing/2014/main" id="{A673D556-91D0-4119-8A6F-B2C6161D7B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5175" y="662897"/>
            <a:ext cx="2372239" cy="6030368"/>
          </a:xfrm>
        </p:spPr>
      </p:pic>
      <p:sp>
        <p:nvSpPr>
          <p:cNvPr id="2" name="TextBox 1">
            <a:extLst>
              <a:ext uri="{FF2B5EF4-FFF2-40B4-BE49-F238E27FC236}">
                <a16:creationId xmlns:a16="http://schemas.microsoft.com/office/drawing/2014/main" id="{9BEBF0DE-4810-47EB-8476-4B958A85B76C}"/>
              </a:ext>
            </a:extLst>
          </p:cNvPr>
          <p:cNvSpPr txBox="1"/>
          <p:nvPr/>
        </p:nvSpPr>
        <p:spPr>
          <a:xfrm>
            <a:off x="1376606" y="3238009"/>
            <a:ext cx="3086101" cy="1069524"/>
          </a:xfrm>
          <a:prstGeom prst="rect">
            <a:avLst/>
          </a:prstGeom>
          <a:noFill/>
        </p:spPr>
        <p:txBody>
          <a:bodyPr wrap="none" rtlCol="0">
            <a:spAutoFit/>
          </a:bodyPr>
          <a:lstStyle/>
          <a:p>
            <a:r>
              <a:rPr lang="en-US" sz="1050" dirty="0">
                <a:solidFill>
                  <a:srgbClr val="0070C0"/>
                </a:solidFill>
              </a:rPr>
              <a:t>The 2022 Budget of $152,950 was re-formatted to</a:t>
            </a:r>
          </a:p>
          <a:p>
            <a:r>
              <a:rPr lang="en-US" sz="1050" dirty="0">
                <a:solidFill>
                  <a:srgbClr val="0070C0"/>
                </a:solidFill>
              </a:rPr>
              <a:t>separate the Operating and Reserve Funds.</a:t>
            </a:r>
          </a:p>
          <a:p>
            <a:r>
              <a:rPr lang="en-US" sz="1050" dirty="0">
                <a:solidFill>
                  <a:srgbClr val="0070C0"/>
                </a:solidFill>
              </a:rPr>
              <a:t> </a:t>
            </a:r>
          </a:p>
          <a:p>
            <a:r>
              <a:rPr lang="en-US" sz="1050" dirty="0">
                <a:solidFill>
                  <a:srgbClr val="0070C0"/>
                </a:solidFill>
              </a:rPr>
              <a:t>Anticipated Reserve Expenses were also added for</a:t>
            </a:r>
          </a:p>
          <a:p>
            <a:r>
              <a:rPr lang="en-US" sz="1050" dirty="0">
                <a:solidFill>
                  <a:srgbClr val="0070C0"/>
                </a:solidFill>
              </a:rPr>
              <a:t>the purposes of this presentation.    </a:t>
            </a:r>
          </a:p>
          <a:p>
            <a:r>
              <a:rPr lang="en-US" sz="1100" dirty="0"/>
              <a:t>  </a:t>
            </a:r>
          </a:p>
        </p:txBody>
      </p:sp>
    </p:spTree>
    <p:extLst>
      <p:ext uri="{BB962C8B-B14F-4D97-AF65-F5344CB8AC3E}">
        <p14:creationId xmlns:p14="http://schemas.microsoft.com/office/powerpoint/2010/main" val="2307145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receipt&#10;&#10;Description automatically generated">
            <a:extLst>
              <a:ext uri="{FF2B5EF4-FFF2-40B4-BE49-F238E27FC236}">
                <a16:creationId xmlns:a16="http://schemas.microsoft.com/office/drawing/2014/main" id="{D3A7D9D8-C59A-4379-8C18-EAE5CEE5C6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6752" y="632015"/>
            <a:ext cx="4598503" cy="6141583"/>
          </a:xfrm>
        </p:spPr>
      </p:pic>
    </p:spTree>
    <p:extLst>
      <p:ext uri="{BB962C8B-B14F-4D97-AF65-F5344CB8AC3E}">
        <p14:creationId xmlns:p14="http://schemas.microsoft.com/office/powerpoint/2010/main" val="4279802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77C5CF-6130-4830-9BE2-2ABF6F5F9A56}"/>
              </a:ext>
            </a:extLst>
          </p:cNvPr>
          <p:cNvSpPr txBox="1"/>
          <p:nvPr/>
        </p:nvSpPr>
        <p:spPr>
          <a:xfrm>
            <a:off x="918117" y="2622870"/>
            <a:ext cx="10372343" cy="1815882"/>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“Getting old is expensive and cannot be avoided. It’s an issue facing every association with common area. Older associations need to get ready for higher expenses, which will likely mean higher reserve</a:t>
            </a:r>
          </a:p>
          <a:p>
            <a:r>
              <a:rPr lang="en-US" sz="2800" dirty="0">
                <a:latin typeface="Calibri" panose="020F0502020204030204" pitchFamily="34" charset="0"/>
                <a:cs typeface="Calibri" panose="020F0502020204030204" pitchFamily="34" charset="0"/>
              </a:rPr>
              <a:t>contributions, special assessments, or loan repayments.”— </a:t>
            </a:r>
            <a:r>
              <a:rPr lang="en-US" sz="1200" dirty="0">
                <a:latin typeface="Calibri" panose="020F0502020204030204" pitchFamily="34" charset="0"/>
                <a:cs typeface="Calibri" panose="020F0502020204030204" pitchFamily="34" charset="0"/>
              </a:rPr>
              <a:t>Robert </a:t>
            </a:r>
            <a:r>
              <a:rPr lang="en-US" sz="1200" dirty="0" err="1">
                <a:latin typeface="Calibri" panose="020F0502020204030204" pitchFamily="34" charset="0"/>
                <a:cs typeface="Calibri" panose="020F0502020204030204" pitchFamily="34" charset="0"/>
              </a:rPr>
              <a:t>Nordlund</a:t>
            </a:r>
            <a:r>
              <a:rPr lang="en-US" sz="1200" dirty="0">
                <a:latin typeface="Calibri" panose="020F0502020204030204" pitchFamily="34" charset="0"/>
                <a:cs typeface="Calibri" panose="020F0502020204030204" pitchFamily="34" charset="0"/>
              </a:rPr>
              <a:t>, PE, RS</a:t>
            </a:r>
          </a:p>
        </p:txBody>
      </p:sp>
    </p:spTree>
    <p:extLst>
      <p:ext uri="{BB962C8B-B14F-4D97-AF65-F5344CB8AC3E}">
        <p14:creationId xmlns:p14="http://schemas.microsoft.com/office/powerpoint/2010/main" val="3861745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BD50-4D6F-421C-9AC8-4AB5E3ED0801}"/>
              </a:ext>
            </a:extLst>
          </p:cNvPr>
          <p:cNvSpPr>
            <a:spLocks noGrp="1"/>
          </p:cNvSpPr>
          <p:nvPr>
            <p:ph type="title"/>
          </p:nvPr>
        </p:nvSpPr>
        <p:spPr>
          <a:xfrm>
            <a:off x="581192" y="702155"/>
            <a:ext cx="11029616" cy="718871"/>
          </a:xfrm>
        </p:spPr>
        <p:txBody>
          <a:bodyPr/>
          <a:lstStyle/>
          <a:p>
            <a:pPr algn="ctr"/>
            <a:r>
              <a:rPr lang="en-US" dirty="0">
                <a:latin typeface="+mn-lt"/>
                <a:cs typeface="Calibri" panose="020F0502020204030204" pitchFamily="34" charset="0"/>
              </a:rPr>
              <a:t>What caused our capital reserve deficit?</a:t>
            </a:r>
          </a:p>
        </p:txBody>
      </p:sp>
      <p:sp>
        <p:nvSpPr>
          <p:cNvPr id="3" name="Content Placeholder 2">
            <a:extLst>
              <a:ext uri="{FF2B5EF4-FFF2-40B4-BE49-F238E27FC236}">
                <a16:creationId xmlns:a16="http://schemas.microsoft.com/office/drawing/2014/main" id="{4A1FD36F-2EFC-4ABF-88B8-0523101CA558}"/>
              </a:ext>
            </a:extLst>
          </p:cNvPr>
          <p:cNvSpPr>
            <a:spLocks noGrp="1"/>
          </p:cNvSpPr>
          <p:nvPr>
            <p:ph idx="1"/>
          </p:nvPr>
        </p:nvSpPr>
        <p:spPr>
          <a:xfrm>
            <a:off x="1001323" y="2328510"/>
            <a:ext cx="10249505" cy="3634486"/>
          </a:xfrm>
        </p:spPr>
        <p:txBody>
          <a:bodyPr>
            <a:normAutofit fontScale="85000" lnSpcReduction="20000"/>
          </a:bodyPr>
          <a:lstStyle/>
          <a:p>
            <a:r>
              <a:rPr lang="en-US" dirty="0"/>
              <a:t>Reserve Advisors completed a reserve study in 2011 and recommended a 30-year funding schedule.</a:t>
            </a:r>
          </a:p>
          <a:p>
            <a:r>
              <a:rPr lang="en-US" dirty="0"/>
              <a:t>The developer, Braeburn Real Estate, stopped paying assessments on five remaining lots in March 2010.</a:t>
            </a:r>
          </a:p>
          <a:p>
            <a:r>
              <a:rPr lang="en-US" dirty="0"/>
              <a:t>Over time, Braeburn’s past due assessments accumulated to approximately $150,000.</a:t>
            </a:r>
          </a:p>
          <a:p>
            <a:r>
              <a:rPr lang="en-US" dirty="0"/>
              <a:t>The Association filed liens on the five lots and considered foreclosure in 2018.</a:t>
            </a:r>
          </a:p>
          <a:p>
            <a:r>
              <a:rPr lang="en-US" dirty="0"/>
              <a:t>Braeburn had no assets to foreclose on, so the Association settled for $25,000 and released the liens.</a:t>
            </a:r>
          </a:p>
          <a:p>
            <a:r>
              <a:rPr lang="en-US" dirty="0"/>
              <a:t>$20,000 was added to the reserve account, and $5,000 was used for tree maintenance.</a:t>
            </a:r>
          </a:p>
          <a:p>
            <a:r>
              <a:rPr lang="en-US" dirty="0"/>
              <a:t>The release of liens allowed a new developer to complete The Boundary buildout.</a:t>
            </a:r>
          </a:p>
          <a:p>
            <a:r>
              <a:rPr lang="en-US" dirty="0"/>
              <a:t>Brian Stowell purchased the five lots (3, 7, 9, 10 &amp; 11) in 2018, began paying assessments, and completed The Boundary.</a:t>
            </a:r>
          </a:p>
          <a:p>
            <a:r>
              <a:rPr lang="en-US" dirty="0"/>
              <a:t>Association Reserves completed a new reserve study last year that shows a weak and underfunded reserve account.</a:t>
            </a:r>
          </a:p>
          <a:p>
            <a:r>
              <a:rPr lang="en-US" dirty="0"/>
              <a:t>The reserve study is available on our website. (</a:t>
            </a:r>
            <a:r>
              <a:rPr lang="en-US" dirty="0">
                <a:hlinkClick r:id="rId2"/>
              </a:rPr>
              <a:t>www.theboundary.org</a:t>
            </a:r>
            <a:r>
              <a:rPr lang="en-US" dirty="0"/>
              <a:t>)</a:t>
            </a:r>
          </a:p>
          <a:p>
            <a:r>
              <a:rPr lang="en-US" dirty="0"/>
              <a:t>2022 Assessments were increased 15% to provide additional reserve funding.</a:t>
            </a:r>
          </a:p>
          <a:p>
            <a:pPr marL="0" indent="0">
              <a:buNone/>
            </a:pPr>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271541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817E-3293-4BF8-8661-19A4B0446B91}"/>
              </a:ext>
            </a:extLst>
          </p:cNvPr>
          <p:cNvSpPr>
            <a:spLocks noGrp="1"/>
          </p:cNvSpPr>
          <p:nvPr>
            <p:ph type="title"/>
          </p:nvPr>
        </p:nvSpPr>
        <p:spPr/>
        <p:txBody>
          <a:bodyPr/>
          <a:lstStyle/>
          <a:p>
            <a:pPr algn="ctr"/>
            <a:r>
              <a:rPr lang="en-US" dirty="0">
                <a:latin typeface="+mn-lt"/>
              </a:rPr>
              <a:t>The boundary’s major capital needs</a:t>
            </a:r>
          </a:p>
        </p:txBody>
      </p:sp>
      <p:sp>
        <p:nvSpPr>
          <p:cNvPr id="3" name="Content Placeholder 2">
            <a:extLst>
              <a:ext uri="{FF2B5EF4-FFF2-40B4-BE49-F238E27FC236}">
                <a16:creationId xmlns:a16="http://schemas.microsoft.com/office/drawing/2014/main" id="{060C646B-4454-4F73-979F-4AC6E0A098D5}"/>
              </a:ext>
            </a:extLst>
          </p:cNvPr>
          <p:cNvSpPr>
            <a:spLocks noGrp="1"/>
          </p:cNvSpPr>
          <p:nvPr>
            <p:ph idx="1"/>
          </p:nvPr>
        </p:nvSpPr>
        <p:spPr/>
        <p:txBody>
          <a:bodyPr/>
          <a:lstStyle/>
          <a:p>
            <a:pPr marL="0" indent="0">
              <a:buNone/>
            </a:pPr>
            <a:r>
              <a:rPr lang="en-US" dirty="0"/>
              <a:t>Our big-ticket capital expenditures are roof replacements and painting. We currently have six buildings with cedar shake roofs. Five of those roofs are at the end of their life expectancy. The sixth will be due for replacement in around eight years. The cost of replacing these roofs ranges from $50,000 to 75,000 each. The roofs will be resurfaced with asphalt shingles, which are more fire retardant and longer-lasting.</a:t>
            </a:r>
          </a:p>
          <a:p>
            <a:pPr marL="0" indent="0">
              <a:buNone/>
            </a:pPr>
            <a:r>
              <a:rPr lang="en-US" dirty="0"/>
              <a:t>Our exterior painting schedule calls for painting each building every five years. This means painting two buildings, on average, per year. The cost of painting a building ranges between $15,000 to $25,000.</a:t>
            </a:r>
          </a:p>
          <a:p>
            <a:pPr marL="0" indent="0">
              <a:buNone/>
            </a:pPr>
            <a:r>
              <a:rPr lang="en-US" dirty="0"/>
              <a:t>The following slide focuses on roof replacement, painting, and road repairs. However, keep in mind that the Association is also responsible for maintaining other areas, such as walkways, driveways, patios, and parking areas.        </a:t>
            </a:r>
          </a:p>
        </p:txBody>
      </p:sp>
    </p:spTree>
    <p:extLst>
      <p:ext uri="{BB962C8B-B14F-4D97-AF65-F5344CB8AC3E}">
        <p14:creationId xmlns:p14="http://schemas.microsoft.com/office/powerpoint/2010/main" val="2100890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graph&#10;&#10;Description automatically generated with low confidence">
            <a:extLst>
              <a:ext uri="{FF2B5EF4-FFF2-40B4-BE49-F238E27FC236}">
                <a16:creationId xmlns:a16="http://schemas.microsoft.com/office/drawing/2014/main" id="{C14FB876-DC01-4D78-9092-592C12A93E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5582" y="1516508"/>
            <a:ext cx="9667459" cy="3429656"/>
          </a:xfrm>
        </p:spPr>
      </p:pic>
    </p:spTree>
    <p:extLst>
      <p:ext uri="{BB962C8B-B14F-4D97-AF65-F5344CB8AC3E}">
        <p14:creationId xmlns:p14="http://schemas.microsoft.com/office/powerpoint/2010/main" val="3883337570"/>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Century School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2107</TotalTime>
  <Words>1212</Words>
  <Application>Microsoft Office PowerPoint</Application>
  <PresentationFormat>Widescreen</PresentationFormat>
  <Paragraphs>75</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Century Schoolbook</vt:lpstr>
      <vt:lpstr>Franklin Gothic Book</vt:lpstr>
      <vt:lpstr>Wingdings 2</vt:lpstr>
      <vt:lpstr>DividendVTI</vt:lpstr>
      <vt:lpstr>Board of Directors Meeting  January 27, 2022, at 3:30 pm RVR Ranch house conference Room </vt:lpstr>
      <vt:lpstr>PowerPoint Presentation</vt:lpstr>
      <vt:lpstr>PowerPoint Presentation</vt:lpstr>
      <vt:lpstr>PowerPoint Presentation</vt:lpstr>
      <vt:lpstr>PowerPoint Presentation</vt:lpstr>
      <vt:lpstr>PowerPoint Presentation</vt:lpstr>
      <vt:lpstr>What caused our capital reserve deficit?</vt:lpstr>
      <vt:lpstr>The boundary’s major capital needs</vt:lpstr>
      <vt:lpstr>PowerPoint Presentation</vt:lpstr>
      <vt:lpstr>PowerPoint Presentation</vt:lpstr>
      <vt:lpstr>reserve deficit solution options</vt:lpstr>
      <vt:lpstr>PowerPoint Presentation</vt:lpstr>
      <vt:lpstr>Should we change our current assessment structure?</vt:lpstr>
      <vt:lpstr>PowerPoint Presentation</vt:lpstr>
      <vt:lpstr>Example of Reserve calculation for units 381, 474 &amp; 411</vt:lpstr>
      <vt:lpstr>Assessment calculation summary</vt:lpstr>
      <vt:lpstr>Next steps</vt:lpstr>
      <vt:lpstr>questions</vt:lpstr>
      <vt:lpstr>Straw Poll</vt:lpstr>
      <vt:lpstr>Assessment Formulas</vt:lpstr>
      <vt:lpstr>PowerPoint Presentation</vt:lpstr>
      <vt:lpstr>Financial Considerations </vt:lpstr>
      <vt:lpstr>Level quarterly reserve assessments annually adjusted upward AT 4%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Hostetter</dc:creator>
  <cp:lastModifiedBy>Carl Hostetter</cp:lastModifiedBy>
  <cp:revision>59</cp:revision>
  <dcterms:created xsi:type="dcterms:W3CDTF">2022-01-17T15:53:13Z</dcterms:created>
  <dcterms:modified xsi:type="dcterms:W3CDTF">2022-01-27T13:57:22Z</dcterms:modified>
</cp:coreProperties>
</file>