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67" r:id="rId3"/>
    <p:sldId id="288" r:id="rId4"/>
    <p:sldId id="291" r:id="rId5"/>
    <p:sldId id="260" r:id="rId6"/>
    <p:sldId id="290" r:id="rId7"/>
    <p:sldId id="262" r:id="rId8"/>
    <p:sldId id="263" r:id="rId9"/>
    <p:sldId id="289" r:id="rId10"/>
    <p:sldId id="287" r:id="rId11"/>
    <p:sldId id="283" r:id="rId12"/>
    <p:sldId id="284" r:id="rId13"/>
    <p:sldId id="286" r:id="rId14"/>
    <p:sldId id="278" r:id="rId15"/>
    <p:sldId id="280" r:id="rId16"/>
    <p:sldId id="282" r:id="rId17"/>
    <p:sldId id="279" r:id="rId18"/>
    <p:sldId id="285" r:id="rId1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44" d="100"/>
          <a:sy n="144" d="100"/>
        </p:scale>
        <p:origin x="126"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4/6/2022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58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6023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4/6/2022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992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4/6/2022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6938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4/6/2022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985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734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63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508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793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4/6/2022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7078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393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4/6/2022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6978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text, clipart&#10;&#10;Description automatically generated">
            <a:extLst>
              <a:ext uri="{FF2B5EF4-FFF2-40B4-BE49-F238E27FC236}">
                <a16:creationId xmlns:a16="http://schemas.microsoft.com/office/drawing/2014/main" id="{8D99891B-CF75-4A30-B67F-CEBF0F57D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68" y="2403394"/>
            <a:ext cx="6016582" cy="2632255"/>
          </a:xfrm>
          <a:prstGeom prst="rect">
            <a:avLst/>
          </a:prstGeom>
        </p:spPr>
      </p:pic>
      <p:sp>
        <p:nvSpPr>
          <p:cNvPr id="18" name="Rectangle 17">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47B6B0-BF7C-4334-B21F-BD2EE7593B98}"/>
              </a:ext>
            </a:extLst>
          </p:cNvPr>
          <p:cNvSpPr>
            <a:spLocks noGrp="1"/>
          </p:cNvSpPr>
          <p:nvPr>
            <p:ph type="ctrTitle"/>
          </p:nvPr>
        </p:nvSpPr>
        <p:spPr>
          <a:xfrm>
            <a:off x="8173995" y="2611122"/>
            <a:ext cx="3478174" cy="2085869"/>
          </a:xfrm>
        </p:spPr>
        <p:txBody>
          <a:bodyPr>
            <a:normAutofit fontScale="90000"/>
          </a:bodyPr>
          <a:lstStyle/>
          <a:p>
            <a:pPr algn="ctr"/>
            <a:r>
              <a:rPr lang="en-US" sz="2400" dirty="0">
                <a:solidFill>
                  <a:srgbClr val="FFFFFF"/>
                </a:solidFill>
                <a:latin typeface="+mn-lt"/>
              </a:rPr>
              <a:t>Board of Directors Meeting</a:t>
            </a:r>
            <a:br>
              <a:rPr lang="en-US" sz="2400" dirty="0">
                <a:solidFill>
                  <a:srgbClr val="FFFFFF"/>
                </a:solidFill>
                <a:latin typeface="+mn-lt"/>
              </a:rPr>
            </a:br>
            <a:br>
              <a:rPr lang="en-US" sz="2400" dirty="0">
                <a:solidFill>
                  <a:srgbClr val="FFFFFF"/>
                </a:solidFill>
                <a:latin typeface="+mn-lt"/>
              </a:rPr>
            </a:br>
            <a:r>
              <a:rPr lang="en-US" sz="1800" dirty="0">
                <a:solidFill>
                  <a:srgbClr val="FFFFFF"/>
                </a:solidFill>
                <a:latin typeface="+mn-lt"/>
              </a:rPr>
              <a:t>April 7, 2022, at 5:00 pm</a:t>
            </a:r>
            <a:br>
              <a:rPr lang="en-US" sz="1800" dirty="0">
                <a:solidFill>
                  <a:srgbClr val="FFFFFF"/>
                </a:solidFill>
                <a:latin typeface="+mn-lt"/>
              </a:rPr>
            </a:br>
            <a:r>
              <a:rPr lang="en-US" sz="1300" dirty="0">
                <a:solidFill>
                  <a:srgbClr val="FFFFFF"/>
                </a:solidFill>
                <a:latin typeface="+mn-lt"/>
              </a:rPr>
              <a:t>RVR Ranch house conference Room &amp; ZOOM</a:t>
            </a:r>
            <a:br>
              <a:rPr lang="en-US" sz="1300" dirty="0">
                <a:solidFill>
                  <a:srgbClr val="FFFFFF"/>
                </a:solidFill>
                <a:latin typeface="+mn-lt"/>
              </a:rPr>
            </a:br>
            <a:br>
              <a:rPr lang="en-US" sz="1800" dirty="0">
                <a:solidFill>
                  <a:srgbClr val="FFFFFF"/>
                </a:solidFill>
                <a:latin typeface="+mn-lt"/>
              </a:rPr>
            </a:br>
            <a:endParaRPr lang="en-US" sz="2400" dirty="0">
              <a:solidFill>
                <a:srgbClr val="FFFFFF"/>
              </a:solidFill>
              <a:latin typeface="+mn-lt"/>
            </a:endParaRPr>
          </a:p>
        </p:txBody>
      </p:sp>
    </p:spTree>
    <p:extLst>
      <p:ext uri="{BB962C8B-B14F-4D97-AF65-F5344CB8AC3E}">
        <p14:creationId xmlns:p14="http://schemas.microsoft.com/office/powerpoint/2010/main" val="3151527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able&#10;&#10;Description automatically generated">
            <a:extLst>
              <a:ext uri="{FF2B5EF4-FFF2-40B4-BE49-F238E27FC236}">
                <a16:creationId xmlns:a16="http://schemas.microsoft.com/office/drawing/2014/main" id="{75DC0806-D838-46B7-A491-1A431403C6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1830" y="625761"/>
            <a:ext cx="5194852" cy="6182217"/>
          </a:xfrm>
        </p:spPr>
      </p:pic>
    </p:spTree>
    <p:extLst>
      <p:ext uri="{BB962C8B-B14F-4D97-AF65-F5344CB8AC3E}">
        <p14:creationId xmlns:p14="http://schemas.microsoft.com/office/powerpoint/2010/main" val="402071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39F4-0C7C-46A1-B6EE-DE9C67E51F7C}"/>
              </a:ext>
            </a:extLst>
          </p:cNvPr>
          <p:cNvSpPr>
            <a:spLocks noGrp="1"/>
          </p:cNvSpPr>
          <p:nvPr>
            <p:ph type="title"/>
          </p:nvPr>
        </p:nvSpPr>
        <p:spPr>
          <a:xfrm>
            <a:off x="581192" y="1143000"/>
            <a:ext cx="11029616" cy="747875"/>
          </a:xfrm>
        </p:spPr>
        <p:txBody>
          <a:bodyPr>
            <a:normAutofit/>
          </a:bodyPr>
          <a:lstStyle/>
          <a:p>
            <a:pPr algn="ctr"/>
            <a:r>
              <a:rPr lang="en-US" dirty="0">
                <a:latin typeface="+mn-lt"/>
              </a:rPr>
              <a:t>notice to increase board directors to 5 from 3</a:t>
            </a:r>
          </a:p>
        </p:txBody>
      </p:sp>
      <p:sp>
        <p:nvSpPr>
          <p:cNvPr id="3" name="Content Placeholder 2">
            <a:extLst>
              <a:ext uri="{FF2B5EF4-FFF2-40B4-BE49-F238E27FC236}">
                <a16:creationId xmlns:a16="http://schemas.microsoft.com/office/drawing/2014/main" id="{17D76EA6-C3E1-4F03-A41C-0E6591FAD874}"/>
              </a:ext>
            </a:extLst>
          </p:cNvPr>
          <p:cNvSpPr>
            <a:spLocks noGrp="1"/>
          </p:cNvSpPr>
          <p:nvPr>
            <p:ph idx="1"/>
          </p:nvPr>
        </p:nvSpPr>
        <p:spPr/>
        <p:txBody>
          <a:bodyPr>
            <a:normAutofit/>
          </a:bodyPr>
          <a:lstStyle/>
          <a:p>
            <a:pPr marL="0" indent="0" algn="ctr">
              <a:buNone/>
            </a:pPr>
            <a:r>
              <a:rPr lang="en-US" dirty="0"/>
              <a:t>BYLAWS</a:t>
            </a:r>
          </a:p>
          <a:p>
            <a:pPr marL="0" indent="0" algn="ctr">
              <a:buNone/>
            </a:pPr>
            <a:r>
              <a:rPr lang="en-US" dirty="0"/>
              <a:t>AND RESPONSIBLE GOVERNANCE POLICIES OF THE BOUNDARY ASSOCIATION</a:t>
            </a:r>
          </a:p>
          <a:p>
            <a:pPr marL="0" indent="0" algn="ctr">
              <a:buNone/>
            </a:pPr>
            <a:r>
              <a:rPr lang="en-US" dirty="0"/>
              <a:t>ARTICLE VI</a:t>
            </a:r>
          </a:p>
          <a:p>
            <a:pPr marL="0" indent="0" algn="ctr">
              <a:buNone/>
            </a:pPr>
            <a:r>
              <a:rPr lang="en-US" dirty="0"/>
              <a:t>BOARD OF DIRECTORS</a:t>
            </a:r>
          </a:p>
          <a:p>
            <a:pPr marL="0" indent="0">
              <a:buNone/>
            </a:pPr>
            <a:r>
              <a:rPr lang="en-US" dirty="0"/>
              <a:t>6.01. Number of Board of Directors. The affairs of this Association shall be managed by a Board of not less than three (3) nor more than five (5) Directors who shall be Members of the Association. The number of the Board of Directors shall be established from time to time by amendment to these Bylaws.</a:t>
            </a:r>
          </a:p>
          <a:p>
            <a:pPr marL="0" indent="0">
              <a:buNone/>
            </a:pPr>
            <a:r>
              <a:rPr lang="en-US" dirty="0"/>
              <a:t> </a:t>
            </a:r>
          </a:p>
        </p:txBody>
      </p:sp>
    </p:spTree>
    <p:extLst>
      <p:ext uri="{BB962C8B-B14F-4D97-AF65-F5344CB8AC3E}">
        <p14:creationId xmlns:p14="http://schemas.microsoft.com/office/powerpoint/2010/main" val="158501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39F4-0C7C-46A1-B6EE-DE9C67E51F7C}"/>
              </a:ext>
            </a:extLst>
          </p:cNvPr>
          <p:cNvSpPr>
            <a:spLocks noGrp="1"/>
          </p:cNvSpPr>
          <p:nvPr>
            <p:ph type="title"/>
          </p:nvPr>
        </p:nvSpPr>
        <p:spPr>
          <a:xfrm>
            <a:off x="581192" y="846438"/>
            <a:ext cx="11029616" cy="501133"/>
          </a:xfrm>
        </p:spPr>
        <p:txBody>
          <a:bodyPr>
            <a:normAutofit/>
          </a:bodyPr>
          <a:lstStyle/>
          <a:p>
            <a:pPr algn="ctr"/>
            <a:r>
              <a:rPr lang="en-US" dirty="0">
                <a:latin typeface="+mn-lt"/>
              </a:rPr>
              <a:t>BOARD of Directors application on the website under “resources”</a:t>
            </a:r>
          </a:p>
        </p:txBody>
      </p:sp>
      <p:sp>
        <p:nvSpPr>
          <p:cNvPr id="3" name="Content Placeholder 2">
            <a:extLst>
              <a:ext uri="{FF2B5EF4-FFF2-40B4-BE49-F238E27FC236}">
                <a16:creationId xmlns:a16="http://schemas.microsoft.com/office/drawing/2014/main" id="{17D76EA6-C3E1-4F03-A41C-0E6591FAD874}"/>
              </a:ext>
            </a:extLst>
          </p:cNvPr>
          <p:cNvSpPr>
            <a:spLocks noGrp="1"/>
          </p:cNvSpPr>
          <p:nvPr>
            <p:ph idx="1"/>
          </p:nvPr>
        </p:nvSpPr>
        <p:spPr/>
        <p:txBody>
          <a:bodyPr/>
          <a:lstStyle/>
          <a:p>
            <a:pPr marL="0" indent="0">
              <a:buNone/>
            </a:pPr>
            <a:endParaRPr lang="en-US" dirty="0"/>
          </a:p>
          <a:p>
            <a:pPr marL="0" indent="0">
              <a:buNone/>
            </a:pPr>
            <a:r>
              <a:rPr lang="en-US" dirty="0"/>
              <a:t> </a:t>
            </a:r>
          </a:p>
        </p:txBody>
      </p:sp>
      <p:pic>
        <p:nvPicPr>
          <p:cNvPr id="5" name="Picture 4" descr="Application&#10;&#10;Description automatically generated with medium confidence">
            <a:extLst>
              <a:ext uri="{FF2B5EF4-FFF2-40B4-BE49-F238E27FC236}">
                <a16:creationId xmlns:a16="http://schemas.microsoft.com/office/drawing/2014/main" id="{EF2F4B4A-B8ED-4648-A119-AC1FAA3D5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509" y="1812111"/>
            <a:ext cx="6982982" cy="4331217"/>
          </a:xfrm>
          <a:prstGeom prst="rect">
            <a:avLst/>
          </a:prstGeom>
        </p:spPr>
      </p:pic>
    </p:spTree>
    <p:extLst>
      <p:ext uri="{BB962C8B-B14F-4D97-AF65-F5344CB8AC3E}">
        <p14:creationId xmlns:p14="http://schemas.microsoft.com/office/powerpoint/2010/main" val="1354544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98EA8-74D3-4B49-B14E-2376B2A07110}"/>
              </a:ext>
            </a:extLst>
          </p:cNvPr>
          <p:cNvSpPr>
            <a:spLocks noGrp="1"/>
          </p:cNvSpPr>
          <p:nvPr>
            <p:ph type="title"/>
          </p:nvPr>
        </p:nvSpPr>
        <p:spPr/>
        <p:txBody>
          <a:bodyPr/>
          <a:lstStyle/>
          <a:p>
            <a:pPr algn="ctr"/>
            <a:r>
              <a:rPr lang="en-US" dirty="0">
                <a:latin typeface="+mn-lt"/>
              </a:rPr>
              <a:t>Timeline for the election of new BOARD MEMBERS</a:t>
            </a:r>
          </a:p>
        </p:txBody>
      </p:sp>
      <p:sp>
        <p:nvSpPr>
          <p:cNvPr id="3" name="Content Placeholder 2">
            <a:extLst>
              <a:ext uri="{FF2B5EF4-FFF2-40B4-BE49-F238E27FC236}">
                <a16:creationId xmlns:a16="http://schemas.microsoft.com/office/drawing/2014/main" id="{77BC3A09-2580-4521-AF6E-7DF57222423A}"/>
              </a:ext>
            </a:extLst>
          </p:cNvPr>
          <p:cNvSpPr>
            <a:spLocks noGrp="1"/>
          </p:cNvSpPr>
          <p:nvPr>
            <p:ph idx="1"/>
          </p:nvPr>
        </p:nvSpPr>
        <p:spPr/>
        <p:txBody>
          <a:bodyPr/>
          <a:lstStyle/>
          <a:p>
            <a:r>
              <a:rPr lang="en-US" dirty="0"/>
              <a:t>Thursday, April 7, 2022,		Community notice of Board Election request for candidate declarations</a:t>
            </a:r>
          </a:p>
          <a:p>
            <a:r>
              <a:rPr lang="en-US" dirty="0"/>
              <a:t>Friday, May 20, 2022,		Candidate declaration deadline</a:t>
            </a:r>
          </a:p>
          <a:p>
            <a:r>
              <a:rPr lang="en-US" dirty="0"/>
              <a:t>Tuesday, June 7, 2022,		Electronic ballot to be sent</a:t>
            </a:r>
          </a:p>
          <a:p>
            <a:r>
              <a:rPr lang="en-US" dirty="0"/>
              <a:t>Friday, June 17, 2022,		Voting deadline</a:t>
            </a:r>
          </a:p>
          <a:p>
            <a:r>
              <a:rPr lang="en-US" dirty="0"/>
              <a:t>July 14, 2022,				Election results announced at quarterly Board of Directors Meeting</a:t>
            </a:r>
          </a:p>
          <a:p>
            <a:r>
              <a:rPr lang="en-US" dirty="0"/>
              <a:t>August 25, 2022,			Elected candidates installed at Annual Owner’s Meeting	 </a:t>
            </a:r>
          </a:p>
          <a:p>
            <a:endParaRPr lang="en-US" dirty="0"/>
          </a:p>
        </p:txBody>
      </p:sp>
    </p:spTree>
    <p:extLst>
      <p:ext uri="{BB962C8B-B14F-4D97-AF65-F5344CB8AC3E}">
        <p14:creationId xmlns:p14="http://schemas.microsoft.com/office/powerpoint/2010/main" val="3459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EC8D0-0537-46C8-A20C-2DD7BD82D2FF}"/>
              </a:ext>
            </a:extLst>
          </p:cNvPr>
          <p:cNvSpPr>
            <a:spLocks noGrp="1"/>
          </p:cNvSpPr>
          <p:nvPr>
            <p:ph type="title"/>
          </p:nvPr>
        </p:nvSpPr>
        <p:spPr>
          <a:xfrm>
            <a:off x="581192" y="2716308"/>
            <a:ext cx="11029616" cy="1188720"/>
          </a:xfrm>
        </p:spPr>
        <p:txBody>
          <a:bodyPr>
            <a:noAutofit/>
          </a:bodyPr>
          <a:lstStyle/>
          <a:p>
            <a:pPr algn="ctr"/>
            <a:r>
              <a:rPr lang="en-US" sz="8000" dirty="0">
                <a:latin typeface="+mn-lt"/>
              </a:rPr>
              <a:t>questions</a:t>
            </a:r>
          </a:p>
        </p:txBody>
      </p:sp>
    </p:spTree>
    <p:extLst>
      <p:ext uri="{BB962C8B-B14F-4D97-AF65-F5344CB8AC3E}">
        <p14:creationId xmlns:p14="http://schemas.microsoft.com/office/powerpoint/2010/main" val="3652793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43501-20C2-4352-B01C-D34C421F7812}"/>
              </a:ext>
            </a:extLst>
          </p:cNvPr>
          <p:cNvSpPr>
            <a:spLocks noGrp="1"/>
          </p:cNvSpPr>
          <p:nvPr>
            <p:ph type="title"/>
          </p:nvPr>
        </p:nvSpPr>
        <p:spPr>
          <a:xfrm>
            <a:off x="581192" y="881270"/>
            <a:ext cx="11029616" cy="585537"/>
          </a:xfrm>
        </p:spPr>
        <p:txBody>
          <a:bodyPr>
            <a:normAutofit/>
          </a:bodyPr>
          <a:lstStyle/>
          <a:p>
            <a:pPr algn="ctr"/>
            <a:r>
              <a:rPr lang="en-US" dirty="0">
                <a:latin typeface="+mn-lt"/>
              </a:rPr>
              <a:t>Events leading up to the amendment vote</a:t>
            </a:r>
          </a:p>
        </p:txBody>
      </p:sp>
      <p:sp>
        <p:nvSpPr>
          <p:cNvPr id="4" name="Content Placeholder 3">
            <a:extLst>
              <a:ext uri="{FF2B5EF4-FFF2-40B4-BE49-F238E27FC236}">
                <a16:creationId xmlns:a16="http://schemas.microsoft.com/office/drawing/2014/main" id="{D5442CEA-B04E-4B6C-8F4B-B1D3C7BDABE1}"/>
              </a:ext>
            </a:extLst>
          </p:cNvPr>
          <p:cNvSpPr>
            <a:spLocks noGrp="1"/>
          </p:cNvSpPr>
          <p:nvPr>
            <p:ph idx="1"/>
          </p:nvPr>
        </p:nvSpPr>
        <p:spPr>
          <a:xfrm>
            <a:off x="581192" y="2489146"/>
            <a:ext cx="11029615" cy="3634486"/>
          </a:xfrm>
        </p:spPr>
        <p:txBody>
          <a:bodyPr>
            <a:normAutofit/>
          </a:bodyPr>
          <a:lstStyle/>
          <a:p>
            <a:r>
              <a:rPr lang="en-US" dirty="0"/>
              <a:t>January 27, 2022, Special Owners’ Meeting</a:t>
            </a:r>
          </a:p>
          <a:p>
            <a:pPr lvl="1"/>
            <a:r>
              <a:rPr lang="en-US" dirty="0"/>
              <a:t>Explanation of Capital Reserve deficit and funds required to remedy it</a:t>
            </a:r>
          </a:p>
          <a:p>
            <a:pPr lvl="1"/>
            <a:r>
              <a:rPr lang="en-US" dirty="0"/>
              <a:t>Proposal to change allocating expenses to SF from Building Fraction</a:t>
            </a:r>
          </a:p>
          <a:p>
            <a:r>
              <a:rPr lang="en-US" dirty="0"/>
              <a:t>March 3, 2022, Special Owners’ Meeting (Presentation by Association Attorney)   </a:t>
            </a:r>
          </a:p>
          <a:p>
            <a:pPr lvl="1"/>
            <a:r>
              <a:rPr lang="en-US" dirty="0"/>
              <a:t>Inception of The Boundary and review of documents and laws governing the Association</a:t>
            </a:r>
          </a:p>
          <a:p>
            <a:pPr lvl="1"/>
            <a:r>
              <a:rPr lang="en-US" dirty="0"/>
              <a:t>Prior amendments likely invalid without approval by owners</a:t>
            </a:r>
          </a:p>
          <a:p>
            <a:pPr lvl="1"/>
            <a:r>
              <a:rPr lang="en-US" dirty="0"/>
              <a:t>Procedure to change Allocated Interests of an HOA (67% approval of owners)</a:t>
            </a:r>
          </a:p>
          <a:p>
            <a:pPr lvl="1"/>
            <a:r>
              <a:rPr lang="en-US" dirty="0"/>
              <a:t>Recommended that, at a minimum, the Owners need to vote and approve a Reallocation Amendment that allocates the allocated interests among the 33 Townhome Lots and Condominium Units</a:t>
            </a:r>
          </a:p>
          <a:p>
            <a:pPr lvl="1"/>
            <a:r>
              <a:rPr lang="en-US" dirty="0"/>
              <a:t>To be accomplished through “Second Amendment To Amended and Restated Declaration for The Boundary” </a:t>
            </a:r>
          </a:p>
          <a:p>
            <a:endParaRPr lang="en-US" dirty="0"/>
          </a:p>
          <a:p>
            <a:pPr lvl="1"/>
            <a:endParaRPr lang="en-US" dirty="0"/>
          </a:p>
          <a:p>
            <a:endParaRPr lang="en-US" dirty="0"/>
          </a:p>
        </p:txBody>
      </p:sp>
    </p:spTree>
    <p:extLst>
      <p:ext uri="{BB962C8B-B14F-4D97-AF65-F5344CB8AC3E}">
        <p14:creationId xmlns:p14="http://schemas.microsoft.com/office/powerpoint/2010/main" val="638768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43501-20C2-4352-B01C-D34C421F7812}"/>
              </a:ext>
            </a:extLst>
          </p:cNvPr>
          <p:cNvSpPr>
            <a:spLocks noGrp="1"/>
          </p:cNvSpPr>
          <p:nvPr>
            <p:ph type="title"/>
          </p:nvPr>
        </p:nvSpPr>
        <p:spPr>
          <a:xfrm>
            <a:off x="581192" y="708280"/>
            <a:ext cx="11029616" cy="585537"/>
          </a:xfrm>
        </p:spPr>
        <p:txBody>
          <a:bodyPr>
            <a:normAutofit/>
          </a:bodyPr>
          <a:lstStyle/>
          <a:p>
            <a:pPr algn="ctr"/>
            <a:endParaRPr lang="en-US" dirty="0">
              <a:latin typeface="+mn-lt"/>
            </a:endParaRPr>
          </a:p>
        </p:txBody>
      </p:sp>
      <p:sp>
        <p:nvSpPr>
          <p:cNvPr id="4" name="Content Placeholder 3">
            <a:extLst>
              <a:ext uri="{FF2B5EF4-FFF2-40B4-BE49-F238E27FC236}">
                <a16:creationId xmlns:a16="http://schemas.microsoft.com/office/drawing/2014/main" id="{D5442CEA-B04E-4B6C-8F4B-B1D3C7BDABE1}"/>
              </a:ext>
            </a:extLst>
          </p:cNvPr>
          <p:cNvSpPr>
            <a:spLocks noGrp="1"/>
          </p:cNvSpPr>
          <p:nvPr>
            <p:ph idx="1"/>
          </p:nvPr>
        </p:nvSpPr>
        <p:spPr>
          <a:xfrm>
            <a:off x="581192" y="1877484"/>
            <a:ext cx="11029615" cy="3634486"/>
          </a:xfrm>
        </p:spPr>
        <p:txBody>
          <a:bodyPr>
            <a:normAutofit/>
          </a:bodyPr>
          <a:lstStyle/>
          <a:p>
            <a:r>
              <a:rPr lang="en-US" dirty="0"/>
              <a:t>March 4, 2022, Board recommends approval of the Amendment</a:t>
            </a:r>
          </a:p>
          <a:p>
            <a:pPr lvl="1"/>
            <a:r>
              <a:rPr lang="en-US" dirty="0"/>
              <a:t>To correct deficiencies in our Governing Documents.</a:t>
            </a:r>
          </a:p>
          <a:p>
            <a:pPr lvl="1"/>
            <a:r>
              <a:rPr lang="en-US" dirty="0"/>
              <a:t>To provide for each unit to have equal voting rights in the Association</a:t>
            </a:r>
          </a:p>
          <a:p>
            <a:pPr lvl="1"/>
            <a:r>
              <a:rPr lang="en-US" dirty="0"/>
              <a:t>To allocate expenses using sq. ft. by Unit creating equal sq. ft. cost for all Units</a:t>
            </a:r>
          </a:p>
          <a:p>
            <a:pPr lvl="2"/>
            <a:r>
              <a:rPr lang="en-US" dirty="0"/>
              <a:t>Most commonly used by homeowner associations across the country</a:t>
            </a:r>
          </a:p>
          <a:p>
            <a:pPr lvl="2"/>
            <a:r>
              <a:rPr lang="en-US" dirty="0"/>
              <a:t>Easiest for owners, prospective owners, and realtors to understand</a:t>
            </a:r>
          </a:p>
          <a:p>
            <a:r>
              <a:rPr lang="en-US" dirty="0"/>
              <a:t>March 10, 2022, Board solicits votes by electronic ballot</a:t>
            </a:r>
          </a:p>
          <a:p>
            <a:r>
              <a:rPr lang="en-US" dirty="0"/>
              <a:t>March 21, 2022, voting period ends</a:t>
            </a:r>
          </a:p>
        </p:txBody>
      </p:sp>
    </p:spTree>
    <p:extLst>
      <p:ext uri="{BB962C8B-B14F-4D97-AF65-F5344CB8AC3E}">
        <p14:creationId xmlns:p14="http://schemas.microsoft.com/office/powerpoint/2010/main" val="3941429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43501-20C2-4352-B01C-D34C421F7812}"/>
              </a:ext>
            </a:extLst>
          </p:cNvPr>
          <p:cNvSpPr>
            <a:spLocks noGrp="1"/>
          </p:cNvSpPr>
          <p:nvPr>
            <p:ph type="title"/>
          </p:nvPr>
        </p:nvSpPr>
        <p:spPr>
          <a:xfrm>
            <a:off x="581192" y="881270"/>
            <a:ext cx="11029616" cy="585537"/>
          </a:xfrm>
        </p:spPr>
        <p:txBody>
          <a:bodyPr/>
          <a:lstStyle/>
          <a:p>
            <a:pPr algn="ctr"/>
            <a:r>
              <a:rPr lang="en-US" dirty="0">
                <a:latin typeface="+mn-lt"/>
              </a:rPr>
              <a:t>Boundary amendment ballot results</a:t>
            </a:r>
          </a:p>
        </p:txBody>
      </p:sp>
      <p:pic>
        <p:nvPicPr>
          <p:cNvPr id="7" name="Content Placeholder 6" descr="Chart, bar chart&#10;&#10;Description automatically generated">
            <a:extLst>
              <a:ext uri="{FF2B5EF4-FFF2-40B4-BE49-F238E27FC236}">
                <a16:creationId xmlns:a16="http://schemas.microsoft.com/office/drawing/2014/main" id="{3FB1005F-E598-4F8C-9E79-E603CD8C4B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8728" y="1981878"/>
            <a:ext cx="6520070" cy="4663768"/>
          </a:xfrm>
        </p:spPr>
      </p:pic>
      <p:sp>
        <p:nvSpPr>
          <p:cNvPr id="3" name="TextBox 2">
            <a:extLst>
              <a:ext uri="{FF2B5EF4-FFF2-40B4-BE49-F238E27FC236}">
                <a16:creationId xmlns:a16="http://schemas.microsoft.com/office/drawing/2014/main" id="{054EDDC9-AA49-45A7-AC4C-BFDBF70B5C26}"/>
              </a:ext>
            </a:extLst>
          </p:cNvPr>
          <p:cNvSpPr txBox="1"/>
          <p:nvPr/>
        </p:nvSpPr>
        <p:spPr>
          <a:xfrm>
            <a:off x="3412263" y="6293216"/>
            <a:ext cx="5647700" cy="446276"/>
          </a:xfrm>
          <a:prstGeom prst="rect">
            <a:avLst/>
          </a:prstGeom>
          <a:noFill/>
        </p:spPr>
        <p:txBody>
          <a:bodyPr wrap="none" rtlCol="0">
            <a:spAutoFit/>
          </a:bodyPr>
          <a:lstStyle/>
          <a:p>
            <a:pPr algn="ctr"/>
            <a:r>
              <a:rPr lang="en-US" sz="1400" b="1" dirty="0">
                <a:solidFill>
                  <a:srgbClr val="00B050"/>
                </a:solidFill>
              </a:rPr>
              <a:t>Certified by the RVRMA 3/21/22</a:t>
            </a:r>
          </a:p>
          <a:p>
            <a:pPr algn="ctr"/>
            <a:r>
              <a:rPr lang="en-US" sz="900" b="1" dirty="0">
                <a:solidFill>
                  <a:srgbClr val="00B050"/>
                </a:solidFill>
              </a:rPr>
              <a:t>Jessica Hennessey (Director of Design Review and Admin Services) and Ashley Lynch (General Manager RVRMA)</a:t>
            </a:r>
          </a:p>
        </p:txBody>
      </p:sp>
    </p:spTree>
    <p:extLst>
      <p:ext uri="{BB962C8B-B14F-4D97-AF65-F5344CB8AC3E}">
        <p14:creationId xmlns:p14="http://schemas.microsoft.com/office/powerpoint/2010/main" val="359400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550DF-6464-4E7B-B375-13422E6C4B93}"/>
              </a:ext>
            </a:extLst>
          </p:cNvPr>
          <p:cNvSpPr>
            <a:spLocks noGrp="1"/>
          </p:cNvSpPr>
          <p:nvPr>
            <p:ph type="title"/>
          </p:nvPr>
        </p:nvSpPr>
        <p:spPr>
          <a:xfrm>
            <a:off x="581192" y="470246"/>
            <a:ext cx="11029616" cy="589931"/>
          </a:xfrm>
        </p:spPr>
        <p:txBody>
          <a:bodyPr>
            <a:normAutofit/>
          </a:bodyPr>
          <a:lstStyle/>
          <a:p>
            <a:pPr algn="ctr"/>
            <a:r>
              <a:rPr lang="en-US" sz="2400" dirty="0">
                <a:latin typeface="+mn-lt"/>
              </a:rPr>
              <a:t>assessment change Affective THIRD Quarter billing (July 1</a:t>
            </a:r>
            <a:r>
              <a:rPr lang="en-US" sz="2400">
                <a:latin typeface="+mn-lt"/>
              </a:rPr>
              <a:t>, 2022)</a:t>
            </a:r>
            <a:endParaRPr lang="en-US" sz="2400" dirty="0">
              <a:latin typeface="+mn-lt"/>
            </a:endParaRPr>
          </a:p>
        </p:txBody>
      </p:sp>
      <p:pic>
        <p:nvPicPr>
          <p:cNvPr id="11" name="Content Placeholder 10" descr="Table&#10;&#10;Description automatically generated">
            <a:extLst>
              <a:ext uri="{FF2B5EF4-FFF2-40B4-BE49-F238E27FC236}">
                <a16:creationId xmlns:a16="http://schemas.microsoft.com/office/drawing/2014/main" id="{BB89D6E8-81F5-41C7-A02F-73E425A014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4228" y="1157760"/>
            <a:ext cx="4870174" cy="5571328"/>
          </a:xfrm>
        </p:spPr>
      </p:pic>
    </p:spTree>
    <p:extLst>
      <p:ext uri="{BB962C8B-B14F-4D97-AF65-F5344CB8AC3E}">
        <p14:creationId xmlns:p14="http://schemas.microsoft.com/office/powerpoint/2010/main" val="2432720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with medium confidence">
            <a:extLst>
              <a:ext uri="{FF2B5EF4-FFF2-40B4-BE49-F238E27FC236}">
                <a16:creationId xmlns:a16="http://schemas.microsoft.com/office/drawing/2014/main" id="{790144FB-E891-4B9B-B44F-E3A448F3BF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8699" y="787941"/>
            <a:ext cx="5247860" cy="6032933"/>
          </a:xfrm>
        </p:spPr>
      </p:pic>
    </p:spTree>
    <p:extLst>
      <p:ext uri="{BB962C8B-B14F-4D97-AF65-F5344CB8AC3E}">
        <p14:creationId xmlns:p14="http://schemas.microsoft.com/office/powerpoint/2010/main" val="694199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receipt&#10;&#10;Description automatically generated">
            <a:extLst>
              <a:ext uri="{FF2B5EF4-FFF2-40B4-BE49-F238E27FC236}">
                <a16:creationId xmlns:a16="http://schemas.microsoft.com/office/drawing/2014/main" id="{852F72FA-F34B-4989-A889-EA3F58061D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8020" y="651076"/>
            <a:ext cx="2849217" cy="6094103"/>
          </a:xfrm>
        </p:spPr>
      </p:pic>
    </p:spTree>
    <p:extLst>
      <p:ext uri="{BB962C8B-B14F-4D97-AF65-F5344CB8AC3E}">
        <p14:creationId xmlns:p14="http://schemas.microsoft.com/office/powerpoint/2010/main" val="2154636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50D659B2-2AA6-4846-9E8A-0C68DBF292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4053" y="1369055"/>
            <a:ext cx="7002913" cy="4864710"/>
          </a:xfrm>
        </p:spPr>
      </p:pic>
    </p:spTree>
    <p:extLst>
      <p:ext uri="{BB962C8B-B14F-4D97-AF65-F5344CB8AC3E}">
        <p14:creationId xmlns:p14="http://schemas.microsoft.com/office/powerpoint/2010/main" val="384546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817E-3293-4BF8-8661-19A4B0446B91}"/>
              </a:ext>
            </a:extLst>
          </p:cNvPr>
          <p:cNvSpPr>
            <a:spLocks noGrp="1"/>
          </p:cNvSpPr>
          <p:nvPr>
            <p:ph type="title"/>
          </p:nvPr>
        </p:nvSpPr>
        <p:spPr/>
        <p:txBody>
          <a:bodyPr/>
          <a:lstStyle/>
          <a:p>
            <a:pPr algn="ctr"/>
            <a:r>
              <a:rPr lang="en-US" dirty="0">
                <a:latin typeface="+mn-lt"/>
              </a:rPr>
              <a:t>The boundary’s major capital needs</a:t>
            </a:r>
          </a:p>
        </p:txBody>
      </p:sp>
      <p:sp>
        <p:nvSpPr>
          <p:cNvPr id="3" name="Content Placeholder 2">
            <a:extLst>
              <a:ext uri="{FF2B5EF4-FFF2-40B4-BE49-F238E27FC236}">
                <a16:creationId xmlns:a16="http://schemas.microsoft.com/office/drawing/2014/main" id="{060C646B-4454-4F73-979F-4AC6E0A098D5}"/>
              </a:ext>
            </a:extLst>
          </p:cNvPr>
          <p:cNvSpPr>
            <a:spLocks noGrp="1"/>
          </p:cNvSpPr>
          <p:nvPr>
            <p:ph idx="1"/>
          </p:nvPr>
        </p:nvSpPr>
        <p:spPr/>
        <p:txBody>
          <a:bodyPr/>
          <a:lstStyle/>
          <a:p>
            <a:pPr marL="0" indent="0">
              <a:buNone/>
            </a:pPr>
            <a:r>
              <a:rPr lang="en-US" dirty="0"/>
              <a:t>Our big-ticket capital expenditures are roof replacements and painting. We currently have six buildings with cedar shake roofs. The cost of replacing these roofs ranges from $50,000 to 75,000 each. The roofs will be resurfaced with asphalt shingles, which are more fire retardant and longer-lasting.</a:t>
            </a:r>
          </a:p>
          <a:p>
            <a:pPr marL="0" indent="0">
              <a:buNone/>
            </a:pPr>
            <a:r>
              <a:rPr lang="en-US" dirty="0"/>
              <a:t>Our exterior painting schedule calls for painting each building every five years. This means painting two buildings, on average, per year. The cost of painting a building ranges between $15,000 to $25,000.</a:t>
            </a:r>
          </a:p>
          <a:p>
            <a:pPr marL="0" indent="0">
              <a:buNone/>
            </a:pPr>
            <a:r>
              <a:rPr lang="en-US" dirty="0"/>
              <a:t>The following slide focuses on roof replacement, painting, and road repairs. However, keep in mind that the Association is also responsible for maintaining other areas, such as walkways, driveways, patios, and parking areas.        </a:t>
            </a:r>
          </a:p>
        </p:txBody>
      </p:sp>
    </p:spTree>
    <p:extLst>
      <p:ext uri="{BB962C8B-B14F-4D97-AF65-F5344CB8AC3E}">
        <p14:creationId xmlns:p14="http://schemas.microsoft.com/office/powerpoint/2010/main" val="210089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B17EE68B-558F-49C5-B16D-56BAE04A5A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102" y="1789032"/>
            <a:ext cx="11803914" cy="2447402"/>
          </a:xfrm>
        </p:spPr>
      </p:pic>
    </p:spTree>
    <p:extLst>
      <p:ext uri="{BB962C8B-B14F-4D97-AF65-F5344CB8AC3E}">
        <p14:creationId xmlns:p14="http://schemas.microsoft.com/office/powerpoint/2010/main" val="786232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90EB6846-8A95-437A-9284-2FD07AF939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7774" y="1911655"/>
            <a:ext cx="10382205" cy="4082890"/>
          </a:xfrm>
        </p:spPr>
      </p:pic>
    </p:spTree>
    <p:extLst>
      <p:ext uri="{BB962C8B-B14F-4D97-AF65-F5344CB8AC3E}">
        <p14:creationId xmlns:p14="http://schemas.microsoft.com/office/powerpoint/2010/main" val="388333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5F2D8017-4042-4059-A5EB-468ADF31EA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66" y="1953879"/>
            <a:ext cx="12010362" cy="2902236"/>
          </a:xfrm>
        </p:spPr>
      </p:pic>
    </p:spTree>
    <p:extLst>
      <p:ext uri="{BB962C8B-B14F-4D97-AF65-F5344CB8AC3E}">
        <p14:creationId xmlns:p14="http://schemas.microsoft.com/office/powerpoint/2010/main" val="156382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a:extLst>
              <a:ext uri="{FF2B5EF4-FFF2-40B4-BE49-F238E27FC236}">
                <a16:creationId xmlns:a16="http://schemas.microsoft.com/office/drawing/2014/main" id="{32DD7A18-DDCE-473B-9DB1-6BC11DE7F3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2332" y="644853"/>
            <a:ext cx="2060713" cy="6173797"/>
          </a:xfrm>
        </p:spPr>
      </p:pic>
    </p:spTree>
    <p:extLst>
      <p:ext uri="{BB962C8B-B14F-4D97-AF65-F5344CB8AC3E}">
        <p14:creationId xmlns:p14="http://schemas.microsoft.com/office/powerpoint/2010/main" val="2926144134"/>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2905</TotalTime>
  <Words>624</Words>
  <Application>Microsoft Office PowerPoint</Application>
  <PresentationFormat>Widescreen</PresentationFormat>
  <Paragraphs>46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Century Schoolbook</vt:lpstr>
      <vt:lpstr>Franklin Gothic Book</vt:lpstr>
      <vt:lpstr>Wingdings 2</vt:lpstr>
      <vt:lpstr>DividendVTI</vt:lpstr>
      <vt:lpstr>Board of Directors Meeting  April 7, 2022, at 5:00 pm RVR Ranch house conference Room &amp; ZOOM  </vt:lpstr>
      <vt:lpstr>PowerPoint Presentation</vt:lpstr>
      <vt:lpstr>PowerPoint Presentation</vt:lpstr>
      <vt:lpstr>PowerPoint Presentation</vt:lpstr>
      <vt:lpstr>The boundary’s major capital needs</vt:lpstr>
      <vt:lpstr>PowerPoint Presentation</vt:lpstr>
      <vt:lpstr>PowerPoint Presentation</vt:lpstr>
      <vt:lpstr>PowerPoint Presentation</vt:lpstr>
      <vt:lpstr>PowerPoint Presentation</vt:lpstr>
      <vt:lpstr>PowerPoint Presentation</vt:lpstr>
      <vt:lpstr>notice to increase board directors to 5 from 3</vt:lpstr>
      <vt:lpstr>BOARD of Directors application on the website under “resources”</vt:lpstr>
      <vt:lpstr>Timeline for the election of new BOARD MEMBERS</vt:lpstr>
      <vt:lpstr>questions</vt:lpstr>
      <vt:lpstr>Events leading up to the amendment vote</vt:lpstr>
      <vt:lpstr>PowerPoint Presentation</vt:lpstr>
      <vt:lpstr>Boundary amendment ballot results</vt:lpstr>
      <vt:lpstr>assessment change Affective THIRD Quarter billing (July 1,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Hostetter</dc:creator>
  <cp:lastModifiedBy>Carl Hostetter</cp:lastModifiedBy>
  <cp:revision>95</cp:revision>
  <cp:lastPrinted>2022-03-29T19:23:13Z</cp:lastPrinted>
  <dcterms:created xsi:type="dcterms:W3CDTF">2022-01-17T15:53:13Z</dcterms:created>
  <dcterms:modified xsi:type="dcterms:W3CDTF">2022-04-06T18:02:32Z</dcterms:modified>
</cp:coreProperties>
</file>