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notesMasterIdLst>
    <p:notesMasterId r:id="rId25"/>
  </p:notesMasterIdLst>
  <p:sldIdLst>
    <p:sldId id="256" r:id="rId2"/>
    <p:sldId id="279" r:id="rId3"/>
    <p:sldId id="258" r:id="rId4"/>
    <p:sldId id="290" r:id="rId5"/>
    <p:sldId id="280" r:id="rId6"/>
    <p:sldId id="260" r:id="rId7"/>
    <p:sldId id="281" r:id="rId8"/>
    <p:sldId id="283" r:id="rId9"/>
    <p:sldId id="284" r:id="rId10"/>
    <p:sldId id="285" r:id="rId11"/>
    <p:sldId id="282" r:id="rId12"/>
    <p:sldId id="286" r:id="rId13"/>
    <p:sldId id="287" r:id="rId14"/>
    <p:sldId id="288" r:id="rId15"/>
    <p:sldId id="289" r:id="rId16"/>
    <p:sldId id="291" r:id="rId17"/>
    <p:sldId id="292" r:id="rId18"/>
    <p:sldId id="293" r:id="rId19"/>
    <p:sldId id="294" r:id="rId20"/>
    <p:sldId id="295" r:id="rId21"/>
    <p:sldId id="296" r:id="rId22"/>
    <p:sldId id="298" r:id="rId23"/>
    <p:sldId id="278" r:id="rId24"/>
  </p:sldIdLst>
  <p:sldSz cx="12192000" cy="6858000"/>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1" autoAdjust="0"/>
    <p:restoredTop sz="94660"/>
  </p:normalViewPr>
  <p:slideViewPr>
    <p:cSldViewPr snapToGrid="0">
      <p:cViewPr varScale="1">
        <p:scale>
          <a:sx n="155" d="100"/>
          <a:sy n="155" d="100"/>
        </p:scale>
        <p:origin x="462"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6912"/>
          </a:xfrm>
          <a:prstGeom prst="rect">
            <a:avLst/>
          </a:prstGeom>
        </p:spPr>
        <p:txBody>
          <a:bodyPr vert="horz" lIns="93287" tIns="46644" rIns="93287" bIns="46644" rtlCol="0"/>
          <a:lstStyle>
            <a:lvl1pPr algn="r">
              <a:defRPr sz="1200"/>
            </a:lvl1pPr>
          </a:lstStyle>
          <a:p>
            <a:fld id="{47182C3A-56CE-4529-8455-69196D1C30FE}" type="datetimeFigureOut">
              <a:rPr lang="en-US" smtClean="0"/>
              <a:t>3/4/2022</a:t>
            </a:fld>
            <a:endParaRPr lang="en-US"/>
          </a:p>
        </p:txBody>
      </p:sp>
      <p:sp>
        <p:nvSpPr>
          <p:cNvPr id="4" name="Slide Image Placeholder 3"/>
          <p:cNvSpPr>
            <a:spLocks noGrp="1" noRot="1" noChangeAspect="1"/>
          </p:cNvSpPr>
          <p:nvPr>
            <p:ph type="sldImg" idx="2"/>
          </p:nvPr>
        </p:nvSpPr>
        <p:spPr>
          <a:xfrm>
            <a:off x="719138" y="1163638"/>
            <a:ext cx="5581650" cy="314007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87" tIns="46644" rIns="93287" bIns="466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6911"/>
          </a:xfrm>
          <a:prstGeom prst="rect">
            <a:avLst/>
          </a:prstGeom>
        </p:spPr>
        <p:txBody>
          <a:bodyPr vert="horz" lIns="93287" tIns="46644" rIns="93287" bIns="46644" rtlCol="0" anchor="b"/>
          <a:lstStyle>
            <a:lvl1pPr algn="r">
              <a:defRPr sz="1200"/>
            </a:lvl1pPr>
          </a:lstStyle>
          <a:p>
            <a:fld id="{8F2729A1-B464-4C68-95A1-3C31DB03402A}" type="slidenum">
              <a:rPr lang="en-US" smtClean="0"/>
              <a:t>‹#›</a:t>
            </a:fld>
            <a:endParaRPr lang="en-US"/>
          </a:p>
        </p:txBody>
      </p:sp>
    </p:spTree>
    <p:extLst>
      <p:ext uri="{BB962C8B-B14F-4D97-AF65-F5344CB8AC3E}">
        <p14:creationId xmlns:p14="http://schemas.microsoft.com/office/powerpoint/2010/main" val="2622971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F2729A1-B464-4C68-95A1-3C31DB03402A}" type="slidenum">
              <a:rPr lang="en-US" smtClean="0"/>
              <a:t>1</a:t>
            </a:fld>
            <a:endParaRPr lang="en-US"/>
          </a:p>
        </p:txBody>
      </p:sp>
    </p:spTree>
    <p:extLst>
      <p:ext uri="{BB962C8B-B14F-4D97-AF65-F5344CB8AC3E}">
        <p14:creationId xmlns:p14="http://schemas.microsoft.com/office/powerpoint/2010/main" val="39088296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F2729A1-B464-4C68-95A1-3C31DB03402A}" type="slidenum">
              <a:rPr lang="en-US" smtClean="0"/>
              <a:t>10</a:t>
            </a:fld>
            <a:endParaRPr lang="en-US"/>
          </a:p>
        </p:txBody>
      </p:sp>
    </p:spTree>
    <p:extLst>
      <p:ext uri="{BB962C8B-B14F-4D97-AF65-F5344CB8AC3E}">
        <p14:creationId xmlns:p14="http://schemas.microsoft.com/office/powerpoint/2010/main" val="1955460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F2729A1-B464-4C68-95A1-3C31DB03402A}" type="slidenum">
              <a:rPr lang="en-US" smtClean="0"/>
              <a:t>11</a:t>
            </a:fld>
            <a:endParaRPr lang="en-US"/>
          </a:p>
        </p:txBody>
      </p:sp>
    </p:spTree>
    <p:extLst>
      <p:ext uri="{BB962C8B-B14F-4D97-AF65-F5344CB8AC3E}">
        <p14:creationId xmlns:p14="http://schemas.microsoft.com/office/powerpoint/2010/main" val="7241842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F2729A1-B464-4C68-95A1-3C31DB03402A}" type="slidenum">
              <a:rPr lang="en-US" smtClean="0"/>
              <a:t>12</a:t>
            </a:fld>
            <a:endParaRPr lang="en-US"/>
          </a:p>
        </p:txBody>
      </p:sp>
    </p:spTree>
    <p:extLst>
      <p:ext uri="{BB962C8B-B14F-4D97-AF65-F5344CB8AC3E}">
        <p14:creationId xmlns:p14="http://schemas.microsoft.com/office/powerpoint/2010/main" val="4442664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F2729A1-B464-4C68-95A1-3C31DB03402A}" type="slidenum">
              <a:rPr lang="en-US" smtClean="0"/>
              <a:t>13</a:t>
            </a:fld>
            <a:endParaRPr lang="en-US"/>
          </a:p>
        </p:txBody>
      </p:sp>
    </p:spTree>
    <p:extLst>
      <p:ext uri="{BB962C8B-B14F-4D97-AF65-F5344CB8AC3E}">
        <p14:creationId xmlns:p14="http://schemas.microsoft.com/office/powerpoint/2010/main" val="19307510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F2729A1-B464-4C68-95A1-3C31DB03402A}" type="slidenum">
              <a:rPr lang="en-US" smtClean="0"/>
              <a:t>14</a:t>
            </a:fld>
            <a:endParaRPr lang="en-US"/>
          </a:p>
        </p:txBody>
      </p:sp>
    </p:spTree>
    <p:extLst>
      <p:ext uri="{BB962C8B-B14F-4D97-AF65-F5344CB8AC3E}">
        <p14:creationId xmlns:p14="http://schemas.microsoft.com/office/powerpoint/2010/main" val="16533762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F2729A1-B464-4C68-95A1-3C31DB03402A}" type="slidenum">
              <a:rPr lang="en-US" smtClean="0"/>
              <a:t>15</a:t>
            </a:fld>
            <a:endParaRPr lang="en-US"/>
          </a:p>
        </p:txBody>
      </p:sp>
    </p:spTree>
    <p:extLst>
      <p:ext uri="{BB962C8B-B14F-4D97-AF65-F5344CB8AC3E}">
        <p14:creationId xmlns:p14="http://schemas.microsoft.com/office/powerpoint/2010/main" val="22726732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F2729A1-B464-4C68-95A1-3C31DB03402A}" type="slidenum">
              <a:rPr lang="en-US" smtClean="0"/>
              <a:t>16</a:t>
            </a:fld>
            <a:endParaRPr lang="en-US"/>
          </a:p>
        </p:txBody>
      </p:sp>
    </p:spTree>
    <p:extLst>
      <p:ext uri="{BB962C8B-B14F-4D97-AF65-F5344CB8AC3E}">
        <p14:creationId xmlns:p14="http://schemas.microsoft.com/office/powerpoint/2010/main" val="13347210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F2729A1-B464-4C68-95A1-3C31DB03402A}" type="slidenum">
              <a:rPr lang="en-US" smtClean="0"/>
              <a:t>17</a:t>
            </a:fld>
            <a:endParaRPr lang="en-US"/>
          </a:p>
        </p:txBody>
      </p:sp>
    </p:spTree>
    <p:extLst>
      <p:ext uri="{BB962C8B-B14F-4D97-AF65-F5344CB8AC3E}">
        <p14:creationId xmlns:p14="http://schemas.microsoft.com/office/powerpoint/2010/main" val="13002008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F2729A1-B464-4C68-95A1-3C31DB03402A}" type="slidenum">
              <a:rPr lang="en-US" smtClean="0"/>
              <a:t>18</a:t>
            </a:fld>
            <a:endParaRPr lang="en-US"/>
          </a:p>
        </p:txBody>
      </p:sp>
    </p:spTree>
    <p:extLst>
      <p:ext uri="{BB962C8B-B14F-4D97-AF65-F5344CB8AC3E}">
        <p14:creationId xmlns:p14="http://schemas.microsoft.com/office/powerpoint/2010/main" val="33723548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F2729A1-B464-4C68-95A1-3C31DB03402A}" type="slidenum">
              <a:rPr lang="en-US" smtClean="0"/>
              <a:t>19</a:t>
            </a:fld>
            <a:endParaRPr lang="en-US"/>
          </a:p>
        </p:txBody>
      </p:sp>
    </p:spTree>
    <p:extLst>
      <p:ext uri="{BB962C8B-B14F-4D97-AF65-F5344CB8AC3E}">
        <p14:creationId xmlns:p14="http://schemas.microsoft.com/office/powerpoint/2010/main" val="679161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F2729A1-B464-4C68-95A1-3C31DB03402A}" type="slidenum">
              <a:rPr lang="en-US" smtClean="0"/>
              <a:t>2</a:t>
            </a:fld>
            <a:endParaRPr lang="en-US"/>
          </a:p>
        </p:txBody>
      </p:sp>
    </p:spTree>
    <p:extLst>
      <p:ext uri="{BB962C8B-B14F-4D97-AF65-F5344CB8AC3E}">
        <p14:creationId xmlns:p14="http://schemas.microsoft.com/office/powerpoint/2010/main" val="17276246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F2729A1-B464-4C68-95A1-3C31DB03402A}" type="slidenum">
              <a:rPr lang="en-US" smtClean="0"/>
              <a:t>20</a:t>
            </a:fld>
            <a:endParaRPr lang="en-US"/>
          </a:p>
        </p:txBody>
      </p:sp>
    </p:spTree>
    <p:extLst>
      <p:ext uri="{BB962C8B-B14F-4D97-AF65-F5344CB8AC3E}">
        <p14:creationId xmlns:p14="http://schemas.microsoft.com/office/powerpoint/2010/main" val="25836949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F2729A1-B464-4C68-95A1-3C31DB03402A}" type="slidenum">
              <a:rPr lang="en-US" smtClean="0"/>
              <a:t>21</a:t>
            </a:fld>
            <a:endParaRPr lang="en-US"/>
          </a:p>
        </p:txBody>
      </p:sp>
    </p:spTree>
    <p:extLst>
      <p:ext uri="{BB962C8B-B14F-4D97-AF65-F5344CB8AC3E}">
        <p14:creationId xmlns:p14="http://schemas.microsoft.com/office/powerpoint/2010/main" val="13883635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F2729A1-B464-4C68-95A1-3C31DB03402A}" type="slidenum">
              <a:rPr lang="en-US" smtClean="0"/>
              <a:t>22</a:t>
            </a:fld>
            <a:endParaRPr lang="en-US"/>
          </a:p>
        </p:txBody>
      </p:sp>
    </p:spTree>
    <p:extLst>
      <p:ext uri="{BB962C8B-B14F-4D97-AF65-F5344CB8AC3E}">
        <p14:creationId xmlns:p14="http://schemas.microsoft.com/office/powerpoint/2010/main" val="17107977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F2729A1-B464-4C68-95A1-3C31DB03402A}" type="slidenum">
              <a:rPr lang="en-US" smtClean="0"/>
              <a:t>23</a:t>
            </a:fld>
            <a:endParaRPr lang="en-US"/>
          </a:p>
        </p:txBody>
      </p:sp>
    </p:spTree>
    <p:extLst>
      <p:ext uri="{BB962C8B-B14F-4D97-AF65-F5344CB8AC3E}">
        <p14:creationId xmlns:p14="http://schemas.microsoft.com/office/powerpoint/2010/main" val="3126901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F2729A1-B464-4C68-95A1-3C31DB03402A}" type="slidenum">
              <a:rPr lang="en-US" smtClean="0"/>
              <a:t>3</a:t>
            </a:fld>
            <a:endParaRPr lang="en-US"/>
          </a:p>
        </p:txBody>
      </p:sp>
    </p:spTree>
    <p:extLst>
      <p:ext uri="{BB962C8B-B14F-4D97-AF65-F5344CB8AC3E}">
        <p14:creationId xmlns:p14="http://schemas.microsoft.com/office/powerpoint/2010/main" val="2728011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F2729A1-B464-4C68-95A1-3C31DB03402A}" type="slidenum">
              <a:rPr lang="en-US" smtClean="0"/>
              <a:t>4</a:t>
            </a:fld>
            <a:endParaRPr lang="en-US"/>
          </a:p>
        </p:txBody>
      </p:sp>
    </p:spTree>
    <p:extLst>
      <p:ext uri="{BB962C8B-B14F-4D97-AF65-F5344CB8AC3E}">
        <p14:creationId xmlns:p14="http://schemas.microsoft.com/office/powerpoint/2010/main" val="13255017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F2729A1-B464-4C68-95A1-3C31DB03402A}" type="slidenum">
              <a:rPr lang="en-US" smtClean="0"/>
              <a:t>5</a:t>
            </a:fld>
            <a:endParaRPr lang="en-US"/>
          </a:p>
        </p:txBody>
      </p:sp>
    </p:spTree>
    <p:extLst>
      <p:ext uri="{BB962C8B-B14F-4D97-AF65-F5344CB8AC3E}">
        <p14:creationId xmlns:p14="http://schemas.microsoft.com/office/powerpoint/2010/main" val="1743386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F2729A1-B464-4C68-95A1-3C31DB03402A}" type="slidenum">
              <a:rPr lang="en-US" smtClean="0"/>
              <a:t>6</a:t>
            </a:fld>
            <a:endParaRPr lang="en-US"/>
          </a:p>
        </p:txBody>
      </p:sp>
    </p:spTree>
    <p:extLst>
      <p:ext uri="{BB962C8B-B14F-4D97-AF65-F5344CB8AC3E}">
        <p14:creationId xmlns:p14="http://schemas.microsoft.com/office/powerpoint/2010/main" val="21086076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F2729A1-B464-4C68-95A1-3C31DB03402A}" type="slidenum">
              <a:rPr lang="en-US" smtClean="0"/>
              <a:t>7</a:t>
            </a:fld>
            <a:endParaRPr lang="en-US"/>
          </a:p>
        </p:txBody>
      </p:sp>
    </p:spTree>
    <p:extLst>
      <p:ext uri="{BB962C8B-B14F-4D97-AF65-F5344CB8AC3E}">
        <p14:creationId xmlns:p14="http://schemas.microsoft.com/office/powerpoint/2010/main" val="210926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F2729A1-B464-4C68-95A1-3C31DB03402A}" type="slidenum">
              <a:rPr lang="en-US" smtClean="0"/>
              <a:t>8</a:t>
            </a:fld>
            <a:endParaRPr lang="en-US"/>
          </a:p>
        </p:txBody>
      </p:sp>
    </p:spTree>
    <p:extLst>
      <p:ext uri="{BB962C8B-B14F-4D97-AF65-F5344CB8AC3E}">
        <p14:creationId xmlns:p14="http://schemas.microsoft.com/office/powerpoint/2010/main" val="27208787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F2729A1-B464-4C68-95A1-3C31DB03402A}" type="slidenum">
              <a:rPr lang="en-US" smtClean="0"/>
              <a:t>9</a:t>
            </a:fld>
            <a:endParaRPr lang="en-US"/>
          </a:p>
        </p:txBody>
      </p:sp>
    </p:spTree>
    <p:extLst>
      <p:ext uri="{BB962C8B-B14F-4D97-AF65-F5344CB8AC3E}">
        <p14:creationId xmlns:p14="http://schemas.microsoft.com/office/powerpoint/2010/main" val="2793695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3/4/2022</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058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3/4/2022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46023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3/4/2022</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99921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3/4/2022</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3693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3/4/2022</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79853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3/4/2022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27347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3/4/2022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6635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3/4/2022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95088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3/4/2022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47930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3/4/2022</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570781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3/4/2022</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83939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3/4/2022</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269784780"/>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44" r:id="rId6"/>
    <p:sldLayoutId id="2147483740" r:id="rId7"/>
    <p:sldLayoutId id="2147483741" r:id="rId8"/>
    <p:sldLayoutId id="2147483742" r:id="rId9"/>
    <p:sldLayoutId id="2147483743" r:id="rId10"/>
    <p:sldLayoutId id="2147483745" r:id="rId11"/>
  </p:sldLayoutIdLst>
  <p:hf sldNum="0" hdr="0" ftr="0" dt="0"/>
  <p:txStyles>
    <p:titleStyle>
      <a:lvl1pPr algn="l" defTabSz="457200" rtl="0" eaLnBrk="1" latinLnBrk="0" hangingPunct="1">
        <a:lnSpc>
          <a:spcPct val="100000"/>
        </a:lnSpc>
        <a:spcBef>
          <a:spcPct val="0"/>
        </a:spcBef>
        <a:buNone/>
        <a:defRPr sz="26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C427EA3-1645-4B27-A5C2-55E8E24C66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85CDBF6-7B87-4A58-92CA-E887CA36AF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6BFF2B2E-1CF1-403F-BB44-3F9C3E7F67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9D8B4D3C-0DE0-43B9-B032-32B536B96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5" name="Picture 4" descr="A picture containing text, clipart&#10;&#10;Description automatically generated">
            <a:extLst>
              <a:ext uri="{FF2B5EF4-FFF2-40B4-BE49-F238E27FC236}">
                <a16:creationId xmlns:a16="http://schemas.microsoft.com/office/drawing/2014/main" id="{8D99891B-CF75-4A30-B67F-CEBF0F57D0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0068" y="2403394"/>
            <a:ext cx="6016582" cy="2632255"/>
          </a:xfrm>
          <a:prstGeom prst="rect">
            <a:avLst/>
          </a:prstGeom>
        </p:spPr>
      </p:pic>
      <p:sp>
        <p:nvSpPr>
          <p:cNvPr id="18" name="Rectangle 17">
            <a:extLst>
              <a:ext uri="{FF2B5EF4-FFF2-40B4-BE49-F238E27FC236}">
                <a16:creationId xmlns:a16="http://schemas.microsoft.com/office/drawing/2014/main" id="{707788D3-E467-4E25-A5E9-FD41795BD5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601200"/>
            <a:ext cx="3703320" cy="578936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2647B6B0-BF7C-4334-B21F-BD2EE7593B98}"/>
              </a:ext>
            </a:extLst>
          </p:cNvPr>
          <p:cNvSpPr>
            <a:spLocks noGrp="1"/>
          </p:cNvSpPr>
          <p:nvPr>
            <p:ph type="ctrTitle"/>
          </p:nvPr>
        </p:nvSpPr>
        <p:spPr>
          <a:xfrm>
            <a:off x="8173995" y="2611122"/>
            <a:ext cx="3478174" cy="2085869"/>
          </a:xfrm>
        </p:spPr>
        <p:txBody>
          <a:bodyPr>
            <a:normAutofit/>
          </a:bodyPr>
          <a:lstStyle/>
          <a:p>
            <a:pPr algn="ctr"/>
            <a:r>
              <a:rPr lang="en-US" sz="2400" dirty="0">
                <a:solidFill>
                  <a:srgbClr val="FFFFFF"/>
                </a:solidFill>
                <a:latin typeface="+mn-lt"/>
              </a:rPr>
              <a:t>Special Meeting of Members</a:t>
            </a:r>
            <a:br>
              <a:rPr lang="en-US" sz="2400" dirty="0">
                <a:solidFill>
                  <a:srgbClr val="FFFFFF"/>
                </a:solidFill>
                <a:latin typeface="+mn-lt"/>
              </a:rPr>
            </a:br>
            <a:br>
              <a:rPr lang="en-US" sz="2400" dirty="0">
                <a:solidFill>
                  <a:srgbClr val="FFFFFF"/>
                </a:solidFill>
                <a:latin typeface="+mn-lt"/>
              </a:rPr>
            </a:br>
            <a:r>
              <a:rPr lang="en-US" sz="1800" dirty="0">
                <a:solidFill>
                  <a:srgbClr val="FFFFFF"/>
                </a:solidFill>
                <a:latin typeface="+mn-lt"/>
              </a:rPr>
              <a:t>March 3, 2022, at 5:00 pm</a:t>
            </a:r>
            <a:br>
              <a:rPr lang="en-US" sz="1800" dirty="0">
                <a:solidFill>
                  <a:srgbClr val="FFFFFF"/>
                </a:solidFill>
                <a:latin typeface="+mn-lt"/>
              </a:rPr>
            </a:br>
            <a:r>
              <a:rPr lang="en-US" sz="1300" dirty="0">
                <a:solidFill>
                  <a:srgbClr val="FFFFFF"/>
                </a:solidFill>
                <a:latin typeface="+mn-lt"/>
              </a:rPr>
              <a:t>RVR Ranch house conference Room</a:t>
            </a:r>
            <a:br>
              <a:rPr lang="en-US" sz="1800" dirty="0">
                <a:solidFill>
                  <a:srgbClr val="FFFFFF"/>
                </a:solidFill>
                <a:latin typeface="+mn-lt"/>
              </a:rPr>
            </a:br>
            <a:endParaRPr lang="en-US" sz="2400" dirty="0">
              <a:solidFill>
                <a:srgbClr val="FFFFFF"/>
              </a:solidFill>
              <a:latin typeface="+mn-lt"/>
            </a:endParaRPr>
          </a:p>
        </p:txBody>
      </p:sp>
    </p:spTree>
    <p:extLst>
      <p:ext uri="{BB962C8B-B14F-4D97-AF65-F5344CB8AC3E}">
        <p14:creationId xmlns:p14="http://schemas.microsoft.com/office/powerpoint/2010/main" val="3151527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0817E-3293-4BF8-8661-19A4B0446B91}"/>
              </a:ext>
            </a:extLst>
          </p:cNvPr>
          <p:cNvSpPr>
            <a:spLocks noGrp="1"/>
          </p:cNvSpPr>
          <p:nvPr>
            <p:ph type="title"/>
          </p:nvPr>
        </p:nvSpPr>
        <p:spPr>
          <a:xfrm>
            <a:off x="581191" y="395389"/>
            <a:ext cx="11029616" cy="1188720"/>
          </a:xfrm>
        </p:spPr>
        <p:txBody>
          <a:bodyPr/>
          <a:lstStyle/>
          <a:p>
            <a:pPr algn="ctr"/>
            <a:r>
              <a:rPr lang="en-US" dirty="0">
                <a:latin typeface="+mn-lt"/>
              </a:rPr>
              <a:t>Allocated interests in The Amended declaration</a:t>
            </a:r>
          </a:p>
        </p:txBody>
      </p:sp>
      <p:pic>
        <p:nvPicPr>
          <p:cNvPr id="4" name="Picture 3">
            <a:extLst>
              <a:ext uri="{FF2B5EF4-FFF2-40B4-BE49-F238E27FC236}">
                <a16:creationId xmlns:a16="http://schemas.microsoft.com/office/drawing/2014/main" id="{04463545-D292-4791-A4AA-B44FF7CB03F3}"/>
              </a:ext>
            </a:extLst>
          </p:cNvPr>
          <p:cNvPicPr>
            <a:picLocks noChangeAspect="1"/>
          </p:cNvPicPr>
          <p:nvPr/>
        </p:nvPicPr>
        <p:blipFill>
          <a:blip r:embed="rId3"/>
          <a:stretch>
            <a:fillRect/>
          </a:stretch>
        </p:blipFill>
        <p:spPr>
          <a:xfrm>
            <a:off x="3372255" y="2120880"/>
            <a:ext cx="5447489" cy="3394953"/>
          </a:xfrm>
          <a:prstGeom prst="rect">
            <a:avLst/>
          </a:prstGeom>
        </p:spPr>
      </p:pic>
    </p:spTree>
    <p:extLst>
      <p:ext uri="{BB962C8B-B14F-4D97-AF65-F5344CB8AC3E}">
        <p14:creationId xmlns:p14="http://schemas.microsoft.com/office/powerpoint/2010/main" val="3827916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0817E-3293-4BF8-8661-19A4B0446B91}"/>
              </a:ext>
            </a:extLst>
          </p:cNvPr>
          <p:cNvSpPr>
            <a:spLocks noGrp="1"/>
          </p:cNvSpPr>
          <p:nvPr>
            <p:ph type="title"/>
          </p:nvPr>
        </p:nvSpPr>
        <p:spPr>
          <a:xfrm>
            <a:off x="646085" y="407188"/>
            <a:ext cx="11029616" cy="1188720"/>
          </a:xfrm>
        </p:spPr>
        <p:txBody>
          <a:bodyPr/>
          <a:lstStyle/>
          <a:p>
            <a:pPr algn="ctr"/>
            <a:r>
              <a:rPr lang="en-US" dirty="0">
                <a:latin typeface="+mn-lt"/>
              </a:rPr>
              <a:t>Declarant reserved rights in The Amended declaration</a:t>
            </a:r>
          </a:p>
        </p:txBody>
      </p:sp>
      <p:pic>
        <p:nvPicPr>
          <p:cNvPr id="7" name="Picture 6">
            <a:extLst>
              <a:ext uri="{FF2B5EF4-FFF2-40B4-BE49-F238E27FC236}">
                <a16:creationId xmlns:a16="http://schemas.microsoft.com/office/drawing/2014/main" id="{811319C1-2E6B-4790-A13D-C6A42AD52EB9}"/>
              </a:ext>
            </a:extLst>
          </p:cNvPr>
          <p:cNvPicPr>
            <a:picLocks noChangeAspect="1"/>
          </p:cNvPicPr>
          <p:nvPr/>
        </p:nvPicPr>
        <p:blipFill>
          <a:blip r:embed="rId3"/>
          <a:stretch>
            <a:fillRect/>
          </a:stretch>
        </p:blipFill>
        <p:spPr>
          <a:xfrm>
            <a:off x="770709" y="2483816"/>
            <a:ext cx="10519954" cy="2138329"/>
          </a:xfrm>
          <a:prstGeom prst="rect">
            <a:avLst/>
          </a:prstGeom>
        </p:spPr>
      </p:pic>
    </p:spTree>
    <p:extLst>
      <p:ext uri="{BB962C8B-B14F-4D97-AF65-F5344CB8AC3E}">
        <p14:creationId xmlns:p14="http://schemas.microsoft.com/office/powerpoint/2010/main" val="2725052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1BD50-4D6F-421C-9AC8-4AB5E3ED0801}"/>
              </a:ext>
            </a:extLst>
          </p:cNvPr>
          <p:cNvSpPr>
            <a:spLocks noGrp="1"/>
          </p:cNvSpPr>
          <p:nvPr>
            <p:ph type="title"/>
          </p:nvPr>
        </p:nvSpPr>
        <p:spPr>
          <a:xfrm>
            <a:off x="581192" y="702155"/>
            <a:ext cx="11029616" cy="718871"/>
          </a:xfrm>
        </p:spPr>
        <p:txBody>
          <a:bodyPr/>
          <a:lstStyle/>
          <a:p>
            <a:pPr algn="ctr"/>
            <a:r>
              <a:rPr lang="en-US" dirty="0">
                <a:latin typeface="+mn-lt"/>
                <a:cs typeface="Calibri" panose="020F0502020204030204" pitchFamily="34" charset="0"/>
              </a:rPr>
              <a:t>EP Reallocation Amendments</a:t>
            </a:r>
          </a:p>
        </p:txBody>
      </p:sp>
      <p:sp>
        <p:nvSpPr>
          <p:cNvPr id="3" name="Content Placeholder 2">
            <a:extLst>
              <a:ext uri="{FF2B5EF4-FFF2-40B4-BE49-F238E27FC236}">
                <a16:creationId xmlns:a16="http://schemas.microsoft.com/office/drawing/2014/main" id="{4A1FD36F-2EFC-4ABF-88B8-0523101CA558}"/>
              </a:ext>
            </a:extLst>
          </p:cNvPr>
          <p:cNvSpPr>
            <a:spLocks noGrp="1"/>
          </p:cNvSpPr>
          <p:nvPr>
            <p:ph idx="1"/>
          </p:nvPr>
        </p:nvSpPr>
        <p:spPr>
          <a:xfrm>
            <a:off x="912253" y="2834025"/>
            <a:ext cx="10249505" cy="3634486"/>
          </a:xfrm>
        </p:spPr>
        <p:txBody>
          <a:bodyPr>
            <a:normAutofit/>
          </a:bodyPr>
          <a:lstStyle/>
          <a:p>
            <a:r>
              <a:rPr lang="en-US" dirty="0"/>
              <a:t>As development within the Boundary progressed, EP, pursuant to its reserved Declarant Rights, properly created and recorded a series of “Reallocation Amendments” to reallocate the allocated interests among the owners. </a:t>
            </a:r>
          </a:p>
          <a:p>
            <a:pPr marL="0" indent="0">
              <a:buNone/>
            </a:pPr>
            <a:endParaRPr lang="en-US" dirty="0"/>
          </a:p>
          <a:p>
            <a:r>
              <a:rPr lang="en-US" dirty="0"/>
              <a:t>EP recorded reallocation amendments on the following dates:</a:t>
            </a:r>
          </a:p>
          <a:p>
            <a:pPr lvl="1"/>
            <a:r>
              <a:rPr lang="en-US" dirty="0"/>
              <a:t>July 13, 2001</a:t>
            </a:r>
          </a:p>
          <a:p>
            <a:pPr lvl="1"/>
            <a:r>
              <a:rPr lang="en-US" dirty="0"/>
              <a:t>July 26, 2001</a:t>
            </a:r>
          </a:p>
          <a:p>
            <a:pPr lvl="1"/>
            <a:r>
              <a:rPr lang="en-US" dirty="0"/>
              <a:t>November 9, 2001</a:t>
            </a:r>
          </a:p>
          <a:p>
            <a:endParaRPr lang="en-US" dirty="0"/>
          </a:p>
          <a:p>
            <a:pPr lvl="1"/>
            <a:endParaRPr lang="en-US" dirty="0"/>
          </a:p>
          <a:p>
            <a:pPr lvl="1"/>
            <a:endParaRPr lang="en-US" dirty="0"/>
          </a:p>
          <a:p>
            <a:pPr marL="0" indent="0">
              <a:buNone/>
            </a:pPr>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711464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0817E-3293-4BF8-8661-19A4B0446B91}"/>
              </a:ext>
            </a:extLst>
          </p:cNvPr>
          <p:cNvSpPr>
            <a:spLocks noGrp="1"/>
          </p:cNvSpPr>
          <p:nvPr>
            <p:ph type="title"/>
          </p:nvPr>
        </p:nvSpPr>
        <p:spPr>
          <a:xfrm>
            <a:off x="581192" y="660726"/>
            <a:ext cx="11029616" cy="970577"/>
          </a:xfrm>
        </p:spPr>
        <p:txBody>
          <a:bodyPr/>
          <a:lstStyle/>
          <a:p>
            <a:pPr algn="ctr"/>
            <a:r>
              <a:rPr lang="en-US" dirty="0">
                <a:latin typeface="+mn-lt"/>
              </a:rPr>
              <a:t>July 13, 2001  Reallocation amendment</a:t>
            </a:r>
          </a:p>
        </p:txBody>
      </p:sp>
      <p:pic>
        <p:nvPicPr>
          <p:cNvPr id="5" name="Picture 4">
            <a:extLst>
              <a:ext uri="{FF2B5EF4-FFF2-40B4-BE49-F238E27FC236}">
                <a16:creationId xmlns:a16="http://schemas.microsoft.com/office/drawing/2014/main" id="{E6B0667F-4F28-4452-99B8-2AA625ED19A1}"/>
              </a:ext>
            </a:extLst>
          </p:cNvPr>
          <p:cNvPicPr>
            <a:picLocks noChangeAspect="1"/>
          </p:cNvPicPr>
          <p:nvPr/>
        </p:nvPicPr>
        <p:blipFill>
          <a:blip r:embed="rId3"/>
          <a:stretch>
            <a:fillRect/>
          </a:stretch>
        </p:blipFill>
        <p:spPr>
          <a:xfrm>
            <a:off x="3092654" y="1890876"/>
            <a:ext cx="5797685" cy="4377447"/>
          </a:xfrm>
          <a:prstGeom prst="rect">
            <a:avLst/>
          </a:prstGeom>
        </p:spPr>
      </p:pic>
    </p:spTree>
    <p:extLst>
      <p:ext uri="{BB962C8B-B14F-4D97-AF65-F5344CB8AC3E}">
        <p14:creationId xmlns:p14="http://schemas.microsoft.com/office/powerpoint/2010/main" val="1016100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0817E-3293-4BF8-8661-19A4B0446B91}"/>
              </a:ext>
            </a:extLst>
          </p:cNvPr>
          <p:cNvSpPr>
            <a:spLocks noGrp="1"/>
          </p:cNvSpPr>
          <p:nvPr>
            <p:ph type="title"/>
          </p:nvPr>
        </p:nvSpPr>
        <p:spPr>
          <a:xfrm>
            <a:off x="628387" y="372712"/>
            <a:ext cx="11029616" cy="1188720"/>
          </a:xfrm>
        </p:spPr>
        <p:txBody>
          <a:bodyPr/>
          <a:lstStyle/>
          <a:p>
            <a:pPr algn="ctr"/>
            <a:r>
              <a:rPr lang="en-US" dirty="0">
                <a:latin typeface="+mn-lt"/>
              </a:rPr>
              <a:t>July 26, 2001  Reallocation amendment</a:t>
            </a:r>
          </a:p>
        </p:txBody>
      </p:sp>
      <p:pic>
        <p:nvPicPr>
          <p:cNvPr id="4" name="Picture 3">
            <a:extLst>
              <a:ext uri="{FF2B5EF4-FFF2-40B4-BE49-F238E27FC236}">
                <a16:creationId xmlns:a16="http://schemas.microsoft.com/office/drawing/2014/main" id="{46FBB73C-B6B9-49F4-8229-0EC077D79C99}"/>
              </a:ext>
            </a:extLst>
          </p:cNvPr>
          <p:cNvPicPr>
            <a:picLocks noChangeAspect="1"/>
          </p:cNvPicPr>
          <p:nvPr/>
        </p:nvPicPr>
        <p:blipFill>
          <a:blip r:embed="rId3"/>
          <a:stretch>
            <a:fillRect/>
          </a:stretch>
        </p:blipFill>
        <p:spPr>
          <a:xfrm>
            <a:off x="3128554" y="1890876"/>
            <a:ext cx="5715000" cy="4594412"/>
          </a:xfrm>
          <a:prstGeom prst="rect">
            <a:avLst/>
          </a:prstGeom>
        </p:spPr>
      </p:pic>
    </p:spTree>
    <p:extLst>
      <p:ext uri="{BB962C8B-B14F-4D97-AF65-F5344CB8AC3E}">
        <p14:creationId xmlns:p14="http://schemas.microsoft.com/office/powerpoint/2010/main" val="34360172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0817E-3293-4BF8-8661-19A4B0446B91}"/>
              </a:ext>
            </a:extLst>
          </p:cNvPr>
          <p:cNvSpPr>
            <a:spLocks noGrp="1"/>
          </p:cNvSpPr>
          <p:nvPr>
            <p:ph type="title"/>
          </p:nvPr>
        </p:nvSpPr>
        <p:spPr>
          <a:xfrm>
            <a:off x="581192" y="346366"/>
            <a:ext cx="11029616" cy="1188720"/>
          </a:xfrm>
        </p:spPr>
        <p:txBody>
          <a:bodyPr/>
          <a:lstStyle/>
          <a:p>
            <a:pPr algn="ctr"/>
            <a:r>
              <a:rPr lang="en-US" dirty="0">
                <a:latin typeface="+mn-lt"/>
              </a:rPr>
              <a:t>November 9, 2001  Reallocation amendment</a:t>
            </a:r>
          </a:p>
        </p:txBody>
      </p:sp>
      <p:pic>
        <p:nvPicPr>
          <p:cNvPr id="5" name="Picture 4">
            <a:extLst>
              <a:ext uri="{FF2B5EF4-FFF2-40B4-BE49-F238E27FC236}">
                <a16:creationId xmlns:a16="http://schemas.microsoft.com/office/drawing/2014/main" id="{A1DE3DEC-3D8E-4100-8C99-51CCA19A7614}"/>
              </a:ext>
            </a:extLst>
          </p:cNvPr>
          <p:cNvPicPr>
            <a:picLocks noChangeAspect="1"/>
          </p:cNvPicPr>
          <p:nvPr/>
        </p:nvPicPr>
        <p:blipFill>
          <a:blip r:embed="rId3"/>
          <a:stretch>
            <a:fillRect/>
          </a:stretch>
        </p:blipFill>
        <p:spPr>
          <a:xfrm>
            <a:off x="3332255" y="1835331"/>
            <a:ext cx="5295762" cy="4676303"/>
          </a:xfrm>
          <a:prstGeom prst="rect">
            <a:avLst/>
          </a:prstGeom>
        </p:spPr>
      </p:pic>
    </p:spTree>
    <p:extLst>
      <p:ext uri="{BB962C8B-B14F-4D97-AF65-F5344CB8AC3E}">
        <p14:creationId xmlns:p14="http://schemas.microsoft.com/office/powerpoint/2010/main" val="2763753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1BD50-4D6F-421C-9AC8-4AB5E3ED0801}"/>
              </a:ext>
            </a:extLst>
          </p:cNvPr>
          <p:cNvSpPr>
            <a:spLocks noGrp="1"/>
          </p:cNvSpPr>
          <p:nvPr>
            <p:ph type="title"/>
          </p:nvPr>
        </p:nvSpPr>
        <p:spPr>
          <a:xfrm>
            <a:off x="581192" y="702155"/>
            <a:ext cx="11029616" cy="718871"/>
          </a:xfrm>
        </p:spPr>
        <p:txBody>
          <a:bodyPr/>
          <a:lstStyle/>
          <a:p>
            <a:pPr algn="ctr"/>
            <a:r>
              <a:rPr lang="en-US" dirty="0">
                <a:latin typeface="+mn-lt"/>
                <a:cs typeface="Calibri" panose="020F0502020204030204" pitchFamily="34" charset="0"/>
              </a:rPr>
              <a:t>EP Sells to Braeburn</a:t>
            </a:r>
          </a:p>
        </p:txBody>
      </p:sp>
      <p:sp>
        <p:nvSpPr>
          <p:cNvPr id="3" name="Content Placeholder 2">
            <a:extLst>
              <a:ext uri="{FF2B5EF4-FFF2-40B4-BE49-F238E27FC236}">
                <a16:creationId xmlns:a16="http://schemas.microsoft.com/office/drawing/2014/main" id="{4A1FD36F-2EFC-4ABF-88B8-0523101CA558}"/>
              </a:ext>
            </a:extLst>
          </p:cNvPr>
          <p:cNvSpPr>
            <a:spLocks noGrp="1"/>
          </p:cNvSpPr>
          <p:nvPr>
            <p:ph idx="1"/>
          </p:nvPr>
        </p:nvSpPr>
        <p:spPr>
          <a:xfrm>
            <a:off x="912253" y="2834025"/>
            <a:ext cx="10249505" cy="3634486"/>
          </a:xfrm>
        </p:spPr>
        <p:txBody>
          <a:bodyPr>
            <a:normAutofit fontScale="85000" lnSpcReduction="20000"/>
          </a:bodyPr>
          <a:lstStyle/>
          <a:p>
            <a:r>
              <a:rPr lang="en-US" dirty="0"/>
              <a:t>In or around 2006, EP sold its property to Braeburn Real Estate Development, LLC  (“Braeburn”) and transferred its reserved declarant rights to Braeburn. </a:t>
            </a:r>
          </a:p>
          <a:p>
            <a:pPr marL="0" indent="0">
              <a:buNone/>
            </a:pPr>
            <a:endParaRPr lang="en-US" dirty="0"/>
          </a:p>
          <a:p>
            <a:r>
              <a:rPr lang="en-US" dirty="0"/>
              <a:t>Braeburn thus became the new Declarant and, by extension, the only entity that could file additional Reallocation Amendments without a vote of the owners of the HOA. </a:t>
            </a:r>
          </a:p>
          <a:p>
            <a:pPr marL="0" indent="0">
              <a:buNone/>
            </a:pPr>
            <a:endParaRPr lang="en-US" dirty="0"/>
          </a:p>
          <a:p>
            <a:r>
              <a:rPr lang="en-US" dirty="0"/>
              <a:t>As the Boundary continued to develop, Braeburn never filed another Reallocation Amendment and never formally relinquished its declarant reserved rights to the Association or transferred them to any other entity. </a:t>
            </a:r>
          </a:p>
          <a:p>
            <a:pPr marL="0" indent="0">
              <a:buNone/>
            </a:pPr>
            <a:endParaRPr lang="en-US" dirty="0"/>
          </a:p>
          <a:p>
            <a:r>
              <a:rPr lang="en-US" dirty="0"/>
              <a:t>This created a nearly thirteen-year gap between Reallocation Amendments. </a:t>
            </a:r>
          </a:p>
          <a:p>
            <a:pPr marL="0" indent="0">
              <a:buNone/>
            </a:pPr>
            <a:endParaRPr lang="en-US" dirty="0"/>
          </a:p>
          <a:p>
            <a:r>
              <a:rPr lang="en-US" dirty="0"/>
              <a:t>From a legal standpoint, Braeburn is still the Declarant and holds the reserved declarant rights. </a:t>
            </a:r>
          </a:p>
          <a:p>
            <a:pPr lvl="1"/>
            <a:endParaRPr lang="en-US" dirty="0"/>
          </a:p>
          <a:p>
            <a:pPr marL="0" indent="0">
              <a:buNone/>
            </a:pPr>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714632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1BD50-4D6F-421C-9AC8-4AB5E3ED0801}"/>
              </a:ext>
            </a:extLst>
          </p:cNvPr>
          <p:cNvSpPr>
            <a:spLocks noGrp="1"/>
          </p:cNvSpPr>
          <p:nvPr>
            <p:ph type="title"/>
          </p:nvPr>
        </p:nvSpPr>
        <p:spPr>
          <a:xfrm>
            <a:off x="581192" y="702155"/>
            <a:ext cx="11029616" cy="718871"/>
          </a:xfrm>
        </p:spPr>
        <p:txBody>
          <a:bodyPr/>
          <a:lstStyle/>
          <a:p>
            <a:pPr algn="ctr"/>
            <a:r>
              <a:rPr lang="en-US" dirty="0">
                <a:latin typeface="+mn-lt"/>
                <a:cs typeface="Calibri" panose="020F0502020204030204" pitchFamily="34" charset="0"/>
              </a:rPr>
              <a:t>Subsequent Reallocation Amendments</a:t>
            </a:r>
          </a:p>
        </p:txBody>
      </p:sp>
      <p:sp>
        <p:nvSpPr>
          <p:cNvPr id="3" name="Content Placeholder 2">
            <a:extLst>
              <a:ext uri="{FF2B5EF4-FFF2-40B4-BE49-F238E27FC236}">
                <a16:creationId xmlns:a16="http://schemas.microsoft.com/office/drawing/2014/main" id="{4A1FD36F-2EFC-4ABF-88B8-0523101CA558}"/>
              </a:ext>
            </a:extLst>
          </p:cNvPr>
          <p:cNvSpPr>
            <a:spLocks noGrp="1"/>
          </p:cNvSpPr>
          <p:nvPr>
            <p:ph idx="1"/>
          </p:nvPr>
        </p:nvSpPr>
        <p:spPr>
          <a:xfrm>
            <a:off x="971247" y="2839924"/>
            <a:ext cx="10249505" cy="3634486"/>
          </a:xfrm>
        </p:spPr>
        <p:txBody>
          <a:bodyPr>
            <a:normAutofit/>
          </a:bodyPr>
          <a:lstStyle/>
          <a:p>
            <a:r>
              <a:rPr lang="en-US" dirty="0"/>
              <a:t>Beginning in 2014, the Association filed three subsequent Reallocation Amendments: </a:t>
            </a:r>
          </a:p>
          <a:p>
            <a:pPr lvl="1"/>
            <a:r>
              <a:rPr lang="en-US" dirty="0"/>
              <a:t>February 18, 2014</a:t>
            </a:r>
          </a:p>
          <a:p>
            <a:pPr lvl="1"/>
            <a:r>
              <a:rPr lang="en-US" dirty="0"/>
              <a:t>March 2, 2015</a:t>
            </a:r>
          </a:p>
          <a:p>
            <a:pPr lvl="1"/>
            <a:r>
              <a:rPr lang="en-US" dirty="0"/>
              <a:t>November 1, 2021</a:t>
            </a:r>
          </a:p>
          <a:p>
            <a:pPr marL="324000" lvl="1" indent="0">
              <a:buNone/>
            </a:pPr>
            <a:endParaRPr lang="en-US" dirty="0"/>
          </a:p>
          <a:p>
            <a:r>
              <a:rPr lang="en-US" dirty="0"/>
              <a:t>This was seemingly done under the belief that the Association took over declarant’s Reserved Rights from Braeburn and could unilaterally amend the allocated interests. </a:t>
            </a:r>
          </a:p>
          <a:p>
            <a:endParaRPr lang="en-US" dirty="0"/>
          </a:p>
          <a:p>
            <a:pPr lvl="1"/>
            <a:endParaRPr lang="en-US" dirty="0"/>
          </a:p>
          <a:p>
            <a:pPr lvl="1"/>
            <a:endParaRPr lang="en-US" dirty="0"/>
          </a:p>
          <a:p>
            <a:pPr marL="0" indent="0">
              <a:buNone/>
            </a:pPr>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8881563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0817E-3293-4BF8-8661-19A4B0446B91}"/>
              </a:ext>
            </a:extLst>
          </p:cNvPr>
          <p:cNvSpPr>
            <a:spLocks noGrp="1"/>
          </p:cNvSpPr>
          <p:nvPr>
            <p:ph type="title"/>
          </p:nvPr>
        </p:nvSpPr>
        <p:spPr>
          <a:xfrm>
            <a:off x="581192" y="346366"/>
            <a:ext cx="11029616" cy="1188720"/>
          </a:xfrm>
        </p:spPr>
        <p:txBody>
          <a:bodyPr/>
          <a:lstStyle/>
          <a:p>
            <a:pPr algn="ctr"/>
            <a:r>
              <a:rPr lang="en-US" dirty="0">
                <a:latin typeface="+mn-lt"/>
              </a:rPr>
              <a:t>February 18, 2014 Reallocation amendment</a:t>
            </a:r>
          </a:p>
        </p:txBody>
      </p:sp>
      <p:pic>
        <p:nvPicPr>
          <p:cNvPr id="4" name="Picture 3">
            <a:extLst>
              <a:ext uri="{FF2B5EF4-FFF2-40B4-BE49-F238E27FC236}">
                <a16:creationId xmlns:a16="http://schemas.microsoft.com/office/drawing/2014/main" id="{37E26206-C226-4CC6-B1FE-CD7C31317861}"/>
              </a:ext>
            </a:extLst>
          </p:cNvPr>
          <p:cNvPicPr>
            <a:picLocks noChangeAspect="1"/>
          </p:cNvPicPr>
          <p:nvPr/>
        </p:nvPicPr>
        <p:blipFill>
          <a:blip r:embed="rId3"/>
          <a:stretch>
            <a:fillRect/>
          </a:stretch>
        </p:blipFill>
        <p:spPr>
          <a:xfrm>
            <a:off x="4011931" y="1639587"/>
            <a:ext cx="3538399" cy="4827075"/>
          </a:xfrm>
          <a:prstGeom prst="rect">
            <a:avLst/>
          </a:prstGeom>
        </p:spPr>
      </p:pic>
    </p:spTree>
    <p:extLst>
      <p:ext uri="{BB962C8B-B14F-4D97-AF65-F5344CB8AC3E}">
        <p14:creationId xmlns:p14="http://schemas.microsoft.com/office/powerpoint/2010/main" val="39406629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0817E-3293-4BF8-8661-19A4B0446B91}"/>
              </a:ext>
            </a:extLst>
          </p:cNvPr>
          <p:cNvSpPr>
            <a:spLocks noGrp="1"/>
          </p:cNvSpPr>
          <p:nvPr>
            <p:ph type="title"/>
          </p:nvPr>
        </p:nvSpPr>
        <p:spPr>
          <a:xfrm>
            <a:off x="581192" y="346366"/>
            <a:ext cx="11029616" cy="1188720"/>
          </a:xfrm>
        </p:spPr>
        <p:txBody>
          <a:bodyPr/>
          <a:lstStyle/>
          <a:p>
            <a:pPr algn="ctr"/>
            <a:r>
              <a:rPr lang="en-US" dirty="0">
                <a:latin typeface="+mn-lt"/>
              </a:rPr>
              <a:t>March 2, 2015 Reallocation amendment</a:t>
            </a:r>
          </a:p>
        </p:txBody>
      </p:sp>
      <p:pic>
        <p:nvPicPr>
          <p:cNvPr id="5" name="Picture 4">
            <a:extLst>
              <a:ext uri="{FF2B5EF4-FFF2-40B4-BE49-F238E27FC236}">
                <a16:creationId xmlns:a16="http://schemas.microsoft.com/office/drawing/2014/main" id="{FEF804E4-1F0A-4D4F-A3EE-5359EE938C20}"/>
              </a:ext>
            </a:extLst>
          </p:cNvPr>
          <p:cNvPicPr>
            <a:picLocks noChangeAspect="1"/>
          </p:cNvPicPr>
          <p:nvPr/>
        </p:nvPicPr>
        <p:blipFill>
          <a:blip r:embed="rId3"/>
          <a:stretch>
            <a:fillRect/>
          </a:stretch>
        </p:blipFill>
        <p:spPr>
          <a:xfrm>
            <a:off x="3958138" y="1456508"/>
            <a:ext cx="4113492" cy="5133703"/>
          </a:xfrm>
          <a:prstGeom prst="rect">
            <a:avLst/>
          </a:prstGeom>
        </p:spPr>
      </p:pic>
    </p:spTree>
    <p:extLst>
      <p:ext uri="{BB962C8B-B14F-4D97-AF65-F5344CB8AC3E}">
        <p14:creationId xmlns:p14="http://schemas.microsoft.com/office/powerpoint/2010/main" val="4287638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1BD50-4D6F-421C-9AC8-4AB5E3ED0801}"/>
              </a:ext>
            </a:extLst>
          </p:cNvPr>
          <p:cNvSpPr>
            <a:spLocks noGrp="1"/>
          </p:cNvSpPr>
          <p:nvPr>
            <p:ph type="title"/>
          </p:nvPr>
        </p:nvSpPr>
        <p:spPr>
          <a:xfrm>
            <a:off x="581192" y="702155"/>
            <a:ext cx="11029616" cy="718871"/>
          </a:xfrm>
        </p:spPr>
        <p:txBody>
          <a:bodyPr/>
          <a:lstStyle/>
          <a:p>
            <a:pPr algn="ctr"/>
            <a:r>
              <a:rPr lang="en-US" dirty="0">
                <a:latin typeface="+mn-lt"/>
                <a:cs typeface="Calibri" panose="020F0502020204030204" pitchFamily="34" charset="0"/>
              </a:rPr>
              <a:t>What documents and laws govern the Boundary?</a:t>
            </a:r>
          </a:p>
        </p:txBody>
      </p:sp>
      <p:sp>
        <p:nvSpPr>
          <p:cNvPr id="3" name="Content Placeholder 2">
            <a:extLst>
              <a:ext uri="{FF2B5EF4-FFF2-40B4-BE49-F238E27FC236}">
                <a16:creationId xmlns:a16="http://schemas.microsoft.com/office/drawing/2014/main" id="{4A1FD36F-2EFC-4ABF-88B8-0523101CA558}"/>
              </a:ext>
            </a:extLst>
          </p:cNvPr>
          <p:cNvSpPr>
            <a:spLocks noGrp="1"/>
          </p:cNvSpPr>
          <p:nvPr>
            <p:ph idx="1"/>
          </p:nvPr>
        </p:nvSpPr>
        <p:spPr>
          <a:xfrm>
            <a:off x="1131109" y="2057140"/>
            <a:ext cx="10249505" cy="3634486"/>
          </a:xfrm>
        </p:spPr>
        <p:txBody>
          <a:bodyPr>
            <a:normAutofit/>
          </a:bodyPr>
          <a:lstStyle/>
          <a:p>
            <a:r>
              <a:rPr lang="en-US" dirty="0"/>
              <a:t>The Colorado Common Ownership Interest Act (“CCOIA”)</a:t>
            </a:r>
          </a:p>
          <a:p>
            <a:pPr marL="0" indent="0">
              <a:buNone/>
            </a:pPr>
            <a:endParaRPr lang="en-US" dirty="0"/>
          </a:p>
          <a:p>
            <a:r>
              <a:rPr lang="en-US" dirty="0"/>
              <a:t>Declaration for the Boundary Association, including any amendments thereto</a:t>
            </a:r>
          </a:p>
          <a:p>
            <a:pPr marL="0" indent="0">
              <a:buNone/>
            </a:pPr>
            <a:endParaRPr lang="en-US" dirty="0"/>
          </a:p>
          <a:p>
            <a:r>
              <a:rPr lang="en-US" dirty="0"/>
              <a:t>Bylaws</a:t>
            </a:r>
          </a:p>
          <a:p>
            <a:pPr marL="0" indent="0">
              <a:buNone/>
            </a:pPr>
            <a:endParaRPr lang="en-US" dirty="0"/>
          </a:p>
          <a:p>
            <a:r>
              <a:rPr lang="en-US" dirty="0"/>
              <a:t>Policies and Procedures</a:t>
            </a:r>
          </a:p>
          <a:p>
            <a:endParaRPr lang="en-US" dirty="0"/>
          </a:p>
          <a:p>
            <a:pPr marL="0" indent="0">
              <a:buNone/>
            </a:pPr>
            <a:endParaRPr lang="en-US" dirty="0"/>
          </a:p>
        </p:txBody>
      </p:sp>
    </p:spTree>
    <p:extLst>
      <p:ext uri="{BB962C8B-B14F-4D97-AF65-F5344CB8AC3E}">
        <p14:creationId xmlns:p14="http://schemas.microsoft.com/office/powerpoint/2010/main" val="31935866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0817E-3293-4BF8-8661-19A4B0446B91}"/>
              </a:ext>
            </a:extLst>
          </p:cNvPr>
          <p:cNvSpPr>
            <a:spLocks noGrp="1"/>
          </p:cNvSpPr>
          <p:nvPr>
            <p:ph type="title"/>
          </p:nvPr>
        </p:nvSpPr>
        <p:spPr>
          <a:xfrm>
            <a:off x="581192" y="346366"/>
            <a:ext cx="11029616" cy="1188720"/>
          </a:xfrm>
        </p:spPr>
        <p:txBody>
          <a:bodyPr/>
          <a:lstStyle/>
          <a:p>
            <a:pPr algn="ctr"/>
            <a:r>
              <a:rPr lang="en-US" dirty="0">
                <a:latin typeface="+mn-lt"/>
              </a:rPr>
              <a:t>November 1, 2021 Reallocation amendment</a:t>
            </a:r>
          </a:p>
        </p:txBody>
      </p:sp>
      <p:pic>
        <p:nvPicPr>
          <p:cNvPr id="4" name="Picture 3">
            <a:extLst>
              <a:ext uri="{FF2B5EF4-FFF2-40B4-BE49-F238E27FC236}">
                <a16:creationId xmlns:a16="http://schemas.microsoft.com/office/drawing/2014/main" id="{1E036B48-338C-472F-84E0-CA4B526A7071}"/>
              </a:ext>
            </a:extLst>
          </p:cNvPr>
          <p:cNvPicPr>
            <a:picLocks noChangeAspect="1"/>
          </p:cNvPicPr>
          <p:nvPr/>
        </p:nvPicPr>
        <p:blipFill>
          <a:blip r:embed="rId3"/>
          <a:stretch>
            <a:fillRect/>
          </a:stretch>
        </p:blipFill>
        <p:spPr>
          <a:xfrm>
            <a:off x="3730186" y="1535086"/>
            <a:ext cx="4082776" cy="5225143"/>
          </a:xfrm>
          <a:prstGeom prst="rect">
            <a:avLst/>
          </a:prstGeom>
        </p:spPr>
      </p:pic>
    </p:spTree>
    <p:extLst>
      <p:ext uri="{BB962C8B-B14F-4D97-AF65-F5344CB8AC3E}">
        <p14:creationId xmlns:p14="http://schemas.microsoft.com/office/powerpoint/2010/main" val="11614622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1BD50-4D6F-421C-9AC8-4AB5E3ED0801}"/>
              </a:ext>
            </a:extLst>
          </p:cNvPr>
          <p:cNvSpPr>
            <a:spLocks noGrp="1"/>
          </p:cNvSpPr>
          <p:nvPr>
            <p:ph type="title"/>
          </p:nvPr>
        </p:nvSpPr>
        <p:spPr>
          <a:xfrm>
            <a:off x="581192" y="702155"/>
            <a:ext cx="11029616" cy="718871"/>
          </a:xfrm>
        </p:spPr>
        <p:txBody>
          <a:bodyPr/>
          <a:lstStyle/>
          <a:p>
            <a:pPr algn="ctr"/>
            <a:r>
              <a:rPr lang="en-US" dirty="0">
                <a:latin typeface="+mn-lt"/>
                <a:cs typeface="Calibri" panose="020F0502020204030204" pitchFamily="34" charset="0"/>
              </a:rPr>
              <a:t>Subsequent Reallocation Amendments</a:t>
            </a:r>
          </a:p>
        </p:txBody>
      </p:sp>
      <p:sp>
        <p:nvSpPr>
          <p:cNvPr id="3" name="Content Placeholder 2">
            <a:extLst>
              <a:ext uri="{FF2B5EF4-FFF2-40B4-BE49-F238E27FC236}">
                <a16:creationId xmlns:a16="http://schemas.microsoft.com/office/drawing/2014/main" id="{4A1FD36F-2EFC-4ABF-88B8-0523101CA558}"/>
              </a:ext>
            </a:extLst>
          </p:cNvPr>
          <p:cNvSpPr>
            <a:spLocks noGrp="1"/>
          </p:cNvSpPr>
          <p:nvPr>
            <p:ph idx="1"/>
          </p:nvPr>
        </p:nvSpPr>
        <p:spPr>
          <a:xfrm>
            <a:off x="859159" y="2220492"/>
            <a:ext cx="10249505" cy="3634486"/>
          </a:xfrm>
        </p:spPr>
        <p:txBody>
          <a:bodyPr>
            <a:normAutofit lnSpcReduction="10000"/>
          </a:bodyPr>
          <a:lstStyle/>
          <a:p>
            <a:pPr marL="324000" lvl="1" indent="0">
              <a:buNone/>
            </a:pPr>
            <a:endParaRPr lang="en-US" dirty="0"/>
          </a:p>
          <a:p>
            <a:pPr marL="0" indent="0">
              <a:buNone/>
            </a:pPr>
            <a:endParaRPr lang="en-US" dirty="0"/>
          </a:p>
          <a:p>
            <a:r>
              <a:rPr lang="en-US" dirty="0"/>
              <a:t>From my review of the documents available, it does not appear that Braeburn ever transferred the Declarant’s Reserved Rights to the Association. </a:t>
            </a:r>
          </a:p>
          <a:p>
            <a:pPr marL="0" indent="0">
              <a:buNone/>
            </a:pPr>
            <a:endParaRPr lang="en-US" dirty="0"/>
          </a:p>
          <a:p>
            <a:r>
              <a:rPr lang="en-US" dirty="0"/>
              <a:t>It also does not appear that these subsequent Reallocation Amendments were ever voted on or approved by the owners. </a:t>
            </a:r>
          </a:p>
          <a:p>
            <a:pPr marL="0" indent="0">
              <a:buNone/>
            </a:pPr>
            <a:endParaRPr lang="en-US" dirty="0"/>
          </a:p>
          <a:p>
            <a:r>
              <a:rPr lang="en-US" dirty="0"/>
              <a:t>Because these Reallocation Amendments were not done pursuant to Declarant Reserved Rights or approved by a vote, they are likely invalid. </a:t>
            </a:r>
          </a:p>
          <a:p>
            <a:endParaRPr lang="en-US" dirty="0"/>
          </a:p>
          <a:p>
            <a:pPr lvl="1"/>
            <a:endParaRPr lang="en-US" dirty="0"/>
          </a:p>
          <a:p>
            <a:pPr lvl="1"/>
            <a:endParaRPr lang="en-US" dirty="0"/>
          </a:p>
          <a:p>
            <a:pPr marL="0" indent="0">
              <a:buNone/>
            </a:pPr>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1892883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1BD50-4D6F-421C-9AC8-4AB5E3ED0801}"/>
              </a:ext>
            </a:extLst>
          </p:cNvPr>
          <p:cNvSpPr>
            <a:spLocks noGrp="1"/>
          </p:cNvSpPr>
          <p:nvPr>
            <p:ph type="title"/>
          </p:nvPr>
        </p:nvSpPr>
        <p:spPr>
          <a:xfrm>
            <a:off x="581192" y="702155"/>
            <a:ext cx="11029616" cy="718871"/>
          </a:xfrm>
        </p:spPr>
        <p:txBody>
          <a:bodyPr/>
          <a:lstStyle/>
          <a:p>
            <a:pPr algn="ctr"/>
            <a:r>
              <a:rPr lang="en-US" dirty="0">
                <a:latin typeface="+mn-lt"/>
                <a:cs typeface="Calibri" panose="020F0502020204030204" pitchFamily="34" charset="0"/>
              </a:rPr>
              <a:t>Next Steps</a:t>
            </a:r>
          </a:p>
        </p:txBody>
      </p:sp>
      <p:sp>
        <p:nvSpPr>
          <p:cNvPr id="3" name="Content Placeholder 2">
            <a:extLst>
              <a:ext uri="{FF2B5EF4-FFF2-40B4-BE49-F238E27FC236}">
                <a16:creationId xmlns:a16="http://schemas.microsoft.com/office/drawing/2014/main" id="{4A1FD36F-2EFC-4ABF-88B8-0523101CA558}"/>
              </a:ext>
            </a:extLst>
          </p:cNvPr>
          <p:cNvSpPr>
            <a:spLocks noGrp="1"/>
          </p:cNvSpPr>
          <p:nvPr>
            <p:ph idx="1"/>
          </p:nvPr>
        </p:nvSpPr>
        <p:spPr>
          <a:xfrm>
            <a:off x="800166" y="2303083"/>
            <a:ext cx="10249505" cy="3634486"/>
          </a:xfrm>
        </p:spPr>
        <p:txBody>
          <a:bodyPr>
            <a:normAutofit lnSpcReduction="10000"/>
          </a:bodyPr>
          <a:lstStyle/>
          <a:p>
            <a:pPr marL="324000" lvl="1" indent="0">
              <a:buNone/>
            </a:pPr>
            <a:endParaRPr lang="en-US" dirty="0"/>
          </a:p>
          <a:p>
            <a:pPr marL="0" indent="0">
              <a:buNone/>
            </a:pPr>
            <a:endParaRPr lang="en-US" dirty="0"/>
          </a:p>
          <a:p>
            <a:r>
              <a:rPr lang="en-US" dirty="0"/>
              <a:t>At a minimum, the Owners need to vote and approve a Reallocation Amendment that allocates the allocated interests among the 33 Townhome Lots and Condominium Units.</a:t>
            </a:r>
          </a:p>
          <a:p>
            <a:pPr marL="0" indent="0">
              <a:buNone/>
            </a:pPr>
            <a:endParaRPr lang="en-US" dirty="0"/>
          </a:p>
          <a:p>
            <a:r>
              <a:rPr lang="en-US" dirty="0"/>
              <a:t>In so doing, the Owners should consider whether the allocation method required by your declaration is still appropriate or whether a new allocation method is more appropriate for the community.  </a:t>
            </a:r>
          </a:p>
          <a:p>
            <a:pPr marL="0" indent="0">
              <a:buNone/>
            </a:pPr>
            <a:endParaRPr lang="en-US" dirty="0"/>
          </a:p>
          <a:p>
            <a:r>
              <a:rPr lang="en-US" dirty="0"/>
              <a:t>There is no law dictating which allocation method you must select (e.g. total number of lots, </a:t>
            </a:r>
            <a:r>
              <a:rPr lang="en-US"/>
              <a:t>square footage, etc.). </a:t>
            </a:r>
            <a:endParaRPr lang="en-US" dirty="0"/>
          </a:p>
          <a:p>
            <a:pPr lvl="1"/>
            <a:endParaRPr lang="en-US" dirty="0"/>
          </a:p>
          <a:p>
            <a:pPr lvl="1"/>
            <a:endParaRPr lang="en-US" dirty="0"/>
          </a:p>
          <a:p>
            <a:pPr marL="0" indent="0">
              <a:buNone/>
            </a:pPr>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3442827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EC8D0-0537-46C8-A20C-2DD7BD82D2FF}"/>
              </a:ext>
            </a:extLst>
          </p:cNvPr>
          <p:cNvSpPr>
            <a:spLocks noGrp="1"/>
          </p:cNvSpPr>
          <p:nvPr>
            <p:ph type="title"/>
          </p:nvPr>
        </p:nvSpPr>
        <p:spPr>
          <a:xfrm>
            <a:off x="581192" y="2716308"/>
            <a:ext cx="11029616" cy="1188720"/>
          </a:xfrm>
        </p:spPr>
        <p:txBody>
          <a:bodyPr>
            <a:noAutofit/>
          </a:bodyPr>
          <a:lstStyle/>
          <a:p>
            <a:pPr algn="ctr"/>
            <a:r>
              <a:rPr lang="en-US" sz="8000" dirty="0">
                <a:latin typeface="+mn-lt"/>
              </a:rPr>
              <a:t>questions</a:t>
            </a:r>
          </a:p>
        </p:txBody>
      </p:sp>
    </p:spTree>
    <p:extLst>
      <p:ext uri="{BB962C8B-B14F-4D97-AF65-F5344CB8AC3E}">
        <p14:creationId xmlns:p14="http://schemas.microsoft.com/office/powerpoint/2010/main" val="3652793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1BD50-4D6F-421C-9AC8-4AB5E3ED0801}"/>
              </a:ext>
            </a:extLst>
          </p:cNvPr>
          <p:cNvSpPr>
            <a:spLocks noGrp="1"/>
          </p:cNvSpPr>
          <p:nvPr>
            <p:ph type="title"/>
          </p:nvPr>
        </p:nvSpPr>
        <p:spPr>
          <a:xfrm>
            <a:off x="581192" y="702155"/>
            <a:ext cx="11029616" cy="718871"/>
          </a:xfrm>
        </p:spPr>
        <p:txBody>
          <a:bodyPr/>
          <a:lstStyle/>
          <a:p>
            <a:pPr algn="ctr"/>
            <a:r>
              <a:rPr lang="en-US" dirty="0">
                <a:latin typeface="+mn-lt"/>
                <a:cs typeface="Calibri" panose="020F0502020204030204" pitchFamily="34" charset="0"/>
              </a:rPr>
              <a:t>What are “allocated interests” of an HOA?</a:t>
            </a:r>
          </a:p>
        </p:txBody>
      </p:sp>
      <p:sp>
        <p:nvSpPr>
          <p:cNvPr id="3" name="Content Placeholder 2">
            <a:extLst>
              <a:ext uri="{FF2B5EF4-FFF2-40B4-BE49-F238E27FC236}">
                <a16:creationId xmlns:a16="http://schemas.microsoft.com/office/drawing/2014/main" id="{4A1FD36F-2EFC-4ABF-88B8-0523101CA558}"/>
              </a:ext>
            </a:extLst>
          </p:cNvPr>
          <p:cNvSpPr>
            <a:spLocks noGrp="1"/>
          </p:cNvSpPr>
          <p:nvPr>
            <p:ph idx="1"/>
          </p:nvPr>
        </p:nvSpPr>
        <p:spPr>
          <a:xfrm>
            <a:off x="912253" y="2621648"/>
            <a:ext cx="10249505" cy="3634486"/>
          </a:xfrm>
        </p:spPr>
        <p:txBody>
          <a:bodyPr>
            <a:normAutofit lnSpcReduction="10000"/>
          </a:bodyPr>
          <a:lstStyle/>
          <a:p>
            <a:r>
              <a:rPr lang="en-US" dirty="0"/>
              <a:t>CCOIA requires that, through the declaration or bylaws, every HOA must allocate: </a:t>
            </a:r>
          </a:p>
          <a:p>
            <a:pPr lvl="1"/>
            <a:r>
              <a:rPr lang="en-US" dirty="0"/>
              <a:t>Each owner’s fraction or percentage of </a:t>
            </a:r>
            <a:r>
              <a:rPr lang="en-US" b="1" u="sng" dirty="0"/>
              <a:t>common expense liability</a:t>
            </a:r>
            <a:r>
              <a:rPr lang="en-US" dirty="0"/>
              <a:t>; </a:t>
            </a:r>
          </a:p>
          <a:p>
            <a:pPr lvl="1"/>
            <a:r>
              <a:rPr lang="en-US" dirty="0"/>
              <a:t>The number of </a:t>
            </a:r>
            <a:r>
              <a:rPr lang="en-US" b="1" u="sng" dirty="0"/>
              <a:t>votes</a:t>
            </a:r>
            <a:r>
              <a:rPr lang="en-US" dirty="0"/>
              <a:t> afforded to each owner; and</a:t>
            </a:r>
          </a:p>
          <a:p>
            <a:pPr lvl="1"/>
            <a:r>
              <a:rPr lang="en-US" dirty="0"/>
              <a:t>Each owner’s fraction or percentage of </a:t>
            </a:r>
            <a:r>
              <a:rPr lang="en-US" b="1" u="sng" dirty="0"/>
              <a:t>ownership interest in the common elements </a:t>
            </a:r>
            <a:r>
              <a:rPr lang="en-US" dirty="0"/>
              <a:t>of the HOA. </a:t>
            </a:r>
          </a:p>
          <a:p>
            <a:pPr marL="324000" lvl="1" indent="0">
              <a:buNone/>
            </a:pPr>
            <a:endParaRPr lang="en-US" dirty="0"/>
          </a:p>
          <a:p>
            <a:r>
              <a:rPr lang="en-US" dirty="0"/>
              <a:t>Each owners’ common expense liability, votes afforded, and ownership interest in the common elements are collectively referred to as the “allocated interests.” </a:t>
            </a:r>
          </a:p>
          <a:p>
            <a:pPr lvl="1"/>
            <a:endParaRPr lang="en-US" dirty="0"/>
          </a:p>
          <a:p>
            <a:pPr lvl="1"/>
            <a:endParaRPr lang="en-US" dirty="0"/>
          </a:p>
          <a:p>
            <a:pPr marL="0" indent="0">
              <a:buNone/>
            </a:pPr>
            <a:r>
              <a:rPr lang="en-US" dirty="0"/>
              <a:t>C.R.S. § 33-33.3-207</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1271541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1BD50-4D6F-421C-9AC8-4AB5E3ED0801}"/>
              </a:ext>
            </a:extLst>
          </p:cNvPr>
          <p:cNvSpPr>
            <a:spLocks noGrp="1"/>
          </p:cNvSpPr>
          <p:nvPr>
            <p:ph type="title"/>
          </p:nvPr>
        </p:nvSpPr>
        <p:spPr>
          <a:xfrm>
            <a:off x="581192" y="702155"/>
            <a:ext cx="11029616" cy="718871"/>
          </a:xfrm>
        </p:spPr>
        <p:txBody>
          <a:bodyPr/>
          <a:lstStyle/>
          <a:p>
            <a:pPr algn="ctr"/>
            <a:r>
              <a:rPr lang="en-US" dirty="0">
                <a:latin typeface="+mn-lt"/>
                <a:cs typeface="Calibri" panose="020F0502020204030204" pitchFamily="34" charset="0"/>
              </a:rPr>
              <a:t>Allocated interests are hard to change</a:t>
            </a:r>
          </a:p>
        </p:txBody>
      </p:sp>
      <p:sp>
        <p:nvSpPr>
          <p:cNvPr id="3" name="Content Placeholder 2">
            <a:extLst>
              <a:ext uri="{FF2B5EF4-FFF2-40B4-BE49-F238E27FC236}">
                <a16:creationId xmlns:a16="http://schemas.microsoft.com/office/drawing/2014/main" id="{4A1FD36F-2EFC-4ABF-88B8-0523101CA558}"/>
              </a:ext>
            </a:extLst>
          </p:cNvPr>
          <p:cNvSpPr>
            <a:spLocks noGrp="1"/>
          </p:cNvSpPr>
          <p:nvPr>
            <p:ph idx="1"/>
          </p:nvPr>
        </p:nvSpPr>
        <p:spPr>
          <a:xfrm>
            <a:off x="918152" y="2562655"/>
            <a:ext cx="10249505" cy="3634486"/>
          </a:xfrm>
        </p:spPr>
        <p:txBody>
          <a:bodyPr>
            <a:normAutofit fontScale="92500" lnSpcReduction="10000"/>
          </a:bodyPr>
          <a:lstStyle/>
          <a:p>
            <a:r>
              <a:rPr lang="en-US" dirty="0"/>
              <a:t>There are only two ways to change the allocated interests of an HOA.</a:t>
            </a:r>
          </a:p>
          <a:p>
            <a:pPr marL="0" indent="0">
              <a:buNone/>
            </a:pPr>
            <a:endParaRPr lang="en-US" dirty="0"/>
          </a:p>
          <a:p>
            <a:r>
              <a:rPr lang="en-US" dirty="0"/>
              <a:t>First, the developer of an HOA (aka the “Declarant”), can, in an HOA’s declaration, reserve the right to change the allocated interests as the development progresses and unilaterally file amendments to the declaration to that effect. </a:t>
            </a:r>
          </a:p>
          <a:p>
            <a:pPr marL="0" indent="0">
              <a:buNone/>
            </a:pPr>
            <a:endParaRPr lang="en-US" dirty="0"/>
          </a:p>
          <a:p>
            <a:r>
              <a:rPr lang="en-US" dirty="0"/>
              <a:t>Second, the owners of the HOA can, by no less than 67% approval, vote for an amendment to the declaration that changes the allocated interests.</a:t>
            </a:r>
          </a:p>
          <a:p>
            <a:pPr lvl="1"/>
            <a:endParaRPr lang="en-US" dirty="0"/>
          </a:p>
          <a:p>
            <a:pPr lvl="1"/>
            <a:endParaRPr lang="en-US" dirty="0"/>
          </a:p>
          <a:p>
            <a:pPr marL="0" indent="0">
              <a:buNone/>
            </a:pPr>
            <a:r>
              <a:rPr lang="en-US" dirty="0"/>
              <a:t>C.R.S. § 33-33.3-217(4)(a)</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443643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1BD50-4D6F-421C-9AC8-4AB5E3ED0801}"/>
              </a:ext>
            </a:extLst>
          </p:cNvPr>
          <p:cNvSpPr>
            <a:spLocks noGrp="1"/>
          </p:cNvSpPr>
          <p:nvPr>
            <p:ph type="title"/>
          </p:nvPr>
        </p:nvSpPr>
        <p:spPr>
          <a:xfrm>
            <a:off x="581192" y="702155"/>
            <a:ext cx="11029616" cy="718871"/>
          </a:xfrm>
        </p:spPr>
        <p:txBody>
          <a:bodyPr/>
          <a:lstStyle/>
          <a:p>
            <a:pPr algn="ctr"/>
            <a:r>
              <a:rPr lang="en-US" dirty="0">
                <a:latin typeface="+mn-lt"/>
                <a:cs typeface="Calibri" panose="020F0502020204030204" pitchFamily="34" charset="0"/>
              </a:rPr>
              <a:t>Inception of the boundary</a:t>
            </a:r>
          </a:p>
        </p:txBody>
      </p:sp>
      <p:sp>
        <p:nvSpPr>
          <p:cNvPr id="3" name="Content Placeholder 2">
            <a:extLst>
              <a:ext uri="{FF2B5EF4-FFF2-40B4-BE49-F238E27FC236}">
                <a16:creationId xmlns:a16="http://schemas.microsoft.com/office/drawing/2014/main" id="{4A1FD36F-2EFC-4ABF-88B8-0523101CA558}"/>
              </a:ext>
            </a:extLst>
          </p:cNvPr>
          <p:cNvSpPr>
            <a:spLocks noGrp="1"/>
          </p:cNvSpPr>
          <p:nvPr>
            <p:ph idx="1"/>
          </p:nvPr>
        </p:nvSpPr>
        <p:spPr>
          <a:xfrm>
            <a:off x="912253" y="2834025"/>
            <a:ext cx="10249505" cy="3634486"/>
          </a:xfrm>
        </p:spPr>
        <p:txBody>
          <a:bodyPr>
            <a:normAutofit/>
          </a:bodyPr>
          <a:lstStyle/>
          <a:p>
            <a:r>
              <a:rPr lang="en-US" dirty="0"/>
              <a:t>In 1999, the Boundary was formed by Crystal River Limited Partnership, also known as the “Declarant” of the Boundary Townhome Association</a:t>
            </a:r>
          </a:p>
          <a:p>
            <a:pPr marL="0" indent="0">
              <a:buNone/>
            </a:pPr>
            <a:endParaRPr lang="en-US" dirty="0"/>
          </a:p>
          <a:p>
            <a:r>
              <a:rPr lang="en-US" dirty="0"/>
              <a:t>When it was formed, the Boundary was intended to be solely a “Townhome Community,” with a maximum of 33 “Townhome Lots.” </a:t>
            </a:r>
          </a:p>
          <a:p>
            <a:pPr lvl="1"/>
            <a:r>
              <a:rPr lang="en-US" dirty="0"/>
              <a:t>Hence, the initial name of your association was “The Boundary Townhome Association.” </a:t>
            </a:r>
          </a:p>
          <a:p>
            <a:pPr marL="0" indent="0">
              <a:buNone/>
            </a:pPr>
            <a:endParaRPr lang="en-US" dirty="0"/>
          </a:p>
          <a:p>
            <a:r>
              <a:rPr lang="en-US" dirty="0"/>
              <a:t>Originally, there were only seven lots in the Boundary and the Original Declaration was tailored to the “Townhome Community,” although the prospect of further development was allowed. </a:t>
            </a:r>
          </a:p>
          <a:p>
            <a:endParaRPr lang="en-US" dirty="0"/>
          </a:p>
          <a:p>
            <a:pPr lvl="1"/>
            <a:endParaRPr lang="en-US" dirty="0"/>
          </a:p>
          <a:p>
            <a:pPr lvl="1"/>
            <a:endParaRPr lang="en-US" dirty="0"/>
          </a:p>
          <a:p>
            <a:pPr marL="0" indent="0">
              <a:buNone/>
            </a:pPr>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688064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0817E-3293-4BF8-8661-19A4B0446B91}"/>
              </a:ext>
            </a:extLst>
          </p:cNvPr>
          <p:cNvSpPr>
            <a:spLocks noGrp="1"/>
          </p:cNvSpPr>
          <p:nvPr>
            <p:ph type="title"/>
          </p:nvPr>
        </p:nvSpPr>
        <p:spPr>
          <a:xfrm>
            <a:off x="280324" y="365893"/>
            <a:ext cx="11029616" cy="1188720"/>
          </a:xfrm>
        </p:spPr>
        <p:txBody>
          <a:bodyPr/>
          <a:lstStyle/>
          <a:p>
            <a:pPr algn="ctr"/>
            <a:r>
              <a:rPr lang="en-US" dirty="0">
                <a:latin typeface="+mn-lt"/>
              </a:rPr>
              <a:t>Allocated Interests in The original declaration</a:t>
            </a:r>
          </a:p>
        </p:txBody>
      </p:sp>
      <p:pic>
        <p:nvPicPr>
          <p:cNvPr id="7" name="Picture 6">
            <a:extLst>
              <a:ext uri="{FF2B5EF4-FFF2-40B4-BE49-F238E27FC236}">
                <a16:creationId xmlns:a16="http://schemas.microsoft.com/office/drawing/2014/main" id="{226ED79A-763E-4936-B164-1B50E34ED9A5}"/>
              </a:ext>
            </a:extLst>
          </p:cNvPr>
          <p:cNvPicPr>
            <a:picLocks noChangeAspect="1"/>
          </p:cNvPicPr>
          <p:nvPr/>
        </p:nvPicPr>
        <p:blipFill>
          <a:blip r:embed="rId3"/>
          <a:stretch>
            <a:fillRect/>
          </a:stretch>
        </p:blipFill>
        <p:spPr>
          <a:xfrm>
            <a:off x="2591975" y="2036180"/>
            <a:ext cx="6620627" cy="4119664"/>
          </a:xfrm>
          <a:prstGeom prst="rect">
            <a:avLst/>
          </a:prstGeom>
        </p:spPr>
      </p:pic>
    </p:spTree>
    <p:extLst>
      <p:ext uri="{BB962C8B-B14F-4D97-AF65-F5344CB8AC3E}">
        <p14:creationId xmlns:p14="http://schemas.microsoft.com/office/powerpoint/2010/main" val="2100890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0817E-3293-4BF8-8661-19A4B0446B91}"/>
              </a:ext>
            </a:extLst>
          </p:cNvPr>
          <p:cNvSpPr>
            <a:spLocks noGrp="1"/>
          </p:cNvSpPr>
          <p:nvPr>
            <p:ph type="title"/>
          </p:nvPr>
        </p:nvSpPr>
        <p:spPr>
          <a:xfrm>
            <a:off x="581192" y="424886"/>
            <a:ext cx="11029616" cy="1188720"/>
          </a:xfrm>
        </p:spPr>
        <p:txBody>
          <a:bodyPr/>
          <a:lstStyle/>
          <a:p>
            <a:pPr algn="ctr"/>
            <a:r>
              <a:rPr lang="en-US" dirty="0">
                <a:latin typeface="+mn-lt"/>
              </a:rPr>
              <a:t>Allocated Interests in The original declaration</a:t>
            </a:r>
          </a:p>
        </p:txBody>
      </p:sp>
      <p:pic>
        <p:nvPicPr>
          <p:cNvPr id="4" name="Picture 3">
            <a:extLst>
              <a:ext uri="{FF2B5EF4-FFF2-40B4-BE49-F238E27FC236}">
                <a16:creationId xmlns:a16="http://schemas.microsoft.com/office/drawing/2014/main" id="{71CD61BD-5AAA-4AE1-82E5-BDD4A2780E61}"/>
              </a:ext>
            </a:extLst>
          </p:cNvPr>
          <p:cNvPicPr>
            <a:picLocks noChangeAspect="1"/>
          </p:cNvPicPr>
          <p:nvPr/>
        </p:nvPicPr>
        <p:blipFill>
          <a:blip r:embed="rId3"/>
          <a:stretch>
            <a:fillRect/>
          </a:stretch>
        </p:blipFill>
        <p:spPr>
          <a:xfrm>
            <a:off x="2738150" y="2066377"/>
            <a:ext cx="6602425" cy="3904043"/>
          </a:xfrm>
          <a:prstGeom prst="rect">
            <a:avLst/>
          </a:prstGeom>
        </p:spPr>
      </p:pic>
    </p:spTree>
    <p:extLst>
      <p:ext uri="{BB962C8B-B14F-4D97-AF65-F5344CB8AC3E}">
        <p14:creationId xmlns:p14="http://schemas.microsoft.com/office/powerpoint/2010/main" val="3331112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1BD50-4D6F-421C-9AC8-4AB5E3ED0801}"/>
              </a:ext>
            </a:extLst>
          </p:cNvPr>
          <p:cNvSpPr>
            <a:spLocks noGrp="1"/>
          </p:cNvSpPr>
          <p:nvPr>
            <p:ph type="title"/>
          </p:nvPr>
        </p:nvSpPr>
        <p:spPr>
          <a:xfrm>
            <a:off x="581192" y="702155"/>
            <a:ext cx="11029616" cy="718871"/>
          </a:xfrm>
        </p:spPr>
        <p:txBody>
          <a:bodyPr/>
          <a:lstStyle/>
          <a:p>
            <a:pPr algn="ctr"/>
            <a:r>
              <a:rPr lang="en-US" dirty="0">
                <a:latin typeface="+mn-lt"/>
                <a:cs typeface="Calibri" panose="020F0502020204030204" pitchFamily="34" charset="0"/>
              </a:rPr>
              <a:t>Early Development of the Boundary</a:t>
            </a:r>
          </a:p>
        </p:txBody>
      </p:sp>
      <p:sp>
        <p:nvSpPr>
          <p:cNvPr id="3" name="Content Placeholder 2">
            <a:extLst>
              <a:ext uri="{FF2B5EF4-FFF2-40B4-BE49-F238E27FC236}">
                <a16:creationId xmlns:a16="http://schemas.microsoft.com/office/drawing/2014/main" id="{4A1FD36F-2EFC-4ABF-88B8-0523101CA558}"/>
              </a:ext>
            </a:extLst>
          </p:cNvPr>
          <p:cNvSpPr>
            <a:spLocks noGrp="1"/>
          </p:cNvSpPr>
          <p:nvPr>
            <p:ph idx="1"/>
          </p:nvPr>
        </p:nvSpPr>
        <p:spPr>
          <a:xfrm>
            <a:off x="912253" y="2834025"/>
            <a:ext cx="10249505" cy="3634486"/>
          </a:xfrm>
        </p:spPr>
        <p:txBody>
          <a:bodyPr>
            <a:normAutofit/>
          </a:bodyPr>
          <a:lstStyle/>
          <a:p>
            <a:r>
              <a:rPr lang="en-US" dirty="0"/>
              <a:t>In or around 2001, Crystal River Limited Partnership sold the Boundary and transferred all its development rights to EP Boundary, LLC (“EP”), and, therefore, EP became the new Declarant. </a:t>
            </a:r>
          </a:p>
          <a:p>
            <a:pPr marL="0" indent="0">
              <a:buNone/>
            </a:pPr>
            <a:endParaRPr lang="en-US" dirty="0"/>
          </a:p>
          <a:p>
            <a:r>
              <a:rPr lang="en-US" dirty="0"/>
              <a:t>Shortly thereafter, EP recorded an Amended and Restated Declaration that revised the original declaration for the Boundary.</a:t>
            </a:r>
          </a:p>
          <a:p>
            <a:pPr marL="0" indent="0">
              <a:buNone/>
            </a:pPr>
            <a:endParaRPr lang="en-US" dirty="0"/>
          </a:p>
          <a:p>
            <a:r>
              <a:rPr lang="en-US" dirty="0"/>
              <a:t>The Amended Declaration, among other things, </a:t>
            </a:r>
          </a:p>
          <a:p>
            <a:pPr lvl="1"/>
            <a:r>
              <a:rPr lang="en-US" dirty="0"/>
              <a:t>Introduced the concept of Condominium Units, in addition to Townhome Lots; and</a:t>
            </a:r>
          </a:p>
          <a:p>
            <a:pPr lvl="1"/>
            <a:r>
              <a:rPr lang="en-US" dirty="0"/>
              <a:t>Changed the name of the association from “The Boundary Townhome Association” to “The Boundary Association.”</a:t>
            </a:r>
          </a:p>
          <a:p>
            <a:endParaRPr lang="en-US" dirty="0"/>
          </a:p>
          <a:p>
            <a:pPr lvl="1"/>
            <a:endParaRPr lang="en-US" dirty="0"/>
          </a:p>
          <a:p>
            <a:pPr lvl="1"/>
            <a:endParaRPr lang="en-US" dirty="0"/>
          </a:p>
          <a:p>
            <a:pPr marL="0" indent="0">
              <a:buNone/>
            </a:pPr>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588306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0817E-3293-4BF8-8661-19A4B0446B91}"/>
              </a:ext>
            </a:extLst>
          </p:cNvPr>
          <p:cNvSpPr>
            <a:spLocks noGrp="1"/>
          </p:cNvSpPr>
          <p:nvPr>
            <p:ph type="title"/>
          </p:nvPr>
        </p:nvSpPr>
        <p:spPr>
          <a:xfrm>
            <a:off x="581192" y="430786"/>
            <a:ext cx="11029616" cy="1188720"/>
          </a:xfrm>
        </p:spPr>
        <p:txBody>
          <a:bodyPr/>
          <a:lstStyle/>
          <a:p>
            <a:pPr algn="ctr"/>
            <a:r>
              <a:rPr lang="en-US" dirty="0">
                <a:latin typeface="+mn-lt"/>
              </a:rPr>
              <a:t>Allocated interests in The Amended declaration</a:t>
            </a:r>
          </a:p>
        </p:txBody>
      </p:sp>
      <p:pic>
        <p:nvPicPr>
          <p:cNvPr id="4" name="Picture 3">
            <a:extLst>
              <a:ext uri="{FF2B5EF4-FFF2-40B4-BE49-F238E27FC236}">
                <a16:creationId xmlns:a16="http://schemas.microsoft.com/office/drawing/2014/main" id="{6A8DB9A6-63B0-45E5-B1C6-0672E581972E}"/>
              </a:ext>
            </a:extLst>
          </p:cNvPr>
          <p:cNvPicPr>
            <a:picLocks noChangeAspect="1"/>
          </p:cNvPicPr>
          <p:nvPr/>
        </p:nvPicPr>
        <p:blipFill>
          <a:blip r:embed="rId3"/>
          <a:stretch>
            <a:fillRect/>
          </a:stretch>
        </p:blipFill>
        <p:spPr>
          <a:xfrm>
            <a:off x="3411166" y="1911485"/>
            <a:ext cx="5369668" cy="3035030"/>
          </a:xfrm>
          <a:prstGeom prst="rect">
            <a:avLst/>
          </a:prstGeom>
        </p:spPr>
      </p:pic>
      <p:pic>
        <p:nvPicPr>
          <p:cNvPr id="6" name="Picture 5">
            <a:extLst>
              <a:ext uri="{FF2B5EF4-FFF2-40B4-BE49-F238E27FC236}">
                <a16:creationId xmlns:a16="http://schemas.microsoft.com/office/drawing/2014/main" id="{D4B869DB-5123-482A-AF91-13E3857CB693}"/>
              </a:ext>
            </a:extLst>
          </p:cNvPr>
          <p:cNvPicPr>
            <a:picLocks noChangeAspect="1"/>
          </p:cNvPicPr>
          <p:nvPr/>
        </p:nvPicPr>
        <p:blipFill>
          <a:blip r:embed="rId4"/>
          <a:stretch>
            <a:fillRect/>
          </a:stretch>
        </p:blipFill>
        <p:spPr>
          <a:xfrm>
            <a:off x="3450077" y="4888427"/>
            <a:ext cx="5330757" cy="817123"/>
          </a:xfrm>
          <a:prstGeom prst="rect">
            <a:avLst/>
          </a:prstGeom>
        </p:spPr>
      </p:pic>
    </p:spTree>
    <p:extLst>
      <p:ext uri="{BB962C8B-B14F-4D97-AF65-F5344CB8AC3E}">
        <p14:creationId xmlns:p14="http://schemas.microsoft.com/office/powerpoint/2010/main" val="3949102997"/>
      </p:ext>
    </p:extLst>
  </p:cSld>
  <p:clrMapOvr>
    <a:masterClrMapping/>
  </p:clrMapOvr>
</p:sld>
</file>

<file path=ppt/theme/theme1.xml><?xml version="1.0" encoding="utf-8"?>
<a:theme xmlns:a="http://schemas.openxmlformats.org/drawingml/2006/main" name="DividendVTI">
  <a:themeElements>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fontScheme name="Dividend">
      <a:majorFont>
        <a:latin typeface="Century School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2040</TotalTime>
  <Words>936</Words>
  <Application>Microsoft Office PowerPoint</Application>
  <PresentationFormat>Widescreen</PresentationFormat>
  <Paragraphs>152</Paragraphs>
  <Slides>23</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Calibri</vt:lpstr>
      <vt:lpstr>Century Schoolbook</vt:lpstr>
      <vt:lpstr>Franklin Gothic Book</vt:lpstr>
      <vt:lpstr>Wingdings 2</vt:lpstr>
      <vt:lpstr>DividendVTI</vt:lpstr>
      <vt:lpstr>Special Meeting of Members  March 3, 2022, at 5:00 pm RVR Ranch house conference Room </vt:lpstr>
      <vt:lpstr>What documents and laws govern the Boundary?</vt:lpstr>
      <vt:lpstr>What are “allocated interests” of an HOA?</vt:lpstr>
      <vt:lpstr>Allocated interests are hard to change</vt:lpstr>
      <vt:lpstr>Inception of the boundary</vt:lpstr>
      <vt:lpstr>Allocated Interests in The original declaration</vt:lpstr>
      <vt:lpstr>Allocated Interests in The original declaration</vt:lpstr>
      <vt:lpstr>Early Development of the Boundary</vt:lpstr>
      <vt:lpstr>Allocated interests in The Amended declaration</vt:lpstr>
      <vt:lpstr>Allocated interests in The Amended declaration</vt:lpstr>
      <vt:lpstr>Declarant reserved rights in The Amended declaration</vt:lpstr>
      <vt:lpstr>EP Reallocation Amendments</vt:lpstr>
      <vt:lpstr>July 13, 2001  Reallocation amendment</vt:lpstr>
      <vt:lpstr>July 26, 2001  Reallocation amendment</vt:lpstr>
      <vt:lpstr>November 9, 2001  Reallocation amendment</vt:lpstr>
      <vt:lpstr>EP Sells to Braeburn</vt:lpstr>
      <vt:lpstr>Subsequent Reallocation Amendments</vt:lpstr>
      <vt:lpstr>February 18, 2014 Reallocation amendment</vt:lpstr>
      <vt:lpstr>March 2, 2015 Reallocation amendment</vt:lpstr>
      <vt:lpstr>November 1, 2021 Reallocation amendment</vt:lpstr>
      <vt:lpstr>Subsequent Reallocation Amendments</vt:lpstr>
      <vt:lpstr>Next Steps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Hostetter</dc:creator>
  <cp:lastModifiedBy>Carl Hostetter</cp:lastModifiedBy>
  <cp:revision>60</cp:revision>
  <cp:lastPrinted>2022-03-03T20:40:52Z</cp:lastPrinted>
  <dcterms:created xsi:type="dcterms:W3CDTF">2022-01-17T15:53:13Z</dcterms:created>
  <dcterms:modified xsi:type="dcterms:W3CDTF">2022-03-04T13:17:58Z</dcterms:modified>
</cp:coreProperties>
</file>