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60" r:id="rId4"/>
    <p:sldId id="258" r:id="rId5"/>
    <p:sldId id="261" r:id="rId6"/>
    <p:sldId id="263" r:id="rId7"/>
    <p:sldId id="264" r:id="rId8"/>
    <p:sldId id="265" r:id="rId9"/>
    <p:sldId id="266" r:id="rId10"/>
    <p:sldId id="267" r:id="rId11"/>
    <p:sldId id="268" r:id="rId12"/>
    <p:sldId id="269"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09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dirty="0"/>
              <a:t>Click to edit Master title style</a:t>
            </a:r>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latin typeface="+mn-lt"/>
              </a:defRPr>
            </a:lvl1pPr>
          </a:lstStyle>
          <a:p>
            <a:fld id="{11A6662E-FAF4-44BC-88B5-85A7CBFB6D30}" type="datetime1">
              <a:rPr lang="en-US" smtClean="0"/>
              <a:pPr/>
              <a:t>3/22/2026</a:t>
            </a:fld>
            <a:endParaRPr lang="en-US"/>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latin typeface="+mn-lt"/>
              </a:defRPr>
            </a:lvl1pPr>
          </a:lstStyle>
          <a:p>
            <a:endParaRPr lang="en-US"/>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3456775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3/22/2026</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291924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3/22/2026</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11515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838200" y="365760"/>
            <a:ext cx="10515600"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3/22/2026</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739219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3/22/2026</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104219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3/22/2026</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55030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839788" y="17526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839788" y="2666999"/>
            <a:ext cx="5157787"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183188"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3/22/2026</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247769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p:txBody>
          <a:bodyPr/>
          <a:lstStyle/>
          <a:p>
            <a:fld id="{3AB41CFF-90C9-47B3-9DA1-F2BF8D839F7E}" type="datetime1">
              <a:rPr lang="en-US" smtClean="0"/>
              <a:t>3/22/2026</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263983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3/22/2026</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403448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3/22/2026</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73871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3/22/2026</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205026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0" name="Picture 39">
            <a:extLst>
              <a:ext uri="{FF2B5EF4-FFF2-40B4-BE49-F238E27FC236}">
                <a16:creationId xmlns:a16="http://schemas.microsoft.com/office/drawing/2014/main" id="{1CB7E8AE-A3AC-4BB7-A5C6-F00EC697B265}"/>
              </a:ext>
            </a:extLst>
          </p:cNvPr>
          <p:cNvPicPr>
            <a:picLocks noChangeAspect="1"/>
          </p:cNvPicPr>
          <p:nvPr/>
        </p:nvPicPr>
        <p:blipFill>
          <a:blip r:embed="rId13">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838200" y="425450"/>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838200" y="1949450"/>
            <a:ext cx="10515600"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838200" y="6324600"/>
            <a:ext cx="2743200" cy="365125"/>
          </a:xfrm>
          <a:prstGeom prst="rect">
            <a:avLst/>
          </a:prstGeom>
        </p:spPr>
        <p:txBody>
          <a:bodyPr vert="horz" lIns="91440" tIns="45720" rIns="91440" bIns="45720" rtlCol="0" anchor="ctr"/>
          <a:lstStyle>
            <a:lvl1pPr algn="l">
              <a:defRPr sz="900">
                <a:solidFill>
                  <a:schemeClr val="bg1">
                    <a:alpha val="60000"/>
                  </a:schemeClr>
                </a:solidFill>
                <a:latin typeface="+mn-lt"/>
              </a:defRPr>
            </a:lvl1pPr>
          </a:lstStyle>
          <a:p>
            <a:fld id="{57E0CF6C-748E-4B7A-BC8B-3011EF78ED13}" type="datetime1">
              <a:rPr lang="en-US" smtClean="0"/>
              <a:pPr/>
              <a:t>3/22/2026</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324600"/>
            <a:ext cx="4114800" cy="365125"/>
          </a:xfrm>
          <a:prstGeom prst="rect">
            <a:avLst/>
          </a:prstGeom>
        </p:spPr>
        <p:txBody>
          <a:bodyPr vert="horz" lIns="91440" tIns="45720" rIns="91440" bIns="45720" rtlCol="0" anchor="ctr"/>
          <a:lstStyle>
            <a:lvl1pPr algn="ctr">
              <a:defRPr sz="900">
                <a:solidFill>
                  <a:schemeClr val="bg1">
                    <a:alpha val="60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610600" y="6324600"/>
            <a:ext cx="2743200" cy="365125"/>
          </a:xfrm>
          <a:prstGeom prst="rect">
            <a:avLst/>
          </a:prstGeom>
        </p:spPr>
        <p:txBody>
          <a:bodyPr vert="horz" lIns="91440" tIns="45720" rIns="91440" bIns="45720" rtlCol="0" anchor="ctr"/>
          <a:lstStyle>
            <a:lvl1pPr algn="r">
              <a:defRPr sz="900">
                <a:solidFill>
                  <a:schemeClr val="bg1">
                    <a:alpha val="60000"/>
                  </a:schemeClr>
                </a:solidFill>
                <a:latin typeface="+mn-lt"/>
              </a:defRPr>
            </a:lvl1p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2739881402"/>
      </p:ext>
    </p:extLst>
  </p:cSld>
  <p:clrMap bg1="lt1" tx1="dk1" bg2="lt2" tx2="dk2" accent1="accent1" accent2="accent2" accent3="accent3" accent4="accent4" accent5="accent5" accent6="accent6" hlink="hlink" folHlink="folHlink"/>
  <p:sldLayoutIdLst>
    <p:sldLayoutId id="2147483737" r:id="rId1"/>
    <p:sldLayoutId id="2147483727" r:id="rId2"/>
    <p:sldLayoutId id="2147483728" r:id="rId3"/>
    <p:sldLayoutId id="2147483729" r:id="rId4"/>
    <p:sldLayoutId id="2147483730" r:id="rId5"/>
    <p:sldLayoutId id="2147483731" r:id="rId6"/>
    <p:sldLayoutId id="2147483732" r:id="rId7"/>
    <p:sldLayoutId id="2147483736" r:id="rId8"/>
    <p:sldLayoutId id="2147483733" r:id="rId9"/>
    <p:sldLayoutId id="2147483734" r:id="rId10"/>
    <p:sldLayoutId id="2147483735" r:id="rId11"/>
  </p:sldLayoutIdLst>
  <p:hf sldNum="0" hdr="0" ftr="0" dt="0"/>
  <p:txStyles>
    <p:titleStyle>
      <a:lvl1pPr algn="l" defTabSz="914400" rtl="0" eaLnBrk="1" latinLnBrk="0" hangingPunct="1">
        <a:lnSpc>
          <a:spcPct val="100000"/>
        </a:lnSpc>
        <a:spcBef>
          <a:spcPct val="0"/>
        </a:spcBef>
        <a:buNone/>
        <a:defRPr sz="4400" b="1" kern="1200">
          <a:solidFill>
            <a:schemeClr val="bg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E61FBD7-E37C-4B38-BE44-A6D4978D7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0" name="Rectangle 19">
            <a:extLst>
              <a:ext uri="{FF2B5EF4-FFF2-40B4-BE49-F238E27FC236}">
                <a16:creationId xmlns:a16="http://schemas.microsoft.com/office/drawing/2014/main" id="{34F8020C-60BB-4357-8207-13221A99AE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22" name="Rectangle 21">
            <a:extLst>
              <a:ext uri="{FF2B5EF4-FFF2-40B4-BE49-F238E27FC236}">
                <a16:creationId xmlns:a16="http://schemas.microsoft.com/office/drawing/2014/main" id="{392BFCFE-FD78-4EDF-BEFE-CC444DC5F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4" name="Rectangle 23">
            <a:extLst>
              <a:ext uri="{FF2B5EF4-FFF2-40B4-BE49-F238E27FC236}">
                <a16:creationId xmlns:a16="http://schemas.microsoft.com/office/drawing/2014/main" id="{3A02D46F-C48E-4461-A19B-D244194F5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061" y="0"/>
            <a:ext cx="12191999" cy="6858000"/>
          </a:xfrm>
          <a:prstGeom prst="rect">
            <a:avLst/>
          </a:prstGeom>
          <a:blipFill dpi="0" rotWithShape="1">
            <a:blip r:embed="rId2">
              <a:alphaModFix amt="20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5AA6453C-5851-46D8-A790-031DA34DB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457" y="739600"/>
            <a:ext cx="10768226" cy="53909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5711C9-CB60-85DB-2649-21145133912A}"/>
              </a:ext>
            </a:extLst>
          </p:cNvPr>
          <p:cNvSpPr>
            <a:spLocks noGrp="1"/>
          </p:cNvSpPr>
          <p:nvPr>
            <p:ph type="ctrTitle"/>
          </p:nvPr>
        </p:nvSpPr>
        <p:spPr>
          <a:xfrm>
            <a:off x="5377544" y="867415"/>
            <a:ext cx="6101000" cy="2833528"/>
          </a:xfrm>
        </p:spPr>
        <p:txBody>
          <a:bodyPr anchor="b">
            <a:normAutofit/>
          </a:bodyPr>
          <a:lstStyle/>
          <a:p>
            <a:pPr algn="l"/>
            <a:r>
              <a:rPr lang="en-AU" sz="4800" dirty="0">
                <a:solidFill>
                  <a:schemeClr val="tx2"/>
                </a:solidFill>
                <a:latin typeface="Garamond" panose="02020404030301010803" pitchFamily="18" charset="0"/>
              </a:rPr>
              <a:t>Unseen Text Responses – Tutorial 1</a:t>
            </a:r>
          </a:p>
        </p:txBody>
      </p:sp>
      <p:sp>
        <p:nvSpPr>
          <p:cNvPr id="3" name="Subtitle 2">
            <a:extLst>
              <a:ext uri="{FF2B5EF4-FFF2-40B4-BE49-F238E27FC236}">
                <a16:creationId xmlns:a16="http://schemas.microsoft.com/office/drawing/2014/main" id="{73D4CD3C-561A-48F1-6D31-26192A06997D}"/>
              </a:ext>
            </a:extLst>
          </p:cNvPr>
          <p:cNvSpPr>
            <a:spLocks noGrp="1"/>
          </p:cNvSpPr>
          <p:nvPr>
            <p:ph type="subTitle" idx="1"/>
          </p:nvPr>
        </p:nvSpPr>
        <p:spPr>
          <a:xfrm>
            <a:off x="5410202" y="3729228"/>
            <a:ext cx="5685272" cy="1640216"/>
          </a:xfrm>
        </p:spPr>
        <p:txBody>
          <a:bodyPr anchor="t">
            <a:normAutofit/>
          </a:bodyPr>
          <a:lstStyle/>
          <a:p>
            <a:pPr algn="l"/>
            <a:r>
              <a:rPr lang="en-AU" sz="2800" dirty="0">
                <a:solidFill>
                  <a:schemeClr val="tx2"/>
                </a:solidFill>
                <a:latin typeface="Garamond" panose="02020404030301010803" pitchFamily="18" charset="0"/>
              </a:rPr>
              <a:t>Stage 6 English Advanced, Standard, Studies</a:t>
            </a:r>
          </a:p>
        </p:txBody>
      </p:sp>
      <p:pic>
        <p:nvPicPr>
          <p:cNvPr id="4" name="Picture 3">
            <a:extLst>
              <a:ext uri="{FF2B5EF4-FFF2-40B4-BE49-F238E27FC236}">
                <a16:creationId xmlns:a16="http://schemas.microsoft.com/office/drawing/2014/main" id="{B6D23324-CAC6-195E-B661-BC4D8E3EE6AC}"/>
              </a:ext>
            </a:extLst>
          </p:cNvPr>
          <p:cNvPicPr>
            <a:picLocks noChangeAspect="1"/>
          </p:cNvPicPr>
          <p:nvPr/>
        </p:nvPicPr>
        <p:blipFill>
          <a:blip r:embed="rId3"/>
          <a:srcRect t="28617" r="-1" b="15129"/>
          <a:stretch>
            <a:fillRect/>
          </a:stretch>
        </p:blipFill>
        <p:spPr>
          <a:xfrm>
            <a:off x="1066800" y="2281322"/>
            <a:ext cx="4209625" cy="2368059"/>
          </a:xfrm>
          <a:prstGeom prst="rect">
            <a:avLst/>
          </a:prstGeom>
        </p:spPr>
      </p:pic>
    </p:spTree>
    <p:extLst>
      <p:ext uri="{BB962C8B-B14F-4D97-AF65-F5344CB8AC3E}">
        <p14:creationId xmlns:p14="http://schemas.microsoft.com/office/powerpoint/2010/main" val="949791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84B9546E-20BE-462C-8BE8-4EBDB46F8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2567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FE5D2E8-C366-48AC-97AE-18C67E4EF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2225674"/>
          </a:xfrm>
          <a:prstGeom prst="rect">
            <a:avLst/>
          </a:prstGeom>
          <a:blipFill dpi="0" rotWithShape="1">
            <a:blip r:embed="rId2">
              <a:alphaModFix amt="24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4076660-C1DB-676E-351E-B811CF7130C4}"/>
              </a:ext>
            </a:extLst>
          </p:cNvPr>
          <p:cNvSpPr>
            <a:spLocks noGrp="1"/>
          </p:cNvSpPr>
          <p:nvPr>
            <p:ph type="title"/>
          </p:nvPr>
        </p:nvSpPr>
        <p:spPr>
          <a:xfrm>
            <a:off x="1198182" y="381000"/>
            <a:ext cx="10003218" cy="1600124"/>
          </a:xfrm>
        </p:spPr>
        <p:txBody>
          <a:bodyPr>
            <a:normAutofit/>
          </a:bodyPr>
          <a:lstStyle/>
          <a:p>
            <a:r>
              <a:rPr lang="en-US" sz="4800" dirty="0">
                <a:latin typeface="Garamond" panose="02020404030301010803" pitchFamily="18" charset="0"/>
              </a:rPr>
              <a:t>Modelled Example 1: 1 Quote</a:t>
            </a:r>
            <a:endParaRPr lang="en-AU" sz="4800" dirty="0">
              <a:latin typeface="Garamond" panose="02020404030301010803" pitchFamily="18" charset="0"/>
            </a:endParaRPr>
          </a:p>
        </p:txBody>
      </p:sp>
      <p:sp>
        <p:nvSpPr>
          <p:cNvPr id="3" name="Content Placeholder 2">
            <a:extLst>
              <a:ext uri="{FF2B5EF4-FFF2-40B4-BE49-F238E27FC236}">
                <a16:creationId xmlns:a16="http://schemas.microsoft.com/office/drawing/2014/main" id="{8A26BCFD-8AA3-996F-20E2-61783678EDB0}"/>
              </a:ext>
            </a:extLst>
          </p:cNvPr>
          <p:cNvSpPr>
            <a:spLocks noGrp="1"/>
          </p:cNvSpPr>
          <p:nvPr>
            <p:ph idx="1"/>
          </p:nvPr>
        </p:nvSpPr>
        <p:spPr>
          <a:xfrm>
            <a:off x="1185756" y="2362200"/>
            <a:ext cx="9334760" cy="3935986"/>
          </a:xfrm>
        </p:spPr>
        <p:txBody>
          <a:bodyPr anchor="ctr">
            <a:normAutofit fontScale="92500"/>
          </a:bodyPr>
          <a:lstStyle/>
          <a:p>
            <a:pPr marL="0" indent="0">
              <a:buNone/>
            </a:pPr>
            <a:r>
              <a:rPr lang="en-US" sz="2600" dirty="0">
                <a:solidFill>
                  <a:schemeClr val="tx1">
                    <a:alpha val="80000"/>
                  </a:schemeClr>
                </a:solidFill>
                <a:latin typeface="Garamond" panose="02020404030301010803" pitchFamily="18" charset="0"/>
              </a:rPr>
              <a:t>Text 1 illustrates the power of resilience by showing how individuals can overcome difficult circumstances. For example, it states </a:t>
            </a:r>
            <a:r>
              <a:rPr lang="en-US" sz="2600" b="1" dirty="0">
                <a:solidFill>
                  <a:schemeClr val="tx1">
                    <a:alpha val="80000"/>
                  </a:schemeClr>
                </a:solidFill>
                <a:latin typeface="Garamond" panose="02020404030301010803" pitchFamily="18" charset="0"/>
              </a:rPr>
              <a:t>“the rose that grew from a crack in the concrete.”</a:t>
            </a:r>
            <a:r>
              <a:rPr lang="en-US" sz="2600" dirty="0">
                <a:solidFill>
                  <a:schemeClr val="tx1">
                    <a:alpha val="80000"/>
                  </a:schemeClr>
                </a:solidFill>
                <a:latin typeface="Garamond" panose="02020404030301010803" pitchFamily="18" charset="0"/>
              </a:rPr>
              <a:t> Here, the use of </a:t>
            </a:r>
            <a:r>
              <a:rPr lang="en-US" sz="2600" b="1" dirty="0">
                <a:solidFill>
                  <a:schemeClr val="tx1">
                    <a:alpha val="80000"/>
                  </a:schemeClr>
                </a:solidFill>
                <a:latin typeface="Garamond" panose="02020404030301010803" pitchFamily="18" charset="0"/>
              </a:rPr>
              <a:t>metaphor</a:t>
            </a:r>
            <a:r>
              <a:rPr lang="en-US" sz="2600" dirty="0">
                <a:solidFill>
                  <a:schemeClr val="tx1">
                    <a:alpha val="80000"/>
                  </a:schemeClr>
                </a:solidFill>
                <a:latin typeface="Garamond" panose="02020404030301010803" pitchFamily="18" charset="0"/>
              </a:rPr>
              <a:t> compares </a:t>
            </a:r>
            <a:r>
              <a:rPr lang="en-US" sz="2600" b="1" dirty="0">
                <a:solidFill>
                  <a:schemeClr val="tx1">
                    <a:alpha val="80000"/>
                  </a:schemeClr>
                </a:solidFill>
                <a:latin typeface="Garamond" panose="02020404030301010803" pitchFamily="18" charset="0"/>
              </a:rPr>
              <a:t>a rose growing through concrete to a person overcoming adversity</a:t>
            </a:r>
            <a:r>
              <a:rPr lang="en-US" sz="2600" dirty="0">
                <a:solidFill>
                  <a:schemeClr val="tx1">
                    <a:alpha val="80000"/>
                  </a:schemeClr>
                </a:solidFill>
                <a:latin typeface="Garamond" panose="02020404030301010803" pitchFamily="18" charset="0"/>
              </a:rPr>
              <a:t>, illustrating how individuals can succeed despite living in harsh and restrictive environments. Moreover, the </a:t>
            </a:r>
            <a:r>
              <a:rPr lang="en-US" sz="2600" b="1" dirty="0">
                <a:solidFill>
                  <a:schemeClr val="tx1">
                    <a:alpha val="80000"/>
                  </a:schemeClr>
                </a:solidFill>
                <a:latin typeface="Garamond" panose="02020404030301010803" pitchFamily="18" charset="0"/>
              </a:rPr>
              <a:t>symbolism of the rose</a:t>
            </a:r>
            <a:r>
              <a:rPr lang="en-US" sz="2600" dirty="0">
                <a:solidFill>
                  <a:schemeClr val="tx1">
                    <a:alpha val="80000"/>
                  </a:schemeClr>
                </a:solidFill>
                <a:latin typeface="Garamond" panose="02020404030301010803" pitchFamily="18" charset="0"/>
              </a:rPr>
              <a:t> illustrates strength and growth in places where life would normally not survive. Finally, the poem illustrates the power of resilience by celebrating those who succeed despite being unsupported and facing significant obstacles.</a:t>
            </a:r>
            <a:endParaRPr lang="en-AU" sz="1800" dirty="0">
              <a:solidFill>
                <a:schemeClr val="tx1">
                  <a:alpha val="80000"/>
                </a:schemeClr>
              </a:solidFill>
            </a:endParaRPr>
          </a:p>
        </p:txBody>
      </p:sp>
    </p:spTree>
    <p:extLst>
      <p:ext uri="{BB962C8B-B14F-4D97-AF65-F5344CB8AC3E}">
        <p14:creationId xmlns:p14="http://schemas.microsoft.com/office/powerpoint/2010/main" val="277042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F7B6B0-1120-9286-DA63-242ECE82F3BB}"/>
            </a:ext>
          </a:extLst>
        </p:cNvPr>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6" name="Rectangle 25">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28" name="Rectangle 27">
            <a:extLst>
              <a:ext uri="{FF2B5EF4-FFF2-40B4-BE49-F238E27FC236}">
                <a16:creationId xmlns:a16="http://schemas.microsoft.com/office/drawing/2014/main" id="{84B9546E-20BE-462C-8BE8-4EBDB46F8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2567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DFE5D2E8-C366-48AC-97AE-18C67E4EF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2225674"/>
          </a:xfrm>
          <a:prstGeom prst="rect">
            <a:avLst/>
          </a:prstGeom>
          <a:blipFill dpi="0" rotWithShape="1">
            <a:blip r:embed="rId2">
              <a:alphaModFix amt="24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EDC79AA-BBF0-3EBB-006C-2B5FAAC04157}"/>
              </a:ext>
            </a:extLst>
          </p:cNvPr>
          <p:cNvSpPr>
            <a:spLocks noGrp="1"/>
          </p:cNvSpPr>
          <p:nvPr>
            <p:ph type="title"/>
          </p:nvPr>
        </p:nvSpPr>
        <p:spPr>
          <a:xfrm>
            <a:off x="1198182" y="381000"/>
            <a:ext cx="10003218" cy="1600124"/>
          </a:xfrm>
        </p:spPr>
        <p:txBody>
          <a:bodyPr>
            <a:normAutofit/>
          </a:bodyPr>
          <a:lstStyle/>
          <a:p>
            <a:r>
              <a:rPr lang="en-US" sz="4800" dirty="0">
                <a:latin typeface="Garamond" panose="02020404030301010803" pitchFamily="18" charset="0"/>
              </a:rPr>
              <a:t>Modelled Example 2: 2 Quotes</a:t>
            </a:r>
            <a:endParaRPr lang="en-AU" sz="4800" dirty="0">
              <a:latin typeface="Garamond" panose="02020404030301010803" pitchFamily="18" charset="0"/>
            </a:endParaRPr>
          </a:p>
        </p:txBody>
      </p:sp>
      <p:sp>
        <p:nvSpPr>
          <p:cNvPr id="3" name="Content Placeholder 2">
            <a:extLst>
              <a:ext uri="{FF2B5EF4-FFF2-40B4-BE49-F238E27FC236}">
                <a16:creationId xmlns:a16="http://schemas.microsoft.com/office/drawing/2014/main" id="{85DBDEAA-87E7-E271-F931-54C7B96BDDE4}"/>
              </a:ext>
            </a:extLst>
          </p:cNvPr>
          <p:cNvSpPr>
            <a:spLocks noGrp="1"/>
          </p:cNvSpPr>
          <p:nvPr>
            <p:ph idx="1"/>
          </p:nvPr>
        </p:nvSpPr>
        <p:spPr>
          <a:xfrm>
            <a:off x="1185755" y="2362200"/>
            <a:ext cx="9383922" cy="3935986"/>
          </a:xfrm>
        </p:spPr>
        <p:txBody>
          <a:bodyPr anchor="ctr">
            <a:noAutofit/>
          </a:bodyPr>
          <a:lstStyle/>
          <a:p>
            <a:pPr marL="0" indent="0">
              <a:lnSpc>
                <a:spcPct val="100000"/>
              </a:lnSpc>
              <a:buNone/>
            </a:pPr>
            <a:r>
              <a:rPr lang="en-US" sz="2000" dirty="0">
                <a:solidFill>
                  <a:schemeClr val="tx1">
                    <a:alpha val="80000"/>
                  </a:schemeClr>
                </a:solidFill>
                <a:latin typeface="Garamond" panose="02020404030301010803" pitchFamily="18" charset="0"/>
              </a:rPr>
              <a:t>Text 1 illustrates the power of resilience by showing how individuals can overcome difficult circumstances. For example, it states </a:t>
            </a:r>
            <a:r>
              <a:rPr lang="en-US" sz="2000" b="1" dirty="0">
                <a:solidFill>
                  <a:schemeClr val="tx1">
                    <a:alpha val="80000"/>
                  </a:schemeClr>
                </a:solidFill>
                <a:latin typeface="Garamond" panose="02020404030301010803" pitchFamily="18" charset="0"/>
              </a:rPr>
              <a:t>“the rose that grew from a crack in the concrete.”</a:t>
            </a:r>
            <a:r>
              <a:rPr lang="en-US" sz="2000" dirty="0">
                <a:solidFill>
                  <a:schemeClr val="tx1">
                    <a:alpha val="80000"/>
                  </a:schemeClr>
                </a:solidFill>
                <a:latin typeface="Garamond" panose="02020404030301010803" pitchFamily="18" charset="0"/>
              </a:rPr>
              <a:t> Here, the use of </a:t>
            </a:r>
            <a:r>
              <a:rPr lang="en-US" sz="2000" b="1" dirty="0">
                <a:solidFill>
                  <a:schemeClr val="tx1">
                    <a:alpha val="80000"/>
                  </a:schemeClr>
                </a:solidFill>
                <a:latin typeface="Garamond" panose="02020404030301010803" pitchFamily="18" charset="0"/>
              </a:rPr>
              <a:t>metaphor</a:t>
            </a:r>
            <a:r>
              <a:rPr lang="en-US" sz="2000" dirty="0">
                <a:solidFill>
                  <a:schemeClr val="tx1">
                    <a:alpha val="80000"/>
                  </a:schemeClr>
                </a:solidFill>
                <a:latin typeface="Garamond" panose="02020404030301010803" pitchFamily="18" charset="0"/>
              </a:rPr>
              <a:t> compares </a:t>
            </a:r>
            <a:r>
              <a:rPr lang="en-US" sz="2000" b="1" dirty="0">
                <a:solidFill>
                  <a:schemeClr val="tx1">
                    <a:alpha val="80000"/>
                  </a:schemeClr>
                </a:solidFill>
                <a:latin typeface="Garamond" panose="02020404030301010803" pitchFamily="18" charset="0"/>
              </a:rPr>
              <a:t>a rose growing through concrete to a person overcoming adversity</a:t>
            </a:r>
            <a:r>
              <a:rPr lang="en-US" sz="2000" dirty="0">
                <a:solidFill>
                  <a:schemeClr val="tx1">
                    <a:alpha val="80000"/>
                  </a:schemeClr>
                </a:solidFill>
                <a:latin typeface="Garamond" panose="02020404030301010803" pitchFamily="18" charset="0"/>
              </a:rPr>
              <a:t>, illustrating how individuals can succeed despite living in harsh and restrictive environments. Moreover, the </a:t>
            </a:r>
            <a:r>
              <a:rPr lang="en-US" sz="2000" b="1" dirty="0">
                <a:solidFill>
                  <a:schemeClr val="tx1">
                    <a:alpha val="80000"/>
                  </a:schemeClr>
                </a:solidFill>
                <a:latin typeface="Garamond" panose="02020404030301010803" pitchFamily="18" charset="0"/>
              </a:rPr>
              <a:t>symbolism of the rose</a:t>
            </a:r>
            <a:r>
              <a:rPr lang="en-US" sz="2000" dirty="0">
                <a:solidFill>
                  <a:schemeClr val="tx1">
                    <a:alpha val="80000"/>
                  </a:schemeClr>
                </a:solidFill>
                <a:latin typeface="Garamond" panose="02020404030301010803" pitchFamily="18" charset="0"/>
              </a:rPr>
              <a:t> illustrates strength and growth in places where life would normally not survive. Furthermore, the power of resilience is expounded by the line </a:t>
            </a:r>
            <a:r>
              <a:rPr lang="en-US" sz="2000" b="1" dirty="0">
                <a:solidFill>
                  <a:schemeClr val="tx1">
                    <a:alpha val="80000"/>
                  </a:schemeClr>
                </a:solidFill>
                <a:latin typeface="Garamond" panose="02020404030301010803" pitchFamily="18" charset="0"/>
              </a:rPr>
              <a:t>“by keeping its dreams, it learned to breathe fresh air.”</a:t>
            </a:r>
            <a:r>
              <a:rPr lang="en-US" sz="2000" dirty="0">
                <a:solidFill>
                  <a:schemeClr val="tx1">
                    <a:alpha val="80000"/>
                  </a:schemeClr>
                </a:solidFill>
                <a:latin typeface="Garamond" panose="02020404030301010803" pitchFamily="18" charset="0"/>
              </a:rPr>
              <a:t> Here, the use of </a:t>
            </a:r>
            <a:r>
              <a:rPr lang="en-US" sz="2000" b="1" dirty="0">
                <a:solidFill>
                  <a:schemeClr val="tx1">
                    <a:alpha val="80000"/>
                  </a:schemeClr>
                </a:solidFill>
                <a:latin typeface="Garamond" panose="02020404030301010803" pitchFamily="18" charset="0"/>
              </a:rPr>
              <a:t>personification</a:t>
            </a:r>
            <a:r>
              <a:rPr lang="en-US" sz="2000" dirty="0">
                <a:solidFill>
                  <a:schemeClr val="tx1">
                    <a:alpha val="80000"/>
                  </a:schemeClr>
                </a:solidFill>
                <a:latin typeface="Garamond" panose="02020404030301010803" pitchFamily="18" charset="0"/>
              </a:rPr>
              <a:t> illustrates how the rose is given human qualities, </a:t>
            </a:r>
            <a:r>
              <a:rPr lang="en-US" sz="2000" dirty="0" err="1">
                <a:solidFill>
                  <a:schemeClr val="tx1">
                    <a:alpha val="80000"/>
                  </a:schemeClr>
                </a:solidFill>
                <a:latin typeface="Garamond" panose="02020404030301010803" pitchFamily="18" charset="0"/>
              </a:rPr>
              <a:t>emphasising</a:t>
            </a:r>
            <a:r>
              <a:rPr lang="en-US" sz="2000" dirty="0">
                <a:solidFill>
                  <a:schemeClr val="tx1">
                    <a:alpha val="80000"/>
                  </a:schemeClr>
                </a:solidFill>
                <a:latin typeface="Garamond" panose="02020404030301010803" pitchFamily="18" charset="0"/>
              </a:rPr>
              <a:t> that determination and hope allow individuals to rise above adversity. Moreover, the </a:t>
            </a:r>
            <a:r>
              <a:rPr lang="en-US" sz="2000" b="1" dirty="0">
                <a:solidFill>
                  <a:schemeClr val="tx1">
                    <a:alpha val="80000"/>
                  </a:schemeClr>
                </a:solidFill>
                <a:latin typeface="Garamond" panose="02020404030301010803" pitchFamily="18" charset="0"/>
              </a:rPr>
              <a:t>imagery of “breathing fresh air”</a:t>
            </a:r>
            <a:r>
              <a:rPr lang="en-US" sz="2000" dirty="0">
                <a:solidFill>
                  <a:schemeClr val="tx1">
                    <a:alpha val="80000"/>
                  </a:schemeClr>
                </a:solidFill>
                <a:latin typeface="Garamond" panose="02020404030301010803" pitchFamily="18" charset="0"/>
              </a:rPr>
              <a:t> illustrates the freedom and success that come from persevering through hardship. Finally, the poem illustrates the power of resilience by celebrating those who succeed despite being unsupported and facing significant obstacles.</a:t>
            </a:r>
            <a:endParaRPr lang="en-AU" sz="2000" dirty="0">
              <a:solidFill>
                <a:schemeClr val="tx1">
                  <a:alpha val="80000"/>
                </a:schemeClr>
              </a:solidFill>
              <a:latin typeface="Garamond" panose="02020404030301010803" pitchFamily="18" charset="0"/>
            </a:endParaRPr>
          </a:p>
        </p:txBody>
      </p:sp>
    </p:spTree>
    <p:extLst>
      <p:ext uri="{BB962C8B-B14F-4D97-AF65-F5344CB8AC3E}">
        <p14:creationId xmlns:p14="http://schemas.microsoft.com/office/powerpoint/2010/main" val="1447240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84B9546E-20BE-462C-8BE8-4EBDB46F8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2567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FE5D2E8-C366-48AC-97AE-18C67E4EF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2225674"/>
          </a:xfrm>
          <a:prstGeom prst="rect">
            <a:avLst/>
          </a:prstGeom>
          <a:blipFill dpi="0" rotWithShape="1">
            <a:blip r:embed="rId2">
              <a:alphaModFix amt="24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A1E71DE-65F5-A10A-11CD-80E379FAE956}"/>
              </a:ext>
            </a:extLst>
          </p:cNvPr>
          <p:cNvSpPr>
            <a:spLocks noGrp="1"/>
          </p:cNvSpPr>
          <p:nvPr>
            <p:ph type="title"/>
          </p:nvPr>
        </p:nvSpPr>
        <p:spPr>
          <a:xfrm>
            <a:off x="1198182" y="381000"/>
            <a:ext cx="10003218" cy="1600124"/>
          </a:xfrm>
        </p:spPr>
        <p:txBody>
          <a:bodyPr>
            <a:normAutofit/>
          </a:bodyPr>
          <a:lstStyle/>
          <a:p>
            <a:r>
              <a:rPr lang="en-AU" sz="4800" dirty="0">
                <a:latin typeface="Garamond" panose="02020404030301010803" pitchFamily="18" charset="0"/>
              </a:rPr>
              <a:t>Next Tutorial</a:t>
            </a:r>
          </a:p>
        </p:txBody>
      </p:sp>
      <p:sp>
        <p:nvSpPr>
          <p:cNvPr id="3" name="Content Placeholder 2">
            <a:extLst>
              <a:ext uri="{FF2B5EF4-FFF2-40B4-BE49-F238E27FC236}">
                <a16:creationId xmlns:a16="http://schemas.microsoft.com/office/drawing/2014/main" id="{75C6E58F-3EA2-3179-2BF6-61FD85A3291F}"/>
              </a:ext>
            </a:extLst>
          </p:cNvPr>
          <p:cNvSpPr>
            <a:spLocks noGrp="1"/>
          </p:cNvSpPr>
          <p:nvPr>
            <p:ph idx="1"/>
          </p:nvPr>
        </p:nvSpPr>
        <p:spPr>
          <a:xfrm>
            <a:off x="1185756" y="2362200"/>
            <a:ext cx="8796444" cy="3935986"/>
          </a:xfrm>
        </p:spPr>
        <p:txBody>
          <a:bodyPr anchor="ctr">
            <a:normAutofit/>
          </a:bodyPr>
          <a:lstStyle/>
          <a:p>
            <a:pPr marL="0" indent="0">
              <a:buNone/>
            </a:pPr>
            <a:r>
              <a:rPr lang="en-AU" dirty="0">
                <a:solidFill>
                  <a:schemeClr val="tx1">
                    <a:alpha val="80000"/>
                  </a:schemeClr>
                </a:solidFill>
                <a:latin typeface="Garamond" panose="02020404030301010803" pitchFamily="18" charset="0"/>
              </a:rPr>
              <a:t>1. Analyse how Text 1 explores the role of dreams in success? (4 marks) </a:t>
            </a:r>
          </a:p>
          <a:p>
            <a:pPr marL="0" indent="0">
              <a:buNone/>
            </a:pPr>
            <a:r>
              <a:rPr lang="en-AU" dirty="0">
                <a:solidFill>
                  <a:schemeClr val="tx1">
                    <a:alpha val="80000"/>
                  </a:schemeClr>
                </a:solidFill>
                <a:latin typeface="Garamond" panose="02020404030301010803" pitchFamily="18" charset="0"/>
              </a:rPr>
              <a:t>2. How effectively does Text 1 ignite new ideas about growth? (5 marks) </a:t>
            </a:r>
          </a:p>
          <a:p>
            <a:pPr marL="0" indent="0">
              <a:buNone/>
            </a:pPr>
            <a:r>
              <a:rPr lang="en-AU" dirty="0">
                <a:solidFill>
                  <a:schemeClr val="tx1">
                    <a:alpha val="80000"/>
                  </a:schemeClr>
                </a:solidFill>
                <a:latin typeface="Garamond" panose="02020404030301010803" pitchFamily="18" charset="0"/>
              </a:rPr>
              <a:t>3. To what extent does Text 1 demonstrate the importance of motivation. (6 marks)</a:t>
            </a:r>
          </a:p>
        </p:txBody>
      </p:sp>
    </p:spTree>
    <p:extLst>
      <p:ext uri="{BB962C8B-B14F-4D97-AF65-F5344CB8AC3E}">
        <p14:creationId xmlns:p14="http://schemas.microsoft.com/office/powerpoint/2010/main" val="3681581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99628-BEA1-9537-7FD4-FF21B8CED00D}"/>
              </a:ext>
            </a:extLst>
          </p:cNvPr>
          <p:cNvSpPr>
            <a:spLocks noGrp="1"/>
          </p:cNvSpPr>
          <p:nvPr>
            <p:ph type="title"/>
          </p:nvPr>
        </p:nvSpPr>
        <p:spPr/>
        <p:txBody>
          <a:bodyPr/>
          <a:lstStyle/>
          <a:p>
            <a:r>
              <a:rPr lang="en-AU" dirty="0"/>
              <a:t>Power Verbs</a:t>
            </a:r>
          </a:p>
        </p:txBody>
      </p:sp>
      <p:sp>
        <p:nvSpPr>
          <p:cNvPr id="3" name="Content Placeholder 2">
            <a:extLst>
              <a:ext uri="{FF2B5EF4-FFF2-40B4-BE49-F238E27FC236}">
                <a16:creationId xmlns:a16="http://schemas.microsoft.com/office/drawing/2014/main" id="{2D2CA955-B6E5-7395-54AE-A6526C0D17D9}"/>
              </a:ext>
            </a:extLst>
          </p:cNvPr>
          <p:cNvSpPr>
            <a:spLocks noGrp="1"/>
          </p:cNvSpPr>
          <p:nvPr>
            <p:ph idx="1"/>
          </p:nvPr>
        </p:nvSpPr>
        <p:spPr>
          <a:xfrm>
            <a:off x="838200" y="1563330"/>
            <a:ext cx="4471219" cy="4581884"/>
          </a:xfrm>
        </p:spPr>
        <p:txBody>
          <a:bodyPr>
            <a:noAutofit/>
          </a:bodyPr>
          <a:lstStyle/>
          <a:p>
            <a:r>
              <a:rPr lang="en-AU" sz="1600" b="1" dirty="0">
                <a:latin typeface="Garamond" panose="02020404030301010803" pitchFamily="18" charset="0"/>
              </a:rPr>
              <a:t>Power verbs are words that you can use in your sentences to strengthen or show your position or main argument or perspective.</a:t>
            </a:r>
            <a:endParaRPr lang="en-AU" sz="1600" dirty="0">
              <a:latin typeface="Garamond" panose="02020404030301010803" pitchFamily="18" charset="0"/>
            </a:endParaRPr>
          </a:p>
          <a:p>
            <a:r>
              <a:rPr lang="en-AU" sz="1600" b="1" dirty="0">
                <a:latin typeface="Garamond" panose="02020404030301010803" pitchFamily="18" charset="0"/>
              </a:rPr>
              <a:t>Examples:</a:t>
            </a:r>
            <a:endParaRPr lang="en-AU" sz="1600" dirty="0">
              <a:latin typeface="Garamond" panose="02020404030301010803" pitchFamily="18" charset="0"/>
            </a:endParaRPr>
          </a:p>
          <a:p>
            <a:r>
              <a:rPr lang="en-AU" sz="1600" b="1" dirty="0">
                <a:latin typeface="Garamond" panose="02020404030301010803" pitchFamily="18" charset="0"/>
              </a:rPr>
              <a:t>Depict – depicts – depicted – depicting</a:t>
            </a:r>
            <a:endParaRPr lang="en-AU" sz="1600" dirty="0">
              <a:latin typeface="Garamond" panose="02020404030301010803" pitchFamily="18" charset="0"/>
            </a:endParaRPr>
          </a:p>
          <a:p>
            <a:r>
              <a:rPr lang="en-AU" sz="1600" b="1" dirty="0">
                <a:latin typeface="Garamond" panose="02020404030301010803" pitchFamily="18" charset="0"/>
              </a:rPr>
              <a:t>Substantiate – substantiates – substantiated – substantiating</a:t>
            </a:r>
            <a:endParaRPr lang="en-AU" sz="1600" dirty="0">
              <a:latin typeface="Garamond" panose="02020404030301010803" pitchFamily="18" charset="0"/>
            </a:endParaRPr>
          </a:p>
          <a:p>
            <a:r>
              <a:rPr lang="en-AU" sz="1600" b="1" dirty="0">
                <a:latin typeface="Garamond" panose="02020404030301010803" pitchFamily="18" charset="0"/>
              </a:rPr>
              <a:t>Validate – validates – validated – validating</a:t>
            </a:r>
            <a:endParaRPr lang="en-AU" sz="1600" dirty="0">
              <a:latin typeface="Garamond" panose="02020404030301010803" pitchFamily="18" charset="0"/>
            </a:endParaRPr>
          </a:p>
          <a:p>
            <a:r>
              <a:rPr lang="en-AU" sz="1600" b="1" dirty="0">
                <a:latin typeface="Garamond" panose="02020404030301010803" pitchFamily="18" charset="0"/>
              </a:rPr>
              <a:t>Exemplify – exemplifies – exemplified – exemplifying</a:t>
            </a:r>
            <a:endParaRPr lang="en-AU" sz="1600" dirty="0">
              <a:latin typeface="Garamond" panose="02020404030301010803" pitchFamily="18" charset="0"/>
            </a:endParaRPr>
          </a:p>
          <a:p>
            <a:r>
              <a:rPr lang="en-AU" sz="1600" b="1" dirty="0">
                <a:latin typeface="Garamond" panose="02020404030301010803" pitchFamily="18" charset="0"/>
              </a:rPr>
              <a:t>Clarify – clarifies – clarified – clarifying </a:t>
            </a:r>
            <a:endParaRPr lang="en-AU" sz="1600" dirty="0">
              <a:latin typeface="Garamond" panose="02020404030301010803" pitchFamily="18" charset="0"/>
            </a:endParaRPr>
          </a:p>
          <a:p>
            <a:r>
              <a:rPr lang="en-AU" sz="1600" b="1" dirty="0">
                <a:latin typeface="Garamond" panose="02020404030301010803" pitchFamily="18" charset="0"/>
              </a:rPr>
              <a:t>Suggest – suggests –suggested – suggesting</a:t>
            </a:r>
            <a:endParaRPr lang="en-AU" sz="1600" dirty="0">
              <a:latin typeface="Garamond" panose="02020404030301010803" pitchFamily="18" charset="0"/>
            </a:endParaRPr>
          </a:p>
          <a:p>
            <a:r>
              <a:rPr lang="en-AU" sz="1600" b="1" dirty="0">
                <a:latin typeface="Garamond" panose="02020404030301010803" pitchFamily="18" charset="0"/>
              </a:rPr>
              <a:t>Illustrate – illustrates – illustrated – illustrating</a:t>
            </a:r>
            <a:endParaRPr lang="en-AU" sz="1600" dirty="0">
              <a:latin typeface="Garamond" panose="02020404030301010803" pitchFamily="18" charset="0"/>
            </a:endParaRPr>
          </a:p>
        </p:txBody>
      </p:sp>
      <p:sp>
        <p:nvSpPr>
          <p:cNvPr id="4" name="Content Placeholder 2">
            <a:extLst>
              <a:ext uri="{FF2B5EF4-FFF2-40B4-BE49-F238E27FC236}">
                <a16:creationId xmlns:a16="http://schemas.microsoft.com/office/drawing/2014/main" id="{AEDA061A-575C-F14B-C8F8-4F666D78B713}"/>
              </a:ext>
            </a:extLst>
          </p:cNvPr>
          <p:cNvSpPr txBox="1">
            <a:spLocks/>
          </p:cNvSpPr>
          <p:nvPr/>
        </p:nvSpPr>
        <p:spPr>
          <a:xfrm>
            <a:off x="6280005" y="1563331"/>
            <a:ext cx="4471219" cy="4581883"/>
          </a:xfrm>
          <a:prstGeom prst="rect">
            <a:avLst/>
          </a:prstGeom>
        </p:spPr>
        <p:txBody>
          <a:bodyPr vert="horz" lIns="91440" tIns="45720" rIns="91440" bIns="45720" rtlCol="0">
            <a:noAutofit/>
          </a:bodyPr>
          <a:lst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sz="1600" b="1" dirty="0">
                <a:latin typeface="Garamond" panose="02020404030301010803" pitchFamily="18" charset="0"/>
              </a:rPr>
              <a:t>Signify – signifies – signified – signifying</a:t>
            </a:r>
            <a:endParaRPr lang="en-AU" sz="1600" dirty="0">
              <a:latin typeface="Garamond" panose="02020404030301010803" pitchFamily="18" charset="0"/>
            </a:endParaRPr>
          </a:p>
          <a:p>
            <a:r>
              <a:rPr lang="en-AU" sz="1600" b="1" dirty="0">
                <a:latin typeface="Garamond" panose="02020404030301010803" pitchFamily="18" charset="0"/>
              </a:rPr>
              <a:t>Promulgate – promulgates – promulgated – promulgating</a:t>
            </a:r>
            <a:endParaRPr lang="en-AU" sz="1600" dirty="0">
              <a:latin typeface="Garamond" panose="02020404030301010803" pitchFamily="18" charset="0"/>
            </a:endParaRPr>
          </a:p>
          <a:p>
            <a:r>
              <a:rPr lang="en-AU" sz="1600" b="1" dirty="0">
                <a:latin typeface="Garamond" panose="02020404030301010803" pitchFamily="18" charset="0"/>
              </a:rPr>
              <a:t>Amplify – amplifies – amplified – amplifying</a:t>
            </a:r>
            <a:endParaRPr lang="en-AU" sz="1600" dirty="0">
              <a:latin typeface="Garamond" panose="02020404030301010803" pitchFamily="18" charset="0"/>
            </a:endParaRPr>
          </a:p>
          <a:p>
            <a:r>
              <a:rPr lang="en-AU" sz="1600" b="1" dirty="0">
                <a:latin typeface="Garamond" panose="02020404030301010803" pitchFamily="18" charset="0"/>
              </a:rPr>
              <a:t>Demonstrate – demonstrates – demonstrated – demonstrating</a:t>
            </a:r>
            <a:endParaRPr lang="en-AU" sz="1600" dirty="0">
              <a:latin typeface="Garamond" panose="02020404030301010803" pitchFamily="18" charset="0"/>
            </a:endParaRPr>
          </a:p>
          <a:p>
            <a:r>
              <a:rPr lang="en-AU" sz="1600" b="1" dirty="0">
                <a:latin typeface="Garamond" panose="02020404030301010803" pitchFamily="18" charset="0"/>
              </a:rPr>
              <a:t>Expound – expounds – expounded – expounding</a:t>
            </a:r>
            <a:endParaRPr lang="en-AU" sz="1600" dirty="0">
              <a:latin typeface="Garamond" panose="02020404030301010803" pitchFamily="18" charset="0"/>
            </a:endParaRPr>
          </a:p>
          <a:p>
            <a:r>
              <a:rPr lang="en-AU" sz="1600" b="1" dirty="0">
                <a:latin typeface="Garamond" panose="02020404030301010803" pitchFamily="18" charset="0"/>
              </a:rPr>
              <a:t>Reinforce – reinforces – reinforced – reinforcing</a:t>
            </a:r>
            <a:endParaRPr lang="en-AU" sz="1600" dirty="0">
              <a:latin typeface="Garamond" panose="02020404030301010803" pitchFamily="18" charset="0"/>
            </a:endParaRPr>
          </a:p>
          <a:p>
            <a:r>
              <a:rPr lang="en-AU" sz="1600" b="1" dirty="0">
                <a:latin typeface="Garamond" panose="02020404030301010803" pitchFamily="18" charset="0"/>
              </a:rPr>
              <a:t>Justify – justifies – justified – justifying</a:t>
            </a:r>
            <a:endParaRPr lang="en-AU" sz="1600" dirty="0">
              <a:latin typeface="Garamond" panose="02020404030301010803" pitchFamily="18" charset="0"/>
            </a:endParaRPr>
          </a:p>
        </p:txBody>
      </p:sp>
    </p:spTree>
    <p:extLst>
      <p:ext uri="{BB962C8B-B14F-4D97-AF65-F5344CB8AC3E}">
        <p14:creationId xmlns:p14="http://schemas.microsoft.com/office/powerpoint/2010/main" val="1144669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84B9546E-20BE-462C-8BE8-4EBDB46F8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2567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FE5D2E8-C366-48AC-97AE-18C67E4EF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2225674"/>
          </a:xfrm>
          <a:prstGeom prst="rect">
            <a:avLst/>
          </a:prstGeom>
          <a:blipFill dpi="0" rotWithShape="1">
            <a:blip r:embed="rId2">
              <a:alphaModFix amt="24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6C4FA3E-10EE-2104-3F6C-891774E62FA8}"/>
              </a:ext>
            </a:extLst>
          </p:cNvPr>
          <p:cNvSpPr>
            <a:spLocks noGrp="1"/>
          </p:cNvSpPr>
          <p:nvPr>
            <p:ph type="title"/>
          </p:nvPr>
        </p:nvSpPr>
        <p:spPr>
          <a:xfrm>
            <a:off x="1198182" y="381000"/>
            <a:ext cx="10003218" cy="1600124"/>
          </a:xfrm>
        </p:spPr>
        <p:txBody>
          <a:bodyPr>
            <a:normAutofit/>
          </a:bodyPr>
          <a:lstStyle/>
          <a:p>
            <a:r>
              <a:rPr lang="en-AU" sz="4800" dirty="0">
                <a:latin typeface="Garamond" panose="02020404030301010803" pitchFamily="18" charset="0"/>
              </a:rPr>
              <a:t>Guidelines</a:t>
            </a:r>
          </a:p>
        </p:txBody>
      </p:sp>
      <p:sp>
        <p:nvSpPr>
          <p:cNvPr id="3" name="Content Placeholder 2">
            <a:extLst>
              <a:ext uri="{FF2B5EF4-FFF2-40B4-BE49-F238E27FC236}">
                <a16:creationId xmlns:a16="http://schemas.microsoft.com/office/drawing/2014/main" id="{784F077A-AD13-0E48-EB1D-77010C88A0AB}"/>
              </a:ext>
            </a:extLst>
          </p:cNvPr>
          <p:cNvSpPr>
            <a:spLocks noGrp="1"/>
          </p:cNvSpPr>
          <p:nvPr>
            <p:ph idx="1"/>
          </p:nvPr>
        </p:nvSpPr>
        <p:spPr>
          <a:xfrm>
            <a:off x="1185756" y="2362199"/>
            <a:ext cx="8796444" cy="4235245"/>
          </a:xfrm>
        </p:spPr>
        <p:txBody>
          <a:bodyPr anchor="ctr">
            <a:noAutofit/>
          </a:bodyPr>
          <a:lstStyle/>
          <a:p>
            <a:pPr marL="514350" indent="-514350">
              <a:lnSpc>
                <a:spcPct val="100000"/>
              </a:lnSpc>
              <a:buFont typeface="+mj-lt"/>
              <a:buAutoNum type="arabicPeriod"/>
            </a:pPr>
            <a:r>
              <a:rPr lang="en-US" sz="2200" dirty="0">
                <a:solidFill>
                  <a:schemeClr val="tx1">
                    <a:alpha val="80000"/>
                  </a:schemeClr>
                </a:solidFill>
                <a:latin typeface="Garamond" panose="02020404030301010803" pitchFamily="18" charset="0"/>
              </a:rPr>
              <a:t>Read the question and identify ALL the key words.</a:t>
            </a:r>
          </a:p>
          <a:p>
            <a:pPr marL="514350" indent="-514350">
              <a:lnSpc>
                <a:spcPct val="100000"/>
              </a:lnSpc>
              <a:buFont typeface="+mj-lt"/>
              <a:buAutoNum type="arabicPeriod"/>
            </a:pPr>
            <a:r>
              <a:rPr lang="en-US" sz="2200" dirty="0">
                <a:solidFill>
                  <a:schemeClr val="tx1">
                    <a:alpha val="80000"/>
                  </a:schemeClr>
                </a:solidFill>
                <a:latin typeface="Garamond" panose="02020404030301010803" pitchFamily="18" charset="0"/>
              </a:rPr>
              <a:t>Look at the mark allocation: the mark tells you how much detail and how many quotes you should include.  </a:t>
            </a:r>
          </a:p>
          <a:p>
            <a:pPr marL="514350" indent="-514350">
              <a:lnSpc>
                <a:spcPct val="100000"/>
              </a:lnSpc>
              <a:buFont typeface="+mj-lt"/>
              <a:buAutoNum type="arabicPeriod"/>
            </a:pPr>
            <a:r>
              <a:rPr lang="en-US" sz="2200" dirty="0">
                <a:solidFill>
                  <a:schemeClr val="tx1">
                    <a:alpha val="80000"/>
                  </a:schemeClr>
                </a:solidFill>
                <a:latin typeface="Garamond" panose="02020404030301010803" pitchFamily="18" charset="0"/>
              </a:rPr>
              <a:t>Manage your time: 1 mark = approximately 2 minutes of writing. </a:t>
            </a:r>
          </a:p>
          <a:p>
            <a:pPr marL="514350" indent="-514350">
              <a:lnSpc>
                <a:spcPct val="100000"/>
              </a:lnSpc>
              <a:buFont typeface="+mj-lt"/>
              <a:buAutoNum type="arabicPeriod"/>
            </a:pPr>
            <a:r>
              <a:rPr lang="en-US" sz="2200" dirty="0">
                <a:solidFill>
                  <a:schemeClr val="tx1">
                    <a:alpha val="80000"/>
                  </a:schemeClr>
                </a:solidFill>
                <a:latin typeface="Garamond" panose="02020404030301010803" pitchFamily="18" charset="0"/>
              </a:rPr>
              <a:t>Total time: 45 minutes, which means about 5 minutes spare to: </a:t>
            </a:r>
          </a:p>
          <a:p>
            <a:pPr marL="971550" lvl="1" indent="-514350">
              <a:lnSpc>
                <a:spcPct val="100000"/>
              </a:lnSpc>
              <a:buFont typeface="+mj-lt"/>
              <a:buAutoNum type="arabicPeriod"/>
            </a:pPr>
            <a:r>
              <a:rPr lang="en-US" sz="2200" dirty="0">
                <a:solidFill>
                  <a:schemeClr val="tx1">
                    <a:alpha val="80000"/>
                  </a:schemeClr>
                </a:solidFill>
                <a:latin typeface="Garamond" panose="02020404030301010803" pitchFamily="18" charset="0"/>
              </a:rPr>
              <a:t>add additional detail to responses </a:t>
            </a:r>
          </a:p>
          <a:p>
            <a:pPr marL="971550" lvl="1" indent="-514350">
              <a:lnSpc>
                <a:spcPct val="100000"/>
              </a:lnSpc>
              <a:buFont typeface="+mj-lt"/>
              <a:buAutoNum type="arabicPeriod"/>
            </a:pPr>
            <a:r>
              <a:rPr lang="en-US" sz="2200" dirty="0">
                <a:solidFill>
                  <a:schemeClr val="tx1">
                    <a:alpha val="80000"/>
                  </a:schemeClr>
                </a:solidFill>
                <a:latin typeface="Garamond" panose="02020404030301010803" pitchFamily="18" charset="0"/>
              </a:rPr>
              <a:t>reread responses and edit </a:t>
            </a:r>
          </a:p>
          <a:p>
            <a:pPr marL="971550" lvl="1" indent="-514350">
              <a:lnSpc>
                <a:spcPct val="100000"/>
              </a:lnSpc>
              <a:buFont typeface="+mj-lt"/>
              <a:buAutoNum type="arabicPeriod"/>
            </a:pPr>
            <a:r>
              <a:rPr lang="en-US" sz="2200" dirty="0">
                <a:solidFill>
                  <a:schemeClr val="tx1">
                    <a:alpha val="80000"/>
                  </a:schemeClr>
                </a:solidFill>
                <a:latin typeface="Garamond" panose="02020404030301010803" pitchFamily="18" charset="0"/>
              </a:rPr>
              <a:t>adjust time for Section 2 if needed. </a:t>
            </a:r>
          </a:p>
          <a:p>
            <a:pPr marL="514350" indent="-514350">
              <a:lnSpc>
                <a:spcPct val="100000"/>
              </a:lnSpc>
              <a:buFont typeface="+mj-lt"/>
              <a:buAutoNum type="arabicPeriod"/>
            </a:pPr>
            <a:r>
              <a:rPr lang="en-US" sz="2200" dirty="0">
                <a:solidFill>
                  <a:schemeClr val="tx1">
                    <a:alpha val="80000"/>
                  </a:schemeClr>
                </a:solidFill>
                <a:latin typeface="Garamond" panose="02020404030301010803" pitchFamily="18" charset="0"/>
              </a:rPr>
              <a:t>Address the question explicitly, consistently and comprehensively.</a:t>
            </a:r>
          </a:p>
          <a:p>
            <a:pPr marL="514350" indent="-514350">
              <a:lnSpc>
                <a:spcPct val="100000"/>
              </a:lnSpc>
              <a:buFont typeface="+mj-lt"/>
              <a:buAutoNum type="arabicPeriod"/>
            </a:pPr>
            <a:r>
              <a:rPr lang="en-US" sz="2200" dirty="0">
                <a:solidFill>
                  <a:schemeClr val="tx1">
                    <a:alpha val="80000"/>
                  </a:schemeClr>
                </a:solidFill>
                <a:latin typeface="Garamond" panose="02020404030301010803" pitchFamily="18" charset="0"/>
              </a:rPr>
              <a:t>Do not exceed the allocated time. </a:t>
            </a:r>
          </a:p>
        </p:txBody>
      </p:sp>
    </p:spTree>
    <p:extLst>
      <p:ext uri="{BB962C8B-B14F-4D97-AF65-F5344CB8AC3E}">
        <p14:creationId xmlns:p14="http://schemas.microsoft.com/office/powerpoint/2010/main" val="4199236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281742-2D44-74E1-A599-CFDC90C59C21}"/>
            </a:ext>
          </a:extLst>
        </p:cNvPr>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7" name="Rectangle 16">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8" name="Rectangle 17">
            <a:extLst>
              <a:ext uri="{FF2B5EF4-FFF2-40B4-BE49-F238E27FC236}">
                <a16:creationId xmlns:a16="http://schemas.microsoft.com/office/drawing/2014/main" id="{84B9546E-20BE-462C-8BE8-4EBDB46F8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2567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DFE5D2E8-C366-48AC-97AE-18C67E4EF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2225674"/>
          </a:xfrm>
          <a:prstGeom prst="rect">
            <a:avLst/>
          </a:prstGeom>
          <a:blipFill dpi="0" rotWithShape="1">
            <a:blip r:embed="rId2">
              <a:alphaModFix amt="24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4905CC-CC5B-3CF0-BBA6-C4AE7654B2DA}"/>
              </a:ext>
            </a:extLst>
          </p:cNvPr>
          <p:cNvSpPr>
            <a:spLocks noGrp="1"/>
          </p:cNvSpPr>
          <p:nvPr>
            <p:ph type="title"/>
          </p:nvPr>
        </p:nvSpPr>
        <p:spPr>
          <a:xfrm>
            <a:off x="1198182" y="381000"/>
            <a:ext cx="10003218" cy="1600124"/>
          </a:xfrm>
        </p:spPr>
        <p:txBody>
          <a:bodyPr>
            <a:normAutofit/>
          </a:bodyPr>
          <a:lstStyle/>
          <a:p>
            <a:r>
              <a:rPr lang="en-AU" sz="4800" dirty="0">
                <a:latin typeface="Garamond" panose="02020404030301010803" pitchFamily="18" charset="0"/>
              </a:rPr>
              <a:t>Guidelines</a:t>
            </a:r>
          </a:p>
        </p:txBody>
      </p:sp>
      <p:sp>
        <p:nvSpPr>
          <p:cNvPr id="3" name="Content Placeholder 2">
            <a:extLst>
              <a:ext uri="{FF2B5EF4-FFF2-40B4-BE49-F238E27FC236}">
                <a16:creationId xmlns:a16="http://schemas.microsoft.com/office/drawing/2014/main" id="{8154FFA4-B991-4358-C40E-5641D2675E7F}"/>
              </a:ext>
            </a:extLst>
          </p:cNvPr>
          <p:cNvSpPr>
            <a:spLocks noGrp="1"/>
          </p:cNvSpPr>
          <p:nvPr>
            <p:ph idx="1"/>
          </p:nvPr>
        </p:nvSpPr>
        <p:spPr>
          <a:xfrm>
            <a:off x="1185756" y="2362200"/>
            <a:ext cx="8796444" cy="3935986"/>
          </a:xfrm>
        </p:spPr>
        <p:txBody>
          <a:bodyPr anchor="ctr">
            <a:normAutofit lnSpcReduction="10000"/>
          </a:bodyPr>
          <a:lstStyle/>
          <a:p>
            <a:pPr marL="514350" indent="-514350">
              <a:buFont typeface="+mj-lt"/>
              <a:buAutoNum type="arabicPeriod"/>
            </a:pPr>
            <a:r>
              <a:rPr lang="en-US" sz="2600" dirty="0">
                <a:solidFill>
                  <a:schemeClr val="tx1">
                    <a:alpha val="80000"/>
                  </a:schemeClr>
                </a:solidFill>
                <a:latin typeface="Garamond" panose="02020404030301010803" pitchFamily="18" charset="0"/>
              </a:rPr>
              <a:t>Address the question explicitly, consistently and comprehensively. </a:t>
            </a:r>
          </a:p>
          <a:p>
            <a:pPr marL="1028700" lvl="1" indent="-571500">
              <a:buFont typeface="+mj-lt"/>
              <a:buAutoNum type="romanUcPeriod"/>
            </a:pPr>
            <a:r>
              <a:rPr lang="en-US" sz="2600" dirty="0">
                <a:solidFill>
                  <a:schemeClr val="tx1">
                    <a:alpha val="80000"/>
                  </a:schemeClr>
                </a:solidFill>
                <a:latin typeface="Garamond" panose="02020404030301010803" pitchFamily="18" charset="0"/>
              </a:rPr>
              <a:t>Explicitly: use the words from the question in your response.</a:t>
            </a:r>
          </a:p>
          <a:p>
            <a:pPr marL="1028700" lvl="1" indent="-571500">
              <a:buFont typeface="+mj-lt"/>
              <a:buAutoNum type="romanUcPeriod"/>
            </a:pPr>
            <a:r>
              <a:rPr lang="en-US" sz="2600" dirty="0">
                <a:solidFill>
                  <a:schemeClr val="tx1">
                    <a:alpha val="80000"/>
                  </a:schemeClr>
                </a:solidFill>
                <a:latin typeface="Garamond" panose="02020404030301010803" pitchFamily="18" charset="0"/>
              </a:rPr>
              <a:t>Consistently: keep referring to the key words from the question throughout your response.</a:t>
            </a:r>
          </a:p>
          <a:p>
            <a:pPr marL="1028700" lvl="1" indent="-571500">
              <a:buFont typeface="+mj-lt"/>
              <a:buAutoNum type="romanUcPeriod"/>
            </a:pPr>
            <a:r>
              <a:rPr lang="en-US" sz="2600" dirty="0">
                <a:solidFill>
                  <a:schemeClr val="tx1">
                    <a:alpha val="80000"/>
                  </a:schemeClr>
                </a:solidFill>
                <a:latin typeface="Garamond" panose="02020404030301010803" pitchFamily="18" charset="0"/>
              </a:rPr>
              <a:t>Comprehensively: address all parts of the question and support your ideas with relevant textual evidence and clear explanation. </a:t>
            </a:r>
            <a:endParaRPr lang="en-US" sz="1800" dirty="0">
              <a:solidFill>
                <a:schemeClr val="tx1">
                  <a:alpha val="80000"/>
                </a:schemeClr>
              </a:solidFill>
            </a:endParaRPr>
          </a:p>
        </p:txBody>
      </p:sp>
    </p:spTree>
    <p:extLst>
      <p:ext uri="{BB962C8B-B14F-4D97-AF65-F5344CB8AC3E}">
        <p14:creationId xmlns:p14="http://schemas.microsoft.com/office/powerpoint/2010/main" val="3517675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83B72E4-7695-46B7-CA8D-7B43D40D5E4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84B9546E-20BE-462C-8BE8-4EBDB46F8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2567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FE5D2E8-C366-48AC-97AE-18C67E4EF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2225674"/>
          </a:xfrm>
          <a:prstGeom prst="rect">
            <a:avLst/>
          </a:prstGeom>
          <a:blipFill dpi="0" rotWithShape="1">
            <a:blip r:embed="rId2">
              <a:alphaModFix amt="24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11403E9-B9F4-0641-C07B-B4AF96AC0B7C}"/>
              </a:ext>
            </a:extLst>
          </p:cNvPr>
          <p:cNvSpPr>
            <a:spLocks noGrp="1"/>
          </p:cNvSpPr>
          <p:nvPr>
            <p:ph type="title"/>
          </p:nvPr>
        </p:nvSpPr>
        <p:spPr>
          <a:xfrm>
            <a:off x="1198182" y="381000"/>
            <a:ext cx="10003218" cy="1600124"/>
          </a:xfrm>
        </p:spPr>
        <p:txBody>
          <a:bodyPr>
            <a:normAutofit/>
          </a:bodyPr>
          <a:lstStyle/>
          <a:p>
            <a:r>
              <a:rPr lang="en-AU" sz="4800" dirty="0">
                <a:latin typeface="Garamond" panose="02020404030301010803" pitchFamily="18" charset="0"/>
              </a:rPr>
              <a:t>Guidelines</a:t>
            </a:r>
          </a:p>
        </p:txBody>
      </p:sp>
      <p:sp>
        <p:nvSpPr>
          <p:cNvPr id="3" name="Content Placeholder 2">
            <a:extLst>
              <a:ext uri="{FF2B5EF4-FFF2-40B4-BE49-F238E27FC236}">
                <a16:creationId xmlns:a16="http://schemas.microsoft.com/office/drawing/2014/main" id="{5A56595B-F901-6214-1038-42994A8C1645}"/>
              </a:ext>
            </a:extLst>
          </p:cNvPr>
          <p:cNvSpPr>
            <a:spLocks noGrp="1"/>
          </p:cNvSpPr>
          <p:nvPr>
            <p:ph idx="1"/>
          </p:nvPr>
        </p:nvSpPr>
        <p:spPr>
          <a:xfrm>
            <a:off x="1185756" y="2362200"/>
            <a:ext cx="8796444" cy="3935986"/>
          </a:xfrm>
        </p:spPr>
        <p:txBody>
          <a:bodyPr anchor="ctr">
            <a:normAutofit/>
          </a:bodyPr>
          <a:lstStyle/>
          <a:p>
            <a:pPr marL="514350" indent="-514350">
              <a:buFont typeface="+mj-lt"/>
              <a:buAutoNum type="arabicPeriod"/>
            </a:pPr>
            <a:r>
              <a:rPr lang="en-US" sz="3000" dirty="0">
                <a:solidFill>
                  <a:schemeClr val="tx1">
                    <a:alpha val="80000"/>
                  </a:schemeClr>
                </a:solidFill>
                <a:latin typeface="Garamond" panose="02020404030301010803" pitchFamily="18" charset="0"/>
              </a:rPr>
              <a:t>Quote guide: </a:t>
            </a:r>
          </a:p>
          <a:p>
            <a:pPr marL="1028700" lvl="1" indent="-571500">
              <a:buFont typeface="+mj-lt"/>
              <a:buAutoNum type="romanUcPeriod"/>
            </a:pPr>
            <a:r>
              <a:rPr lang="en-US" sz="3000" dirty="0">
                <a:solidFill>
                  <a:schemeClr val="tx1">
                    <a:alpha val="80000"/>
                  </a:schemeClr>
                </a:solidFill>
                <a:latin typeface="Garamond" panose="02020404030301010803" pitchFamily="18" charset="0"/>
              </a:rPr>
              <a:t>3 marks – 1-2 quotes </a:t>
            </a:r>
          </a:p>
          <a:p>
            <a:pPr marL="1028700" lvl="1" indent="-571500">
              <a:buFont typeface="+mj-lt"/>
              <a:buAutoNum type="romanUcPeriod"/>
            </a:pPr>
            <a:r>
              <a:rPr lang="en-AU" sz="3000" dirty="0">
                <a:solidFill>
                  <a:schemeClr val="tx1">
                    <a:alpha val="80000"/>
                  </a:schemeClr>
                </a:solidFill>
                <a:latin typeface="Garamond" panose="02020404030301010803" pitchFamily="18" charset="0"/>
              </a:rPr>
              <a:t>4 marks – 2 quotes </a:t>
            </a:r>
          </a:p>
          <a:p>
            <a:pPr marL="1028700" lvl="1" indent="-571500">
              <a:buFont typeface="+mj-lt"/>
              <a:buAutoNum type="romanUcPeriod"/>
            </a:pPr>
            <a:r>
              <a:rPr lang="en-AU" sz="3000" dirty="0">
                <a:solidFill>
                  <a:schemeClr val="tx1">
                    <a:alpha val="80000"/>
                  </a:schemeClr>
                </a:solidFill>
                <a:latin typeface="Garamond" panose="02020404030301010803" pitchFamily="18" charset="0"/>
              </a:rPr>
              <a:t>5 marks – 2-3 quotes </a:t>
            </a:r>
          </a:p>
          <a:p>
            <a:pPr marL="1028700" lvl="1" indent="-571500">
              <a:buFont typeface="+mj-lt"/>
              <a:buAutoNum type="romanUcPeriod"/>
            </a:pPr>
            <a:r>
              <a:rPr lang="en-AU" sz="3000" dirty="0">
                <a:solidFill>
                  <a:schemeClr val="tx1">
                    <a:alpha val="80000"/>
                  </a:schemeClr>
                </a:solidFill>
                <a:latin typeface="Garamond" panose="02020404030301010803" pitchFamily="18" charset="0"/>
              </a:rPr>
              <a:t>6 marks – 3-4 quotes </a:t>
            </a:r>
          </a:p>
          <a:p>
            <a:pPr marL="1028700" lvl="1" indent="-571500">
              <a:buFont typeface="+mj-lt"/>
              <a:buAutoNum type="romanUcPeriod"/>
            </a:pPr>
            <a:r>
              <a:rPr lang="en-AU" sz="3000" dirty="0">
                <a:solidFill>
                  <a:schemeClr val="tx1">
                    <a:alpha val="80000"/>
                  </a:schemeClr>
                </a:solidFill>
                <a:latin typeface="Garamond" panose="02020404030301010803" pitchFamily="18" charset="0"/>
              </a:rPr>
              <a:t>7 marks – 4 quotes </a:t>
            </a:r>
          </a:p>
        </p:txBody>
      </p:sp>
    </p:spTree>
    <p:extLst>
      <p:ext uri="{BB962C8B-B14F-4D97-AF65-F5344CB8AC3E}">
        <p14:creationId xmlns:p14="http://schemas.microsoft.com/office/powerpoint/2010/main" val="1321378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84B9546E-20BE-462C-8BE8-4EBDB46F8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2567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FE5D2E8-C366-48AC-97AE-18C67E4EF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2225674"/>
          </a:xfrm>
          <a:prstGeom prst="rect">
            <a:avLst/>
          </a:prstGeom>
          <a:blipFill dpi="0" rotWithShape="1">
            <a:blip r:embed="rId2">
              <a:alphaModFix amt="24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A7649C2-8C3C-773C-0D94-0FD3BBD6AD49}"/>
              </a:ext>
            </a:extLst>
          </p:cNvPr>
          <p:cNvSpPr>
            <a:spLocks noGrp="1"/>
          </p:cNvSpPr>
          <p:nvPr>
            <p:ph type="title"/>
          </p:nvPr>
        </p:nvSpPr>
        <p:spPr>
          <a:xfrm>
            <a:off x="1198182" y="381000"/>
            <a:ext cx="10003218" cy="1600124"/>
          </a:xfrm>
        </p:spPr>
        <p:txBody>
          <a:bodyPr>
            <a:normAutofit/>
          </a:bodyPr>
          <a:lstStyle/>
          <a:p>
            <a:r>
              <a:rPr lang="en-US" sz="4800" dirty="0">
                <a:latin typeface="Garamond" panose="02020404030301010803" pitchFamily="18" charset="0"/>
              </a:rPr>
              <a:t>Modelled Example 1 </a:t>
            </a:r>
            <a:endParaRPr lang="en-AU" sz="4800" dirty="0">
              <a:latin typeface="Garamond" panose="02020404030301010803" pitchFamily="18" charset="0"/>
            </a:endParaRPr>
          </a:p>
        </p:txBody>
      </p:sp>
      <p:sp>
        <p:nvSpPr>
          <p:cNvPr id="3" name="Content Placeholder 2">
            <a:extLst>
              <a:ext uri="{FF2B5EF4-FFF2-40B4-BE49-F238E27FC236}">
                <a16:creationId xmlns:a16="http://schemas.microsoft.com/office/drawing/2014/main" id="{E24B2A66-8C90-E8A1-9D43-B9D2907B197B}"/>
              </a:ext>
            </a:extLst>
          </p:cNvPr>
          <p:cNvSpPr>
            <a:spLocks noGrp="1"/>
          </p:cNvSpPr>
          <p:nvPr>
            <p:ph idx="1"/>
          </p:nvPr>
        </p:nvSpPr>
        <p:spPr>
          <a:xfrm>
            <a:off x="1185756" y="2362200"/>
            <a:ext cx="8796444" cy="3935986"/>
          </a:xfrm>
        </p:spPr>
        <p:txBody>
          <a:bodyPr anchor="ctr">
            <a:normAutofit/>
          </a:bodyPr>
          <a:lstStyle/>
          <a:p>
            <a:pPr marL="0" indent="0">
              <a:buNone/>
            </a:pPr>
            <a:r>
              <a:rPr lang="en-AU" sz="3400" b="1" dirty="0">
                <a:solidFill>
                  <a:schemeClr val="tx1">
                    <a:alpha val="80000"/>
                  </a:schemeClr>
                </a:solidFill>
                <a:latin typeface="Garamond" panose="02020404030301010803" pitchFamily="18" charset="0"/>
              </a:rPr>
              <a:t>Example of destructing a question:  </a:t>
            </a:r>
            <a:br>
              <a:rPr lang="en-AU" sz="3400" b="1" dirty="0">
                <a:solidFill>
                  <a:schemeClr val="tx1">
                    <a:alpha val="80000"/>
                  </a:schemeClr>
                </a:solidFill>
                <a:latin typeface="Garamond" panose="02020404030301010803" pitchFamily="18" charset="0"/>
              </a:rPr>
            </a:br>
            <a:r>
              <a:rPr lang="en-AU" sz="3400" dirty="0">
                <a:solidFill>
                  <a:schemeClr val="tx1">
                    <a:alpha val="80000"/>
                  </a:schemeClr>
                </a:solidFill>
                <a:latin typeface="Garamond" panose="02020404030301010803" pitchFamily="18" charset="0"/>
              </a:rPr>
              <a:t> </a:t>
            </a:r>
            <a:br>
              <a:rPr lang="en-AU" sz="3400" dirty="0">
                <a:solidFill>
                  <a:schemeClr val="tx1">
                    <a:alpha val="80000"/>
                  </a:schemeClr>
                </a:solidFill>
                <a:latin typeface="Garamond" panose="02020404030301010803" pitchFamily="18" charset="0"/>
              </a:rPr>
            </a:br>
            <a:r>
              <a:rPr lang="en-AU" sz="3400" dirty="0">
                <a:solidFill>
                  <a:schemeClr val="tx1">
                    <a:alpha val="80000"/>
                  </a:schemeClr>
                </a:solidFill>
                <a:latin typeface="Garamond" panose="02020404030301010803" pitchFamily="18" charset="0"/>
              </a:rPr>
              <a:t>How does Text 1 illustrate the power of resilience? (3 marks) </a:t>
            </a:r>
          </a:p>
        </p:txBody>
      </p:sp>
    </p:spTree>
    <p:extLst>
      <p:ext uri="{BB962C8B-B14F-4D97-AF65-F5344CB8AC3E}">
        <p14:creationId xmlns:p14="http://schemas.microsoft.com/office/powerpoint/2010/main" val="139032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8991EB-E896-CE7A-065B-7516341ED9C7}"/>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AB8125F-0FD8-48CD-9F43-73E5494EA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id="{0019DD6C-5899-4C07-864B-EB0A7D104A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3" name="Rectangle 12">
            <a:extLst>
              <a:ext uri="{FF2B5EF4-FFF2-40B4-BE49-F238E27FC236}">
                <a16:creationId xmlns:a16="http://schemas.microsoft.com/office/drawing/2014/main" id="{EBDFFBC1-15BD-428E-B8AF-ECF5D1B76D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1"/>
            <a:ext cx="12192000" cy="221768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5" name="Rectangle 14">
            <a:extLst>
              <a:ext uri="{FF2B5EF4-FFF2-40B4-BE49-F238E27FC236}">
                <a16:creationId xmlns:a16="http://schemas.microsoft.com/office/drawing/2014/main" id="{EBFB3075-0323-4EB0-B1A5-776A0E709C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1"/>
            <a:ext cx="12191999" cy="2224386"/>
          </a:xfrm>
          <a:prstGeom prst="rect">
            <a:avLst/>
          </a:prstGeom>
          <a:blipFill dpi="0" rotWithShape="1">
            <a:blip r:embed="rId2">
              <a:alphaModFix amt="20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A14D4D3-1DBD-C16C-6D3D-9EE4E0360399}"/>
              </a:ext>
            </a:extLst>
          </p:cNvPr>
          <p:cNvSpPr>
            <a:spLocks noGrp="1"/>
          </p:cNvSpPr>
          <p:nvPr>
            <p:ph type="title"/>
          </p:nvPr>
        </p:nvSpPr>
        <p:spPr>
          <a:xfrm>
            <a:off x="838200" y="381000"/>
            <a:ext cx="10003218" cy="1600124"/>
          </a:xfrm>
        </p:spPr>
        <p:txBody>
          <a:bodyPr>
            <a:normAutofit/>
          </a:bodyPr>
          <a:lstStyle/>
          <a:p>
            <a:r>
              <a:rPr lang="en-US" sz="4800" dirty="0">
                <a:latin typeface="Garamond" panose="02020404030301010803" pitchFamily="18" charset="0"/>
              </a:rPr>
              <a:t>Modelled Example 1</a:t>
            </a:r>
            <a:endParaRPr lang="en-AU" sz="4800" dirty="0">
              <a:latin typeface="Garamond" panose="02020404030301010803" pitchFamily="18" charset="0"/>
            </a:endParaRPr>
          </a:p>
        </p:txBody>
      </p:sp>
      <p:sp>
        <p:nvSpPr>
          <p:cNvPr id="3" name="Content Placeholder 2">
            <a:extLst>
              <a:ext uri="{FF2B5EF4-FFF2-40B4-BE49-F238E27FC236}">
                <a16:creationId xmlns:a16="http://schemas.microsoft.com/office/drawing/2014/main" id="{2DEF5118-9E49-54DB-F39A-C3B96524123E}"/>
              </a:ext>
            </a:extLst>
          </p:cNvPr>
          <p:cNvSpPr>
            <a:spLocks noGrp="1"/>
          </p:cNvSpPr>
          <p:nvPr>
            <p:ph idx="1"/>
          </p:nvPr>
        </p:nvSpPr>
        <p:spPr>
          <a:xfrm>
            <a:off x="838200" y="2745362"/>
            <a:ext cx="4800600" cy="3552824"/>
          </a:xfrm>
        </p:spPr>
        <p:txBody>
          <a:bodyPr anchor="ctr">
            <a:normAutofit/>
          </a:bodyPr>
          <a:lstStyle/>
          <a:p>
            <a:pPr marL="0" indent="0">
              <a:buNone/>
            </a:pPr>
            <a:r>
              <a:rPr lang="en-AU" sz="2400" b="1" dirty="0">
                <a:solidFill>
                  <a:schemeClr val="tx1"/>
                </a:solidFill>
                <a:latin typeface="Garamond" panose="02020404030301010803" pitchFamily="18" charset="0"/>
              </a:rPr>
              <a:t>Example of destructing a question:  </a:t>
            </a:r>
            <a:br>
              <a:rPr lang="en-AU" sz="2400" b="1" dirty="0">
                <a:solidFill>
                  <a:schemeClr val="tx1"/>
                </a:solidFill>
                <a:latin typeface="Garamond" panose="02020404030301010803" pitchFamily="18" charset="0"/>
              </a:rPr>
            </a:br>
            <a:r>
              <a:rPr lang="en-AU" sz="2400" dirty="0">
                <a:solidFill>
                  <a:schemeClr val="tx1"/>
                </a:solidFill>
                <a:latin typeface="Garamond" panose="02020404030301010803" pitchFamily="18" charset="0"/>
              </a:rPr>
              <a:t> </a:t>
            </a:r>
            <a:br>
              <a:rPr lang="en-AU" sz="2400" dirty="0">
                <a:solidFill>
                  <a:schemeClr val="tx1"/>
                </a:solidFill>
                <a:latin typeface="Garamond" panose="02020404030301010803" pitchFamily="18" charset="0"/>
              </a:rPr>
            </a:br>
            <a:r>
              <a:rPr lang="en-AU" sz="2400" dirty="0">
                <a:solidFill>
                  <a:schemeClr val="tx1"/>
                </a:solidFill>
                <a:latin typeface="Garamond" panose="02020404030301010803" pitchFamily="18" charset="0"/>
              </a:rPr>
              <a:t>How does Text 1 illustrate the power of resilience? (3 marks) </a:t>
            </a:r>
          </a:p>
          <a:p>
            <a:r>
              <a:rPr lang="en-AU" sz="2400" dirty="0">
                <a:solidFill>
                  <a:schemeClr val="tx1"/>
                </a:solidFill>
                <a:latin typeface="Garamond" panose="02020404030301010803" pitchFamily="18" charset="0"/>
              </a:rPr>
              <a:t>3 marks = 6 minutes  </a:t>
            </a:r>
          </a:p>
          <a:p>
            <a:r>
              <a:rPr lang="en-AU" sz="2400" dirty="0">
                <a:solidFill>
                  <a:schemeClr val="tx1"/>
                </a:solidFill>
                <a:latin typeface="Garamond" panose="02020404030301010803" pitchFamily="18" charset="0"/>
              </a:rPr>
              <a:t>1 or 2 quotes </a:t>
            </a:r>
          </a:p>
          <a:p>
            <a:endParaRPr lang="en-AU" sz="1800" dirty="0">
              <a:solidFill>
                <a:schemeClr val="tx1"/>
              </a:solidFill>
            </a:endParaRPr>
          </a:p>
        </p:txBody>
      </p:sp>
      <p:graphicFrame>
        <p:nvGraphicFramePr>
          <p:cNvPr id="4" name="Table 3">
            <a:extLst>
              <a:ext uri="{FF2B5EF4-FFF2-40B4-BE49-F238E27FC236}">
                <a16:creationId xmlns:a16="http://schemas.microsoft.com/office/drawing/2014/main" id="{33DFD3C2-9DC0-8587-08A0-B0E90526DF06}"/>
              </a:ext>
            </a:extLst>
          </p:cNvPr>
          <p:cNvGraphicFramePr>
            <a:graphicFrameLocks noGrp="1"/>
          </p:cNvGraphicFramePr>
          <p:nvPr>
            <p:extLst>
              <p:ext uri="{D42A27DB-BD31-4B8C-83A1-F6EECF244321}">
                <p14:modId xmlns:p14="http://schemas.microsoft.com/office/powerpoint/2010/main" val="1213520186"/>
              </p:ext>
            </p:extLst>
          </p:nvPr>
        </p:nvGraphicFramePr>
        <p:xfrm>
          <a:off x="5712542" y="3352800"/>
          <a:ext cx="6086169" cy="2546555"/>
        </p:xfrm>
        <a:graphic>
          <a:graphicData uri="http://schemas.openxmlformats.org/drawingml/2006/table">
            <a:tbl>
              <a:tblPr firstRow="1" firstCol="1" bandRow="1">
                <a:tableStyleId>{5C22544A-7EE6-4342-B048-85BDC9FD1C3A}</a:tableStyleId>
              </a:tblPr>
              <a:tblGrid>
                <a:gridCol w="1642947">
                  <a:extLst>
                    <a:ext uri="{9D8B030D-6E8A-4147-A177-3AD203B41FA5}">
                      <a16:colId xmlns:a16="http://schemas.microsoft.com/office/drawing/2014/main" val="1105095884"/>
                    </a:ext>
                  </a:extLst>
                </a:gridCol>
                <a:gridCol w="2245766">
                  <a:extLst>
                    <a:ext uri="{9D8B030D-6E8A-4147-A177-3AD203B41FA5}">
                      <a16:colId xmlns:a16="http://schemas.microsoft.com/office/drawing/2014/main" val="1127439104"/>
                    </a:ext>
                  </a:extLst>
                </a:gridCol>
                <a:gridCol w="2197456">
                  <a:extLst>
                    <a:ext uri="{9D8B030D-6E8A-4147-A177-3AD203B41FA5}">
                      <a16:colId xmlns:a16="http://schemas.microsoft.com/office/drawing/2014/main" val="3814376632"/>
                    </a:ext>
                  </a:extLst>
                </a:gridCol>
              </a:tblGrid>
              <a:tr h="1507344">
                <a:tc>
                  <a:txBody>
                    <a:bodyPr/>
                    <a:lstStyle/>
                    <a:p>
                      <a:pPr algn="ctr">
                        <a:lnSpc>
                          <a:spcPct val="107000"/>
                        </a:lnSpc>
                        <a:spcAft>
                          <a:spcPts val="800"/>
                        </a:spcAft>
                        <a:buNone/>
                      </a:pPr>
                      <a:r>
                        <a:rPr lang="en-AU" sz="2000" kern="100" dirty="0">
                          <a:effectLst/>
                          <a:latin typeface="Garamond" panose="02020404030301010803" pitchFamily="18" charset="0"/>
                        </a:rPr>
                        <a:t>Skill – how you write </a:t>
                      </a:r>
                      <a:endParaRPr lang="en-AU" sz="2000" kern="100" dirty="0">
                        <a:effectLst/>
                        <a:latin typeface="Garamond" panose="02020404030301010803" pitchFamily="18" charset="0"/>
                        <a:ea typeface="Aptos" panose="020B0004020202020204" pitchFamily="34" charset="0"/>
                        <a:cs typeface="Arial" panose="020B0604020202020204" pitchFamily="34" charset="0"/>
                      </a:endParaRPr>
                    </a:p>
                  </a:txBody>
                  <a:tcPr marL="11566" marR="11566" marT="11566" marB="11566" anchor="ctr"/>
                </a:tc>
                <a:tc>
                  <a:txBody>
                    <a:bodyPr/>
                    <a:lstStyle/>
                    <a:p>
                      <a:pPr algn="ctr">
                        <a:lnSpc>
                          <a:spcPct val="107000"/>
                        </a:lnSpc>
                        <a:spcAft>
                          <a:spcPts val="800"/>
                        </a:spcAft>
                        <a:buNone/>
                      </a:pPr>
                      <a:r>
                        <a:rPr lang="en-AU" sz="2000" kern="100" dirty="0">
                          <a:effectLst/>
                          <a:latin typeface="Garamond" panose="02020404030301010803" pitchFamily="18" charset="0"/>
                        </a:rPr>
                        <a:t>Idea – what you write about  </a:t>
                      </a:r>
                      <a:endParaRPr lang="en-AU" sz="2000" kern="100" dirty="0">
                        <a:effectLst/>
                        <a:latin typeface="Garamond" panose="02020404030301010803" pitchFamily="18" charset="0"/>
                        <a:ea typeface="Aptos" panose="020B0004020202020204" pitchFamily="34" charset="0"/>
                        <a:cs typeface="Arial" panose="020B0604020202020204" pitchFamily="34" charset="0"/>
                      </a:endParaRPr>
                    </a:p>
                  </a:txBody>
                  <a:tcPr marL="11566" marR="11566" marT="11566" marB="11566" anchor="ctr"/>
                </a:tc>
                <a:tc>
                  <a:txBody>
                    <a:bodyPr/>
                    <a:lstStyle/>
                    <a:p>
                      <a:pPr algn="ctr">
                        <a:lnSpc>
                          <a:spcPct val="107000"/>
                        </a:lnSpc>
                        <a:spcAft>
                          <a:spcPts val="800"/>
                        </a:spcAft>
                        <a:buNone/>
                      </a:pPr>
                      <a:r>
                        <a:rPr lang="en-AU" sz="2000" kern="100">
                          <a:effectLst/>
                          <a:latin typeface="Garamond" panose="02020404030301010803" pitchFamily="18" charset="0"/>
                        </a:rPr>
                        <a:t>Requirement – what you must use in your response </a:t>
                      </a:r>
                      <a:endParaRPr lang="en-AU" sz="2000" kern="100">
                        <a:effectLst/>
                        <a:latin typeface="Garamond" panose="02020404030301010803" pitchFamily="18" charset="0"/>
                        <a:ea typeface="Aptos" panose="020B0004020202020204" pitchFamily="34" charset="0"/>
                        <a:cs typeface="Arial" panose="020B0604020202020204" pitchFamily="34" charset="0"/>
                      </a:endParaRPr>
                    </a:p>
                  </a:txBody>
                  <a:tcPr marL="11566" marR="11566" marT="11566" marB="11566" anchor="ctr"/>
                </a:tc>
                <a:extLst>
                  <a:ext uri="{0D108BD9-81ED-4DB2-BD59-A6C34878D82A}">
                    <a16:rowId xmlns:a16="http://schemas.microsoft.com/office/drawing/2014/main" val="2557253183"/>
                  </a:ext>
                </a:extLst>
              </a:tr>
              <a:tr h="1039211">
                <a:tc>
                  <a:txBody>
                    <a:bodyPr/>
                    <a:lstStyle/>
                    <a:p>
                      <a:pPr algn="ctr">
                        <a:lnSpc>
                          <a:spcPct val="107000"/>
                        </a:lnSpc>
                        <a:spcAft>
                          <a:spcPts val="800"/>
                        </a:spcAft>
                        <a:buNone/>
                      </a:pPr>
                      <a:r>
                        <a:rPr lang="en-AU" sz="2000" kern="100">
                          <a:effectLst/>
                          <a:latin typeface="Garamond" panose="02020404030301010803" pitchFamily="18" charset="0"/>
                        </a:rPr>
                        <a:t>How - analysis </a:t>
                      </a:r>
                      <a:endParaRPr lang="en-AU" sz="2000" kern="100">
                        <a:effectLst/>
                        <a:latin typeface="Garamond" panose="02020404030301010803" pitchFamily="18" charset="0"/>
                        <a:ea typeface="Aptos" panose="020B0004020202020204" pitchFamily="34" charset="0"/>
                        <a:cs typeface="Arial" panose="020B0604020202020204" pitchFamily="34" charset="0"/>
                      </a:endParaRPr>
                    </a:p>
                  </a:txBody>
                  <a:tcPr marL="11566" marR="11566" marT="11566" marB="11566" anchor="ctr"/>
                </a:tc>
                <a:tc>
                  <a:txBody>
                    <a:bodyPr/>
                    <a:lstStyle/>
                    <a:p>
                      <a:pPr algn="ctr">
                        <a:lnSpc>
                          <a:spcPct val="107000"/>
                        </a:lnSpc>
                        <a:spcAft>
                          <a:spcPts val="800"/>
                        </a:spcAft>
                        <a:buNone/>
                      </a:pPr>
                      <a:r>
                        <a:rPr lang="en-AU" sz="2000" kern="100" dirty="0">
                          <a:effectLst/>
                          <a:latin typeface="Garamond" panose="02020404030301010803" pitchFamily="18" charset="0"/>
                        </a:rPr>
                        <a:t>the power of resilience </a:t>
                      </a:r>
                      <a:endParaRPr lang="en-AU" sz="2000" kern="100" dirty="0">
                        <a:effectLst/>
                        <a:latin typeface="Garamond" panose="02020404030301010803" pitchFamily="18" charset="0"/>
                        <a:ea typeface="Aptos" panose="020B0004020202020204" pitchFamily="34" charset="0"/>
                        <a:cs typeface="Arial" panose="020B0604020202020204" pitchFamily="34" charset="0"/>
                      </a:endParaRPr>
                    </a:p>
                  </a:txBody>
                  <a:tcPr marL="11566" marR="11566" marT="11566" marB="11566" anchor="ctr"/>
                </a:tc>
                <a:tc>
                  <a:txBody>
                    <a:bodyPr/>
                    <a:lstStyle/>
                    <a:p>
                      <a:pPr algn="ctr">
                        <a:lnSpc>
                          <a:spcPct val="107000"/>
                        </a:lnSpc>
                        <a:spcAft>
                          <a:spcPts val="800"/>
                        </a:spcAft>
                        <a:buNone/>
                      </a:pPr>
                      <a:r>
                        <a:rPr lang="en-AU" sz="2000" kern="100" dirty="0">
                          <a:effectLst/>
                          <a:latin typeface="Garamond" panose="02020404030301010803" pitchFamily="18" charset="0"/>
                        </a:rPr>
                        <a:t>Text 1 </a:t>
                      </a:r>
                      <a:endParaRPr lang="en-AU" sz="2000" kern="100" dirty="0">
                        <a:effectLst/>
                        <a:latin typeface="Garamond" panose="02020404030301010803" pitchFamily="18" charset="0"/>
                        <a:ea typeface="Aptos" panose="020B0004020202020204" pitchFamily="34" charset="0"/>
                        <a:cs typeface="Arial" panose="020B0604020202020204" pitchFamily="34" charset="0"/>
                      </a:endParaRPr>
                    </a:p>
                  </a:txBody>
                  <a:tcPr marL="11566" marR="11566" marT="11566" marB="11566" anchor="ctr"/>
                </a:tc>
                <a:extLst>
                  <a:ext uri="{0D108BD9-81ED-4DB2-BD59-A6C34878D82A}">
                    <a16:rowId xmlns:a16="http://schemas.microsoft.com/office/drawing/2014/main" val="1894207567"/>
                  </a:ext>
                </a:extLst>
              </a:tr>
            </a:tbl>
          </a:graphicData>
        </a:graphic>
      </p:graphicFrame>
    </p:spTree>
    <p:extLst>
      <p:ext uri="{BB962C8B-B14F-4D97-AF65-F5344CB8AC3E}">
        <p14:creationId xmlns:p14="http://schemas.microsoft.com/office/powerpoint/2010/main" val="785564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95F898-15A0-7930-0A57-03A776750F0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84B9546E-20BE-462C-8BE8-4EBDB46F8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2567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FE5D2E8-C366-48AC-97AE-18C67E4EF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2225674"/>
          </a:xfrm>
          <a:prstGeom prst="rect">
            <a:avLst/>
          </a:prstGeom>
          <a:blipFill dpi="0" rotWithShape="1">
            <a:blip r:embed="rId2">
              <a:alphaModFix amt="24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310F8B6-9F56-1DBB-31E6-5D0DB9EAEA3E}"/>
              </a:ext>
            </a:extLst>
          </p:cNvPr>
          <p:cNvSpPr>
            <a:spLocks noGrp="1"/>
          </p:cNvSpPr>
          <p:nvPr>
            <p:ph type="title"/>
          </p:nvPr>
        </p:nvSpPr>
        <p:spPr>
          <a:xfrm>
            <a:off x="1198182" y="381000"/>
            <a:ext cx="10003218" cy="1600124"/>
          </a:xfrm>
        </p:spPr>
        <p:txBody>
          <a:bodyPr>
            <a:normAutofit/>
          </a:bodyPr>
          <a:lstStyle/>
          <a:p>
            <a:r>
              <a:rPr lang="en-US" sz="4800" dirty="0">
                <a:latin typeface="Garamond" panose="02020404030301010803" pitchFamily="18" charset="0"/>
              </a:rPr>
              <a:t>Modelled Example 1: </a:t>
            </a:r>
            <a:endParaRPr lang="en-AU" sz="4800" dirty="0">
              <a:latin typeface="Garamond" panose="02020404030301010803" pitchFamily="18" charset="0"/>
            </a:endParaRPr>
          </a:p>
        </p:txBody>
      </p:sp>
      <p:sp>
        <p:nvSpPr>
          <p:cNvPr id="3" name="Content Placeholder 2">
            <a:extLst>
              <a:ext uri="{FF2B5EF4-FFF2-40B4-BE49-F238E27FC236}">
                <a16:creationId xmlns:a16="http://schemas.microsoft.com/office/drawing/2014/main" id="{92A681D2-2DEF-A42F-F3B8-31BE268B7593}"/>
              </a:ext>
            </a:extLst>
          </p:cNvPr>
          <p:cNvSpPr>
            <a:spLocks noGrp="1"/>
          </p:cNvSpPr>
          <p:nvPr>
            <p:ph idx="1"/>
          </p:nvPr>
        </p:nvSpPr>
        <p:spPr>
          <a:xfrm>
            <a:off x="1198182" y="2541014"/>
            <a:ext cx="8796444" cy="3935986"/>
          </a:xfrm>
        </p:spPr>
        <p:txBody>
          <a:bodyPr anchor="ctr">
            <a:noAutofit/>
          </a:bodyPr>
          <a:lstStyle/>
          <a:p>
            <a:pPr marL="0" indent="0">
              <a:buNone/>
            </a:pPr>
            <a:r>
              <a:rPr lang="en-AU" sz="2200" dirty="0">
                <a:solidFill>
                  <a:schemeClr val="tx1">
                    <a:alpha val="80000"/>
                  </a:schemeClr>
                </a:solidFill>
                <a:latin typeface="Garamond" panose="02020404030301010803" pitchFamily="18" charset="0"/>
              </a:rPr>
              <a:t>Text 1:  </a:t>
            </a:r>
          </a:p>
          <a:p>
            <a:pPr marL="0" indent="0">
              <a:buNone/>
            </a:pPr>
            <a:r>
              <a:rPr lang="en-AU" sz="2200" dirty="0">
                <a:solidFill>
                  <a:schemeClr val="tx1">
                    <a:alpha val="80000"/>
                  </a:schemeClr>
                </a:solidFill>
                <a:latin typeface="Garamond" panose="02020404030301010803" pitchFamily="18" charset="0"/>
              </a:rPr>
              <a:t>“The Rose That Grew from Concrete” by Tupac Shakur </a:t>
            </a:r>
          </a:p>
          <a:p>
            <a:pPr marL="0" indent="0">
              <a:buNone/>
            </a:pPr>
            <a:r>
              <a:rPr lang="en-AU" sz="2200" dirty="0">
                <a:solidFill>
                  <a:schemeClr val="tx1">
                    <a:alpha val="80000"/>
                  </a:schemeClr>
                </a:solidFill>
                <a:latin typeface="Garamond" panose="02020404030301010803" pitchFamily="18" charset="0"/>
              </a:rPr>
              <a:t>Did you hear about the rose that grew </a:t>
            </a:r>
            <a:br>
              <a:rPr lang="en-AU" sz="2200" dirty="0">
                <a:solidFill>
                  <a:schemeClr val="tx1">
                    <a:alpha val="80000"/>
                  </a:schemeClr>
                </a:solidFill>
                <a:latin typeface="Garamond" panose="02020404030301010803" pitchFamily="18" charset="0"/>
              </a:rPr>
            </a:br>
            <a:r>
              <a:rPr lang="en-AU" sz="2200" dirty="0">
                <a:solidFill>
                  <a:schemeClr val="tx1">
                    <a:alpha val="80000"/>
                  </a:schemeClr>
                </a:solidFill>
                <a:latin typeface="Garamond" panose="02020404030301010803" pitchFamily="18" charset="0"/>
              </a:rPr>
              <a:t>from a crack in the concrete? </a:t>
            </a:r>
            <a:br>
              <a:rPr lang="en-AU" sz="2200" dirty="0">
                <a:solidFill>
                  <a:schemeClr val="tx1">
                    <a:alpha val="80000"/>
                  </a:schemeClr>
                </a:solidFill>
                <a:latin typeface="Garamond" panose="02020404030301010803" pitchFamily="18" charset="0"/>
              </a:rPr>
            </a:br>
            <a:r>
              <a:rPr lang="en-AU" sz="2200" dirty="0">
                <a:solidFill>
                  <a:schemeClr val="tx1">
                    <a:alpha val="80000"/>
                  </a:schemeClr>
                </a:solidFill>
                <a:latin typeface="Garamond" panose="02020404030301010803" pitchFamily="18" charset="0"/>
              </a:rPr>
              <a:t>Proving nature's law is wrong it </a:t>
            </a:r>
            <a:br>
              <a:rPr lang="en-AU" sz="2200" dirty="0">
                <a:solidFill>
                  <a:schemeClr val="tx1">
                    <a:alpha val="80000"/>
                  </a:schemeClr>
                </a:solidFill>
                <a:latin typeface="Garamond" panose="02020404030301010803" pitchFamily="18" charset="0"/>
              </a:rPr>
            </a:br>
            <a:r>
              <a:rPr lang="en-AU" sz="2200" dirty="0">
                <a:solidFill>
                  <a:schemeClr val="tx1">
                    <a:alpha val="80000"/>
                  </a:schemeClr>
                </a:solidFill>
                <a:latin typeface="Garamond" panose="02020404030301010803" pitchFamily="18" charset="0"/>
              </a:rPr>
              <a:t>learned to walk with out having feet. </a:t>
            </a:r>
            <a:br>
              <a:rPr lang="en-AU" sz="2200" dirty="0">
                <a:solidFill>
                  <a:schemeClr val="tx1">
                    <a:alpha val="80000"/>
                  </a:schemeClr>
                </a:solidFill>
                <a:latin typeface="Garamond" panose="02020404030301010803" pitchFamily="18" charset="0"/>
              </a:rPr>
            </a:br>
            <a:r>
              <a:rPr lang="en-AU" sz="2200" dirty="0">
                <a:solidFill>
                  <a:schemeClr val="tx1">
                    <a:alpha val="80000"/>
                  </a:schemeClr>
                </a:solidFill>
                <a:latin typeface="Garamond" panose="02020404030301010803" pitchFamily="18" charset="0"/>
              </a:rPr>
              <a:t>Funny it seems, but by keeping its dreams, </a:t>
            </a:r>
            <a:br>
              <a:rPr lang="en-AU" sz="2200" dirty="0">
                <a:solidFill>
                  <a:schemeClr val="tx1">
                    <a:alpha val="80000"/>
                  </a:schemeClr>
                </a:solidFill>
                <a:latin typeface="Garamond" panose="02020404030301010803" pitchFamily="18" charset="0"/>
              </a:rPr>
            </a:br>
            <a:r>
              <a:rPr lang="en-AU" sz="2200" dirty="0">
                <a:solidFill>
                  <a:schemeClr val="tx1">
                    <a:alpha val="80000"/>
                  </a:schemeClr>
                </a:solidFill>
                <a:latin typeface="Garamond" panose="02020404030301010803" pitchFamily="18" charset="0"/>
              </a:rPr>
              <a:t>it learned to breathe fresh air. </a:t>
            </a:r>
            <a:br>
              <a:rPr lang="en-AU" sz="2200" dirty="0">
                <a:solidFill>
                  <a:schemeClr val="tx1">
                    <a:alpha val="80000"/>
                  </a:schemeClr>
                </a:solidFill>
                <a:latin typeface="Garamond" panose="02020404030301010803" pitchFamily="18" charset="0"/>
              </a:rPr>
            </a:br>
            <a:r>
              <a:rPr lang="en-AU" sz="2200" dirty="0">
                <a:solidFill>
                  <a:schemeClr val="tx1">
                    <a:alpha val="80000"/>
                  </a:schemeClr>
                </a:solidFill>
                <a:latin typeface="Garamond" panose="02020404030301010803" pitchFamily="18" charset="0"/>
              </a:rPr>
              <a:t>Long live the rose that grew from concrete </a:t>
            </a:r>
            <a:br>
              <a:rPr lang="en-AU" sz="2200" dirty="0">
                <a:solidFill>
                  <a:schemeClr val="tx1">
                    <a:alpha val="80000"/>
                  </a:schemeClr>
                </a:solidFill>
                <a:latin typeface="Garamond" panose="02020404030301010803" pitchFamily="18" charset="0"/>
              </a:rPr>
            </a:br>
            <a:r>
              <a:rPr lang="en-AU" sz="2200" dirty="0">
                <a:solidFill>
                  <a:schemeClr val="tx1">
                    <a:alpha val="80000"/>
                  </a:schemeClr>
                </a:solidFill>
                <a:latin typeface="Garamond" panose="02020404030301010803" pitchFamily="18" charset="0"/>
              </a:rPr>
              <a:t>when no one else ever cared. </a:t>
            </a:r>
          </a:p>
        </p:txBody>
      </p:sp>
    </p:spTree>
    <p:extLst>
      <p:ext uri="{BB962C8B-B14F-4D97-AF65-F5344CB8AC3E}">
        <p14:creationId xmlns:p14="http://schemas.microsoft.com/office/powerpoint/2010/main" val="4128962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84B9546E-20BE-462C-8BE8-4EBDB46F8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2567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FE5D2E8-C366-48AC-97AE-18C67E4EF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2225674"/>
          </a:xfrm>
          <a:prstGeom prst="rect">
            <a:avLst/>
          </a:prstGeom>
          <a:blipFill dpi="0" rotWithShape="1">
            <a:blip r:embed="rId2">
              <a:alphaModFix amt="24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0703A80-5D26-B793-1C3B-3351A190716D}"/>
              </a:ext>
            </a:extLst>
          </p:cNvPr>
          <p:cNvSpPr>
            <a:spLocks noGrp="1"/>
          </p:cNvSpPr>
          <p:nvPr>
            <p:ph type="title"/>
          </p:nvPr>
        </p:nvSpPr>
        <p:spPr>
          <a:xfrm>
            <a:off x="1198182" y="381000"/>
            <a:ext cx="10003218" cy="1600124"/>
          </a:xfrm>
        </p:spPr>
        <p:txBody>
          <a:bodyPr>
            <a:normAutofit/>
          </a:bodyPr>
          <a:lstStyle/>
          <a:p>
            <a:r>
              <a:rPr lang="en-US" sz="4800" dirty="0">
                <a:latin typeface="Garamond" panose="02020404030301010803" pitchFamily="18" charset="0"/>
              </a:rPr>
              <a:t>1 Quote Scaffold</a:t>
            </a:r>
            <a:endParaRPr lang="en-AU" sz="4800" dirty="0">
              <a:latin typeface="Garamond" panose="02020404030301010803" pitchFamily="18" charset="0"/>
            </a:endParaRPr>
          </a:p>
        </p:txBody>
      </p:sp>
      <p:sp>
        <p:nvSpPr>
          <p:cNvPr id="3" name="Content Placeholder 2">
            <a:extLst>
              <a:ext uri="{FF2B5EF4-FFF2-40B4-BE49-F238E27FC236}">
                <a16:creationId xmlns:a16="http://schemas.microsoft.com/office/drawing/2014/main" id="{E677E8D8-9C63-0074-587C-BB0E97D1ACAB}"/>
              </a:ext>
            </a:extLst>
          </p:cNvPr>
          <p:cNvSpPr>
            <a:spLocks noGrp="1"/>
          </p:cNvSpPr>
          <p:nvPr>
            <p:ph idx="1"/>
          </p:nvPr>
        </p:nvSpPr>
        <p:spPr>
          <a:xfrm>
            <a:off x="1198182" y="2573844"/>
            <a:ext cx="9383921" cy="3935986"/>
          </a:xfrm>
        </p:spPr>
        <p:txBody>
          <a:bodyPr anchor="ctr">
            <a:normAutofit/>
          </a:bodyPr>
          <a:lstStyle/>
          <a:p>
            <a:pPr marL="0" indent="0">
              <a:buNone/>
            </a:pPr>
            <a:r>
              <a:rPr lang="en-AU" dirty="0">
                <a:solidFill>
                  <a:schemeClr val="tx1">
                    <a:alpha val="80000"/>
                  </a:schemeClr>
                </a:solidFill>
                <a:latin typeface="Garamond" panose="02020404030301010803" pitchFamily="18" charset="0"/>
              </a:rPr>
              <a:t>Text 1 illustrates ______________________(answer question). For example, it states ________________________(insert quote). Here, the use of _______________ (technique) illustrates ___________________________________(insert explanation). Moreover, the use of ______________ (insert same or different technique) illustrates___________________________________. Finally,  _______________________________ (link to question).</a:t>
            </a:r>
          </a:p>
          <a:p>
            <a:endParaRPr lang="en-AU" sz="1800" dirty="0">
              <a:solidFill>
                <a:schemeClr val="tx1">
                  <a:alpha val="80000"/>
                </a:schemeClr>
              </a:solidFill>
            </a:endParaRPr>
          </a:p>
        </p:txBody>
      </p:sp>
    </p:spTree>
    <p:extLst>
      <p:ext uri="{BB962C8B-B14F-4D97-AF65-F5344CB8AC3E}">
        <p14:creationId xmlns:p14="http://schemas.microsoft.com/office/powerpoint/2010/main" val="1324884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84B9546E-20BE-462C-8BE8-4EBDB46F8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2567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FE5D2E8-C366-48AC-97AE-18C67E4EF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2225674"/>
          </a:xfrm>
          <a:prstGeom prst="rect">
            <a:avLst/>
          </a:prstGeom>
          <a:blipFill dpi="0" rotWithShape="1">
            <a:blip r:embed="rId2">
              <a:alphaModFix amt="24000"/>
              <a:duotone>
                <a:schemeClr val="accent1">
                  <a:shade val="45000"/>
                  <a:satMod val="135000"/>
                </a:schemeClr>
                <a:prstClr val="white"/>
              </a:duotone>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940A71B-5C25-9883-7A39-A10ACA1C1CC8}"/>
              </a:ext>
            </a:extLst>
          </p:cNvPr>
          <p:cNvSpPr>
            <a:spLocks noGrp="1"/>
          </p:cNvSpPr>
          <p:nvPr>
            <p:ph type="title"/>
          </p:nvPr>
        </p:nvSpPr>
        <p:spPr>
          <a:xfrm>
            <a:off x="1198182" y="381000"/>
            <a:ext cx="10003218" cy="1600124"/>
          </a:xfrm>
        </p:spPr>
        <p:txBody>
          <a:bodyPr>
            <a:normAutofit/>
          </a:bodyPr>
          <a:lstStyle/>
          <a:p>
            <a:r>
              <a:rPr lang="en-US" sz="4800" dirty="0">
                <a:latin typeface="Garamond" panose="02020404030301010803" pitchFamily="18" charset="0"/>
              </a:rPr>
              <a:t>2 Quote Scaffold</a:t>
            </a:r>
            <a:endParaRPr lang="en-AU" sz="4800" dirty="0">
              <a:latin typeface="Garamond" panose="02020404030301010803" pitchFamily="18" charset="0"/>
            </a:endParaRPr>
          </a:p>
        </p:txBody>
      </p:sp>
      <p:sp>
        <p:nvSpPr>
          <p:cNvPr id="3" name="Content Placeholder 2">
            <a:extLst>
              <a:ext uri="{FF2B5EF4-FFF2-40B4-BE49-F238E27FC236}">
                <a16:creationId xmlns:a16="http://schemas.microsoft.com/office/drawing/2014/main" id="{FF8142EE-BC55-0437-2A8E-7F6A617AF62B}"/>
              </a:ext>
            </a:extLst>
          </p:cNvPr>
          <p:cNvSpPr>
            <a:spLocks noGrp="1"/>
          </p:cNvSpPr>
          <p:nvPr>
            <p:ph idx="1"/>
          </p:nvPr>
        </p:nvSpPr>
        <p:spPr>
          <a:xfrm>
            <a:off x="1185755" y="2362200"/>
            <a:ext cx="9501909" cy="4274574"/>
          </a:xfrm>
        </p:spPr>
        <p:txBody>
          <a:bodyPr anchor="ctr">
            <a:normAutofit fontScale="85000" lnSpcReduction="20000"/>
          </a:bodyPr>
          <a:lstStyle/>
          <a:p>
            <a:pPr marL="0" indent="0">
              <a:buNone/>
            </a:pPr>
            <a:r>
              <a:rPr lang="en-AU" dirty="0">
                <a:solidFill>
                  <a:schemeClr val="tx1">
                    <a:alpha val="80000"/>
                  </a:schemeClr>
                </a:solidFill>
                <a:latin typeface="Garamond" panose="02020404030301010803" pitchFamily="18" charset="0"/>
              </a:rPr>
              <a:t>Text 1 illustrates _________________________(answer question). For example, it states ________________________(insert quote). Here, the use of ________________ (technique) illustrates _________________________________________(insert explanation). Moreover, the use of ____________(insert same or different technique) illustrates ________________________________________________. Furthermore, __________________(link to question) is expounded by _____________________________________________(insert quote). Here, the use of ______________ (technique) illustrates _____________________________________________(insert explanation). Moreover, the use of ________________(insert same or different technique) illustrates __________________________. Finally, ______(link to question</a:t>
            </a:r>
            <a:r>
              <a:rPr lang="en-AU" dirty="0">
                <a:solidFill>
                  <a:schemeClr val="tx1">
                    <a:alpha val="80000"/>
                  </a:schemeClr>
                </a:solidFill>
              </a:rPr>
              <a:t>).</a:t>
            </a:r>
            <a:endParaRPr lang="en-AU" sz="1800" dirty="0">
              <a:solidFill>
                <a:schemeClr val="tx1">
                  <a:alpha val="80000"/>
                </a:schemeClr>
              </a:solidFill>
            </a:endParaRPr>
          </a:p>
        </p:txBody>
      </p:sp>
    </p:spTree>
    <p:extLst>
      <p:ext uri="{BB962C8B-B14F-4D97-AF65-F5344CB8AC3E}">
        <p14:creationId xmlns:p14="http://schemas.microsoft.com/office/powerpoint/2010/main" val="1703881859"/>
      </p:ext>
    </p:extLst>
  </p:cSld>
  <p:clrMapOvr>
    <a:masterClrMapping/>
  </p:clrMapOvr>
</p:sld>
</file>

<file path=ppt/theme/theme1.xml><?xml version="1.0" encoding="utf-8"?>
<a:theme xmlns:a="http://schemas.openxmlformats.org/drawingml/2006/main" name="BlockprintVTI">
  <a:themeElements>
    <a:clrScheme name="Custom 69">
      <a:dk1>
        <a:sysClr val="windowText" lastClr="000000"/>
      </a:dk1>
      <a:lt1>
        <a:sysClr val="window" lastClr="FFFFFF"/>
      </a:lt1>
      <a:dk2>
        <a:srgbClr val="44131A"/>
      </a:dk2>
      <a:lt2>
        <a:srgbClr val="F2ECEA"/>
      </a:lt2>
      <a:accent1>
        <a:srgbClr val="A62C52"/>
      </a:accent1>
      <a:accent2>
        <a:srgbClr val="A7928D"/>
      </a:accent2>
      <a:accent3>
        <a:srgbClr val="307C71"/>
      </a:accent3>
      <a:accent4>
        <a:srgbClr val="41575D"/>
      </a:accent4>
      <a:accent5>
        <a:srgbClr val="8FA3A3"/>
      </a:accent5>
      <a:accent6>
        <a:srgbClr val="CA8370"/>
      </a:accent6>
      <a:hlink>
        <a:srgbClr val="D13D6E"/>
      </a:hlink>
      <a:folHlink>
        <a:srgbClr val="6C9D92"/>
      </a:folHlink>
    </a:clrScheme>
    <a:fontScheme name="Custom 56">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printVTI" id="{AA8C8908-6BA4-477C-AEA4-CB6C32A1FE3B}" vid="{36392749-7C1D-4938-93BB-440CD2A1B0AB}"/>
    </a:ext>
  </a:extLst>
</a:theme>
</file>

<file path=docProps/app.xml><?xml version="1.0" encoding="utf-8"?>
<Properties xmlns="http://schemas.openxmlformats.org/officeDocument/2006/extended-properties" xmlns:vt="http://schemas.openxmlformats.org/officeDocument/2006/docPropsVTypes">
  <TotalTime>218</TotalTime>
  <Words>997</Words>
  <Application>Microsoft Office PowerPoint</Application>
  <PresentationFormat>Widescreen</PresentationFormat>
  <Paragraphs>69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Avenir Next LT Pro</vt:lpstr>
      <vt:lpstr>AvenirNext LT Pro Medium</vt:lpstr>
      <vt:lpstr>Garamond</vt:lpstr>
      <vt:lpstr>BlockprintVTI</vt:lpstr>
      <vt:lpstr>Unseen Text Responses – Tutorial 1</vt:lpstr>
      <vt:lpstr>Guidelines</vt:lpstr>
      <vt:lpstr>Guidelines</vt:lpstr>
      <vt:lpstr>Guidelines</vt:lpstr>
      <vt:lpstr>Modelled Example 1 </vt:lpstr>
      <vt:lpstr>Modelled Example 1</vt:lpstr>
      <vt:lpstr>Modelled Example 1: </vt:lpstr>
      <vt:lpstr>1 Quote Scaffold</vt:lpstr>
      <vt:lpstr>2 Quote Scaffold</vt:lpstr>
      <vt:lpstr>Modelled Example 1: 1 Quote</vt:lpstr>
      <vt:lpstr>Modelled Example 2: 2 Quotes</vt:lpstr>
      <vt:lpstr>Next Tutorial</vt:lpstr>
      <vt:lpstr>Power Verbs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 Ali Sowaid</dc:creator>
  <cp:lastModifiedBy>Mr Ali Sowaid</cp:lastModifiedBy>
  <cp:revision>8</cp:revision>
  <dcterms:created xsi:type="dcterms:W3CDTF">2026-03-08T06:01:11Z</dcterms:created>
  <dcterms:modified xsi:type="dcterms:W3CDTF">2026-03-22T11:50:28Z</dcterms:modified>
</cp:coreProperties>
</file>