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4" r:id="rId3"/>
    <p:sldId id="270" r:id="rId4"/>
    <p:sldId id="265" r:id="rId5"/>
    <p:sldId id="266" r:id="rId6"/>
    <p:sldId id="267" r:id="rId7"/>
    <p:sldId id="268" r:id="rId8"/>
    <p:sldId id="274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1713E-FA69-EDD1-5EBC-53841D00E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59055A-AF01-C671-8F33-C67B6F10B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5D49-5427-EF97-99AF-5C8D45845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42E33-FE42-377E-614C-BFD5489DA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F266A-F4B5-877A-C217-523A482FE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218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78EF-3939-DDA7-D1F9-B1B287A6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2CEC0-13C1-CFBA-080B-F7C6EA480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C328F-9633-F508-EDED-3F57D7241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AAE42-6BBD-5539-F8EE-C0F9E5C95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1115F-3851-ECB1-8F63-97A79DFA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432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DB3B1-BABF-2ADE-20E4-3896B9F16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E1635-3075-BAF2-B7E5-D6B140682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19BF-72B2-66EF-A1F1-221452A7E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11106-5448-8028-C7DD-18D9A4E32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DCC6E-8C8C-5D53-C2C8-A2CDE500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590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1DEAD-9BB7-62C3-4EC8-D005C3C5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86F73-BFB7-5B25-DEC0-1D0D49C7E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477A8-0C9D-D869-51D9-6E63514F6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6001F-B8DD-D9B1-6D9B-DBCD4473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C1CD6-65D9-1BF0-E7EA-5C9B3E7D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85AB2-16CF-3357-49A4-8171F0F4C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050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85417-0257-3D29-AFBA-F088B55FD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1AFCE-B4E2-90E8-55DC-806F6D2D3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D24526-6AFE-AB9D-20E7-92E8C4C14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193CBA-AD4B-E832-8077-44D700B8E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C71669-776B-84A3-062A-0B459FA3F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93016E-BCBF-3FFB-8F5B-410197DCD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E7FFF8-325E-6AF8-126F-4B6526F6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0794C9-49A0-A459-0F89-214ADE960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471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74ADF-37FE-4C16-C0B9-6AED82681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8F9A4-E1D8-F4B7-7581-5160F408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E4CE22-D79A-B4FA-069C-6B151466F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73660-7A40-E246-F590-25C106CB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34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84CADB-2537-332B-2FB1-C494CB47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724C5-8979-C2ED-F27E-4FB191926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3329C-5FB6-4D1E-E92C-C581FCC9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722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518A-EDCF-13A3-2CB0-31C9E3FC5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C6AAD-CD99-135E-FCE3-8F87BF295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2E111-6CB1-E44A-C225-2B2CDFC14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1E55E-340F-A7F6-5CD3-FD4DD9D4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18500-05EE-F4C0-49B4-CEDA2655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1593F-20F5-24CA-A38C-50724AA3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180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DD1F-BB26-1ED4-5B73-7F9A8C0A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2BCEB5-7E08-1F2C-E1C6-099686AA45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67D68-4A0A-E9CA-80A9-7DB921A7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345FE-AB2B-FDEE-BAD0-D857B374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B53DF-B22C-9B64-8BB9-364CDA18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97F27-FEFE-36C5-26E3-35CDEDCF7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970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4E2E-9049-3B17-C2F2-23CD6BA1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E1D29-5FF6-A3E1-0CA8-E45CEEF8E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BA120-D00C-5F59-FBC6-80240180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99084-70D2-80F0-7887-9D3614901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7D49E-BF2F-821F-30B7-71A7E0AAA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748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B9B35-0740-BAA4-AE94-99CB30CAB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6AD0E-E98F-E163-2C3D-6812914A2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49223-550F-4BAA-1FA9-2E7579FB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84D13-DE6F-4C8E-8563-D20730C6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0050C-04EC-E0B7-222A-9805C5DE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905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7AFCCF-8688-A37B-0942-DFA543033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D32DB-C802-4867-E37B-94901C050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ED0B9-5B50-E297-206D-D5AB3BCDD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B4274F-2815-4E00-9DC1-7DB9BA6DA0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40520-FC30-390C-B2A4-8A53BB8B6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0419F-F5A1-A1DF-346B-39C823CDE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C66971-7329-4C84-9CC1-B17540F089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077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AE2EEB-D049-2A42-EFF2-8F0F6E4EDC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44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406324-657E-CC43-E730-4743D09E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2000" b="1" dirty="0">
                <a:solidFill>
                  <a:srgbClr val="FFFFFF"/>
                </a:solidFill>
                <a:latin typeface="Garamond" panose="02020404030301010803" pitchFamily="18" charset="0"/>
              </a:rPr>
              <a:t>Film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460CD-6855-17D7-9C75-E4106CE29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Garamond" panose="02020404030301010803" pitchFamily="18" charset="0"/>
              </a:rPr>
              <a:t>How to </a:t>
            </a:r>
            <a:r>
              <a:rPr lang="en-US" sz="4000" b="1" dirty="0" err="1">
                <a:solidFill>
                  <a:srgbClr val="FFFFFF"/>
                </a:solidFill>
                <a:latin typeface="Garamond" panose="02020404030301010803" pitchFamily="18" charset="0"/>
              </a:rPr>
              <a:t>analyse</a:t>
            </a:r>
            <a:r>
              <a:rPr lang="en-US" sz="4000" b="1" dirty="0">
                <a:solidFill>
                  <a:srgbClr val="FFFFFF"/>
                </a:solidFill>
                <a:latin typeface="Garamond" panose="02020404030301010803" pitchFamily="18" charset="0"/>
              </a:rPr>
              <a:t> films</a:t>
            </a:r>
          </a:p>
        </p:txBody>
      </p:sp>
    </p:spTree>
    <p:extLst>
      <p:ext uri="{BB962C8B-B14F-4D97-AF65-F5344CB8AC3E}">
        <p14:creationId xmlns:p14="http://schemas.microsoft.com/office/powerpoint/2010/main" val="4184585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35FCA-C545-6553-E19B-123C62A10E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l="445"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3EB53F-E274-CCC9-F0CC-E8C57B6A9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590526" cy="5585619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Common Film Conventions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CCDB0-937F-49E6-11DB-B006DEB7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Films, like all texts, use common conventions to communicate ideas and shape audience responses.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Conventions are the techniques and features that films commonly use, regardless of genre.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Genre refers to the category or type of film, such as horror, action, comedy, drama or science fiction. Some films can also have a hybrid genre, meaning they combine two or more genres, such as action and science fiction.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Common film conventions include: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Mise-</a:t>
            </a:r>
            <a:r>
              <a:rPr lang="en-AU" sz="2000" dirty="0" err="1">
                <a:solidFill>
                  <a:srgbClr val="FFFFFF"/>
                </a:solidFill>
                <a:latin typeface="Garamond" panose="02020404030301010803" pitchFamily="18" charset="0"/>
              </a:rPr>
              <a:t>en</a:t>
            </a:r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-</a:t>
            </a:r>
            <a:r>
              <a:rPr lang="en-AU" sz="2000" dirty="0" err="1">
                <a:solidFill>
                  <a:srgbClr val="FFFFFF"/>
                </a:solidFill>
                <a:latin typeface="Garamond" panose="02020404030301010803" pitchFamily="18" charset="0"/>
              </a:rPr>
              <a:t>scène</a:t>
            </a:r>
            <a:endParaRPr lang="en-AU" sz="2000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Cinematography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Sound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Editing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Dialogue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Narrative structure</a:t>
            </a:r>
          </a:p>
        </p:txBody>
      </p:sp>
    </p:spTree>
    <p:extLst>
      <p:ext uri="{BB962C8B-B14F-4D97-AF65-F5344CB8AC3E}">
        <p14:creationId xmlns:p14="http://schemas.microsoft.com/office/powerpoint/2010/main" val="20727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67F42F-30D8-8AFC-27D3-84FAC3105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B74766-6849-BBC1-3501-159E2CC913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B4C4CC-5D79-E731-596E-ED436C3F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Mise-</a:t>
            </a:r>
            <a:r>
              <a:rPr lang="en-AU" sz="5000" b="1" dirty="0" err="1">
                <a:solidFill>
                  <a:srgbClr val="FFFFFF"/>
                </a:solidFill>
                <a:latin typeface="Garamond" panose="02020404030301010803" pitchFamily="18" charset="0"/>
              </a:rPr>
              <a:t>en</a:t>
            </a:r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-</a:t>
            </a:r>
            <a:r>
              <a:rPr lang="en-AU" sz="5000" b="1" dirty="0" err="1">
                <a:solidFill>
                  <a:srgbClr val="FFFFFF"/>
                </a:solidFill>
                <a:latin typeface="Garamond" panose="02020404030301010803" pitchFamily="18" charset="0"/>
              </a:rPr>
              <a:t>scène</a:t>
            </a:r>
            <a:endParaRPr lang="en-AU" sz="5000" b="1" dirty="0">
              <a:solidFill>
                <a:srgbClr val="FFFFFF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D579-ABA5-66CC-D3DE-2F70A5990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Mise-</a:t>
            </a:r>
            <a:r>
              <a:rPr lang="en-AU" sz="2400" dirty="0" err="1">
                <a:solidFill>
                  <a:srgbClr val="FFFFFF"/>
                </a:solidFill>
                <a:latin typeface="Garamond" panose="02020404030301010803" pitchFamily="18" charset="0"/>
              </a:rPr>
              <a:t>en</a:t>
            </a:r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-</a:t>
            </a:r>
            <a:r>
              <a:rPr lang="en-AU" sz="2400" dirty="0" err="1">
                <a:solidFill>
                  <a:srgbClr val="FFFFFF"/>
                </a:solidFill>
                <a:latin typeface="Garamond" panose="02020404030301010803" pitchFamily="18" charset="0"/>
              </a:rPr>
              <a:t>scène</a:t>
            </a:r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 is a French term that refers to everything we can see within the cinematic frame.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This includes: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Lighting: the use of light, shadow and darkness, including where the light comes from and how it affects the mood.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Acting: the way characters behave, move, speak and respond to others.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Costumes: the clothing, accessories and appearance of characters.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Setting: the location and time of the scene, including props and objects placed within the setting.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Everything we see in a film has been deliberately chosen to create meaning. When analysing mise-</a:t>
            </a:r>
            <a:r>
              <a:rPr lang="en-AU" sz="2400" dirty="0" err="1">
                <a:solidFill>
                  <a:srgbClr val="FFFFFF"/>
                </a:solidFill>
                <a:latin typeface="Garamond" panose="02020404030301010803" pitchFamily="18" charset="0"/>
              </a:rPr>
              <a:t>en</a:t>
            </a:r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-</a:t>
            </a:r>
            <a:r>
              <a:rPr lang="en-AU" sz="2400" dirty="0" err="1">
                <a:solidFill>
                  <a:srgbClr val="FFFFFF"/>
                </a:solidFill>
                <a:latin typeface="Garamond" panose="02020404030301010803" pitchFamily="18" charset="0"/>
              </a:rPr>
              <a:t>scène</a:t>
            </a:r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, we need to consider the purpose of what is shown and how it shapes the audience’s understanding of characters, ideas and emotions.</a:t>
            </a:r>
          </a:p>
          <a:p>
            <a:endParaRPr lang="en-AU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20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E4764-B8E1-C62E-E7DC-75CEA6C3F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F085A-C830-5EC8-5B56-7E44763037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2D7F5F-5D68-872F-71C1-DE1543F8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6000" b="1" dirty="0">
                <a:solidFill>
                  <a:srgbClr val="FFFFFF"/>
                </a:solidFill>
                <a:latin typeface="Garamond" panose="02020404030301010803" pitchFamily="18" charset="0"/>
              </a:rPr>
              <a:t>Cinematography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1DDB5-EA8E-083C-9AD4-91B86FF77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4695"/>
          </a:xfrm>
        </p:spPr>
        <p:txBody>
          <a:bodyPr>
            <a:noAutofit/>
          </a:bodyPr>
          <a:lstStyle/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Cinematography refers to how the film is captured on camera.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This includes: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Camera distance: the space between the camera and the subject or character. Common examples include close-up shots, medium shots and long shots.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Camera angle: where the camera is positioned in relation to the subject or character. Common examples include low-angle shots, straight-on shots and high-angle shots.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Camera movement: how the camera moves while capturing a shot. Common examples include pan, tilt, dolly, tracking and rolling shots.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All camera shots are deliberately chosen to create meaning and shape the audience’s response.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When analysing cinematography, we must explain the purpose of the camera technique and the meaning it creates.</a:t>
            </a:r>
          </a:p>
        </p:txBody>
      </p:sp>
    </p:spTree>
    <p:extLst>
      <p:ext uri="{BB962C8B-B14F-4D97-AF65-F5344CB8AC3E}">
        <p14:creationId xmlns:p14="http://schemas.microsoft.com/office/powerpoint/2010/main" val="878811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FAB86-361A-0825-B24F-8D973309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D11E56-9C2E-4573-8CDE-285BCB3D14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1F80E3-260C-AE3F-38CC-6A0D689C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Sound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19A6E-F1EF-D9AD-AD73-4D227C80C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Sound refers to everything we hear in a film.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There are two main types of sound: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Diegetic sound: sound that comes from within the world of the film. The characters can usually hear it.</a:t>
            </a:r>
            <a:b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Examples: dialogue, footsteps, a door closing, music playing from a radio.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Non-diegetic sound: sound that is added for the audience. The characters cannot hear it.</a:t>
            </a:r>
            <a:b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Examples: background music, voice-over narration, dramatic sound effects.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Other important sound techniques include: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Sound motif: a repeated sound that appears throughout a film to represent an idea, character, emotion or theme.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Sound bridge: a sound that continues across two shots or scenes, helping to create a smooth transition or connection.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All sounds are deliberately chosen to create meaning and influence the audience.</a:t>
            </a:r>
          </a:p>
          <a:p>
            <a:r>
              <a:rPr lang="en-AU" sz="2400" dirty="0">
                <a:solidFill>
                  <a:srgbClr val="FFFFFF"/>
                </a:solidFill>
                <a:latin typeface="Garamond" panose="02020404030301010803" pitchFamily="18" charset="0"/>
              </a:rPr>
              <a:t>When analysing sound, we must explain its purpose and the meaning it creates.</a:t>
            </a:r>
          </a:p>
          <a:p>
            <a:pPr marL="0" indent="0">
              <a:buNone/>
            </a:pPr>
            <a:endParaRPr lang="en-AU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85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2E6039-3B04-AAD5-9111-D15512B11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58DED3-3A8E-9899-F041-4AFE85B012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7E559B-83BC-A3CF-55A1-60740758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Editing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0E146-270C-C638-1BC7-CEADD1CE6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Editing refers to how different shots are selected, arranged and joined together to create a film.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Editing controls what the audience sees, when they see it, and how they move from one shot or scene to the next.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The most common editing technique is the cut, where one shot changes directly to another.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Other editing techniques include: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Wipe: one shot is replaced by another using a visible movement across the screen.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Fade in: an image gradually appears from a dark or blank screen.</a:t>
            </a:r>
          </a:p>
          <a:p>
            <a:pPr lvl="1"/>
            <a:r>
              <a:rPr lang="en-AU" sz="1800" dirty="0">
                <a:solidFill>
                  <a:srgbClr val="FFFFFF"/>
                </a:solidFill>
                <a:latin typeface="Garamond" panose="02020404030301010803" pitchFamily="18" charset="0"/>
              </a:rPr>
              <a:t>Fade out: an image gradually disappears into a dark or blank screen.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Editing affects the pace, rhythm and emotional tone of a film. It helps the audience process information, build tension and experience the world of the story.</a:t>
            </a:r>
          </a:p>
          <a:p>
            <a:r>
              <a:rPr lang="en-AU" sz="2200" dirty="0">
                <a:solidFill>
                  <a:srgbClr val="FFFFFF"/>
                </a:solidFill>
                <a:latin typeface="Garamond" panose="02020404030301010803" pitchFamily="18" charset="0"/>
              </a:rPr>
              <a:t>Each editing choice has a purpose and creates meaning. When analysing editing, we must explain how the editing technique shapes the audience’s understanding and response.</a:t>
            </a:r>
          </a:p>
          <a:p>
            <a:endParaRPr lang="en-AU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865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DA1FC-F94B-3FA0-DF50-EF19A5F0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0FA24A-0C21-D067-3292-0E7161898C4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3C7CCA-04F6-53A7-1D32-808AE522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256F6-34DA-D10F-1415-246F6B74C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Dialogue refers to the words spoken by characters in a film.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Dialogue is important because it helps reveal character, develop relationships, build conflict and communicate key ideas.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Dialogue contains language, and language often includes techniques such as: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Tone: how a character sounds when speaking, such as angry, nervous, confident or calm.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Word choice: the specific words a character uses, which can reveal their personality, emotions, values or attitude.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Repetition: when words or phrases are repeated to emphasise an idea or emotion.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Questions: used to create tension, show uncertainty or challenge another character.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Commands: used to show authority, power, control or urgency.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Silence or pauses: moments where a character does not speak, which can create tension, discomfort or emotional meaning.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Dialogue is deliberately written to create meaning and shape the audience’s understanding of characters, relationships and themes.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When analysing dialogue, we must explain the purpose of the language and the meaning it creates.</a:t>
            </a:r>
          </a:p>
          <a:p>
            <a:endParaRPr lang="en-AU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795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981FF2-CCC0-57D9-86A1-948398C00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0128A7-7539-54A7-DD6A-F069D730E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1F0C70-2493-E13D-0123-ED78D1939B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47D1EC-A272-8FF6-D84B-49300D12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Narrative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055FF-F3BD-0DBC-BBB8-D41D50CDF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Narrative structure refers to the way a film’s story is organised and developed.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All films tell stories. These stories usually include characters, events, complications, conflict and resolutions.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Important features of narrative structure include: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Plot: the sequence of events that happen in the story.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Protagonist: the main character the audience usually follows.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Antagonist: the character, force or problem that opposes the protagonist.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Complication: a problem or challenge that disrupts the story and creates tension.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Conflict: the struggle between characters, ideas, values or forces.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Climax: the most intense or important moment in the story, where the main conflict reaches its peak.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Resolution: the ending of the story, where problems are solved or the audience is shown the final outcome.</a:t>
            </a:r>
          </a:p>
          <a:p>
            <a:pPr lvl="1"/>
            <a:r>
              <a:rPr lang="en-AU" sz="1600" dirty="0">
                <a:solidFill>
                  <a:srgbClr val="FFFFFF"/>
                </a:solidFill>
                <a:latin typeface="Garamond" panose="02020404030301010803" pitchFamily="18" charset="0"/>
              </a:rPr>
              <a:t>Themes: the important ideas, messages or lessons explored through the story.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Narrative structure helps the audience understand the journey of the characters and the meaning of the film.</a:t>
            </a:r>
          </a:p>
          <a:p>
            <a:r>
              <a:rPr lang="en-AU" sz="2000" dirty="0">
                <a:solidFill>
                  <a:srgbClr val="FFFFFF"/>
                </a:solidFill>
                <a:latin typeface="Garamond" panose="02020404030301010803" pitchFamily="18" charset="0"/>
              </a:rPr>
              <a:t>When analysing narrative structure, we must explain how the story is organised and how this creates meaning, tension and emotional impact.</a:t>
            </a:r>
          </a:p>
          <a:p>
            <a:pPr marL="0" indent="0">
              <a:buNone/>
            </a:pPr>
            <a:endParaRPr lang="en-AU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608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A5A500-C36E-6B33-2607-395A5FD3D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5339DE-D343-129B-E829-3AD20EF4A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6A3CE4-4D23-B855-F796-423E3F94A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5000" b="1" dirty="0">
                <a:solidFill>
                  <a:srgbClr val="FFFFFF"/>
                </a:solidFill>
                <a:latin typeface="Garamond" panose="02020404030301010803" pitchFamily="18" charset="0"/>
              </a:rPr>
              <a:t>Writing an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BE637-4984-7E6F-1D51-21B737736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r>
              <a:rPr lang="en-AU" sz="1800" dirty="0">
                <a:latin typeface="Garamond" panose="02020404030301010803" pitchFamily="18" charset="0"/>
              </a:rPr>
              <a:t>When writing film analysis, you need to explain how the director uses language and film techniques to create meaning.</a:t>
            </a:r>
          </a:p>
          <a:p>
            <a:r>
              <a:rPr lang="en-AU" sz="1800" dirty="0">
                <a:latin typeface="Garamond" panose="02020404030301010803" pitchFamily="18" charset="0"/>
              </a:rPr>
              <a:t>A strong analysis should:</a:t>
            </a:r>
          </a:p>
          <a:p>
            <a:pPr lvl="1"/>
            <a:r>
              <a:rPr lang="en-AU" sz="1400" dirty="0">
                <a:latin typeface="Garamond" panose="02020404030301010803" pitchFamily="18" charset="0"/>
              </a:rPr>
              <a:t>Start with a quote from the film.</a:t>
            </a:r>
          </a:p>
          <a:p>
            <a:pPr lvl="1"/>
            <a:r>
              <a:rPr lang="en-AU" sz="1400" dirty="0">
                <a:latin typeface="Garamond" panose="02020404030301010803" pitchFamily="18" charset="0"/>
              </a:rPr>
              <a:t>Identify and analyse at least ONE language technique.</a:t>
            </a:r>
          </a:p>
          <a:p>
            <a:pPr lvl="1"/>
            <a:r>
              <a:rPr lang="en-AU" sz="1400" dirty="0">
                <a:latin typeface="Garamond" panose="02020404030301010803" pitchFamily="18" charset="0"/>
              </a:rPr>
              <a:t>Identify and analyse at least ONE film technique.</a:t>
            </a:r>
          </a:p>
          <a:p>
            <a:pPr lvl="1"/>
            <a:r>
              <a:rPr lang="en-AU" sz="1400" dirty="0">
                <a:latin typeface="Garamond" panose="02020404030301010803" pitchFamily="18" charset="0"/>
              </a:rPr>
              <a:t>Explain the purpose of these techniques.</a:t>
            </a:r>
          </a:p>
          <a:p>
            <a:pPr lvl="1"/>
            <a:r>
              <a:rPr lang="en-AU" sz="1400" dirty="0">
                <a:latin typeface="Garamond" panose="02020404030301010803" pitchFamily="18" charset="0"/>
              </a:rPr>
              <a:t>Explain the meaning created for the audience.</a:t>
            </a:r>
          </a:p>
          <a:p>
            <a:r>
              <a:rPr lang="en-AU" sz="1800" dirty="0">
                <a:latin typeface="Garamond" panose="02020404030301010803" pitchFamily="18" charset="0"/>
              </a:rPr>
              <a:t>Language techniques may include dialogue, tone, word choice, repetition, questions, commands, symbolism or contrast.</a:t>
            </a:r>
          </a:p>
          <a:p>
            <a:r>
              <a:rPr lang="en-AU" sz="1800" dirty="0">
                <a:latin typeface="Garamond" panose="02020404030301010803" pitchFamily="18" charset="0"/>
              </a:rPr>
              <a:t>Film techniques may include mise-</a:t>
            </a:r>
            <a:r>
              <a:rPr lang="en-AU" sz="1800" dirty="0" err="1">
                <a:latin typeface="Garamond" panose="02020404030301010803" pitchFamily="18" charset="0"/>
              </a:rPr>
              <a:t>en</a:t>
            </a:r>
            <a:r>
              <a:rPr lang="en-AU" sz="1800" dirty="0">
                <a:latin typeface="Garamond" panose="02020404030301010803" pitchFamily="18" charset="0"/>
              </a:rPr>
              <a:t>-</a:t>
            </a:r>
            <a:r>
              <a:rPr lang="en-AU" sz="1800" dirty="0" err="1">
                <a:latin typeface="Garamond" panose="02020404030301010803" pitchFamily="18" charset="0"/>
              </a:rPr>
              <a:t>scène</a:t>
            </a:r>
            <a:r>
              <a:rPr lang="en-AU" sz="1800" dirty="0">
                <a:latin typeface="Garamond" panose="02020404030301010803" pitchFamily="18" charset="0"/>
              </a:rPr>
              <a:t>, cinematography, sound, editing, lighting, costuming, camera angles, camera distance or camera movement.</a:t>
            </a:r>
          </a:p>
          <a:p>
            <a:r>
              <a:rPr lang="en-AU" sz="1800" dirty="0">
                <a:latin typeface="Garamond" panose="02020404030301010803" pitchFamily="18" charset="0"/>
              </a:rPr>
              <a:t>A strong analysis does not just identify techniques. It explains how the techniques work together to shape the audience’s understanding of characters, ideas and themes.</a:t>
            </a:r>
          </a:p>
        </p:txBody>
      </p:sp>
    </p:spTree>
    <p:extLst>
      <p:ext uri="{BB962C8B-B14F-4D97-AF65-F5344CB8AC3E}">
        <p14:creationId xmlns:p14="http://schemas.microsoft.com/office/powerpoint/2010/main" val="2806491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1224</Words>
  <Application>Microsoft Office PowerPoint</Application>
  <PresentationFormat>Widescreen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Garamond</vt:lpstr>
      <vt:lpstr>Office Theme</vt:lpstr>
      <vt:lpstr>Film</vt:lpstr>
      <vt:lpstr>Common Film Conventions</vt:lpstr>
      <vt:lpstr>Mise-en-scène</vt:lpstr>
      <vt:lpstr>Cinematography</vt:lpstr>
      <vt:lpstr>Sound</vt:lpstr>
      <vt:lpstr>Editing</vt:lpstr>
      <vt:lpstr>Dialogue</vt:lpstr>
      <vt:lpstr>Narrative Structure</vt:lpstr>
      <vt:lpstr>Writing an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 Ali Sowaid</dc:creator>
  <cp:lastModifiedBy>Mr Ali Sowaid</cp:lastModifiedBy>
  <cp:revision>4</cp:revision>
  <dcterms:created xsi:type="dcterms:W3CDTF">2026-07-04T09:49:01Z</dcterms:created>
  <dcterms:modified xsi:type="dcterms:W3CDTF">2026-07-12T03:27:16Z</dcterms:modified>
</cp:coreProperties>
</file>