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8DBCD-12BC-0EA2-344E-8BC7A8C76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57D8F-16AB-B3D9-28C6-A24F7A6CC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AAF70-E331-E1A7-FA0D-37BC0442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32795-2CB5-3DB7-20DA-E1F7C640D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D80FB-ECA0-4E27-6D3C-7380B7282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161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79534-0439-7E45-6168-C075DE9F2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C047A-B55B-8266-91FA-D7E48FEEE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4137-C00F-3C3A-86D6-C6A8C91B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494BA-B17E-646C-8731-F97C6D98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B5515-E115-B4E0-0053-A71C7B4F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132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124FF1-CB6F-E0D1-71F8-0B9E9A812C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1BEA2-BD63-F5C4-F328-A028218F6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0220-D1C1-BB57-A96B-161934EF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E1DDC-EDE4-96AF-1337-3425FB45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D496C-5225-C551-4F32-361411191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087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B6ED-7C29-E494-DBF2-438805B23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D22C9-2E4C-5BC8-E9C6-FB5D3D34B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0597A-C1C3-FA96-5B89-0390D8BC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5A179-EAFA-99DA-DA64-E8A4EA0C8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553FB-1F51-D09D-BD95-E1442324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044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7011-BF56-0E0D-F99D-6845C9A1D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2494E-0088-5B46-48BE-A4F6D56DE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B6919-28EA-AD29-27FE-A40AD5F54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006E1-CA96-56E9-2D70-46C8395F3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048D2-3241-5F2F-2629-0EE215FD6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94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01D7-D3B1-5A2E-9452-5EFEF4F51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CB157-4D1E-C648-3882-A74380693C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B5189-7D66-4268-0872-86C6382F7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9D4CA-374F-21EA-41EE-15A49FED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CBDDA-6985-6B21-1B48-74240D362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E62A3-1C2A-9F8E-4E85-A7B913A54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508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944D8-D88F-F86A-4552-53C60CD72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F7590-ADF2-1907-0A60-C5D67A44E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E4DA5-849A-6DFC-6275-A05708250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773CD8-5D02-EA93-0FA0-80E918BA4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9DA9D9-42A8-D26B-0DBE-8713E963D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786ECF-5351-AAC2-EE32-A4CB118D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A63DA5-7978-4CDD-1BA0-B03968939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321760-5241-E772-2DAB-19850957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828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ECDBB-153C-37ED-C7CE-FFC3062DD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27F6A-B946-C191-C1B2-F3A6600F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C4A30-13B5-2730-BD9E-762A0AFF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09331-BAA2-56D6-770F-64E4E5DC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316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81EA2-1994-DA2B-92F2-8704FC98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7CB8EA-DBA6-DCAF-E6AF-DED16352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3E62F-FE8C-6F5A-5E6E-AB4F077F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2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ABC1-9B47-8B90-6397-DB65993C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28FB9-4BAB-E017-DADC-5E584812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38070-DDA5-12F9-6352-CCE991F70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A6F23-FB17-2905-25D4-4E261F34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F0FA1-12FD-8F2C-468D-E8B7E71F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C8075-E85D-7875-0E44-F059FF276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291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2A685-ABBE-330A-B3C4-68F4940E1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7DC1AA-3823-807F-F46B-C152D6D12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774B7-7FD9-D67F-6EAD-F4F04F496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13E28-BECC-35F7-0DE3-44014A02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CD0AC-CB6E-860E-48A2-5519A3F90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F823FD-D154-C226-1BA4-2AA966304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137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9978C-687A-578A-EBF1-EBB2BE193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BEE68-1C93-2DD3-6F50-8FE9752CB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C0ECA-B20E-C3CF-09A5-D6B66E3471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49FC8-AD09-49B2-9E05-B1C65D53B59F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32FC9-C828-E08B-AB5C-93227E268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17099-0CC3-3E49-4488-B0353A78A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EA4C6E-800B-41C9-A222-B66EA310ED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271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C7A12-5C1A-11A5-4D14-F8072066D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4000">
                <a:solidFill>
                  <a:schemeClr val="tx2"/>
                </a:solidFill>
              </a:rPr>
              <a:t>Persuasive Writing</a:t>
            </a:r>
            <a:endParaRPr lang="en-AU" sz="40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F1C07-8A41-BDE5-4DA3-7D1A9B7D2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AU" sz="2000" dirty="0">
                <a:solidFill>
                  <a:schemeClr val="tx2"/>
                </a:solidFill>
              </a:rPr>
              <a:t>Getting Writing Right</a:t>
            </a:r>
          </a:p>
        </p:txBody>
      </p:sp>
      <p:pic>
        <p:nvPicPr>
          <p:cNvPr id="7" name="Graphic 6" descr="Pencil">
            <a:extLst>
              <a:ext uri="{FF2B5EF4-FFF2-40B4-BE49-F238E27FC236}">
                <a16:creationId xmlns:a16="http://schemas.microsoft.com/office/drawing/2014/main" id="{D24B2780-021E-C78A-9F32-75CB725BA6C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7925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6D47EF-4357-DDEB-2551-D802251A0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D21333-43F4-34F6-E2D1-A6E7F65FF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>
                <a:latin typeface="Garamond" panose="02020404030301010803" pitchFamily="18" charset="0"/>
              </a:rPr>
              <a:t>How to be persuasive?</a:t>
            </a:r>
            <a:endParaRPr lang="en-AU" sz="4800">
              <a:latin typeface="Garamond" panose="02020404030301010803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B76A2-EE68-397B-FEE5-75D3026C2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lvl="1"/>
            <a:r>
              <a:rPr lang="en-US" sz="2200" dirty="0">
                <a:latin typeface="Garamond" panose="02020404030301010803" pitchFamily="18" charset="0"/>
              </a:rPr>
              <a:t>Form and structure</a:t>
            </a:r>
          </a:p>
          <a:p>
            <a:pPr lvl="2"/>
            <a:r>
              <a:rPr lang="en-US" sz="2200" dirty="0">
                <a:latin typeface="Garamond" panose="02020404030301010803" pitchFamily="18" charset="0"/>
              </a:rPr>
              <a:t>Which means the text type you use</a:t>
            </a:r>
          </a:p>
          <a:p>
            <a:pPr lvl="2"/>
            <a:r>
              <a:rPr lang="en-US" sz="2200" dirty="0">
                <a:latin typeface="Garamond" panose="02020404030301010803" pitchFamily="18" charset="0"/>
              </a:rPr>
              <a:t>There are many text types that are persuasive, including: </a:t>
            </a:r>
          </a:p>
          <a:p>
            <a:pPr lvl="3"/>
            <a:r>
              <a:rPr lang="en-US" sz="2200" dirty="0">
                <a:latin typeface="Garamond" panose="02020404030301010803" pitchFamily="18" charset="0"/>
              </a:rPr>
              <a:t>Expositions </a:t>
            </a:r>
          </a:p>
          <a:p>
            <a:pPr lvl="3"/>
            <a:r>
              <a:rPr lang="en-US" sz="2200" dirty="0">
                <a:latin typeface="Garamond" panose="02020404030301010803" pitchFamily="18" charset="0"/>
              </a:rPr>
              <a:t>Opinion articles </a:t>
            </a:r>
          </a:p>
          <a:p>
            <a:pPr lvl="3"/>
            <a:r>
              <a:rPr lang="en-US" sz="2200" dirty="0">
                <a:latin typeface="Garamond" panose="02020404030301010803" pitchFamily="18" charset="0"/>
              </a:rPr>
              <a:t>Letters </a:t>
            </a:r>
          </a:p>
          <a:p>
            <a:pPr lvl="3"/>
            <a:r>
              <a:rPr lang="en-US" sz="2200" dirty="0">
                <a:latin typeface="Garamond" panose="02020404030301010803" pitchFamily="18" charset="0"/>
              </a:rPr>
              <a:t>Advertisements </a:t>
            </a:r>
          </a:p>
        </p:txBody>
      </p:sp>
    </p:spTree>
    <p:extLst>
      <p:ext uri="{BB962C8B-B14F-4D97-AF65-F5344CB8AC3E}">
        <p14:creationId xmlns:p14="http://schemas.microsoft.com/office/powerpoint/2010/main" val="164614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23A628-0AC5-A4B6-DDC3-A92FEF1F7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>
                <a:latin typeface="Garamond" panose="02020404030301010803" pitchFamily="18" charset="0"/>
              </a:rPr>
              <a:t>How to be persuasive?</a:t>
            </a:r>
            <a:endParaRPr lang="en-AU" sz="4800">
              <a:latin typeface="Garamond" panose="02020404030301010803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505DA-C34D-7B92-D328-DE45C9DA0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lvl="1"/>
            <a:r>
              <a:rPr lang="en-US" sz="1200" dirty="0">
                <a:latin typeface="Garamond" panose="02020404030301010803" pitchFamily="18" charset="0"/>
              </a:rPr>
              <a:t>Techniques: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Rhetorical Appeals - Ethos (Credibility/Ethics):</a:t>
            </a:r>
            <a:r>
              <a:rPr lang="en-US" sz="1200" dirty="0">
                <a:latin typeface="Garamond" panose="02020404030301010803" pitchFamily="18" charset="0"/>
              </a:rPr>
              <a:t> Establishing trust and authority; </a:t>
            </a:r>
            <a:r>
              <a:rPr lang="en-US" sz="1200" b="1" dirty="0">
                <a:latin typeface="Garamond" panose="02020404030301010803" pitchFamily="18" charset="0"/>
              </a:rPr>
              <a:t>Pathos (Emotion):</a:t>
            </a:r>
            <a:r>
              <a:rPr lang="en-US" sz="1200" dirty="0">
                <a:latin typeface="Garamond" panose="02020404030301010803" pitchFamily="18" charset="0"/>
              </a:rPr>
              <a:t> Appealing to the audience's fears, desires, or sympathy; </a:t>
            </a:r>
            <a:r>
              <a:rPr lang="en-US" sz="1200" b="1" dirty="0">
                <a:latin typeface="Garamond" panose="02020404030301010803" pitchFamily="18" charset="0"/>
              </a:rPr>
              <a:t>Logos (Logic/Reason):</a:t>
            </a:r>
            <a:r>
              <a:rPr lang="en-US" sz="1200" dirty="0">
                <a:latin typeface="Garamond" panose="02020404030301010803" pitchFamily="18" charset="0"/>
              </a:rPr>
              <a:t> Using facts, data, and evidence.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Inclusive Language:</a:t>
            </a:r>
            <a:r>
              <a:rPr lang="en-US" sz="1200" dirty="0">
                <a:latin typeface="Garamond" panose="02020404030301010803" pitchFamily="18" charset="0"/>
              </a:rPr>
              <a:t> Using "we," "us," or "our" to create a sense of unity.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Hyperbole:</a:t>
            </a:r>
            <a:r>
              <a:rPr lang="en-US" sz="1200" dirty="0">
                <a:latin typeface="Garamond" panose="02020404030301010803" pitchFamily="18" charset="0"/>
              </a:rPr>
              <a:t> Extreme exaggeration for effect.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Repetition:</a:t>
            </a:r>
            <a:r>
              <a:rPr lang="en-US" sz="1200" dirty="0">
                <a:latin typeface="Garamond" panose="02020404030301010803" pitchFamily="18" charset="0"/>
              </a:rPr>
              <a:t> Repeating words or phrases to make them memorable.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Rhetorical Question:</a:t>
            </a:r>
            <a:r>
              <a:rPr lang="en-US" sz="1200" dirty="0">
                <a:latin typeface="Garamond" panose="02020404030301010803" pitchFamily="18" charset="0"/>
              </a:rPr>
              <a:t> A question asked for effect, not requiring an answer.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Alliteration:</a:t>
            </a:r>
            <a:r>
              <a:rPr lang="en-US" sz="1200" dirty="0">
                <a:latin typeface="Garamond" panose="02020404030301010803" pitchFamily="18" charset="0"/>
              </a:rPr>
              <a:t> Repeating the same letter at the start of words.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Emotive Language:</a:t>
            </a:r>
            <a:r>
              <a:rPr lang="en-US" sz="1200" dirty="0">
                <a:latin typeface="Garamond" panose="02020404030301010803" pitchFamily="18" charset="0"/>
              </a:rPr>
              <a:t> Using words that evoke strong feelings.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Anecdotes:</a:t>
            </a:r>
            <a:r>
              <a:rPr lang="en-US" sz="1200" dirty="0">
                <a:latin typeface="Garamond" panose="02020404030301010803" pitchFamily="18" charset="0"/>
              </a:rPr>
              <a:t> Short, personal stories to illustrate a point.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Expert Opinion:</a:t>
            </a:r>
            <a:r>
              <a:rPr lang="en-US" sz="1200" dirty="0">
                <a:latin typeface="Garamond" panose="02020404030301010803" pitchFamily="18" charset="0"/>
              </a:rPr>
              <a:t> Citing professionals to add authority.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The Rule of Three (Triples):</a:t>
            </a:r>
            <a:r>
              <a:rPr lang="en-US" sz="1200" dirty="0">
                <a:latin typeface="Garamond" panose="02020404030301010803" pitchFamily="18" charset="0"/>
              </a:rPr>
              <a:t> Listing items in groups of three for impact.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Attacking/Humor:</a:t>
            </a:r>
            <a:r>
              <a:rPr lang="en-US" sz="1200" dirty="0">
                <a:latin typeface="Garamond" panose="02020404030301010803" pitchFamily="18" charset="0"/>
              </a:rPr>
              <a:t> Ridiculing opposing views.</a:t>
            </a:r>
          </a:p>
          <a:p>
            <a:pPr lvl="2"/>
            <a:r>
              <a:rPr lang="en-US" sz="1200" b="1" dirty="0">
                <a:latin typeface="Garamond" panose="02020404030301010803" pitchFamily="18" charset="0"/>
              </a:rPr>
              <a:t>Call to Action:</a:t>
            </a:r>
            <a:r>
              <a:rPr lang="en-US" sz="1200" dirty="0">
                <a:latin typeface="Garamond" panose="02020404030301010803" pitchFamily="18" charset="0"/>
              </a:rPr>
              <a:t> Explicitly telling the audience what to do.</a:t>
            </a:r>
          </a:p>
        </p:txBody>
      </p:sp>
    </p:spTree>
    <p:extLst>
      <p:ext uri="{BB962C8B-B14F-4D97-AF65-F5344CB8AC3E}">
        <p14:creationId xmlns:p14="http://schemas.microsoft.com/office/powerpoint/2010/main" val="2357348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208A9-A089-A319-3A59-8A2DE1FA7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Persuasive Question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C90F0-0984-704E-026B-882485818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335139"/>
            <a:ext cx="10515600" cy="71109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After school sports are beneficial for children. Do you agree?</a:t>
            </a:r>
            <a:endParaRPr lang="en-AU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20CD69-0B48-3CBC-F296-1198A62E0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553231"/>
              </p:ext>
            </p:extLst>
          </p:nvPr>
        </p:nvGraphicFramePr>
        <p:xfrm>
          <a:off x="838196" y="1962683"/>
          <a:ext cx="10515599" cy="894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599">
                  <a:extLst>
                    <a:ext uri="{9D8B030D-6E8A-4147-A177-3AD203B41FA5}">
                      <a16:colId xmlns:a16="http://schemas.microsoft.com/office/drawing/2014/main" val="4120116009"/>
                    </a:ext>
                  </a:extLst>
                </a:gridCol>
              </a:tblGrid>
              <a:tr h="894397">
                <a:tc>
                  <a:txBody>
                    <a:bodyPr/>
                    <a:lstStyle/>
                    <a:p>
                      <a:r>
                        <a:rPr lang="en-US" dirty="0"/>
                        <a:t>Thesis: </a:t>
                      </a:r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13525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BC0DA8-2062-F635-9F76-87B2EE211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169389"/>
              </p:ext>
            </p:extLst>
          </p:nvPr>
        </p:nvGraphicFramePr>
        <p:xfrm>
          <a:off x="838200" y="2857080"/>
          <a:ext cx="10515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923">
                  <a:extLst>
                    <a:ext uri="{9D8B030D-6E8A-4147-A177-3AD203B41FA5}">
                      <a16:colId xmlns:a16="http://schemas.microsoft.com/office/drawing/2014/main" val="2852235712"/>
                    </a:ext>
                  </a:extLst>
                </a:gridCol>
                <a:gridCol w="2644877">
                  <a:extLst>
                    <a:ext uri="{9D8B030D-6E8A-4147-A177-3AD203B41FA5}">
                      <a16:colId xmlns:a16="http://schemas.microsoft.com/office/drawing/2014/main" val="69019926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4046527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10484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Idea 1</a:t>
                      </a:r>
                    </a:p>
                    <a:p>
                      <a:endParaRPr lang="en-US" dirty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Idea 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Idea 3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54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Example 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AU" dirty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596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Example 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124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Example 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AU" dirty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24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703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Garamond</vt:lpstr>
      <vt:lpstr>Office Theme</vt:lpstr>
      <vt:lpstr>Persuasive Writing</vt:lpstr>
      <vt:lpstr>How to be persuasive?</vt:lpstr>
      <vt:lpstr>How to be persuasive?</vt:lpstr>
      <vt:lpstr>Persuasive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Ali Sowaid</dc:creator>
  <cp:lastModifiedBy>Mr Ali Sowaid</cp:lastModifiedBy>
  <cp:revision>1</cp:revision>
  <dcterms:created xsi:type="dcterms:W3CDTF">2026-05-02T06:31:42Z</dcterms:created>
  <dcterms:modified xsi:type="dcterms:W3CDTF">2026-05-02T06:33:41Z</dcterms:modified>
</cp:coreProperties>
</file>