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8" d="100"/>
          <a:sy n="58" d="100"/>
        </p:scale>
        <p:origin x="96" y="9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7B4509-2093-40CA-927E-C4E35974550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E9D6933-11C4-4B65-B76C-ED42F71F2FE8}">
      <dgm:prSet/>
      <dgm:spPr/>
      <dgm:t>
        <a:bodyPr/>
        <a:lstStyle/>
        <a:p>
          <a:r>
            <a:rPr lang="en-AU"/>
            <a:t>P = Point sentence: in this sentence you answer the question</a:t>
          </a:r>
          <a:endParaRPr lang="en-US"/>
        </a:p>
      </dgm:t>
    </dgm:pt>
    <dgm:pt modelId="{38F9B1B9-23C5-43A4-98B6-3953576A4198}" type="parTrans" cxnId="{3B65E924-B79A-4504-8E61-D366F41BC105}">
      <dgm:prSet/>
      <dgm:spPr/>
      <dgm:t>
        <a:bodyPr/>
        <a:lstStyle/>
        <a:p>
          <a:endParaRPr lang="en-US"/>
        </a:p>
      </dgm:t>
    </dgm:pt>
    <dgm:pt modelId="{07C5651B-349B-4AFD-AA6A-F3AE24D3A220}" type="sibTrans" cxnId="{3B65E924-B79A-4504-8E61-D366F41BC105}">
      <dgm:prSet/>
      <dgm:spPr/>
      <dgm:t>
        <a:bodyPr/>
        <a:lstStyle/>
        <a:p>
          <a:endParaRPr lang="en-US"/>
        </a:p>
      </dgm:t>
    </dgm:pt>
    <dgm:pt modelId="{2A8A25C0-602F-4E4C-AF61-E3AED15DBDDE}">
      <dgm:prSet/>
      <dgm:spPr/>
      <dgm:t>
        <a:bodyPr/>
        <a:lstStyle/>
        <a:p>
          <a:r>
            <a:rPr lang="en-AU"/>
            <a:t>E = Example/Evidence: a quote from the text you are studying that supports your point sentence</a:t>
          </a:r>
          <a:endParaRPr lang="en-US"/>
        </a:p>
      </dgm:t>
    </dgm:pt>
    <dgm:pt modelId="{FB2AEEE1-1676-416C-875A-2A325E42C765}" type="parTrans" cxnId="{0114D651-A29A-4701-8441-6B5FB5EFD8AA}">
      <dgm:prSet/>
      <dgm:spPr/>
      <dgm:t>
        <a:bodyPr/>
        <a:lstStyle/>
        <a:p>
          <a:endParaRPr lang="en-US"/>
        </a:p>
      </dgm:t>
    </dgm:pt>
    <dgm:pt modelId="{6BCA1F78-154B-42B1-8A1D-48BF67B4F0BA}" type="sibTrans" cxnId="{0114D651-A29A-4701-8441-6B5FB5EFD8AA}">
      <dgm:prSet/>
      <dgm:spPr/>
      <dgm:t>
        <a:bodyPr/>
        <a:lstStyle/>
        <a:p>
          <a:endParaRPr lang="en-US"/>
        </a:p>
      </dgm:t>
    </dgm:pt>
    <dgm:pt modelId="{8F288EB3-A137-45C0-B780-A66A9C4370EA}">
      <dgm:prSet/>
      <dgm:spPr/>
      <dgm:t>
        <a:bodyPr/>
        <a:lstStyle/>
        <a:p>
          <a:r>
            <a:rPr lang="en-AU"/>
            <a:t>E = Explanation: identify a technique/s in the quote and explain how the technique supports the answer in your point sentence</a:t>
          </a:r>
          <a:endParaRPr lang="en-US"/>
        </a:p>
      </dgm:t>
    </dgm:pt>
    <dgm:pt modelId="{40DE090D-903C-432D-A93D-758EE62C3D91}" type="parTrans" cxnId="{BD049CE3-F3C0-48BB-A406-282178F46E67}">
      <dgm:prSet/>
      <dgm:spPr/>
      <dgm:t>
        <a:bodyPr/>
        <a:lstStyle/>
        <a:p>
          <a:endParaRPr lang="en-US"/>
        </a:p>
      </dgm:t>
    </dgm:pt>
    <dgm:pt modelId="{AEF8AB37-0B33-45CF-8627-BFA570223E56}" type="sibTrans" cxnId="{BD049CE3-F3C0-48BB-A406-282178F46E67}">
      <dgm:prSet/>
      <dgm:spPr/>
      <dgm:t>
        <a:bodyPr/>
        <a:lstStyle/>
        <a:p>
          <a:endParaRPr lang="en-US"/>
        </a:p>
      </dgm:t>
    </dgm:pt>
    <dgm:pt modelId="{7A862764-DF10-4022-8782-BE24794DA3D7}">
      <dgm:prSet/>
      <dgm:spPr/>
      <dgm:t>
        <a:bodyPr/>
        <a:lstStyle/>
        <a:p>
          <a:r>
            <a:rPr lang="en-AU"/>
            <a:t>L = Linking: in this sentence you ensure that your explanation addresses the question directly.</a:t>
          </a:r>
          <a:endParaRPr lang="en-US"/>
        </a:p>
      </dgm:t>
    </dgm:pt>
    <dgm:pt modelId="{D77C4E9F-80BA-4FA5-8941-5460FE1931D4}" type="parTrans" cxnId="{084F80DB-8F75-4161-885E-18A8AFF45680}">
      <dgm:prSet/>
      <dgm:spPr/>
      <dgm:t>
        <a:bodyPr/>
        <a:lstStyle/>
        <a:p>
          <a:endParaRPr lang="en-US"/>
        </a:p>
      </dgm:t>
    </dgm:pt>
    <dgm:pt modelId="{25551A0B-5CC0-4E8B-9398-22C0E04C0254}" type="sibTrans" cxnId="{084F80DB-8F75-4161-885E-18A8AFF45680}">
      <dgm:prSet/>
      <dgm:spPr/>
      <dgm:t>
        <a:bodyPr/>
        <a:lstStyle/>
        <a:p>
          <a:endParaRPr lang="en-US"/>
        </a:p>
      </dgm:t>
    </dgm:pt>
    <dgm:pt modelId="{5739B516-39A9-434C-9A6E-4A978081FDF1}" type="pres">
      <dgm:prSet presAssocID="{307B4509-2093-40CA-927E-C4E359745506}" presName="linear" presStyleCnt="0">
        <dgm:presLayoutVars>
          <dgm:animLvl val="lvl"/>
          <dgm:resizeHandles val="exact"/>
        </dgm:presLayoutVars>
      </dgm:prSet>
      <dgm:spPr/>
    </dgm:pt>
    <dgm:pt modelId="{6FC76F8E-7823-4FCC-9DA5-4BAB5D4F5363}" type="pres">
      <dgm:prSet presAssocID="{FE9D6933-11C4-4B65-B76C-ED42F71F2FE8}" presName="parentText" presStyleLbl="node1" presStyleIdx="0" presStyleCnt="4">
        <dgm:presLayoutVars>
          <dgm:chMax val="0"/>
          <dgm:bulletEnabled val="1"/>
        </dgm:presLayoutVars>
      </dgm:prSet>
      <dgm:spPr/>
    </dgm:pt>
    <dgm:pt modelId="{80B4B233-A062-4BA3-AD88-C7E6814476E5}" type="pres">
      <dgm:prSet presAssocID="{07C5651B-349B-4AFD-AA6A-F3AE24D3A220}" presName="spacer" presStyleCnt="0"/>
      <dgm:spPr/>
    </dgm:pt>
    <dgm:pt modelId="{EE081C2F-3EE4-4008-98C8-DA77297D8BAE}" type="pres">
      <dgm:prSet presAssocID="{2A8A25C0-602F-4E4C-AF61-E3AED15DBDDE}" presName="parentText" presStyleLbl="node1" presStyleIdx="1" presStyleCnt="4">
        <dgm:presLayoutVars>
          <dgm:chMax val="0"/>
          <dgm:bulletEnabled val="1"/>
        </dgm:presLayoutVars>
      </dgm:prSet>
      <dgm:spPr/>
    </dgm:pt>
    <dgm:pt modelId="{83A76F69-32DB-4181-AC20-3F73F56E4F9A}" type="pres">
      <dgm:prSet presAssocID="{6BCA1F78-154B-42B1-8A1D-48BF67B4F0BA}" presName="spacer" presStyleCnt="0"/>
      <dgm:spPr/>
    </dgm:pt>
    <dgm:pt modelId="{7BE2446A-B44D-46C0-BA28-749AAA069E15}" type="pres">
      <dgm:prSet presAssocID="{8F288EB3-A137-45C0-B780-A66A9C4370EA}" presName="parentText" presStyleLbl="node1" presStyleIdx="2" presStyleCnt="4">
        <dgm:presLayoutVars>
          <dgm:chMax val="0"/>
          <dgm:bulletEnabled val="1"/>
        </dgm:presLayoutVars>
      </dgm:prSet>
      <dgm:spPr/>
    </dgm:pt>
    <dgm:pt modelId="{8EA165A4-8FEE-4114-BF71-B9921BB061AE}" type="pres">
      <dgm:prSet presAssocID="{AEF8AB37-0B33-45CF-8627-BFA570223E56}" presName="spacer" presStyleCnt="0"/>
      <dgm:spPr/>
    </dgm:pt>
    <dgm:pt modelId="{12C7C885-7100-4087-B79F-D866F9F2CDC4}" type="pres">
      <dgm:prSet presAssocID="{7A862764-DF10-4022-8782-BE24794DA3D7}" presName="parentText" presStyleLbl="node1" presStyleIdx="3" presStyleCnt="4">
        <dgm:presLayoutVars>
          <dgm:chMax val="0"/>
          <dgm:bulletEnabled val="1"/>
        </dgm:presLayoutVars>
      </dgm:prSet>
      <dgm:spPr/>
    </dgm:pt>
  </dgm:ptLst>
  <dgm:cxnLst>
    <dgm:cxn modelId="{2B2A180D-0E82-4514-A2AD-562220A9370C}" type="presOf" srcId="{FE9D6933-11C4-4B65-B76C-ED42F71F2FE8}" destId="{6FC76F8E-7823-4FCC-9DA5-4BAB5D4F5363}" srcOrd="0" destOrd="0" presId="urn:microsoft.com/office/officeart/2005/8/layout/vList2"/>
    <dgm:cxn modelId="{B94A9B1F-0E07-4162-B8C3-D53F0D6B9996}" type="presOf" srcId="{7A862764-DF10-4022-8782-BE24794DA3D7}" destId="{12C7C885-7100-4087-B79F-D866F9F2CDC4}" srcOrd="0" destOrd="0" presId="urn:microsoft.com/office/officeart/2005/8/layout/vList2"/>
    <dgm:cxn modelId="{3B65E924-B79A-4504-8E61-D366F41BC105}" srcId="{307B4509-2093-40CA-927E-C4E359745506}" destId="{FE9D6933-11C4-4B65-B76C-ED42F71F2FE8}" srcOrd="0" destOrd="0" parTransId="{38F9B1B9-23C5-43A4-98B6-3953576A4198}" sibTransId="{07C5651B-349B-4AFD-AA6A-F3AE24D3A220}"/>
    <dgm:cxn modelId="{B6381350-50D5-4416-9277-A62D1948B7E9}" type="presOf" srcId="{2A8A25C0-602F-4E4C-AF61-E3AED15DBDDE}" destId="{EE081C2F-3EE4-4008-98C8-DA77297D8BAE}" srcOrd="0" destOrd="0" presId="urn:microsoft.com/office/officeart/2005/8/layout/vList2"/>
    <dgm:cxn modelId="{0114D651-A29A-4701-8441-6B5FB5EFD8AA}" srcId="{307B4509-2093-40CA-927E-C4E359745506}" destId="{2A8A25C0-602F-4E4C-AF61-E3AED15DBDDE}" srcOrd="1" destOrd="0" parTransId="{FB2AEEE1-1676-416C-875A-2A325E42C765}" sibTransId="{6BCA1F78-154B-42B1-8A1D-48BF67B4F0BA}"/>
    <dgm:cxn modelId="{19DD64B4-9CAA-43EB-8C78-C92728020FCD}" type="presOf" srcId="{8F288EB3-A137-45C0-B780-A66A9C4370EA}" destId="{7BE2446A-B44D-46C0-BA28-749AAA069E15}" srcOrd="0" destOrd="0" presId="urn:microsoft.com/office/officeart/2005/8/layout/vList2"/>
    <dgm:cxn modelId="{084F80DB-8F75-4161-885E-18A8AFF45680}" srcId="{307B4509-2093-40CA-927E-C4E359745506}" destId="{7A862764-DF10-4022-8782-BE24794DA3D7}" srcOrd="3" destOrd="0" parTransId="{D77C4E9F-80BA-4FA5-8941-5460FE1931D4}" sibTransId="{25551A0B-5CC0-4E8B-9398-22C0E04C0254}"/>
    <dgm:cxn modelId="{C99480DE-3931-4FBE-914E-B28877F09EA4}" type="presOf" srcId="{307B4509-2093-40CA-927E-C4E359745506}" destId="{5739B516-39A9-434C-9A6E-4A978081FDF1}" srcOrd="0" destOrd="0" presId="urn:microsoft.com/office/officeart/2005/8/layout/vList2"/>
    <dgm:cxn modelId="{BD049CE3-F3C0-48BB-A406-282178F46E67}" srcId="{307B4509-2093-40CA-927E-C4E359745506}" destId="{8F288EB3-A137-45C0-B780-A66A9C4370EA}" srcOrd="2" destOrd="0" parTransId="{40DE090D-903C-432D-A93D-758EE62C3D91}" sibTransId="{AEF8AB37-0B33-45CF-8627-BFA570223E56}"/>
    <dgm:cxn modelId="{59C73605-0EDD-4096-A4F3-74F201616853}" type="presParOf" srcId="{5739B516-39A9-434C-9A6E-4A978081FDF1}" destId="{6FC76F8E-7823-4FCC-9DA5-4BAB5D4F5363}" srcOrd="0" destOrd="0" presId="urn:microsoft.com/office/officeart/2005/8/layout/vList2"/>
    <dgm:cxn modelId="{60F5E0E9-7D4E-4D29-82AA-1E5EFE4EAC41}" type="presParOf" srcId="{5739B516-39A9-434C-9A6E-4A978081FDF1}" destId="{80B4B233-A062-4BA3-AD88-C7E6814476E5}" srcOrd="1" destOrd="0" presId="urn:microsoft.com/office/officeart/2005/8/layout/vList2"/>
    <dgm:cxn modelId="{00CE30C6-7CC7-470A-8C19-3E99A20FFEC4}" type="presParOf" srcId="{5739B516-39A9-434C-9A6E-4A978081FDF1}" destId="{EE081C2F-3EE4-4008-98C8-DA77297D8BAE}" srcOrd="2" destOrd="0" presId="urn:microsoft.com/office/officeart/2005/8/layout/vList2"/>
    <dgm:cxn modelId="{9AFD9609-37BB-4836-8E5A-8C573DAE3391}" type="presParOf" srcId="{5739B516-39A9-434C-9A6E-4A978081FDF1}" destId="{83A76F69-32DB-4181-AC20-3F73F56E4F9A}" srcOrd="3" destOrd="0" presId="urn:microsoft.com/office/officeart/2005/8/layout/vList2"/>
    <dgm:cxn modelId="{25DBF70D-EE76-4B58-BC3D-1EC76599CC93}" type="presParOf" srcId="{5739B516-39A9-434C-9A6E-4A978081FDF1}" destId="{7BE2446A-B44D-46C0-BA28-749AAA069E15}" srcOrd="4" destOrd="0" presId="urn:microsoft.com/office/officeart/2005/8/layout/vList2"/>
    <dgm:cxn modelId="{518DD9FA-66C1-4354-A97B-C619008B1757}" type="presParOf" srcId="{5739B516-39A9-434C-9A6E-4A978081FDF1}" destId="{8EA165A4-8FEE-4114-BF71-B9921BB061AE}" srcOrd="5" destOrd="0" presId="urn:microsoft.com/office/officeart/2005/8/layout/vList2"/>
    <dgm:cxn modelId="{06DA64AD-3094-425E-80FE-BFBE1F3570C0}" type="presParOf" srcId="{5739B516-39A9-434C-9A6E-4A978081FDF1}" destId="{12C7C885-7100-4087-B79F-D866F9F2CDC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D937E1-C9D7-44BA-B0A6-30C059A1D62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42724A3-9690-46AC-AEC7-6705A02F9D33}">
      <dgm:prSet/>
      <dgm:spPr/>
      <dgm:t>
        <a:bodyPr/>
        <a:lstStyle/>
        <a:p>
          <a:r>
            <a:rPr lang="en-AU"/>
            <a:t>In high school English, we emphasise analysis, which means we focus on how language techniques shape meaning. For instance, techniques, such as, metaphors, similes, repetition, descriptive language and many more. </a:t>
          </a:r>
          <a:endParaRPr lang="en-US"/>
        </a:p>
      </dgm:t>
    </dgm:pt>
    <dgm:pt modelId="{F13B8F69-430C-43A3-B969-D7AFA0BFFE94}" type="parTrans" cxnId="{B5B4F540-7B80-4F2E-92E4-79039282A8E7}">
      <dgm:prSet/>
      <dgm:spPr/>
      <dgm:t>
        <a:bodyPr/>
        <a:lstStyle/>
        <a:p>
          <a:endParaRPr lang="en-US"/>
        </a:p>
      </dgm:t>
    </dgm:pt>
    <dgm:pt modelId="{49527B49-D048-46F3-8A9B-C6ED2D8A71FF}" type="sibTrans" cxnId="{B5B4F540-7B80-4F2E-92E4-79039282A8E7}">
      <dgm:prSet/>
      <dgm:spPr/>
      <dgm:t>
        <a:bodyPr/>
        <a:lstStyle/>
        <a:p>
          <a:endParaRPr lang="en-US"/>
        </a:p>
      </dgm:t>
    </dgm:pt>
    <dgm:pt modelId="{A601A207-288D-4AD5-9587-E88FB26245BE}">
      <dgm:prSet/>
      <dgm:spPr/>
      <dgm:t>
        <a:bodyPr/>
        <a:lstStyle/>
        <a:p>
          <a:r>
            <a:rPr lang="en-AU"/>
            <a:t>Different text types have different techniques. For example, the book “A Monster Calls” uses both language and visual techniques. </a:t>
          </a:r>
          <a:endParaRPr lang="en-US"/>
        </a:p>
      </dgm:t>
    </dgm:pt>
    <dgm:pt modelId="{EB42E211-CDC2-4A68-80BD-DAFA78B3D8F7}" type="parTrans" cxnId="{0EEECA68-6593-437A-8A12-2BE647BB4B4F}">
      <dgm:prSet/>
      <dgm:spPr/>
      <dgm:t>
        <a:bodyPr/>
        <a:lstStyle/>
        <a:p>
          <a:endParaRPr lang="en-US"/>
        </a:p>
      </dgm:t>
    </dgm:pt>
    <dgm:pt modelId="{7A326DAD-EFE7-4F50-A5D1-4E4158FA37C4}" type="sibTrans" cxnId="{0EEECA68-6593-437A-8A12-2BE647BB4B4F}">
      <dgm:prSet/>
      <dgm:spPr/>
      <dgm:t>
        <a:bodyPr/>
        <a:lstStyle/>
        <a:p>
          <a:endParaRPr lang="en-US"/>
        </a:p>
      </dgm:t>
    </dgm:pt>
    <dgm:pt modelId="{A1814AFB-D71D-4540-A0F7-022491821E02}" type="pres">
      <dgm:prSet presAssocID="{B3D937E1-C9D7-44BA-B0A6-30C059A1D622}" presName="linear" presStyleCnt="0">
        <dgm:presLayoutVars>
          <dgm:animLvl val="lvl"/>
          <dgm:resizeHandles val="exact"/>
        </dgm:presLayoutVars>
      </dgm:prSet>
      <dgm:spPr/>
    </dgm:pt>
    <dgm:pt modelId="{864CE9D8-5258-4090-8683-842E4CA31ED0}" type="pres">
      <dgm:prSet presAssocID="{B42724A3-9690-46AC-AEC7-6705A02F9D33}" presName="parentText" presStyleLbl="node1" presStyleIdx="0" presStyleCnt="2">
        <dgm:presLayoutVars>
          <dgm:chMax val="0"/>
          <dgm:bulletEnabled val="1"/>
        </dgm:presLayoutVars>
      </dgm:prSet>
      <dgm:spPr/>
    </dgm:pt>
    <dgm:pt modelId="{E4160A1C-D83F-4F04-ABD6-ECC61063ADB5}" type="pres">
      <dgm:prSet presAssocID="{49527B49-D048-46F3-8A9B-C6ED2D8A71FF}" presName="spacer" presStyleCnt="0"/>
      <dgm:spPr/>
    </dgm:pt>
    <dgm:pt modelId="{4EB90C16-BB3C-49D9-B7B4-A13A3C15DDB9}" type="pres">
      <dgm:prSet presAssocID="{A601A207-288D-4AD5-9587-E88FB26245BE}" presName="parentText" presStyleLbl="node1" presStyleIdx="1" presStyleCnt="2">
        <dgm:presLayoutVars>
          <dgm:chMax val="0"/>
          <dgm:bulletEnabled val="1"/>
        </dgm:presLayoutVars>
      </dgm:prSet>
      <dgm:spPr/>
    </dgm:pt>
  </dgm:ptLst>
  <dgm:cxnLst>
    <dgm:cxn modelId="{D7D4EC22-4CD7-4D79-A59C-6C9A1C1109E5}" type="presOf" srcId="{A601A207-288D-4AD5-9587-E88FB26245BE}" destId="{4EB90C16-BB3C-49D9-B7B4-A13A3C15DDB9}" srcOrd="0" destOrd="0" presId="urn:microsoft.com/office/officeart/2005/8/layout/vList2"/>
    <dgm:cxn modelId="{B5B4F540-7B80-4F2E-92E4-79039282A8E7}" srcId="{B3D937E1-C9D7-44BA-B0A6-30C059A1D622}" destId="{B42724A3-9690-46AC-AEC7-6705A02F9D33}" srcOrd="0" destOrd="0" parTransId="{F13B8F69-430C-43A3-B969-D7AFA0BFFE94}" sibTransId="{49527B49-D048-46F3-8A9B-C6ED2D8A71FF}"/>
    <dgm:cxn modelId="{9E461F5D-B424-4884-8B7A-D4F4F0885E3B}" type="presOf" srcId="{B42724A3-9690-46AC-AEC7-6705A02F9D33}" destId="{864CE9D8-5258-4090-8683-842E4CA31ED0}" srcOrd="0" destOrd="0" presId="urn:microsoft.com/office/officeart/2005/8/layout/vList2"/>
    <dgm:cxn modelId="{B3A97B65-2EFB-4E01-AD87-C414CE332800}" type="presOf" srcId="{B3D937E1-C9D7-44BA-B0A6-30C059A1D622}" destId="{A1814AFB-D71D-4540-A0F7-022491821E02}" srcOrd="0" destOrd="0" presId="urn:microsoft.com/office/officeart/2005/8/layout/vList2"/>
    <dgm:cxn modelId="{0EEECA68-6593-437A-8A12-2BE647BB4B4F}" srcId="{B3D937E1-C9D7-44BA-B0A6-30C059A1D622}" destId="{A601A207-288D-4AD5-9587-E88FB26245BE}" srcOrd="1" destOrd="0" parTransId="{EB42E211-CDC2-4A68-80BD-DAFA78B3D8F7}" sibTransId="{7A326DAD-EFE7-4F50-A5D1-4E4158FA37C4}"/>
    <dgm:cxn modelId="{DB9D39DB-A1A0-4981-B14D-5250CDC7B9E0}" type="presParOf" srcId="{A1814AFB-D71D-4540-A0F7-022491821E02}" destId="{864CE9D8-5258-4090-8683-842E4CA31ED0}" srcOrd="0" destOrd="0" presId="urn:microsoft.com/office/officeart/2005/8/layout/vList2"/>
    <dgm:cxn modelId="{18C71DA8-291C-497C-B2B4-27C220E6BE89}" type="presParOf" srcId="{A1814AFB-D71D-4540-A0F7-022491821E02}" destId="{E4160A1C-D83F-4F04-ABD6-ECC61063ADB5}" srcOrd="1" destOrd="0" presId="urn:microsoft.com/office/officeart/2005/8/layout/vList2"/>
    <dgm:cxn modelId="{ADE9828A-98CD-45E8-AFFC-CD9B6FED9CFD}" type="presParOf" srcId="{A1814AFB-D71D-4540-A0F7-022491821E02}" destId="{4EB90C16-BB3C-49D9-B7B4-A13A3C15DDB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1451FE-C9D6-42B8-ADE6-0DC9EE195CE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2E60310-E7C4-477A-BD77-0145F2CDBB9C}">
      <dgm:prSet/>
      <dgm:spPr/>
      <dgm:t>
        <a:bodyPr/>
        <a:lstStyle/>
        <a:p>
          <a:r>
            <a:rPr lang="en-AU"/>
            <a:t>Question: How does the book “A Monster Calls” utilise language to create fear?</a:t>
          </a:r>
          <a:endParaRPr lang="en-US"/>
        </a:p>
      </dgm:t>
    </dgm:pt>
    <dgm:pt modelId="{C41AE8BA-B40B-4C83-BB0B-6C841FBA90CA}" type="parTrans" cxnId="{5A797BAD-B07F-4FDF-9D31-C14A85F15D0E}">
      <dgm:prSet/>
      <dgm:spPr/>
      <dgm:t>
        <a:bodyPr/>
        <a:lstStyle/>
        <a:p>
          <a:endParaRPr lang="en-US"/>
        </a:p>
      </dgm:t>
    </dgm:pt>
    <dgm:pt modelId="{6270B154-E598-4E27-AD3A-F8B07DBF822D}" type="sibTrans" cxnId="{5A797BAD-B07F-4FDF-9D31-C14A85F15D0E}">
      <dgm:prSet/>
      <dgm:spPr/>
      <dgm:t>
        <a:bodyPr/>
        <a:lstStyle/>
        <a:p>
          <a:endParaRPr lang="en-US"/>
        </a:p>
      </dgm:t>
    </dgm:pt>
    <dgm:pt modelId="{865E4A9C-96B9-40D9-8CF0-889B928F8D84}">
      <dgm:prSet/>
      <dgm:spPr/>
      <dgm:t>
        <a:bodyPr/>
        <a:lstStyle/>
        <a:p>
          <a:r>
            <a:rPr lang="en-AU"/>
            <a:t>P = The book “A Monster Calls” utilises repetition and contrast to create fear, which creates an interesting story. </a:t>
          </a:r>
          <a:endParaRPr lang="en-US"/>
        </a:p>
      </dgm:t>
    </dgm:pt>
    <dgm:pt modelId="{B1600552-84EB-4E0D-A885-D6686B7C615E}" type="parTrans" cxnId="{3EDD9868-A91F-4092-9656-B52BC408F210}">
      <dgm:prSet/>
      <dgm:spPr/>
      <dgm:t>
        <a:bodyPr/>
        <a:lstStyle/>
        <a:p>
          <a:endParaRPr lang="en-US"/>
        </a:p>
      </dgm:t>
    </dgm:pt>
    <dgm:pt modelId="{BA748372-5553-4487-9018-3E7CB379E9B1}" type="sibTrans" cxnId="{3EDD9868-A91F-4092-9656-B52BC408F210}">
      <dgm:prSet/>
      <dgm:spPr/>
      <dgm:t>
        <a:bodyPr/>
        <a:lstStyle/>
        <a:p>
          <a:endParaRPr lang="en-US"/>
        </a:p>
      </dgm:t>
    </dgm:pt>
    <dgm:pt modelId="{7BD768B4-806F-4F02-A812-B5A71F55D91B}">
      <dgm:prSet/>
      <dgm:spPr/>
      <dgm:t>
        <a:bodyPr/>
        <a:lstStyle/>
        <a:p>
          <a:r>
            <a:rPr lang="en-AU"/>
            <a:t>E = For example, the narrator stated, “He’d had a nightmare. Well, not a nightmare. The nightmare.”</a:t>
          </a:r>
          <a:endParaRPr lang="en-US"/>
        </a:p>
      </dgm:t>
    </dgm:pt>
    <dgm:pt modelId="{7914C6D3-4034-42ED-B271-55CB07DAF834}" type="parTrans" cxnId="{85F1DE8A-F569-4287-9215-F14142ACF863}">
      <dgm:prSet/>
      <dgm:spPr/>
      <dgm:t>
        <a:bodyPr/>
        <a:lstStyle/>
        <a:p>
          <a:endParaRPr lang="en-US"/>
        </a:p>
      </dgm:t>
    </dgm:pt>
    <dgm:pt modelId="{E05C1E45-6122-4D24-B14B-9F2E3DC2144B}" type="sibTrans" cxnId="{85F1DE8A-F569-4287-9215-F14142ACF863}">
      <dgm:prSet/>
      <dgm:spPr/>
      <dgm:t>
        <a:bodyPr/>
        <a:lstStyle/>
        <a:p>
          <a:endParaRPr lang="en-US"/>
        </a:p>
      </dgm:t>
    </dgm:pt>
    <dgm:pt modelId="{939D7516-DBDC-4072-8DAB-62AB68154D45}">
      <dgm:prSet/>
      <dgm:spPr/>
      <dgm:t>
        <a:bodyPr/>
        <a:lstStyle/>
        <a:p>
          <a:r>
            <a:rPr lang="en-AU"/>
            <a:t>E = Here, the narrator has used repetition of the word “nightmare”, which creates fear because nightmares contain experiences and visions that are unfamiliar and threatening. This is reinforced through the contrast between the indefinite article “a” and the definite article “the”, which amplifies the fear by specifically indicating a nightmare that has haunted Conor for a while. </a:t>
          </a:r>
          <a:endParaRPr lang="en-US"/>
        </a:p>
      </dgm:t>
    </dgm:pt>
    <dgm:pt modelId="{02E57167-9CB6-487B-8A26-31E6C8309BAF}" type="parTrans" cxnId="{6F658935-A0B0-46EE-A105-F9AC1A5DB755}">
      <dgm:prSet/>
      <dgm:spPr/>
      <dgm:t>
        <a:bodyPr/>
        <a:lstStyle/>
        <a:p>
          <a:endParaRPr lang="en-US"/>
        </a:p>
      </dgm:t>
    </dgm:pt>
    <dgm:pt modelId="{CF3BD7A1-E2CF-4494-AFE9-DCEF01EC9491}" type="sibTrans" cxnId="{6F658935-A0B0-46EE-A105-F9AC1A5DB755}">
      <dgm:prSet/>
      <dgm:spPr/>
      <dgm:t>
        <a:bodyPr/>
        <a:lstStyle/>
        <a:p>
          <a:endParaRPr lang="en-US"/>
        </a:p>
      </dgm:t>
    </dgm:pt>
    <dgm:pt modelId="{6D5B4571-E1EC-49CE-A4ED-1AFF5E2A53A5}">
      <dgm:prSet/>
      <dgm:spPr/>
      <dgm:t>
        <a:bodyPr/>
        <a:lstStyle/>
        <a:p>
          <a:r>
            <a:rPr lang="en-AU"/>
            <a:t>L = Evidently, this use of language evokes a sense of fear, which encourages the reader to continue the story.</a:t>
          </a:r>
          <a:endParaRPr lang="en-US"/>
        </a:p>
      </dgm:t>
    </dgm:pt>
    <dgm:pt modelId="{D06BD5D0-5E4A-4062-B5E7-943311FBB949}" type="parTrans" cxnId="{EF7371FE-C6F6-48D2-BDD1-F038C4701266}">
      <dgm:prSet/>
      <dgm:spPr/>
      <dgm:t>
        <a:bodyPr/>
        <a:lstStyle/>
        <a:p>
          <a:endParaRPr lang="en-US"/>
        </a:p>
      </dgm:t>
    </dgm:pt>
    <dgm:pt modelId="{49FC7903-1DDF-40B3-9193-4C75FEC040FB}" type="sibTrans" cxnId="{EF7371FE-C6F6-48D2-BDD1-F038C4701266}">
      <dgm:prSet/>
      <dgm:spPr/>
      <dgm:t>
        <a:bodyPr/>
        <a:lstStyle/>
        <a:p>
          <a:endParaRPr lang="en-US"/>
        </a:p>
      </dgm:t>
    </dgm:pt>
    <dgm:pt modelId="{4F54AF29-1ACB-4A5E-A75E-AB80D7E2E2BD}" type="pres">
      <dgm:prSet presAssocID="{931451FE-C9D6-42B8-ADE6-0DC9EE195CE7}" presName="linear" presStyleCnt="0">
        <dgm:presLayoutVars>
          <dgm:animLvl val="lvl"/>
          <dgm:resizeHandles val="exact"/>
        </dgm:presLayoutVars>
      </dgm:prSet>
      <dgm:spPr/>
    </dgm:pt>
    <dgm:pt modelId="{086FB5E8-E0F3-4D23-A05C-10578EBB781F}" type="pres">
      <dgm:prSet presAssocID="{E2E60310-E7C4-477A-BD77-0145F2CDBB9C}" presName="parentText" presStyleLbl="node1" presStyleIdx="0" presStyleCnt="5">
        <dgm:presLayoutVars>
          <dgm:chMax val="0"/>
          <dgm:bulletEnabled val="1"/>
        </dgm:presLayoutVars>
      </dgm:prSet>
      <dgm:spPr/>
    </dgm:pt>
    <dgm:pt modelId="{97A8A05A-67DC-4170-8771-8ADA648D3ED6}" type="pres">
      <dgm:prSet presAssocID="{6270B154-E598-4E27-AD3A-F8B07DBF822D}" presName="spacer" presStyleCnt="0"/>
      <dgm:spPr/>
    </dgm:pt>
    <dgm:pt modelId="{49A1F366-5E3D-42D6-AE7F-70571C9280DB}" type="pres">
      <dgm:prSet presAssocID="{865E4A9C-96B9-40D9-8CF0-889B928F8D84}" presName="parentText" presStyleLbl="node1" presStyleIdx="1" presStyleCnt="5">
        <dgm:presLayoutVars>
          <dgm:chMax val="0"/>
          <dgm:bulletEnabled val="1"/>
        </dgm:presLayoutVars>
      </dgm:prSet>
      <dgm:spPr/>
    </dgm:pt>
    <dgm:pt modelId="{00311C16-AB76-460B-AF00-EF011A3D77C8}" type="pres">
      <dgm:prSet presAssocID="{BA748372-5553-4487-9018-3E7CB379E9B1}" presName="spacer" presStyleCnt="0"/>
      <dgm:spPr/>
    </dgm:pt>
    <dgm:pt modelId="{BF9A954F-BD37-4F7D-B6C2-EE64B0CA07C7}" type="pres">
      <dgm:prSet presAssocID="{7BD768B4-806F-4F02-A812-B5A71F55D91B}" presName="parentText" presStyleLbl="node1" presStyleIdx="2" presStyleCnt="5">
        <dgm:presLayoutVars>
          <dgm:chMax val="0"/>
          <dgm:bulletEnabled val="1"/>
        </dgm:presLayoutVars>
      </dgm:prSet>
      <dgm:spPr/>
    </dgm:pt>
    <dgm:pt modelId="{15CD6570-06E8-4745-BBDC-16C3D0BF4881}" type="pres">
      <dgm:prSet presAssocID="{E05C1E45-6122-4D24-B14B-9F2E3DC2144B}" presName="spacer" presStyleCnt="0"/>
      <dgm:spPr/>
    </dgm:pt>
    <dgm:pt modelId="{1B54EB5B-619B-492F-A38F-FBFB888CE95B}" type="pres">
      <dgm:prSet presAssocID="{939D7516-DBDC-4072-8DAB-62AB68154D45}" presName="parentText" presStyleLbl="node1" presStyleIdx="3" presStyleCnt="5">
        <dgm:presLayoutVars>
          <dgm:chMax val="0"/>
          <dgm:bulletEnabled val="1"/>
        </dgm:presLayoutVars>
      </dgm:prSet>
      <dgm:spPr/>
    </dgm:pt>
    <dgm:pt modelId="{0F61D943-95CA-439A-A441-EC434CEBC5EF}" type="pres">
      <dgm:prSet presAssocID="{CF3BD7A1-E2CF-4494-AFE9-DCEF01EC9491}" presName="spacer" presStyleCnt="0"/>
      <dgm:spPr/>
    </dgm:pt>
    <dgm:pt modelId="{26C03E67-02DB-4F9D-802B-580858E987CF}" type="pres">
      <dgm:prSet presAssocID="{6D5B4571-E1EC-49CE-A4ED-1AFF5E2A53A5}" presName="parentText" presStyleLbl="node1" presStyleIdx="4" presStyleCnt="5">
        <dgm:presLayoutVars>
          <dgm:chMax val="0"/>
          <dgm:bulletEnabled val="1"/>
        </dgm:presLayoutVars>
      </dgm:prSet>
      <dgm:spPr/>
    </dgm:pt>
  </dgm:ptLst>
  <dgm:cxnLst>
    <dgm:cxn modelId="{6F658935-A0B0-46EE-A105-F9AC1A5DB755}" srcId="{931451FE-C9D6-42B8-ADE6-0DC9EE195CE7}" destId="{939D7516-DBDC-4072-8DAB-62AB68154D45}" srcOrd="3" destOrd="0" parTransId="{02E57167-9CB6-487B-8A26-31E6C8309BAF}" sibTransId="{CF3BD7A1-E2CF-4494-AFE9-DCEF01EC9491}"/>
    <dgm:cxn modelId="{3EDD9868-A91F-4092-9656-B52BC408F210}" srcId="{931451FE-C9D6-42B8-ADE6-0DC9EE195CE7}" destId="{865E4A9C-96B9-40D9-8CF0-889B928F8D84}" srcOrd="1" destOrd="0" parTransId="{B1600552-84EB-4E0D-A885-D6686B7C615E}" sibTransId="{BA748372-5553-4487-9018-3E7CB379E9B1}"/>
    <dgm:cxn modelId="{08278458-4F82-454F-BDF3-9257CAA433AC}" type="presOf" srcId="{931451FE-C9D6-42B8-ADE6-0DC9EE195CE7}" destId="{4F54AF29-1ACB-4A5E-A75E-AB80D7E2E2BD}" srcOrd="0" destOrd="0" presId="urn:microsoft.com/office/officeart/2005/8/layout/vList2"/>
    <dgm:cxn modelId="{85F1DE8A-F569-4287-9215-F14142ACF863}" srcId="{931451FE-C9D6-42B8-ADE6-0DC9EE195CE7}" destId="{7BD768B4-806F-4F02-A812-B5A71F55D91B}" srcOrd="2" destOrd="0" parTransId="{7914C6D3-4034-42ED-B271-55CB07DAF834}" sibTransId="{E05C1E45-6122-4D24-B14B-9F2E3DC2144B}"/>
    <dgm:cxn modelId="{0BB9B08B-B3CC-4F07-9155-F2735C73B953}" type="presOf" srcId="{7BD768B4-806F-4F02-A812-B5A71F55D91B}" destId="{BF9A954F-BD37-4F7D-B6C2-EE64B0CA07C7}" srcOrd="0" destOrd="0" presId="urn:microsoft.com/office/officeart/2005/8/layout/vList2"/>
    <dgm:cxn modelId="{57EA3F96-F561-4066-9F49-E572347D95FC}" type="presOf" srcId="{6D5B4571-E1EC-49CE-A4ED-1AFF5E2A53A5}" destId="{26C03E67-02DB-4F9D-802B-580858E987CF}" srcOrd="0" destOrd="0" presId="urn:microsoft.com/office/officeart/2005/8/layout/vList2"/>
    <dgm:cxn modelId="{5A797BAD-B07F-4FDF-9D31-C14A85F15D0E}" srcId="{931451FE-C9D6-42B8-ADE6-0DC9EE195CE7}" destId="{E2E60310-E7C4-477A-BD77-0145F2CDBB9C}" srcOrd="0" destOrd="0" parTransId="{C41AE8BA-B40B-4C83-BB0B-6C841FBA90CA}" sibTransId="{6270B154-E598-4E27-AD3A-F8B07DBF822D}"/>
    <dgm:cxn modelId="{2DFA5ED3-14B6-4B9C-90D6-6CEF945BC392}" type="presOf" srcId="{865E4A9C-96B9-40D9-8CF0-889B928F8D84}" destId="{49A1F366-5E3D-42D6-AE7F-70571C9280DB}" srcOrd="0" destOrd="0" presId="urn:microsoft.com/office/officeart/2005/8/layout/vList2"/>
    <dgm:cxn modelId="{6CDCB1DA-71FB-4677-86CE-00ABE78D7C46}" type="presOf" srcId="{939D7516-DBDC-4072-8DAB-62AB68154D45}" destId="{1B54EB5B-619B-492F-A38F-FBFB888CE95B}" srcOrd="0" destOrd="0" presId="urn:microsoft.com/office/officeart/2005/8/layout/vList2"/>
    <dgm:cxn modelId="{9C60F7DE-39C4-4B13-9850-C44C9903EE00}" type="presOf" srcId="{E2E60310-E7C4-477A-BD77-0145F2CDBB9C}" destId="{086FB5E8-E0F3-4D23-A05C-10578EBB781F}" srcOrd="0" destOrd="0" presId="urn:microsoft.com/office/officeart/2005/8/layout/vList2"/>
    <dgm:cxn modelId="{EF7371FE-C6F6-48D2-BDD1-F038C4701266}" srcId="{931451FE-C9D6-42B8-ADE6-0DC9EE195CE7}" destId="{6D5B4571-E1EC-49CE-A4ED-1AFF5E2A53A5}" srcOrd="4" destOrd="0" parTransId="{D06BD5D0-5E4A-4062-B5E7-943311FBB949}" sibTransId="{49FC7903-1DDF-40B3-9193-4C75FEC040FB}"/>
    <dgm:cxn modelId="{3A2E4FDE-6A79-4B16-819C-74B1528E1CD4}" type="presParOf" srcId="{4F54AF29-1ACB-4A5E-A75E-AB80D7E2E2BD}" destId="{086FB5E8-E0F3-4D23-A05C-10578EBB781F}" srcOrd="0" destOrd="0" presId="urn:microsoft.com/office/officeart/2005/8/layout/vList2"/>
    <dgm:cxn modelId="{6B7013E8-1B39-4F48-9E5A-3BB7A515C0D2}" type="presParOf" srcId="{4F54AF29-1ACB-4A5E-A75E-AB80D7E2E2BD}" destId="{97A8A05A-67DC-4170-8771-8ADA648D3ED6}" srcOrd="1" destOrd="0" presId="urn:microsoft.com/office/officeart/2005/8/layout/vList2"/>
    <dgm:cxn modelId="{39BBA778-3350-4482-B666-39DB35330922}" type="presParOf" srcId="{4F54AF29-1ACB-4A5E-A75E-AB80D7E2E2BD}" destId="{49A1F366-5E3D-42D6-AE7F-70571C9280DB}" srcOrd="2" destOrd="0" presId="urn:microsoft.com/office/officeart/2005/8/layout/vList2"/>
    <dgm:cxn modelId="{E5E69E39-C25A-4B2D-8574-4F650219C705}" type="presParOf" srcId="{4F54AF29-1ACB-4A5E-A75E-AB80D7E2E2BD}" destId="{00311C16-AB76-460B-AF00-EF011A3D77C8}" srcOrd="3" destOrd="0" presId="urn:microsoft.com/office/officeart/2005/8/layout/vList2"/>
    <dgm:cxn modelId="{9E095BB1-12E8-4C6F-91C3-DA7E88E5E951}" type="presParOf" srcId="{4F54AF29-1ACB-4A5E-A75E-AB80D7E2E2BD}" destId="{BF9A954F-BD37-4F7D-B6C2-EE64B0CA07C7}" srcOrd="4" destOrd="0" presId="urn:microsoft.com/office/officeart/2005/8/layout/vList2"/>
    <dgm:cxn modelId="{FE109368-8F02-4B24-B5DC-C2B325DC1741}" type="presParOf" srcId="{4F54AF29-1ACB-4A5E-A75E-AB80D7E2E2BD}" destId="{15CD6570-06E8-4745-BBDC-16C3D0BF4881}" srcOrd="5" destOrd="0" presId="urn:microsoft.com/office/officeart/2005/8/layout/vList2"/>
    <dgm:cxn modelId="{AD03FBBA-886A-4FF8-B8B8-FA51CC829D36}" type="presParOf" srcId="{4F54AF29-1ACB-4A5E-A75E-AB80D7E2E2BD}" destId="{1B54EB5B-619B-492F-A38F-FBFB888CE95B}" srcOrd="6" destOrd="0" presId="urn:microsoft.com/office/officeart/2005/8/layout/vList2"/>
    <dgm:cxn modelId="{16DB5CB3-8FBD-4AE6-98E8-28292D3C7579}" type="presParOf" srcId="{4F54AF29-1ACB-4A5E-A75E-AB80D7E2E2BD}" destId="{0F61D943-95CA-439A-A441-EC434CEBC5EF}" srcOrd="7" destOrd="0" presId="urn:microsoft.com/office/officeart/2005/8/layout/vList2"/>
    <dgm:cxn modelId="{195D23FD-E5FE-4991-8D8D-5009714E14DF}" type="presParOf" srcId="{4F54AF29-1ACB-4A5E-A75E-AB80D7E2E2BD}" destId="{26C03E67-02DB-4F9D-802B-580858E987C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DF8219-E3E6-4C4F-9985-6F5FD953D9E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C3D5B01-7E13-4D8B-B7A7-C5BE7CB48007}">
      <dgm:prSet/>
      <dgm:spPr/>
      <dgm:t>
        <a:bodyPr/>
        <a:lstStyle/>
        <a:p>
          <a:r>
            <a:rPr lang="en-AU"/>
            <a:t>Question: How does the book “A Monster Calls” utilise language to create fear?</a:t>
          </a:r>
          <a:endParaRPr lang="en-US"/>
        </a:p>
      </dgm:t>
    </dgm:pt>
    <dgm:pt modelId="{E8BC5A29-966B-40F7-BD8C-39BB3B382937}" type="parTrans" cxnId="{E1F375E9-6C61-45F0-819F-31B33E22CEAC}">
      <dgm:prSet/>
      <dgm:spPr/>
      <dgm:t>
        <a:bodyPr/>
        <a:lstStyle/>
        <a:p>
          <a:endParaRPr lang="en-US"/>
        </a:p>
      </dgm:t>
    </dgm:pt>
    <dgm:pt modelId="{D3DAEE7A-DFA1-4A2D-B53F-B117649688DB}" type="sibTrans" cxnId="{E1F375E9-6C61-45F0-819F-31B33E22CEAC}">
      <dgm:prSet/>
      <dgm:spPr/>
      <dgm:t>
        <a:bodyPr/>
        <a:lstStyle/>
        <a:p>
          <a:endParaRPr lang="en-US"/>
        </a:p>
      </dgm:t>
    </dgm:pt>
    <dgm:pt modelId="{BBF7D316-F145-43E4-8BBB-83B98A4F97F8}">
      <dgm:prSet/>
      <dgm:spPr/>
      <dgm:t>
        <a:bodyPr/>
        <a:lstStyle/>
        <a:p>
          <a:r>
            <a:rPr lang="en-AU"/>
            <a:t>P = The book “A Monster Calls” utilises anaphora and listing to create fear, which creates an interesting story. </a:t>
          </a:r>
          <a:endParaRPr lang="en-US"/>
        </a:p>
      </dgm:t>
    </dgm:pt>
    <dgm:pt modelId="{090900F9-69EB-4132-88BE-1237B80EBD89}" type="parTrans" cxnId="{6C3B9614-D820-40AB-9882-E882B04A5D6F}">
      <dgm:prSet/>
      <dgm:spPr/>
      <dgm:t>
        <a:bodyPr/>
        <a:lstStyle/>
        <a:p>
          <a:endParaRPr lang="en-US"/>
        </a:p>
      </dgm:t>
    </dgm:pt>
    <dgm:pt modelId="{5F927992-BCAC-4791-84E1-5951CEF18CFC}" type="sibTrans" cxnId="{6C3B9614-D820-40AB-9882-E882B04A5D6F}">
      <dgm:prSet/>
      <dgm:spPr/>
      <dgm:t>
        <a:bodyPr/>
        <a:lstStyle/>
        <a:p>
          <a:endParaRPr lang="en-US"/>
        </a:p>
      </dgm:t>
    </dgm:pt>
    <dgm:pt modelId="{368A8DA2-8532-41BD-8EC7-40BF110795F1}">
      <dgm:prSet/>
      <dgm:spPr/>
      <dgm:t>
        <a:bodyPr/>
        <a:lstStyle/>
        <a:p>
          <a:r>
            <a:rPr lang="en-AU"/>
            <a:t>E = For example, the narrator stated, “The one he’d been having a lot lately. The one with the darkness and the wind and the screaming.”</a:t>
          </a:r>
          <a:endParaRPr lang="en-US"/>
        </a:p>
      </dgm:t>
    </dgm:pt>
    <dgm:pt modelId="{3614A14A-20EF-430D-BAE8-EC434355F007}" type="parTrans" cxnId="{6F0A35F2-98BF-469A-B498-ADFF6D676117}">
      <dgm:prSet/>
      <dgm:spPr/>
      <dgm:t>
        <a:bodyPr/>
        <a:lstStyle/>
        <a:p>
          <a:endParaRPr lang="en-US"/>
        </a:p>
      </dgm:t>
    </dgm:pt>
    <dgm:pt modelId="{75BD575C-31CF-44C6-88C8-7A3B3C9CB5DB}" type="sibTrans" cxnId="{6F0A35F2-98BF-469A-B498-ADFF6D676117}">
      <dgm:prSet/>
      <dgm:spPr/>
      <dgm:t>
        <a:bodyPr/>
        <a:lstStyle/>
        <a:p>
          <a:endParaRPr lang="en-US"/>
        </a:p>
      </dgm:t>
    </dgm:pt>
    <dgm:pt modelId="{87FCAEA5-F32F-4061-82CC-3F3D6B339314}">
      <dgm:prSet/>
      <dgm:spPr/>
      <dgm:t>
        <a:bodyPr/>
        <a:lstStyle/>
        <a:p>
          <a:r>
            <a:rPr lang="en-AU"/>
            <a:t>E = Here, the narrator has used anaphora of the words “the one”, which creates fear because nightmares contain experiences and visions that are unfamiliar and threatening. This is reinforced through the listing of the words “darkness…wind…screaming”, which amplifies the fear by illustrating how nightmares create fear through the unknown, the powerful and the terrifying.  </a:t>
          </a:r>
          <a:endParaRPr lang="en-US"/>
        </a:p>
      </dgm:t>
    </dgm:pt>
    <dgm:pt modelId="{F5A8ED68-35E7-42AD-B948-0192EE45E0C6}" type="parTrans" cxnId="{70F0CB0C-E108-4B05-8E3D-AED800730192}">
      <dgm:prSet/>
      <dgm:spPr/>
      <dgm:t>
        <a:bodyPr/>
        <a:lstStyle/>
        <a:p>
          <a:endParaRPr lang="en-US"/>
        </a:p>
      </dgm:t>
    </dgm:pt>
    <dgm:pt modelId="{A7BA2A2C-DEE8-49A6-B6C6-6C3935426BF4}" type="sibTrans" cxnId="{70F0CB0C-E108-4B05-8E3D-AED800730192}">
      <dgm:prSet/>
      <dgm:spPr/>
      <dgm:t>
        <a:bodyPr/>
        <a:lstStyle/>
        <a:p>
          <a:endParaRPr lang="en-US"/>
        </a:p>
      </dgm:t>
    </dgm:pt>
    <dgm:pt modelId="{0849AB12-D692-433C-9315-F71F30449FA3}">
      <dgm:prSet/>
      <dgm:spPr/>
      <dgm:t>
        <a:bodyPr/>
        <a:lstStyle/>
        <a:p>
          <a:r>
            <a:rPr lang="en-AU"/>
            <a:t>L = Evidently, this use of language evokes a sense of fear, which encourages the reader to continue the story.</a:t>
          </a:r>
          <a:endParaRPr lang="en-US"/>
        </a:p>
      </dgm:t>
    </dgm:pt>
    <dgm:pt modelId="{A35E488C-75DC-4611-8C52-7A1BF9815E40}" type="parTrans" cxnId="{DFD8619E-1AB2-4AE5-886D-12D5AAC4F015}">
      <dgm:prSet/>
      <dgm:spPr/>
      <dgm:t>
        <a:bodyPr/>
        <a:lstStyle/>
        <a:p>
          <a:endParaRPr lang="en-US"/>
        </a:p>
      </dgm:t>
    </dgm:pt>
    <dgm:pt modelId="{D638CDD8-E4D7-49B3-826A-D701B74293FA}" type="sibTrans" cxnId="{DFD8619E-1AB2-4AE5-886D-12D5AAC4F015}">
      <dgm:prSet/>
      <dgm:spPr/>
      <dgm:t>
        <a:bodyPr/>
        <a:lstStyle/>
        <a:p>
          <a:endParaRPr lang="en-US"/>
        </a:p>
      </dgm:t>
    </dgm:pt>
    <dgm:pt modelId="{09023186-772A-41B5-AB3E-98C7D8139D32}" type="pres">
      <dgm:prSet presAssocID="{CBDF8219-E3E6-4C4F-9985-6F5FD953D9E6}" presName="linear" presStyleCnt="0">
        <dgm:presLayoutVars>
          <dgm:animLvl val="lvl"/>
          <dgm:resizeHandles val="exact"/>
        </dgm:presLayoutVars>
      </dgm:prSet>
      <dgm:spPr/>
    </dgm:pt>
    <dgm:pt modelId="{C2E480FB-699D-4008-BD37-DA0A978965E5}" type="pres">
      <dgm:prSet presAssocID="{2C3D5B01-7E13-4D8B-B7A7-C5BE7CB48007}" presName="parentText" presStyleLbl="node1" presStyleIdx="0" presStyleCnt="5">
        <dgm:presLayoutVars>
          <dgm:chMax val="0"/>
          <dgm:bulletEnabled val="1"/>
        </dgm:presLayoutVars>
      </dgm:prSet>
      <dgm:spPr/>
    </dgm:pt>
    <dgm:pt modelId="{8BC287A6-9B98-4808-A33E-276DE6BCD63D}" type="pres">
      <dgm:prSet presAssocID="{D3DAEE7A-DFA1-4A2D-B53F-B117649688DB}" presName="spacer" presStyleCnt="0"/>
      <dgm:spPr/>
    </dgm:pt>
    <dgm:pt modelId="{A44701E5-DB70-4119-8726-39734FBDA449}" type="pres">
      <dgm:prSet presAssocID="{BBF7D316-F145-43E4-8BBB-83B98A4F97F8}" presName="parentText" presStyleLbl="node1" presStyleIdx="1" presStyleCnt="5">
        <dgm:presLayoutVars>
          <dgm:chMax val="0"/>
          <dgm:bulletEnabled val="1"/>
        </dgm:presLayoutVars>
      </dgm:prSet>
      <dgm:spPr/>
    </dgm:pt>
    <dgm:pt modelId="{D7685E46-4C9B-48A4-869C-5077DA651F24}" type="pres">
      <dgm:prSet presAssocID="{5F927992-BCAC-4791-84E1-5951CEF18CFC}" presName="spacer" presStyleCnt="0"/>
      <dgm:spPr/>
    </dgm:pt>
    <dgm:pt modelId="{39B16B07-46F3-4B6C-BE82-B6CE75291507}" type="pres">
      <dgm:prSet presAssocID="{368A8DA2-8532-41BD-8EC7-40BF110795F1}" presName="parentText" presStyleLbl="node1" presStyleIdx="2" presStyleCnt="5">
        <dgm:presLayoutVars>
          <dgm:chMax val="0"/>
          <dgm:bulletEnabled val="1"/>
        </dgm:presLayoutVars>
      </dgm:prSet>
      <dgm:spPr/>
    </dgm:pt>
    <dgm:pt modelId="{88F8F770-B9C5-421D-B01E-8EDED01D430E}" type="pres">
      <dgm:prSet presAssocID="{75BD575C-31CF-44C6-88C8-7A3B3C9CB5DB}" presName="spacer" presStyleCnt="0"/>
      <dgm:spPr/>
    </dgm:pt>
    <dgm:pt modelId="{9E0F0F04-244A-49A2-8598-48EEA67AF1B2}" type="pres">
      <dgm:prSet presAssocID="{87FCAEA5-F32F-4061-82CC-3F3D6B339314}" presName="parentText" presStyleLbl="node1" presStyleIdx="3" presStyleCnt="5">
        <dgm:presLayoutVars>
          <dgm:chMax val="0"/>
          <dgm:bulletEnabled val="1"/>
        </dgm:presLayoutVars>
      </dgm:prSet>
      <dgm:spPr/>
    </dgm:pt>
    <dgm:pt modelId="{29E81C0B-1518-48A4-B380-22BA4A8F47A4}" type="pres">
      <dgm:prSet presAssocID="{A7BA2A2C-DEE8-49A6-B6C6-6C3935426BF4}" presName="spacer" presStyleCnt="0"/>
      <dgm:spPr/>
    </dgm:pt>
    <dgm:pt modelId="{0D8BA4A3-A800-4F2F-A4B2-7614B5D8B5E0}" type="pres">
      <dgm:prSet presAssocID="{0849AB12-D692-433C-9315-F71F30449FA3}" presName="parentText" presStyleLbl="node1" presStyleIdx="4" presStyleCnt="5">
        <dgm:presLayoutVars>
          <dgm:chMax val="0"/>
          <dgm:bulletEnabled val="1"/>
        </dgm:presLayoutVars>
      </dgm:prSet>
      <dgm:spPr/>
    </dgm:pt>
  </dgm:ptLst>
  <dgm:cxnLst>
    <dgm:cxn modelId="{70F0CB0C-E108-4B05-8E3D-AED800730192}" srcId="{CBDF8219-E3E6-4C4F-9985-6F5FD953D9E6}" destId="{87FCAEA5-F32F-4061-82CC-3F3D6B339314}" srcOrd="3" destOrd="0" parTransId="{F5A8ED68-35E7-42AD-B948-0192EE45E0C6}" sibTransId="{A7BA2A2C-DEE8-49A6-B6C6-6C3935426BF4}"/>
    <dgm:cxn modelId="{6C3B9614-D820-40AB-9882-E882B04A5D6F}" srcId="{CBDF8219-E3E6-4C4F-9985-6F5FD953D9E6}" destId="{BBF7D316-F145-43E4-8BBB-83B98A4F97F8}" srcOrd="1" destOrd="0" parTransId="{090900F9-69EB-4132-88BE-1237B80EBD89}" sibTransId="{5F927992-BCAC-4791-84E1-5951CEF18CFC}"/>
    <dgm:cxn modelId="{8FE3AF4B-20A2-4861-AE82-680E65A083A8}" type="presOf" srcId="{87FCAEA5-F32F-4061-82CC-3F3D6B339314}" destId="{9E0F0F04-244A-49A2-8598-48EEA67AF1B2}" srcOrd="0" destOrd="0" presId="urn:microsoft.com/office/officeart/2005/8/layout/vList2"/>
    <dgm:cxn modelId="{DFD8619E-1AB2-4AE5-886D-12D5AAC4F015}" srcId="{CBDF8219-E3E6-4C4F-9985-6F5FD953D9E6}" destId="{0849AB12-D692-433C-9315-F71F30449FA3}" srcOrd="4" destOrd="0" parTransId="{A35E488C-75DC-4611-8C52-7A1BF9815E40}" sibTransId="{D638CDD8-E4D7-49B3-826A-D701B74293FA}"/>
    <dgm:cxn modelId="{BB8D71B6-0C0F-4D4C-AC0D-460CF7CB372D}" type="presOf" srcId="{BBF7D316-F145-43E4-8BBB-83B98A4F97F8}" destId="{A44701E5-DB70-4119-8726-39734FBDA449}" srcOrd="0" destOrd="0" presId="urn:microsoft.com/office/officeart/2005/8/layout/vList2"/>
    <dgm:cxn modelId="{6B9D02BB-43EB-4B6A-9BF5-951A1CE0BA1D}" type="presOf" srcId="{368A8DA2-8532-41BD-8EC7-40BF110795F1}" destId="{39B16B07-46F3-4B6C-BE82-B6CE75291507}" srcOrd="0" destOrd="0" presId="urn:microsoft.com/office/officeart/2005/8/layout/vList2"/>
    <dgm:cxn modelId="{775056CA-2A1F-48AF-BC2E-C585EE34CB73}" type="presOf" srcId="{0849AB12-D692-433C-9315-F71F30449FA3}" destId="{0D8BA4A3-A800-4F2F-A4B2-7614B5D8B5E0}" srcOrd="0" destOrd="0" presId="urn:microsoft.com/office/officeart/2005/8/layout/vList2"/>
    <dgm:cxn modelId="{06E255CD-30C1-44FE-A758-F6CADCC08C59}" type="presOf" srcId="{CBDF8219-E3E6-4C4F-9985-6F5FD953D9E6}" destId="{09023186-772A-41B5-AB3E-98C7D8139D32}" srcOrd="0" destOrd="0" presId="urn:microsoft.com/office/officeart/2005/8/layout/vList2"/>
    <dgm:cxn modelId="{644BCACD-1F8E-4EA7-8B91-5899B3D02CBB}" type="presOf" srcId="{2C3D5B01-7E13-4D8B-B7A7-C5BE7CB48007}" destId="{C2E480FB-699D-4008-BD37-DA0A978965E5}" srcOrd="0" destOrd="0" presId="urn:microsoft.com/office/officeart/2005/8/layout/vList2"/>
    <dgm:cxn modelId="{E1F375E9-6C61-45F0-819F-31B33E22CEAC}" srcId="{CBDF8219-E3E6-4C4F-9985-6F5FD953D9E6}" destId="{2C3D5B01-7E13-4D8B-B7A7-C5BE7CB48007}" srcOrd="0" destOrd="0" parTransId="{E8BC5A29-966B-40F7-BD8C-39BB3B382937}" sibTransId="{D3DAEE7A-DFA1-4A2D-B53F-B117649688DB}"/>
    <dgm:cxn modelId="{6F0A35F2-98BF-469A-B498-ADFF6D676117}" srcId="{CBDF8219-E3E6-4C4F-9985-6F5FD953D9E6}" destId="{368A8DA2-8532-41BD-8EC7-40BF110795F1}" srcOrd="2" destOrd="0" parTransId="{3614A14A-20EF-430D-BAE8-EC434355F007}" sibTransId="{75BD575C-31CF-44C6-88C8-7A3B3C9CB5DB}"/>
    <dgm:cxn modelId="{287A8EB9-EA70-4618-BA48-DB9F5731BBA8}" type="presParOf" srcId="{09023186-772A-41B5-AB3E-98C7D8139D32}" destId="{C2E480FB-699D-4008-BD37-DA0A978965E5}" srcOrd="0" destOrd="0" presId="urn:microsoft.com/office/officeart/2005/8/layout/vList2"/>
    <dgm:cxn modelId="{E4F377EE-6407-49E8-831E-F3002C1BD1D7}" type="presParOf" srcId="{09023186-772A-41B5-AB3E-98C7D8139D32}" destId="{8BC287A6-9B98-4808-A33E-276DE6BCD63D}" srcOrd="1" destOrd="0" presId="urn:microsoft.com/office/officeart/2005/8/layout/vList2"/>
    <dgm:cxn modelId="{0CF4727B-1BF9-4265-84B3-C54C261C642A}" type="presParOf" srcId="{09023186-772A-41B5-AB3E-98C7D8139D32}" destId="{A44701E5-DB70-4119-8726-39734FBDA449}" srcOrd="2" destOrd="0" presId="urn:microsoft.com/office/officeart/2005/8/layout/vList2"/>
    <dgm:cxn modelId="{DE790887-FAF4-4F67-BD34-1939C76CF1B4}" type="presParOf" srcId="{09023186-772A-41B5-AB3E-98C7D8139D32}" destId="{D7685E46-4C9B-48A4-869C-5077DA651F24}" srcOrd="3" destOrd="0" presId="urn:microsoft.com/office/officeart/2005/8/layout/vList2"/>
    <dgm:cxn modelId="{50E7219A-9816-4163-ACE2-F6F3715A3F99}" type="presParOf" srcId="{09023186-772A-41B5-AB3E-98C7D8139D32}" destId="{39B16B07-46F3-4B6C-BE82-B6CE75291507}" srcOrd="4" destOrd="0" presId="urn:microsoft.com/office/officeart/2005/8/layout/vList2"/>
    <dgm:cxn modelId="{5B670128-D74A-42EA-B929-0CF20B1C3F79}" type="presParOf" srcId="{09023186-772A-41B5-AB3E-98C7D8139D32}" destId="{88F8F770-B9C5-421D-B01E-8EDED01D430E}" srcOrd="5" destOrd="0" presId="urn:microsoft.com/office/officeart/2005/8/layout/vList2"/>
    <dgm:cxn modelId="{4CEE5530-76BE-4382-9F76-F4DCC4C984A3}" type="presParOf" srcId="{09023186-772A-41B5-AB3E-98C7D8139D32}" destId="{9E0F0F04-244A-49A2-8598-48EEA67AF1B2}" srcOrd="6" destOrd="0" presId="urn:microsoft.com/office/officeart/2005/8/layout/vList2"/>
    <dgm:cxn modelId="{87CE9F53-51AB-4014-B22B-280B41648BDF}" type="presParOf" srcId="{09023186-772A-41B5-AB3E-98C7D8139D32}" destId="{29E81C0B-1518-48A4-B380-22BA4A8F47A4}" srcOrd="7" destOrd="0" presId="urn:microsoft.com/office/officeart/2005/8/layout/vList2"/>
    <dgm:cxn modelId="{CB32BDC6-0142-49D6-B9DE-3622DD5FA86C}" type="presParOf" srcId="{09023186-772A-41B5-AB3E-98C7D8139D32}" destId="{0D8BA4A3-A800-4F2F-A4B2-7614B5D8B5E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76F8E-7823-4FCC-9DA5-4BAB5D4F5363}">
      <dsp:nvSpPr>
        <dsp:cNvPr id="0" name=""/>
        <dsp:cNvSpPr/>
      </dsp:nvSpPr>
      <dsp:spPr>
        <a:xfrm>
          <a:off x="0" y="5214"/>
          <a:ext cx="7559504" cy="151039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AU" sz="2700" kern="1200"/>
            <a:t>P = Point sentence: in this sentence you answer the question</a:t>
          </a:r>
          <a:endParaRPr lang="en-US" sz="2700" kern="1200"/>
        </a:p>
      </dsp:txBody>
      <dsp:txXfrm>
        <a:off x="73731" y="78945"/>
        <a:ext cx="7412042" cy="1362934"/>
      </dsp:txXfrm>
    </dsp:sp>
    <dsp:sp modelId="{EE081C2F-3EE4-4008-98C8-DA77297D8BAE}">
      <dsp:nvSpPr>
        <dsp:cNvPr id="0" name=""/>
        <dsp:cNvSpPr/>
      </dsp:nvSpPr>
      <dsp:spPr>
        <a:xfrm>
          <a:off x="0" y="1593371"/>
          <a:ext cx="7559504" cy="1510396"/>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AU" sz="2700" kern="1200"/>
            <a:t>E = Example/Evidence: a quote from the text you are studying that supports your point sentence</a:t>
          </a:r>
          <a:endParaRPr lang="en-US" sz="2700" kern="1200"/>
        </a:p>
      </dsp:txBody>
      <dsp:txXfrm>
        <a:off x="73731" y="1667102"/>
        <a:ext cx="7412042" cy="1362934"/>
      </dsp:txXfrm>
    </dsp:sp>
    <dsp:sp modelId="{7BE2446A-B44D-46C0-BA28-749AAA069E15}">
      <dsp:nvSpPr>
        <dsp:cNvPr id="0" name=""/>
        <dsp:cNvSpPr/>
      </dsp:nvSpPr>
      <dsp:spPr>
        <a:xfrm>
          <a:off x="0" y="3181528"/>
          <a:ext cx="7559504" cy="1510396"/>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AU" sz="2700" kern="1200"/>
            <a:t>E = Explanation: identify a technique/s in the quote and explain how the technique supports the answer in your point sentence</a:t>
          </a:r>
          <a:endParaRPr lang="en-US" sz="2700" kern="1200"/>
        </a:p>
      </dsp:txBody>
      <dsp:txXfrm>
        <a:off x="73731" y="3255259"/>
        <a:ext cx="7412042" cy="1362934"/>
      </dsp:txXfrm>
    </dsp:sp>
    <dsp:sp modelId="{12C7C885-7100-4087-B79F-D866F9F2CDC4}">
      <dsp:nvSpPr>
        <dsp:cNvPr id="0" name=""/>
        <dsp:cNvSpPr/>
      </dsp:nvSpPr>
      <dsp:spPr>
        <a:xfrm>
          <a:off x="0" y="4769685"/>
          <a:ext cx="7559504" cy="1510396"/>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AU" sz="2700" kern="1200"/>
            <a:t>L = Linking: in this sentence you ensure that your explanation addresses the question directly.</a:t>
          </a:r>
          <a:endParaRPr lang="en-US" sz="2700" kern="1200"/>
        </a:p>
      </dsp:txBody>
      <dsp:txXfrm>
        <a:off x="73731" y="4843416"/>
        <a:ext cx="7412042" cy="13629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CE9D8-5258-4090-8683-842E4CA31ED0}">
      <dsp:nvSpPr>
        <dsp:cNvPr id="0" name=""/>
        <dsp:cNvSpPr/>
      </dsp:nvSpPr>
      <dsp:spPr>
        <a:xfrm>
          <a:off x="0" y="10648"/>
          <a:ext cx="7559504" cy="30888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AU" sz="3000" kern="1200"/>
            <a:t>In high school English, we emphasise analysis, which means we focus on how language techniques shape meaning. For instance, techniques, such as, metaphors, similes, repetition, descriptive language and many more. </a:t>
          </a:r>
          <a:endParaRPr lang="en-US" sz="3000" kern="1200"/>
        </a:p>
      </dsp:txBody>
      <dsp:txXfrm>
        <a:off x="150783" y="161431"/>
        <a:ext cx="7257938" cy="2787234"/>
      </dsp:txXfrm>
    </dsp:sp>
    <dsp:sp modelId="{4EB90C16-BB3C-49D9-B7B4-A13A3C15DDB9}">
      <dsp:nvSpPr>
        <dsp:cNvPr id="0" name=""/>
        <dsp:cNvSpPr/>
      </dsp:nvSpPr>
      <dsp:spPr>
        <a:xfrm>
          <a:off x="0" y="3185848"/>
          <a:ext cx="7559504" cy="308880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AU" sz="3000" kern="1200"/>
            <a:t>Different text types have different techniques. For example, the book “A Monster Calls” uses both language and visual techniques. </a:t>
          </a:r>
          <a:endParaRPr lang="en-US" sz="3000" kern="1200"/>
        </a:p>
      </dsp:txBody>
      <dsp:txXfrm>
        <a:off x="150783" y="3336631"/>
        <a:ext cx="7257938" cy="27872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FB5E8-E0F3-4D23-A05C-10578EBB781F}">
      <dsp:nvSpPr>
        <dsp:cNvPr id="0" name=""/>
        <dsp:cNvSpPr/>
      </dsp:nvSpPr>
      <dsp:spPr>
        <a:xfrm>
          <a:off x="0" y="5154"/>
          <a:ext cx="7559504" cy="122274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a:t>Question: How does the book “A Monster Calls” utilise language to create fear?</a:t>
          </a:r>
          <a:endParaRPr lang="en-US" sz="1400" kern="1200"/>
        </a:p>
      </dsp:txBody>
      <dsp:txXfrm>
        <a:off x="59689" y="64843"/>
        <a:ext cx="7440126" cy="1103363"/>
      </dsp:txXfrm>
    </dsp:sp>
    <dsp:sp modelId="{49A1F366-5E3D-42D6-AE7F-70571C9280DB}">
      <dsp:nvSpPr>
        <dsp:cNvPr id="0" name=""/>
        <dsp:cNvSpPr/>
      </dsp:nvSpPr>
      <dsp:spPr>
        <a:xfrm>
          <a:off x="0" y="1268216"/>
          <a:ext cx="7559504" cy="1222741"/>
        </a:xfrm>
        <a:prstGeom prst="round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a:t>P = The book “A Monster Calls” utilises repetition and contrast to create fear, which creates an interesting story. </a:t>
          </a:r>
          <a:endParaRPr lang="en-US" sz="1400" kern="1200"/>
        </a:p>
      </dsp:txBody>
      <dsp:txXfrm>
        <a:off x="59689" y="1327905"/>
        <a:ext cx="7440126" cy="1103363"/>
      </dsp:txXfrm>
    </dsp:sp>
    <dsp:sp modelId="{BF9A954F-BD37-4F7D-B6C2-EE64B0CA07C7}">
      <dsp:nvSpPr>
        <dsp:cNvPr id="0" name=""/>
        <dsp:cNvSpPr/>
      </dsp:nvSpPr>
      <dsp:spPr>
        <a:xfrm>
          <a:off x="0" y="2531277"/>
          <a:ext cx="7559504" cy="1222741"/>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a:t>E = For example, the narrator stated, “He’d had a nightmare. Well, not a nightmare. The nightmare.”</a:t>
          </a:r>
          <a:endParaRPr lang="en-US" sz="1400" kern="1200"/>
        </a:p>
      </dsp:txBody>
      <dsp:txXfrm>
        <a:off x="59689" y="2590966"/>
        <a:ext cx="7440126" cy="1103363"/>
      </dsp:txXfrm>
    </dsp:sp>
    <dsp:sp modelId="{1B54EB5B-619B-492F-A38F-FBFB888CE95B}">
      <dsp:nvSpPr>
        <dsp:cNvPr id="0" name=""/>
        <dsp:cNvSpPr/>
      </dsp:nvSpPr>
      <dsp:spPr>
        <a:xfrm>
          <a:off x="0" y="3794339"/>
          <a:ext cx="7559504" cy="1222741"/>
        </a:xfrm>
        <a:prstGeom prst="round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a:t>E = Here, the narrator has used repetition of the word “nightmare”, which creates fear because nightmares contain experiences and visions that are unfamiliar and threatening. This is reinforced through the contrast between the indefinite article “a” and the definite article “the”, which amplifies the fear by specifically indicating a nightmare that has haunted Conor for a while. </a:t>
          </a:r>
          <a:endParaRPr lang="en-US" sz="1400" kern="1200"/>
        </a:p>
      </dsp:txBody>
      <dsp:txXfrm>
        <a:off x="59689" y="3854028"/>
        <a:ext cx="7440126" cy="1103363"/>
      </dsp:txXfrm>
    </dsp:sp>
    <dsp:sp modelId="{26C03E67-02DB-4F9D-802B-580858E987CF}">
      <dsp:nvSpPr>
        <dsp:cNvPr id="0" name=""/>
        <dsp:cNvSpPr/>
      </dsp:nvSpPr>
      <dsp:spPr>
        <a:xfrm>
          <a:off x="0" y="5057400"/>
          <a:ext cx="7559504" cy="1222741"/>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a:t>L = Evidently, this use of language evokes a sense of fear, which encourages the reader to continue the story.</a:t>
          </a:r>
          <a:endParaRPr lang="en-US" sz="1400" kern="1200"/>
        </a:p>
      </dsp:txBody>
      <dsp:txXfrm>
        <a:off x="59689" y="5117089"/>
        <a:ext cx="7440126" cy="11033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480FB-699D-4008-BD37-DA0A978965E5}">
      <dsp:nvSpPr>
        <dsp:cNvPr id="0" name=""/>
        <dsp:cNvSpPr/>
      </dsp:nvSpPr>
      <dsp:spPr>
        <a:xfrm>
          <a:off x="0" y="5154"/>
          <a:ext cx="7559504" cy="122274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a:t>Question: How does the book “A Monster Calls” utilise language to create fear?</a:t>
          </a:r>
          <a:endParaRPr lang="en-US" sz="1400" kern="1200"/>
        </a:p>
      </dsp:txBody>
      <dsp:txXfrm>
        <a:off x="59689" y="64843"/>
        <a:ext cx="7440126" cy="1103363"/>
      </dsp:txXfrm>
    </dsp:sp>
    <dsp:sp modelId="{A44701E5-DB70-4119-8726-39734FBDA449}">
      <dsp:nvSpPr>
        <dsp:cNvPr id="0" name=""/>
        <dsp:cNvSpPr/>
      </dsp:nvSpPr>
      <dsp:spPr>
        <a:xfrm>
          <a:off x="0" y="1268216"/>
          <a:ext cx="7559504" cy="1222741"/>
        </a:xfrm>
        <a:prstGeom prst="round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a:t>P = The book “A Monster Calls” utilises anaphora and listing to create fear, which creates an interesting story. </a:t>
          </a:r>
          <a:endParaRPr lang="en-US" sz="1400" kern="1200"/>
        </a:p>
      </dsp:txBody>
      <dsp:txXfrm>
        <a:off x="59689" y="1327905"/>
        <a:ext cx="7440126" cy="1103363"/>
      </dsp:txXfrm>
    </dsp:sp>
    <dsp:sp modelId="{39B16B07-46F3-4B6C-BE82-B6CE75291507}">
      <dsp:nvSpPr>
        <dsp:cNvPr id="0" name=""/>
        <dsp:cNvSpPr/>
      </dsp:nvSpPr>
      <dsp:spPr>
        <a:xfrm>
          <a:off x="0" y="2531277"/>
          <a:ext cx="7559504" cy="1222741"/>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a:t>E = For example, the narrator stated, “The one he’d been having a lot lately. The one with the darkness and the wind and the screaming.”</a:t>
          </a:r>
          <a:endParaRPr lang="en-US" sz="1400" kern="1200"/>
        </a:p>
      </dsp:txBody>
      <dsp:txXfrm>
        <a:off x="59689" y="2590966"/>
        <a:ext cx="7440126" cy="1103363"/>
      </dsp:txXfrm>
    </dsp:sp>
    <dsp:sp modelId="{9E0F0F04-244A-49A2-8598-48EEA67AF1B2}">
      <dsp:nvSpPr>
        <dsp:cNvPr id="0" name=""/>
        <dsp:cNvSpPr/>
      </dsp:nvSpPr>
      <dsp:spPr>
        <a:xfrm>
          <a:off x="0" y="3794339"/>
          <a:ext cx="7559504" cy="1222741"/>
        </a:xfrm>
        <a:prstGeom prst="round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a:t>E = Here, the narrator has used anaphora of the words “the one”, which creates fear because nightmares contain experiences and visions that are unfamiliar and threatening. This is reinforced through the listing of the words “darkness…wind…screaming”, which amplifies the fear by illustrating how nightmares create fear through the unknown, the powerful and the terrifying.  </a:t>
          </a:r>
          <a:endParaRPr lang="en-US" sz="1400" kern="1200"/>
        </a:p>
      </dsp:txBody>
      <dsp:txXfrm>
        <a:off x="59689" y="3854028"/>
        <a:ext cx="7440126" cy="1103363"/>
      </dsp:txXfrm>
    </dsp:sp>
    <dsp:sp modelId="{0D8BA4A3-A800-4F2F-A4B2-7614B5D8B5E0}">
      <dsp:nvSpPr>
        <dsp:cNvPr id="0" name=""/>
        <dsp:cNvSpPr/>
      </dsp:nvSpPr>
      <dsp:spPr>
        <a:xfrm>
          <a:off x="0" y="5057400"/>
          <a:ext cx="7559504" cy="1222741"/>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AU" sz="1400" kern="1200"/>
            <a:t>L = Evidently, this use of language evokes a sense of fear, which encourages the reader to continue the story.</a:t>
          </a:r>
          <a:endParaRPr lang="en-US" sz="1400" kern="1200"/>
        </a:p>
      </dsp:txBody>
      <dsp:txXfrm>
        <a:off x="59689" y="5117089"/>
        <a:ext cx="7440126" cy="110336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3D66A-40D4-1269-62D7-002B101550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5E5D417-3682-F2CB-37F4-222853789F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302F663-AD39-9782-637E-00C7BE902526}"/>
              </a:ext>
            </a:extLst>
          </p:cNvPr>
          <p:cNvSpPr>
            <a:spLocks noGrp="1"/>
          </p:cNvSpPr>
          <p:nvPr>
            <p:ph type="dt" sz="half" idx="10"/>
          </p:nvPr>
        </p:nvSpPr>
        <p:spPr/>
        <p:txBody>
          <a:bodyPr/>
          <a:lstStyle/>
          <a:p>
            <a:fld id="{3798A5D5-436B-4A43-B366-C3A8397CCC22}" type="datetimeFigureOut">
              <a:rPr lang="en-AU" smtClean="0"/>
              <a:t>2/05/2026</a:t>
            </a:fld>
            <a:endParaRPr lang="en-AU"/>
          </a:p>
        </p:txBody>
      </p:sp>
      <p:sp>
        <p:nvSpPr>
          <p:cNvPr id="5" name="Footer Placeholder 4">
            <a:extLst>
              <a:ext uri="{FF2B5EF4-FFF2-40B4-BE49-F238E27FC236}">
                <a16:creationId xmlns:a16="http://schemas.microsoft.com/office/drawing/2014/main" id="{C9F2889C-AA53-5C6B-6A73-2D2EDC7652E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9EC5387-C0BA-A455-3031-FBB721786E00}"/>
              </a:ext>
            </a:extLst>
          </p:cNvPr>
          <p:cNvSpPr>
            <a:spLocks noGrp="1"/>
          </p:cNvSpPr>
          <p:nvPr>
            <p:ph type="sldNum" sz="quarter" idx="12"/>
          </p:nvPr>
        </p:nvSpPr>
        <p:spPr/>
        <p:txBody>
          <a:bodyPr/>
          <a:lstStyle/>
          <a:p>
            <a:fld id="{C615E8D0-FD24-471A-BD1E-A161A3EC17E4}" type="slidenum">
              <a:rPr lang="en-AU" smtClean="0"/>
              <a:t>‹#›</a:t>
            </a:fld>
            <a:endParaRPr lang="en-AU"/>
          </a:p>
        </p:txBody>
      </p:sp>
    </p:spTree>
    <p:extLst>
      <p:ext uri="{BB962C8B-B14F-4D97-AF65-F5344CB8AC3E}">
        <p14:creationId xmlns:p14="http://schemas.microsoft.com/office/powerpoint/2010/main" val="653281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B318D-A7CB-67F2-208F-7540F26C058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EE47CEC-5079-BCF8-6E5B-A8554C3684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7F755FD-B8A7-B77D-8090-F73BE68384BB}"/>
              </a:ext>
            </a:extLst>
          </p:cNvPr>
          <p:cNvSpPr>
            <a:spLocks noGrp="1"/>
          </p:cNvSpPr>
          <p:nvPr>
            <p:ph type="dt" sz="half" idx="10"/>
          </p:nvPr>
        </p:nvSpPr>
        <p:spPr/>
        <p:txBody>
          <a:bodyPr/>
          <a:lstStyle/>
          <a:p>
            <a:fld id="{3798A5D5-436B-4A43-B366-C3A8397CCC22}" type="datetimeFigureOut">
              <a:rPr lang="en-AU" smtClean="0"/>
              <a:t>2/05/2026</a:t>
            </a:fld>
            <a:endParaRPr lang="en-AU"/>
          </a:p>
        </p:txBody>
      </p:sp>
      <p:sp>
        <p:nvSpPr>
          <p:cNvPr id="5" name="Footer Placeholder 4">
            <a:extLst>
              <a:ext uri="{FF2B5EF4-FFF2-40B4-BE49-F238E27FC236}">
                <a16:creationId xmlns:a16="http://schemas.microsoft.com/office/drawing/2014/main" id="{F43748E4-813A-D88D-637B-0EFC587C8E2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9C89F0C-3C58-88BF-AC66-33BD5AC15EED}"/>
              </a:ext>
            </a:extLst>
          </p:cNvPr>
          <p:cNvSpPr>
            <a:spLocks noGrp="1"/>
          </p:cNvSpPr>
          <p:nvPr>
            <p:ph type="sldNum" sz="quarter" idx="12"/>
          </p:nvPr>
        </p:nvSpPr>
        <p:spPr/>
        <p:txBody>
          <a:bodyPr/>
          <a:lstStyle/>
          <a:p>
            <a:fld id="{C615E8D0-FD24-471A-BD1E-A161A3EC17E4}" type="slidenum">
              <a:rPr lang="en-AU" smtClean="0"/>
              <a:t>‹#›</a:t>
            </a:fld>
            <a:endParaRPr lang="en-AU"/>
          </a:p>
        </p:txBody>
      </p:sp>
    </p:spTree>
    <p:extLst>
      <p:ext uri="{BB962C8B-B14F-4D97-AF65-F5344CB8AC3E}">
        <p14:creationId xmlns:p14="http://schemas.microsoft.com/office/powerpoint/2010/main" val="198622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9EFD7A-6093-AD90-A739-EFF93C46CCF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347ABBA-7AC5-868D-234C-41881E891A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6E62308-0482-E97C-7B6E-9E515D1FBCDE}"/>
              </a:ext>
            </a:extLst>
          </p:cNvPr>
          <p:cNvSpPr>
            <a:spLocks noGrp="1"/>
          </p:cNvSpPr>
          <p:nvPr>
            <p:ph type="dt" sz="half" idx="10"/>
          </p:nvPr>
        </p:nvSpPr>
        <p:spPr/>
        <p:txBody>
          <a:bodyPr/>
          <a:lstStyle/>
          <a:p>
            <a:fld id="{3798A5D5-436B-4A43-B366-C3A8397CCC22}" type="datetimeFigureOut">
              <a:rPr lang="en-AU" smtClean="0"/>
              <a:t>2/05/2026</a:t>
            </a:fld>
            <a:endParaRPr lang="en-AU"/>
          </a:p>
        </p:txBody>
      </p:sp>
      <p:sp>
        <p:nvSpPr>
          <p:cNvPr id="5" name="Footer Placeholder 4">
            <a:extLst>
              <a:ext uri="{FF2B5EF4-FFF2-40B4-BE49-F238E27FC236}">
                <a16:creationId xmlns:a16="http://schemas.microsoft.com/office/drawing/2014/main" id="{DB117CE7-7B6C-61DA-A68C-3BB56FD6460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480C326-8C5F-B89B-C90E-C4BE9BA3ADDB}"/>
              </a:ext>
            </a:extLst>
          </p:cNvPr>
          <p:cNvSpPr>
            <a:spLocks noGrp="1"/>
          </p:cNvSpPr>
          <p:nvPr>
            <p:ph type="sldNum" sz="quarter" idx="12"/>
          </p:nvPr>
        </p:nvSpPr>
        <p:spPr/>
        <p:txBody>
          <a:bodyPr/>
          <a:lstStyle/>
          <a:p>
            <a:fld id="{C615E8D0-FD24-471A-BD1E-A161A3EC17E4}" type="slidenum">
              <a:rPr lang="en-AU" smtClean="0"/>
              <a:t>‹#›</a:t>
            </a:fld>
            <a:endParaRPr lang="en-AU"/>
          </a:p>
        </p:txBody>
      </p:sp>
    </p:spTree>
    <p:extLst>
      <p:ext uri="{BB962C8B-B14F-4D97-AF65-F5344CB8AC3E}">
        <p14:creationId xmlns:p14="http://schemas.microsoft.com/office/powerpoint/2010/main" val="1618987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DA4C-8AC6-CB15-8141-D5FD200194B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3725322-6E18-2FC8-578C-64CA99368E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2652FB5-C871-6BC3-170D-912FE3FF27F1}"/>
              </a:ext>
            </a:extLst>
          </p:cNvPr>
          <p:cNvSpPr>
            <a:spLocks noGrp="1"/>
          </p:cNvSpPr>
          <p:nvPr>
            <p:ph type="dt" sz="half" idx="10"/>
          </p:nvPr>
        </p:nvSpPr>
        <p:spPr/>
        <p:txBody>
          <a:bodyPr/>
          <a:lstStyle/>
          <a:p>
            <a:fld id="{3798A5D5-436B-4A43-B366-C3A8397CCC22}" type="datetimeFigureOut">
              <a:rPr lang="en-AU" smtClean="0"/>
              <a:t>2/05/2026</a:t>
            </a:fld>
            <a:endParaRPr lang="en-AU"/>
          </a:p>
        </p:txBody>
      </p:sp>
      <p:sp>
        <p:nvSpPr>
          <p:cNvPr id="5" name="Footer Placeholder 4">
            <a:extLst>
              <a:ext uri="{FF2B5EF4-FFF2-40B4-BE49-F238E27FC236}">
                <a16:creationId xmlns:a16="http://schemas.microsoft.com/office/drawing/2014/main" id="{CDD7183D-B8CF-4589-CFD1-D2370196FA0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D2C9B06-7153-FEDE-F1B6-F1D62DF7EC8C}"/>
              </a:ext>
            </a:extLst>
          </p:cNvPr>
          <p:cNvSpPr>
            <a:spLocks noGrp="1"/>
          </p:cNvSpPr>
          <p:nvPr>
            <p:ph type="sldNum" sz="quarter" idx="12"/>
          </p:nvPr>
        </p:nvSpPr>
        <p:spPr/>
        <p:txBody>
          <a:bodyPr/>
          <a:lstStyle/>
          <a:p>
            <a:fld id="{C615E8D0-FD24-471A-BD1E-A161A3EC17E4}" type="slidenum">
              <a:rPr lang="en-AU" smtClean="0"/>
              <a:t>‹#›</a:t>
            </a:fld>
            <a:endParaRPr lang="en-AU"/>
          </a:p>
        </p:txBody>
      </p:sp>
    </p:spTree>
    <p:extLst>
      <p:ext uri="{BB962C8B-B14F-4D97-AF65-F5344CB8AC3E}">
        <p14:creationId xmlns:p14="http://schemas.microsoft.com/office/powerpoint/2010/main" val="893289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21D3E-699B-7838-111A-6397FD9A20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44480F7-1AF1-1359-E578-E87FB7817E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89709B-3D3E-40F2-C7EF-36B26A0B8502}"/>
              </a:ext>
            </a:extLst>
          </p:cNvPr>
          <p:cNvSpPr>
            <a:spLocks noGrp="1"/>
          </p:cNvSpPr>
          <p:nvPr>
            <p:ph type="dt" sz="half" idx="10"/>
          </p:nvPr>
        </p:nvSpPr>
        <p:spPr/>
        <p:txBody>
          <a:bodyPr/>
          <a:lstStyle/>
          <a:p>
            <a:fld id="{3798A5D5-436B-4A43-B366-C3A8397CCC22}" type="datetimeFigureOut">
              <a:rPr lang="en-AU" smtClean="0"/>
              <a:t>2/05/2026</a:t>
            </a:fld>
            <a:endParaRPr lang="en-AU"/>
          </a:p>
        </p:txBody>
      </p:sp>
      <p:sp>
        <p:nvSpPr>
          <p:cNvPr id="5" name="Footer Placeholder 4">
            <a:extLst>
              <a:ext uri="{FF2B5EF4-FFF2-40B4-BE49-F238E27FC236}">
                <a16:creationId xmlns:a16="http://schemas.microsoft.com/office/drawing/2014/main" id="{8353EA99-0A80-A409-9D3F-6F7A1113E5F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9CDA680-4160-4F0F-2911-509A7BC4D302}"/>
              </a:ext>
            </a:extLst>
          </p:cNvPr>
          <p:cNvSpPr>
            <a:spLocks noGrp="1"/>
          </p:cNvSpPr>
          <p:nvPr>
            <p:ph type="sldNum" sz="quarter" idx="12"/>
          </p:nvPr>
        </p:nvSpPr>
        <p:spPr/>
        <p:txBody>
          <a:bodyPr/>
          <a:lstStyle/>
          <a:p>
            <a:fld id="{C615E8D0-FD24-471A-BD1E-A161A3EC17E4}" type="slidenum">
              <a:rPr lang="en-AU" smtClean="0"/>
              <a:t>‹#›</a:t>
            </a:fld>
            <a:endParaRPr lang="en-AU"/>
          </a:p>
        </p:txBody>
      </p:sp>
    </p:spTree>
    <p:extLst>
      <p:ext uri="{BB962C8B-B14F-4D97-AF65-F5344CB8AC3E}">
        <p14:creationId xmlns:p14="http://schemas.microsoft.com/office/powerpoint/2010/main" val="1905698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6EBF-B0C3-C517-27A4-D0620BB6B7F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CDE722C-534E-22E1-3681-4F34080D4E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B656C40-6B4E-139D-BFBD-1C6CE4E6E4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AC6E9A2-8B3A-25B4-C2F9-768C77E2EA49}"/>
              </a:ext>
            </a:extLst>
          </p:cNvPr>
          <p:cNvSpPr>
            <a:spLocks noGrp="1"/>
          </p:cNvSpPr>
          <p:nvPr>
            <p:ph type="dt" sz="half" idx="10"/>
          </p:nvPr>
        </p:nvSpPr>
        <p:spPr/>
        <p:txBody>
          <a:bodyPr/>
          <a:lstStyle/>
          <a:p>
            <a:fld id="{3798A5D5-436B-4A43-B366-C3A8397CCC22}" type="datetimeFigureOut">
              <a:rPr lang="en-AU" smtClean="0"/>
              <a:t>2/05/2026</a:t>
            </a:fld>
            <a:endParaRPr lang="en-AU"/>
          </a:p>
        </p:txBody>
      </p:sp>
      <p:sp>
        <p:nvSpPr>
          <p:cNvPr id="6" name="Footer Placeholder 5">
            <a:extLst>
              <a:ext uri="{FF2B5EF4-FFF2-40B4-BE49-F238E27FC236}">
                <a16:creationId xmlns:a16="http://schemas.microsoft.com/office/drawing/2014/main" id="{A284C8A7-1435-C6B4-71E3-5777AC1BF5E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ABDB132-2FBE-B5D3-5A65-3D6D04931383}"/>
              </a:ext>
            </a:extLst>
          </p:cNvPr>
          <p:cNvSpPr>
            <a:spLocks noGrp="1"/>
          </p:cNvSpPr>
          <p:nvPr>
            <p:ph type="sldNum" sz="quarter" idx="12"/>
          </p:nvPr>
        </p:nvSpPr>
        <p:spPr/>
        <p:txBody>
          <a:bodyPr/>
          <a:lstStyle/>
          <a:p>
            <a:fld id="{C615E8D0-FD24-471A-BD1E-A161A3EC17E4}" type="slidenum">
              <a:rPr lang="en-AU" smtClean="0"/>
              <a:t>‹#›</a:t>
            </a:fld>
            <a:endParaRPr lang="en-AU"/>
          </a:p>
        </p:txBody>
      </p:sp>
    </p:spTree>
    <p:extLst>
      <p:ext uri="{BB962C8B-B14F-4D97-AF65-F5344CB8AC3E}">
        <p14:creationId xmlns:p14="http://schemas.microsoft.com/office/powerpoint/2010/main" val="3332272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53A36-F6BB-6012-FC5E-2576C0ABAE4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F619291-0A49-27A8-30F6-601F17F083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730C9C-78E8-1037-2911-3833F24B88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7141839-DA43-2AF1-4968-A6C109251B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858EC2-ADC7-BF3D-2845-94B45BB150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8A8299D-BB5B-1DC5-B2DE-0096C42C1058}"/>
              </a:ext>
            </a:extLst>
          </p:cNvPr>
          <p:cNvSpPr>
            <a:spLocks noGrp="1"/>
          </p:cNvSpPr>
          <p:nvPr>
            <p:ph type="dt" sz="half" idx="10"/>
          </p:nvPr>
        </p:nvSpPr>
        <p:spPr/>
        <p:txBody>
          <a:bodyPr/>
          <a:lstStyle/>
          <a:p>
            <a:fld id="{3798A5D5-436B-4A43-B366-C3A8397CCC22}" type="datetimeFigureOut">
              <a:rPr lang="en-AU" smtClean="0"/>
              <a:t>2/05/2026</a:t>
            </a:fld>
            <a:endParaRPr lang="en-AU"/>
          </a:p>
        </p:txBody>
      </p:sp>
      <p:sp>
        <p:nvSpPr>
          <p:cNvPr id="8" name="Footer Placeholder 7">
            <a:extLst>
              <a:ext uri="{FF2B5EF4-FFF2-40B4-BE49-F238E27FC236}">
                <a16:creationId xmlns:a16="http://schemas.microsoft.com/office/drawing/2014/main" id="{A5A676B6-7051-290A-A5D1-5D2A5C68D13E}"/>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B8F940C-1386-7A7E-2EE0-A48E19E24014}"/>
              </a:ext>
            </a:extLst>
          </p:cNvPr>
          <p:cNvSpPr>
            <a:spLocks noGrp="1"/>
          </p:cNvSpPr>
          <p:nvPr>
            <p:ph type="sldNum" sz="quarter" idx="12"/>
          </p:nvPr>
        </p:nvSpPr>
        <p:spPr/>
        <p:txBody>
          <a:bodyPr/>
          <a:lstStyle/>
          <a:p>
            <a:fld id="{C615E8D0-FD24-471A-BD1E-A161A3EC17E4}" type="slidenum">
              <a:rPr lang="en-AU" smtClean="0"/>
              <a:t>‹#›</a:t>
            </a:fld>
            <a:endParaRPr lang="en-AU"/>
          </a:p>
        </p:txBody>
      </p:sp>
    </p:spTree>
    <p:extLst>
      <p:ext uri="{BB962C8B-B14F-4D97-AF65-F5344CB8AC3E}">
        <p14:creationId xmlns:p14="http://schemas.microsoft.com/office/powerpoint/2010/main" val="2614640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5F82C-A39D-CE27-72E5-2AA77D796E8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5D5784F-4980-0889-6FA1-BD8B764158DC}"/>
              </a:ext>
            </a:extLst>
          </p:cNvPr>
          <p:cNvSpPr>
            <a:spLocks noGrp="1"/>
          </p:cNvSpPr>
          <p:nvPr>
            <p:ph type="dt" sz="half" idx="10"/>
          </p:nvPr>
        </p:nvSpPr>
        <p:spPr/>
        <p:txBody>
          <a:bodyPr/>
          <a:lstStyle/>
          <a:p>
            <a:fld id="{3798A5D5-436B-4A43-B366-C3A8397CCC22}" type="datetimeFigureOut">
              <a:rPr lang="en-AU" smtClean="0"/>
              <a:t>2/05/2026</a:t>
            </a:fld>
            <a:endParaRPr lang="en-AU"/>
          </a:p>
        </p:txBody>
      </p:sp>
      <p:sp>
        <p:nvSpPr>
          <p:cNvPr id="4" name="Footer Placeholder 3">
            <a:extLst>
              <a:ext uri="{FF2B5EF4-FFF2-40B4-BE49-F238E27FC236}">
                <a16:creationId xmlns:a16="http://schemas.microsoft.com/office/drawing/2014/main" id="{DDD30501-3AAF-0AA8-22AA-A5252380F7F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C463FC6-9E6C-FD89-4191-CD7778826AD2}"/>
              </a:ext>
            </a:extLst>
          </p:cNvPr>
          <p:cNvSpPr>
            <a:spLocks noGrp="1"/>
          </p:cNvSpPr>
          <p:nvPr>
            <p:ph type="sldNum" sz="quarter" idx="12"/>
          </p:nvPr>
        </p:nvSpPr>
        <p:spPr/>
        <p:txBody>
          <a:bodyPr/>
          <a:lstStyle/>
          <a:p>
            <a:fld id="{C615E8D0-FD24-471A-BD1E-A161A3EC17E4}" type="slidenum">
              <a:rPr lang="en-AU" smtClean="0"/>
              <a:t>‹#›</a:t>
            </a:fld>
            <a:endParaRPr lang="en-AU"/>
          </a:p>
        </p:txBody>
      </p:sp>
    </p:spTree>
    <p:extLst>
      <p:ext uri="{BB962C8B-B14F-4D97-AF65-F5344CB8AC3E}">
        <p14:creationId xmlns:p14="http://schemas.microsoft.com/office/powerpoint/2010/main" val="1053191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0D9EBC-25FB-AB1E-8F37-F4B3C30E29F2}"/>
              </a:ext>
            </a:extLst>
          </p:cNvPr>
          <p:cNvSpPr>
            <a:spLocks noGrp="1"/>
          </p:cNvSpPr>
          <p:nvPr>
            <p:ph type="dt" sz="half" idx="10"/>
          </p:nvPr>
        </p:nvSpPr>
        <p:spPr/>
        <p:txBody>
          <a:bodyPr/>
          <a:lstStyle/>
          <a:p>
            <a:fld id="{3798A5D5-436B-4A43-B366-C3A8397CCC22}" type="datetimeFigureOut">
              <a:rPr lang="en-AU" smtClean="0"/>
              <a:t>2/05/2026</a:t>
            </a:fld>
            <a:endParaRPr lang="en-AU"/>
          </a:p>
        </p:txBody>
      </p:sp>
      <p:sp>
        <p:nvSpPr>
          <p:cNvPr id="3" name="Footer Placeholder 2">
            <a:extLst>
              <a:ext uri="{FF2B5EF4-FFF2-40B4-BE49-F238E27FC236}">
                <a16:creationId xmlns:a16="http://schemas.microsoft.com/office/drawing/2014/main" id="{D3E498AA-8D53-E4DC-CFE3-CD0FE31FA942}"/>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81E5B82-0A2B-D521-9434-6D81E83EE6C4}"/>
              </a:ext>
            </a:extLst>
          </p:cNvPr>
          <p:cNvSpPr>
            <a:spLocks noGrp="1"/>
          </p:cNvSpPr>
          <p:nvPr>
            <p:ph type="sldNum" sz="quarter" idx="12"/>
          </p:nvPr>
        </p:nvSpPr>
        <p:spPr/>
        <p:txBody>
          <a:bodyPr/>
          <a:lstStyle/>
          <a:p>
            <a:fld id="{C615E8D0-FD24-471A-BD1E-A161A3EC17E4}" type="slidenum">
              <a:rPr lang="en-AU" smtClean="0"/>
              <a:t>‹#›</a:t>
            </a:fld>
            <a:endParaRPr lang="en-AU"/>
          </a:p>
        </p:txBody>
      </p:sp>
    </p:spTree>
    <p:extLst>
      <p:ext uri="{BB962C8B-B14F-4D97-AF65-F5344CB8AC3E}">
        <p14:creationId xmlns:p14="http://schemas.microsoft.com/office/powerpoint/2010/main" val="1816834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946A-A744-0B55-7874-0C1B221F73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41F8299-C6A4-F03C-8EE6-CA0AF6A38A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662E5AA-9F36-584B-68EA-ECE596EC63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8FFF81-C173-4FB2-8E2F-D6D42DE95FC8}"/>
              </a:ext>
            </a:extLst>
          </p:cNvPr>
          <p:cNvSpPr>
            <a:spLocks noGrp="1"/>
          </p:cNvSpPr>
          <p:nvPr>
            <p:ph type="dt" sz="half" idx="10"/>
          </p:nvPr>
        </p:nvSpPr>
        <p:spPr/>
        <p:txBody>
          <a:bodyPr/>
          <a:lstStyle/>
          <a:p>
            <a:fld id="{3798A5D5-436B-4A43-B366-C3A8397CCC22}" type="datetimeFigureOut">
              <a:rPr lang="en-AU" smtClean="0"/>
              <a:t>2/05/2026</a:t>
            </a:fld>
            <a:endParaRPr lang="en-AU"/>
          </a:p>
        </p:txBody>
      </p:sp>
      <p:sp>
        <p:nvSpPr>
          <p:cNvPr id="6" name="Footer Placeholder 5">
            <a:extLst>
              <a:ext uri="{FF2B5EF4-FFF2-40B4-BE49-F238E27FC236}">
                <a16:creationId xmlns:a16="http://schemas.microsoft.com/office/drawing/2014/main" id="{F51F2AD7-F921-7AF4-9834-C18564F2930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DFA92DD-0F2A-18AC-51EE-C2C79DEFE0B0}"/>
              </a:ext>
            </a:extLst>
          </p:cNvPr>
          <p:cNvSpPr>
            <a:spLocks noGrp="1"/>
          </p:cNvSpPr>
          <p:nvPr>
            <p:ph type="sldNum" sz="quarter" idx="12"/>
          </p:nvPr>
        </p:nvSpPr>
        <p:spPr/>
        <p:txBody>
          <a:bodyPr/>
          <a:lstStyle/>
          <a:p>
            <a:fld id="{C615E8D0-FD24-471A-BD1E-A161A3EC17E4}" type="slidenum">
              <a:rPr lang="en-AU" smtClean="0"/>
              <a:t>‹#›</a:t>
            </a:fld>
            <a:endParaRPr lang="en-AU"/>
          </a:p>
        </p:txBody>
      </p:sp>
    </p:spTree>
    <p:extLst>
      <p:ext uri="{BB962C8B-B14F-4D97-AF65-F5344CB8AC3E}">
        <p14:creationId xmlns:p14="http://schemas.microsoft.com/office/powerpoint/2010/main" val="1494204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964F1-5962-27EF-A389-5329CC45AD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458A56EB-88D8-0EE1-A296-515F41982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7F9D103-18E9-6845-20AD-61896FB2EB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5227FA-1215-BCC8-6F6A-0D623FF9D58D}"/>
              </a:ext>
            </a:extLst>
          </p:cNvPr>
          <p:cNvSpPr>
            <a:spLocks noGrp="1"/>
          </p:cNvSpPr>
          <p:nvPr>
            <p:ph type="dt" sz="half" idx="10"/>
          </p:nvPr>
        </p:nvSpPr>
        <p:spPr/>
        <p:txBody>
          <a:bodyPr/>
          <a:lstStyle/>
          <a:p>
            <a:fld id="{3798A5D5-436B-4A43-B366-C3A8397CCC22}" type="datetimeFigureOut">
              <a:rPr lang="en-AU" smtClean="0"/>
              <a:t>2/05/2026</a:t>
            </a:fld>
            <a:endParaRPr lang="en-AU"/>
          </a:p>
        </p:txBody>
      </p:sp>
      <p:sp>
        <p:nvSpPr>
          <p:cNvPr id="6" name="Footer Placeholder 5">
            <a:extLst>
              <a:ext uri="{FF2B5EF4-FFF2-40B4-BE49-F238E27FC236}">
                <a16:creationId xmlns:a16="http://schemas.microsoft.com/office/drawing/2014/main" id="{070DD803-9B47-0F9A-71CF-D7682E0C959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7E61DE7-D9C3-2577-2951-C3DFF1F8DF3A}"/>
              </a:ext>
            </a:extLst>
          </p:cNvPr>
          <p:cNvSpPr>
            <a:spLocks noGrp="1"/>
          </p:cNvSpPr>
          <p:nvPr>
            <p:ph type="sldNum" sz="quarter" idx="12"/>
          </p:nvPr>
        </p:nvSpPr>
        <p:spPr/>
        <p:txBody>
          <a:bodyPr/>
          <a:lstStyle/>
          <a:p>
            <a:fld id="{C615E8D0-FD24-471A-BD1E-A161A3EC17E4}" type="slidenum">
              <a:rPr lang="en-AU" smtClean="0"/>
              <a:t>‹#›</a:t>
            </a:fld>
            <a:endParaRPr lang="en-AU"/>
          </a:p>
        </p:txBody>
      </p:sp>
    </p:spTree>
    <p:extLst>
      <p:ext uri="{BB962C8B-B14F-4D97-AF65-F5344CB8AC3E}">
        <p14:creationId xmlns:p14="http://schemas.microsoft.com/office/powerpoint/2010/main" val="415717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F63B38-E114-0D5A-4A50-6A75C6002D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136F364-FC0D-DEEC-AA80-71B7BAD674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A0B6837-1352-83CD-999F-B5241708C3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98A5D5-436B-4A43-B366-C3A8397CCC22}" type="datetimeFigureOut">
              <a:rPr lang="en-AU" smtClean="0"/>
              <a:t>2/05/2026</a:t>
            </a:fld>
            <a:endParaRPr lang="en-AU"/>
          </a:p>
        </p:txBody>
      </p:sp>
      <p:sp>
        <p:nvSpPr>
          <p:cNvPr id="5" name="Footer Placeholder 4">
            <a:extLst>
              <a:ext uri="{FF2B5EF4-FFF2-40B4-BE49-F238E27FC236}">
                <a16:creationId xmlns:a16="http://schemas.microsoft.com/office/drawing/2014/main" id="{73601F78-D73F-39B1-DA10-3815BB22EF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B785B81C-FD5A-E25B-422F-82A296813C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15E8D0-FD24-471A-BD1E-A161A3EC17E4}" type="slidenum">
              <a:rPr lang="en-AU" smtClean="0"/>
              <a:t>‹#›</a:t>
            </a:fld>
            <a:endParaRPr lang="en-AU"/>
          </a:p>
        </p:txBody>
      </p:sp>
    </p:spTree>
    <p:extLst>
      <p:ext uri="{BB962C8B-B14F-4D97-AF65-F5344CB8AC3E}">
        <p14:creationId xmlns:p14="http://schemas.microsoft.com/office/powerpoint/2010/main" val="3360147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n abstract botanical leaf">
            <a:extLst>
              <a:ext uri="{FF2B5EF4-FFF2-40B4-BE49-F238E27FC236}">
                <a16:creationId xmlns:a16="http://schemas.microsoft.com/office/drawing/2014/main" id="{2AB6ADB2-9C62-B420-1621-A661F3390B64}"/>
              </a:ext>
            </a:extLst>
          </p:cNvPr>
          <p:cNvPicPr>
            <a:picLocks noChangeAspect="1"/>
          </p:cNvPicPr>
          <p:nvPr/>
        </p:nvPicPr>
        <p:blipFill>
          <a:blip r:embed="rId2"/>
          <a:srcRect t="13640" b="1730"/>
          <a:stretch>
            <a:fillRect/>
          </a:stretch>
        </p:blipFill>
        <p:spPr>
          <a:xfrm>
            <a:off x="20" y="-7619"/>
            <a:ext cx="12191979" cy="6887364"/>
          </a:xfrm>
          <a:prstGeom prst="rect">
            <a:avLst/>
          </a:prstGeom>
        </p:spPr>
      </p:pic>
      <p:sp>
        <p:nvSpPr>
          <p:cNvPr id="9" name="Rectangle 8">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63219" y="-1252908"/>
            <a:ext cx="4065561" cy="12192000"/>
          </a:xfrm>
          <a:prstGeom prst="rect">
            <a:avLst/>
          </a:prstGeom>
          <a:gradFill flip="none" rotWithShape="1">
            <a:gsLst>
              <a:gs pos="17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CB243-67C5-E304-31A0-4D7D607BA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464116" y="322049"/>
            <a:ext cx="3067943" cy="2408606"/>
          </a:xfrm>
          <a:prstGeom prst="rect">
            <a:avLst/>
          </a:prstGeom>
          <a:gradFill flip="none" rotWithShape="1">
            <a:gsLst>
              <a:gs pos="0">
                <a:schemeClr val="accent2"/>
              </a:gs>
              <a:gs pos="51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1A95761-C93E-94BF-087D-D2A823789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392" y="4172881"/>
            <a:ext cx="7154743" cy="2702991"/>
          </a:xfrm>
          <a:prstGeom prst="rect">
            <a:avLst/>
          </a:prstGeom>
          <a:gradFill flip="none" rotWithShape="1">
            <a:gsLst>
              <a:gs pos="0">
                <a:schemeClr val="accent5"/>
              </a:gs>
              <a:gs pos="52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AB3FCD4D-D491-4F73-C04F-BC77536DF26F}"/>
              </a:ext>
            </a:extLst>
          </p:cNvPr>
          <p:cNvSpPr>
            <a:spLocks noGrp="1"/>
          </p:cNvSpPr>
          <p:nvPr>
            <p:ph type="ctrTitle"/>
          </p:nvPr>
        </p:nvSpPr>
        <p:spPr>
          <a:xfrm>
            <a:off x="859029" y="1936866"/>
            <a:ext cx="4849044" cy="2839273"/>
          </a:xfrm>
        </p:spPr>
        <p:txBody>
          <a:bodyPr>
            <a:normAutofit/>
          </a:bodyPr>
          <a:lstStyle/>
          <a:p>
            <a:pPr algn="l"/>
            <a:r>
              <a:rPr lang="en-AU" sz="3600">
                <a:solidFill>
                  <a:srgbClr val="FFFFFF"/>
                </a:solidFill>
              </a:rPr>
              <a:t>PEEL</a:t>
            </a:r>
          </a:p>
        </p:txBody>
      </p:sp>
      <p:sp>
        <p:nvSpPr>
          <p:cNvPr id="3" name="Subtitle 2">
            <a:extLst>
              <a:ext uri="{FF2B5EF4-FFF2-40B4-BE49-F238E27FC236}">
                <a16:creationId xmlns:a16="http://schemas.microsoft.com/office/drawing/2014/main" id="{4EC7A77E-6937-F9F7-24C7-7ABB94ED2A5B}"/>
              </a:ext>
            </a:extLst>
          </p:cNvPr>
          <p:cNvSpPr>
            <a:spLocks noGrp="1"/>
          </p:cNvSpPr>
          <p:nvPr>
            <p:ph type="subTitle" idx="1"/>
          </p:nvPr>
        </p:nvSpPr>
        <p:spPr>
          <a:xfrm>
            <a:off x="859028" y="4873600"/>
            <a:ext cx="4849044" cy="1183602"/>
          </a:xfrm>
        </p:spPr>
        <p:txBody>
          <a:bodyPr>
            <a:normAutofit/>
          </a:bodyPr>
          <a:lstStyle/>
          <a:p>
            <a:pPr algn="l"/>
            <a:r>
              <a:rPr lang="en-AU" sz="2000" dirty="0">
                <a:solidFill>
                  <a:srgbClr val="FFFFFF"/>
                </a:solidFill>
              </a:rPr>
              <a:t>Writing Analytical Paragraphs</a:t>
            </a:r>
          </a:p>
        </p:txBody>
      </p:sp>
      <p:sp>
        <p:nvSpPr>
          <p:cNvPr id="15" name="Rectangle 14">
            <a:extLst>
              <a:ext uri="{FF2B5EF4-FFF2-40B4-BE49-F238E27FC236}">
                <a16:creationId xmlns:a16="http://schemas.microsoft.com/office/drawing/2014/main" id="{6E63D1A5-FD49-4756-F62E-786C34E63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6736" y="-7619"/>
            <a:ext cx="995654" cy="6918113"/>
          </a:xfrm>
          <a:prstGeom prst="rect">
            <a:avLst/>
          </a:prstGeom>
          <a:gradFill flip="none" rotWithShape="1">
            <a:gsLst>
              <a:gs pos="0">
                <a:schemeClr val="accent5">
                  <a:alpha val="68000"/>
                </a:schemeClr>
              </a:gs>
              <a:gs pos="37000">
                <a:schemeClr val="accent5">
                  <a:alpha val="0"/>
                </a:schemeClr>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574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1542D08-7652-42F6-23FB-2552175510C6}"/>
              </a:ext>
            </a:extLst>
          </p:cNvPr>
          <p:cNvSpPr>
            <a:spLocks noGrp="1"/>
          </p:cNvSpPr>
          <p:nvPr>
            <p:ph type="title"/>
          </p:nvPr>
        </p:nvSpPr>
        <p:spPr>
          <a:xfrm rot="16200000">
            <a:off x="-1325880" y="1947672"/>
            <a:ext cx="5961888" cy="2788920"/>
          </a:xfrm>
        </p:spPr>
        <p:txBody>
          <a:bodyPr anchor="ctr">
            <a:normAutofit/>
          </a:bodyPr>
          <a:lstStyle/>
          <a:p>
            <a:r>
              <a:rPr lang="en-AU" sz="4800">
                <a:solidFill>
                  <a:schemeClr val="bg1"/>
                </a:solidFill>
              </a:rPr>
              <a:t>PEEL</a:t>
            </a:r>
          </a:p>
        </p:txBody>
      </p:sp>
      <p:graphicFrame>
        <p:nvGraphicFramePr>
          <p:cNvPr id="5" name="Content Placeholder 2">
            <a:extLst>
              <a:ext uri="{FF2B5EF4-FFF2-40B4-BE49-F238E27FC236}">
                <a16:creationId xmlns:a16="http://schemas.microsoft.com/office/drawing/2014/main" id="{75CBB3EE-3608-555F-6A2E-E682E4392BB6}"/>
              </a:ext>
            </a:extLst>
          </p:cNvPr>
          <p:cNvGraphicFramePr>
            <a:graphicFrameLocks noGrp="1"/>
          </p:cNvGraphicFramePr>
          <p:nvPr>
            <p:ph idx="1"/>
            <p:extLst>
              <p:ext uri="{D42A27DB-BD31-4B8C-83A1-F6EECF244321}">
                <p14:modId xmlns:p14="http://schemas.microsoft.com/office/powerpoint/2010/main" val="3120939449"/>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2625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D762E894-163F-AAA4-8E63-7FD431C15266}"/>
              </a:ext>
            </a:extLst>
          </p:cNvPr>
          <p:cNvSpPr>
            <a:spLocks noGrp="1"/>
          </p:cNvSpPr>
          <p:nvPr>
            <p:ph type="title"/>
          </p:nvPr>
        </p:nvSpPr>
        <p:spPr>
          <a:xfrm rot="16200000">
            <a:off x="-1325880" y="1947672"/>
            <a:ext cx="5961888" cy="2788920"/>
          </a:xfrm>
        </p:spPr>
        <p:txBody>
          <a:bodyPr anchor="ctr">
            <a:normAutofit/>
          </a:bodyPr>
          <a:lstStyle/>
          <a:p>
            <a:r>
              <a:rPr lang="en-AU" sz="4800">
                <a:solidFill>
                  <a:schemeClr val="bg1"/>
                </a:solidFill>
              </a:rPr>
              <a:t>Analysis</a:t>
            </a:r>
          </a:p>
        </p:txBody>
      </p:sp>
      <p:graphicFrame>
        <p:nvGraphicFramePr>
          <p:cNvPr id="5" name="Content Placeholder 2">
            <a:extLst>
              <a:ext uri="{FF2B5EF4-FFF2-40B4-BE49-F238E27FC236}">
                <a16:creationId xmlns:a16="http://schemas.microsoft.com/office/drawing/2014/main" id="{A44ADF9E-219B-2856-4DF7-A0A518A4F58C}"/>
              </a:ext>
            </a:extLst>
          </p:cNvPr>
          <p:cNvGraphicFramePr>
            <a:graphicFrameLocks noGrp="1"/>
          </p:cNvGraphicFramePr>
          <p:nvPr>
            <p:ph idx="1"/>
            <p:extLst>
              <p:ext uri="{D42A27DB-BD31-4B8C-83A1-F6EECF244321}">
                <p14:modId xmlns:p14="http://schemas.microsoft.com/office/powerpoint/2010/main" val="3958816695"/>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7357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4AE231-9818-D292-31E5-445D9632E018}"/>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Modelled Example</a:t>
            </a:r>
          </a:p>
        </p:txBody>
      </p:sp>
      <p:sp>
        <p:nvSpPr>
          <p:cNvPr id="3" name="Content Placeholder 2">
            <a:extLst>
              <a:ext uri="{FF2B5EF4-FFF2-40B4-BE49-F238E27FC236}">
                <a16:creationId xmlns:a16="http://schemas.microsoft.com/office/drawing/2014/main" id="{F3AF9AE3-63AA-F526-D6A5-AFD44256186C}"/>
              </a:ext>
            </a:extLst>
          </p:cNvPr>
          <p:cNvSpPr>
            <a:spLocks noGrp="1"/>
          </p:cNvSpPr>
          <p:nvPr>
            <p:ph idx="1"/>
          </p:nvPr>
        </p:nvSpPr>
        <p:spPr>
          <a:xfrm>
            <a:off x="638881" y="1809541"/>
            <a:ext cx="10909643" cy="687406"/>
          </a:xfrm>
        </p:spPr>
        <p:txBody>
          <a:bodyPr vert="horz" lIns="91440" tIns="45720" rIns="91440" bIns="45720" rtlCol="0" anchor="ctr">
            <a:normAutofit/>
          </a:bodyPr>
          <a:lstStyle/>
          <a:p>
            <a:pPr marL="0" indent="0" algn="ctr">
              <a:buNone/>
            </a:pPr>
            <a:r>
              <a:rPr lang="en-US" sz="2400" kern="1200">
                <a:solidFill>
                  <a:schemeClr val="tx1"/>
                </a:solidFill>
                <a:latin typeface="+mn-lt"/>
                <a:ea typeface="+mn-ea"/>
                <a:cs typeface="+mn-cs"/>
              </a:rPr>
              <a:t>Question: How does the book “A Monster Calls” utilise language to create fear?</a:t>
            </a:r>
          </a:p>
        </p:txBody>
      </p:sp>
      <p:sp>
        <p:nvSpPr>
          <p:cNvPr id="1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sX0" fmla="*/ 0 w 4572000"/>
              <a:gd name="csY0" fmla="*/ 0 h 18288"/>
              <a:gd name="csX1" fmla="*/ 515983 w 4572000"/>
              <a:gd name="csY1" fmla="*/ 0 h 18288"/>
              <a:gd name="csX2" fmla="*/ 1031966 w 4572000"/>
              <a:gd name="csY2" fmla="*/ 0 h 18288"/>
              <a:gd name="csX3" fmla="*/ 1639389 w 4572000"/>
              <a:gd name="csY3" fmla="*/ 0 h 18288"/>
              <a:gd name="csX4" fmla="*/ 2383971 w 4572000"/>
              <a:gd name="csY4" fmla="*/ 0 h 18288"/>
              <a:gd name="csX5" fmla="*/ 2945674 w 4572000"/>
              <a:gd name="csY5" fmla="*/ 0 h 18288"/>
              <a:gd name="csX6" fmla="*/ 3507377 w 4572000"/>
              <a:gd name="csY6" fmla="*/ 0 h 18288"/>
              <a:gd name="csX7" fmla="*/ 4572000 w 4572000"/>
              <a:gd name="csY7" fmla="*/ 0 h 18288"/>
              <a:gd name="csX8" fmla="*/ 4572000 w 4572000"/>
              <a:gd name="csY8" fmla="*/ 18288 h 18288"/>
              <a:gd name="csX9" fmla="*/ 3873137 w 4572000"/>
              <a:gd name="csY9" fmla="*/ 18288 h 18288"/>
              <a:gd name="csX10" fmla="*/ 3311434 w 4572000"/>
              <a:gd name="csY10" fmla="*/ 18288 h 18288"/>
              <a:gd name="csX11" fmla="*/ 2749731 w 4572000"/>
              <a:gd name="csY11" fmla="*/ 18288 h 18288"/>
              <a:gd name="csX12" fmla="*/ 2050869 w 4572000"/>
              <a:gd name="csY12" fmla="*/ 18288 h 18288"/>
              <a:gd name="csX13" fmla="*/ 1306286 w 4572000"/>
              <a:gd name="csY13" fmla="*/ 18288 h 18288"/>
              <a:gd name="csX14" fmla="*/ 790303 w 4572000"/>
              <a:gd name="csY14" fmla="*/ 18288 h 18288"/>
              <a:gd name="csX15" fmla="*/ 0 w 4572000"/>
              <a:gd name="csY15" fmla="*/ 18288 h 18288"/>
              <a:gd name="csX16" fmla="*/ 0 w 457200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64F70994-06CE-3D84-9A73-BE1977CE2216}"/>
              </a:ext>
            </a:extLst>
          </p:cNvPr>
          <p:cNvGraphicFramePr>
            <a:graphicFrameLocks noGrp="1"/>
          </p:cNvGraphicFramePr>
          <p:nvPr>
            <p:extLst>
              <p:ext uri="{D42A27DB-BD31-4B8C-83A1-F6EECF244321}">
                <p14:modId xmlns:p14="http://schemas.microsoft.com/office/powerpoint/2010/main" val="3847801992"/>
              </p:ext>
            </p:extLst>
          </p:nvPr>
        </p:nvGraphicFramePr>
        <p:xfrm>
          <a:off x="837170" y="2633472"/>
          <a:ext cx="10514613" cy="3586354"/>
        </p:xfrm>
        <a:graphic>
          <a:graphicData uri="http://schemas.openxmlformats.org/drawingml/2006/table">
            <a:tbl>
              <a:tblPr firstRow="1" bandRow="1">
                <a:tableStyleId>{3B4B98B0-60AC-42C2-AFA5-B58CD77FA1E5}</a:tableStyleId>
              </a:tblPr>
              <a:tblGrid>
                <a:gridCol w="3365346">
                  <a:extLst>
                    <a:ext uri="{9D8B030D-6E8A-4147-A177-3AD203B41FA5}">
                      <a16:colId xmlns:a16="http://schemas.microsoft.com/office/drawing/2014/main" val="710714311"/>
                    </a:ext>
                  </a:extLst>
                </a:gridCol>
                <a:gridCol w="3762992">
                  <a:extLst>
                    <a:ext uri="{9D8B030D-6E8A-4147-A177-3AD203B41FA5}">
                      <a16:colId xmlns:a16="http://schemas.microsoft.com/office/drawing/2014/main" val="3342328320"/>
                    </a:ext>
                  </a:extLst>
                </a:gridCol>
                <a:gridCol w="3386275">
                  <a:extLst>
                    <a:ext uri="{9D8B030D-6E8A-4147-A177-3AD203B41FA5}">
                      <a16:colId xmlns:a16="http://schemas.microsoft.com/office/drawing/2014/main" val="2517908985"/>
                    </a:ext>
                  </a:extLst>
                </a:gridCol>
              </a:tblGrid>
              <a:tr h="2019208">
                <a:tc>
                  <a:txBody>
                    <a:bodyPr/>
                    <a:lstStyle/>
                    <a:p>
                      <a:r>
                        <a:rPr lang="en-AU" sz="3000"/>
                        <a:t>Skill – how you write</a:t>
                      </a:r>
                    </a:p>
                  </a:txBody>
                  <a:tcPr marL="150687" marR="150687" marT="75344" marB="75344"/>
                </a:tc>
                <a:tc>
                  <a:txBody>
                    <a:bodyPr/>
                    <a:lstStyle/>
                    <a:p>
                      <a:r>
                        <a:rPr lang="en-AU" sz="3000"/>
                        <a:t>Idea – what you about</a:t>
                      </a:r>
                    </a:p>
                  </a:txBody>
                  <a:tcPr marL="150687" marR="150687" marT="75344" marB="75344"/>
                </a:tc>
                <a:tc>
                  <a:txBody>
                    <a:bodyPr/>
                    <a:lstStyle/>
                    <a:p>
                      <a:r>
                        <a:rPr lang="en-AU" sz="3000"/>
                        <a:t>Requirement – what you need to include in your answer</a:t>
                      </a:r>
                    </a:p>
                  </a:txBody>
                  <a:tcPr marL="150687" marR="150687" marT="75344" marB="75344"/>
                </a:tc>
                <a:extLst>
                  <a:ext uri="{0D108BD9-81ED-4DB2-BD59-A6C34878D82A}">
                    <a16:rowId xmlns:a16="http://schemas.microsoft.com/office/drawing/2014/main" val="2076800958"/>
                  </a:ext>
                </a:extLst>
              </a:tr>
              <a:tr h="1567146">
                <a:tc>
                  <a:txBody>
                    <a:bodyPr/>
                    <a:lstStyle/>
                    <a:p>
                      <a:r>
                        <a:rPr lang="en-AU" sz="3000"/>
                        <a:t>How – analysis – show analysis through PEEL</a:t>
                      </a:r>
                    </a:p>
                  </a:txBody>
                  <a:tcPr marL="150687" marR="150687" marT="75344" marB="75344"/>
                </a:tc>
                <a:tc>
                  <a:txBody>
                    <a:bodyPr/>
                    <a:lstStyle/>
                    <a:p>
                      <a:r>
                        <a:rPr lang="en-AU" sz="3000"/>
                        <a:t>Language to create fear </a:t>
                      </a:r>
                    </a:p>
                  </a:txBody>
                  <a:tcPr marL="150687" marR="150687" marT="75344" marB="75344"/>
                </a:tc>
                <a:tc>
                  <a:txBody>
                    <a:bodyPr/>
                    <a:lstStyle/>
                    <a:p>
                      <a:r>
                        <a:rPr lang="en-AU" sz="3000"/>
                        <a:t>book “A Monster Calls” </a:t>
                      </a:r>
                    </a:p>
                  </a:txBody>
                  <a:tcPr marL="150687" marR="150687" marT="75344" marB="75344"/>
                </a:tc>
                <a:extLst>
                  <a:ext uri="{0D108BD9-81ED-4DB2-BD59-A6C34878D82A}">
                    <a16:rowId xmlns:a16="http://schemas.microsoft.com/office/drawing/2014/main" val="3634995983"/>
                  </a:ext>
                </a:extLst>
              </a:tr>
            </a:tbl>
          </a:graphicData>
        </a:graphic>
      </p:graphicFrame>
    </p:spTree>
    <p:extLst>
      <p:ext uri="{BB962C8B-B14F-4D97-AF65-F5344CB8AC3E}">
        <p14:creationId xmlns:p14="http://schemas.microsoft.com/office/powerpoint/2010/main" val="1123994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12ED2F-799C-1004-30F6-CD25B04A9718}"/>
            </a:ext>
          </a:extLst>
        </p:cNvPr>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C8B1EF9F-E9F2-1EF3-AD90-9DD51888B511}"/>
              </a:ext>
            </a:extLst>
          </p:cNvPr>
          <p:cNvSpPr>
            <a:spLocks noGrp="1"/>
          </p:cNvSpPr>
          <p:nvPr>
            <p:ph type="title"/>
          </p:nvPr>
        </p:nvSpPr>
        <p:spPr>
          <a:xfrm rot="16200000">
            <a:off x="-1325880" y="1947672"/>
            <a:ext cx="5961888" cy="2788920"/>
          </a:xfrm>
        </p:spPr>
        <p:txBody>
          <a:bodyPr anchor="ctr">
            <a:normAutofit/>
          </a:bodyPr>
          <a:lstStyle/>
          <a:p>
            <a:r>
              <a:rPr lang="en-AU" sz="4800">
                <a:solidFill>
                  <a:schemeClr val="bg1"/>
                </a:solidFill>
              </a:rPr>
              <a:t>Modelled Example</a:t>
            </a:r>
          </a:p>
        </p:txBody>
      </p:sp>
      <p:graphicFrame>
        <p:nvGraphicFramePr>
          <p:cNvPr id="5" name="Content Placeholder 2">
            <a:extLst>
              <a:ext uri="{FF2B5EF4-FFF2-40B4-BE49-F238E27FC236}">
                <a16:creationId xmlns:a16="http://schemas.microsoft.com/office/drawing/2014/main" id="{BB1CEA5C-B931-978B-A593-9DFA362CE67B}"/>
              </a:ext>
            </a:extLst>
          </p:cNvPr>
          <p:cNvGraphicFramePr>
            <a:graphicFrameLocks noGrp="1"/>
          </p:cNvGraphicFramePr>
          <p:nvPr>
            <p:ph idx="1"/>
            <p:extLst>
              <p:ext uri="{D42A27DB-BD31-4B8C-83A1-F6EECF244321}">
                <p14:modId xmlns:p14="http://schemas.microsoft.com/office/powerpoint/2010/main" val="3332980049"/>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9034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34EC62-B638-E396-9459-DA29C6A4A02B}"/>
            </a:ext>
          </a:extLst>
        </p:cNvPr>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CB49665F-0298-4449-8D2D-209989CB9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A71EEC14-174A-46FA-B046-474750457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EB6CB95-E653-4C6C-AE51-62FD848E8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89" y="-2"/>
            <a:ext cx="3468234" cy="6858000"/>
            <a:chOff x="651279" y="598259"/>
            <a:chExt cx="10889442" cy="5680742"/>
          </a:xfrm>
        </p:grpSpPr>
        <p:sp>
          <p:nvSpPr>
            <p:cNvPr id="14" name="Color">
              <a:extLst>
                <a:ext uri="{FF2B5EF4-FFF2-40B4-BE49-F238E27FC236}">
                  <a16:creationId xmlns:a16="http://schemas.microsoft.com/office/drawing/2014/main" id="{BDD3CB8E-ABA7-4F37-BB2C-64FFD19813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CA788A-B2FD-494C-BED0-83E31F6DF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46B90C12-E9FA-6522-CB78-882D7C42BB20}"/>
              </a:ext>
            </a:extLst>
          </p:cNvPr>
          <p:cNvSpPr>
            <a:spLocks noGrp="1"/>
          </p:cNvSpPr>
          <p:nvPr>
            <p:ph type="title"/>
          </p:nvPr>
        </p:nvSpPr>
        <p:spPr>
          <a:xfrm rot="16200000">
            <a:off x="-1325880" y="1947672"/>
            <a:ext cx="5961888" cy="2788920"/>
          </a:xfrm>
        </p:spPr>
        <p:txBody>
          <a:bodyPr anchor="ctr">
            <a:normAutofit/>
          </a:bodyPr>
          <a:lstStyle/>
          <a:p>
            <a:r>
              <a:rPr lang="en-AU" sz="4800">
                <a:solidFill>
                  <a:schemeClr val="bg1"/>
                </a:solidFill>
              </a:rPr>
              <a:t>Joint Construction</a:t>
            </a:r>
          </a:p>
        </p:txBody>
      </p:sp>
      <p:graphicFrame>
        <p:nvGraphicFramePr>
          <p:cNvPr id="5" name="Content Placeholder 2">
            <a:extLst>
              <a:ext uri="{FF2B5EF4-FFF2-40B4-BE49-F238E27FC236}">
                <a16:creationId xmlns:a16="http://schemas.microsoft.com/office/drawing/2014/main" id="{F63F7C68-F846-9CA2-496C-F12E3173D8E7}"/>
              </a:ext>
            </a:extLst>
          </p:cNvPr>
          <p:cNvGraphicFramePr>
            <a:graphicFrameLocks noGrp="1"/>
          </p:cNvGraphicFramePr>
          <p:nvPr>
            <p:ph idx="1"/>
            <p:extLst>
              <p:ext uri="{D42A27DB-BD31-4B8C-83A1-F6EECF244321}">
                <p14:modId xmlns:p14="http://schemas.microsoft.com/office/powerpoint/2010/main" val="3747609213"/>
              </p:ext>
            </p:extLst>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6428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829</TotalTime>
  <Words>518</Words>
  <Application>Microsoft Office PowerPoint</Application>
  <PresentationFormat>Widescreen</PresentationFormat>
  <Paragraphs>30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Aptos Display</vt:lpstr>
      <vt:lpstr>Arial</vt:lpstr>
      <vt:lpstr>Office Theme</vt:lpstr>
      <vt:lpstr>PEEL</vt:lpstr>
      <vt:lpstr>PEEL</vt:lpstr>
      <vt:lpstr>Analysis</vt:lpstr>
      <vt:lpstr>Modelled Example</vt:lpstr>
      <vt:lpstr>Modelled Example</vt:lpstr>
      <vt:lpstr>Joint Construction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Mr Ali Sowaid</dc:creator>
  <cp:lastModifiedBy>Mr Ali Sowaid</cp:lastModifiedBy>
  <cp:revision>2</cp:revision>
  <dcterms:created xsi:type="dcterms:W3CDTF">2026-04-29T08:57:19Z</dcterms:created>
  <dcterms:modified xsi:type="dcterms:W3CDTF">2026-05-02T06:30:38Z</dcterms:modified>
</cp:coreProperties>
</file>